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2" r:id="rId1"/>
  </p:sldMasterIdLst>
  <p:notesMasterIdLst>
    <p:notesMasterId r:id="rId35"/>
  </p:notesMasterIdLst>
  <p:handoutMasterIdLst>
    <p:handoutMasterId r:id="rId36"/>
  </p:handoutMasterIdLst>
  <p:sldIdLst>
    <p:sldId id="256" r:id="rId2"/>
    <p:sldId id="257" r:id="rId3"/>
    <p:sldId id="259" r:id="rId4"/>
    <p:sldId id="261" r:id="rId5"/>
    <p:sldId id="260" r:id="rId6"/>
    <p:sldId id="262" r:id="rId7"/>
    <p:sldId id="265" r:id="rId8"/>
    <p:sldId id="276" r:id="rId9"/>
    <p:sldId id="277" r:id="rId10"/>
    <p:sldId id="286" r:id="rId11"/>
    <p:sldId id="264" r:id="rId12"/>
    <p:sldId id="283" r:id="rId13"/>
    <p:sldId id="266" r:id="rId14"/>
    <p:sldId id="267" r:id="rId15"/>
    <p:sldId id="279" r:id="rId16"/>
    <p:sldId id="278" r:id="rId17"/>
    <p:sldId id="280" r:id="rId18"/>
    <p:sldId id="290" r:id="rId19"/>
    <p:sldId id="269" r:id="rId20"/>
    <p:sldId id="270" r:id="rId21"/>
    <p:sldId id="281" r:id="rId22"/>
    <p:sldId id="272" r:id="rId23"/>
    <p:sldId id="273" r:id="rId24"/>
    <p:sldId id="284" r:id="rId25"/>
    <p:sldId id="274" r:id="rId26"/>
    <p:sldId id="293" r:id="rId27"/>
    <p:sldId id="282" r:id="rId28"/>
    <p:sldId id="294" r:id="rId29"/>
    <p:sldId id="291" r:id="rId30"/>
    <p:sldId id="287" r:id="rId31"/>
    <p:sldId id="289" r:id="rId32"/>
    <p:sldId id="288" r:id="rId33"/>
    <p:sldId id="263" r:id="rId34"/>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72325" autoAdjust="0"/>
  </p:normalViewPr>
  <p:slideViewPr>
    <p:cSldViewPr snapToGrid="0">
      <p:cViewPr varScale="1">
        <p:scale>
          <a:sx n="59" d="100"/>
          <a:sy n="59" d="100"/>
        </p:scale>
        <p:origin x="-1186" y="-77"/>
      </p:cViewPr>
      <p:guideLst>
        <p:guide orient="horz" pos="2160"/>
        <p:guide pos="3840"/>
      </p:guideLst>
    </p:cSldViewPr>
  </p:slideViewPr>
  <p:outlineViewPr>
    <p:cViewPr>
      <p:scale>
        <a:sx n="33" d="100"/>
        <a:sy n="33" d="100"/>
      </p:scale>
      <p:origin x="0" y="-55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5616"/>
          </a:xfrm>
          <a:prstGeom prst="rect">
            <a:avLst/>
          </a:prstGeom>
        </p:spPr>
        <p:txBody>
          <a:bodyPr vert="horz" lIns="91915" tIns="45958" rIns="91915" bIns="45958" rtlCol="0"/>
          <a:lstStyle>
            <a:lvl1pPr algn="l">
              <a:defRPr sz="1200"/>
            </a:lvl1pPr>
          </a:lstStyle>
          <a:p>
            <a:endParaRPr lang="en-US"/>
          </a:p>
        </p:txBody>
      </p:sp>
      <p:sp>
        <p:nvSpPr>
          <p:cNvPr id="3" name="Date Placeholder 2"/>
          <p:cNvSpPr>
            <a:spLocks noGrp="1"/>
          </p:cNvSpPr>
          <p:nvPr>
            <p:ph type="dt" sz="quarter" idx="1"/>
          </p:nvPr>
        </p:nvSpPr>
        <p:spPr>
          <a:xfrm>
            <a:off x="3977531" y="0"/>
            <a:ext cx="3043979" cy="465616"/>
          </a:xfrm>
          <a:prstGeom prst="rect">
            <a:avLst/>
          </a:prstGeom>
        </p:spPr>
        <p:txBody>
          <a:bodyPr vert="horz" lIns="91915" tIns="45958" rIns="91915" bIns="45958" rtlCol="0"/>
          <a:lstStyle>
            <a:lvl1pPr algn="r">
              <a:defRPr sz="1200"/>
            </a:lvl1pPr>
          </a:lstStyle>
          <a:p>
            <a:fld id="{D59ABA0F-470C-49CB-A938-08076F8F04EA}" type="datetimeFigureOut">
              <a:rPr lang="en-US" smtClean="0"/>
              <a:t>10/19/2016</a:t>
            </a:fld>
            <a:endParaRPr lang="en-US"/>
          </a:p>
        </p:txBody>
      </p:sp>
      <p:sp>
        <p:nvSpPr>
          <p:cNvPr id="4" name="Footer Placeholder 3"/>
          <p:cNvSpPr>
            <a:spLocks noGrp="1"/>
          </p:cNvSpPr>
          <p:nvPr>
            <p:ph type="ftr" sz="quarter" idx="2"/>
          </p:nvPr>
        </p:nvSpPr>
        <p:spPr>
          <a:xfrm>
            <a:off x="1" y="8841885"/>
            <a:ext cx="3043979" cy="465616"/>
          </a:xfrm>
          <a:prstGeom prst="rect">
            <a:avLst/>
          </a:prstGeom>
        </p:spPr>
        <p:txBody>
          <a:bodyPr vert="horz" lIns="91915" tIns="45958" rIns="91915" bIns="45958" rtlCol="0" anchor="b"/>
          <a:lstStyle>
            <a:lvl1pPr algn="l">
              <a:defRPr sz="1200"/>
            </a:lvl1pPr>
          </a:lstStyle>
          <a:p>
            <a:endParaRPr lang="en-US"/>
          </a:p>
        </p:txBody>
      </p:sp>
      <p:sp>
        <p:nvSpPr>
          <p:cNvPr id="5" name="Slide Number Placeholder 4"/>
          <p:cNvSpPr>
            <a:spLocks noGrp="1"/>
          </p:cNvSpPr>
          <p:nvPr>
            <p:ph type="sldNum" sz="quarter" idx="3"/>
          </p:nvPr>
        </p:nvSpPr>
        <p:spPr>
          <a:xfrm>
            <a:off x="3977531" y="8841885"/>
            <a:ext cx="3043979" cy="465616"/>
          </a:xfrm>
          <a:prstGeom prst="rect">
            <a:avLst/>
          </a:prstGeom>
        </p:spPr>
        <p:txBody>
          <a:bodyPr vert="horz" lIns="91915" tIns="45958" rIns="91915" bIns="45958" rtlCol="0" anchor="b"/>
          <a:lstStyle>
            <a:lvl1pPr algn="r">
              <a:defRPr sz="1200"/>
            </a:lvl1pPr>
          </a:lstStyle>
          <a:p>
            <a:fld id="{5BF6B7BA-FAA7-40D4-A559-223730938BB6}" type="slidenum">
              <a:rPr lang="en-US" smtClean="0"/>
              <a:t>‹#›</a:t>
            </a:fld>
            <a:endParaRPr lang="en-US"/>
          </a:p>
        </p:txBody>
      </p:sp>
    </p:spTree>
    <p:extLst>
      <p:ext uri="{BB962C8B-B14F-4D97-AF65-F5344CB8AC3E}">
        <p14:creationId xmlns:p14="http://schemas.microsoft.com/office/powerpoint/2010/main" val="178610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1915" tIns="45958" rIns="91915" bIns="45958" rtlCol="0"/>
          <a:lstStyle>
            <a:lvl1pPr algn="l">
              <a:defRPr sz="1200"/>
            </a:lvl1pPr>
          </a:lstStyle>
          <a:p>
            <a:endParaRPr lang="en-US"/>
          </a:p>
        </p:txBody>
      </p:sp>
      <p:sp>
        <p:nvSpPr>
          <p:cNvPr id="3" name="Date Placeholder 2"/>
          <p:cNvSpPr>
            <a:spLocks noGrp="1"/>
          </p:cNvSpPr>
          <p:nvPr>
            <p:ph type="dt" idx="1"/>
          </p:nvPr>
        </p:nvSpPr>
        <p:spPr>
          <a:xfrm>
            <a:off x="3978132" y="0"/>
            <a:ext cx="3043343" cy="467071"/>
          </a:xfrm>
          <a:prstGeom prst="rect">
            <a:avLst/>
          </a:prstGeom>
        </p:spPr>
        <p:txBody>
          <a:bodyPr vert="horz" lIns="91915" tIns="45958" rIns="91915" bIns="45958" rtlCol="0"/>
          <a:lstStyle>
            <a:lvl1pPr algn="r">
              <a:defRPr sz="1200"/>
            </a:lvl1pPr>
          </a:lstStyle>
          <a:p>
            <a:fld id="{5A3DA04A-DFFB-43FF-B646-4F7E2C7991BB}" type="datetimeFigureOut">
              <a:rPr lang="en-US" smtClean="0"/>
              <a:t>10/19/2016</a:t>
            </a:fld>
            <a:endParaRPr lang="en-US"/>
          </a:p>
        </p:txBody>
      </p:sp>
      <p:sp>
        <p:nvSpPr>
          <p:cNvPr id="4" name="Slide Image Placeholder 3"/>
          <p:cNvSpPr>
            <a:spLocks noGrp="1" noRot="1" noChangeAspect="1"/>
          </p:cNvSpPr>
          <p:nvPr>
            <p:ph type="sldImg" idx="2"/>
          </p:nvPr>
        </p:nvSpPr>
        <p:spPr>
          <a:xfrm>
            <a:off x="720725" y="1163638"/>
            <a:ext cx="5581650" cy="3140075"/>
          </a:xfrm>
          <a:prstGeom prst="rect">
            <a:avLst/>
          </a:prstGeom>
          <a:noFill/>
          <a:ln w="12700">
            <a:solidFill>
              <a:prstClr val="black"/>
            </a:solidFill>
          </a:ln>
        </p:spPr>
        <p:txBody>
          <a:bodyPr vert="horz" lIns="91915" tIns="45958" rIns="91915" bIns="45958" rtlCol="0" anchor="ctr"/>
          <a:lstStyle/>
          <a:p>
            <a:endParaRPr lang="en-US"/>
          </a:p>
        </p:txBody>
      </p:sp>
      <p:sp>
        <p:nvSpPr>
          <p:cNvPr id="5" name="Notes Placeholder 4"/>
          <p:cNvSpPr>
            <a:spLocks noGrp="1"/>
          </p:cNvSpPr>
          <p:nvPr>
            <p:ph type="body" sz="quarter" idx="3"/>
          </p:nvPr>
        </p:nvSpPr>
        <p:spPr>
          <a:xfrm>
            <a:off x="702310" y="4480007"/>
            <a:ext cx="5618480" cy="3665459"/>
          </a:xfrm>
          <a:prstGeom prst="rect">
            <a:avLst/>
          </a:prstGeom>
        </p:spPr>
        <p:txBody>
          <a:bodyPr vert="horz" lIns="91915" tIns="45958" rIns="91915" bIns="4595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1915" tIns="45958" rIns="91915" bIns="45958"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1915" tIns="45958" rIns="91915" bIns="45958" rtlCol="0" anchor="b"/>
          <a:lstStyle>
            <a:lvl1pPr algn="r">
              <a:defRPr sz="1200"/>
            </a:lvl1pPr>
          </a:lstStyle>
          <a:p>
            <a:fld id="{CC8DA9AB-381F-4DE5-9272-50B22C091576}" type="slidenum">
              <a:rPr lang="en-US" smtClean="0"/>
              <a:t>‹#›</a:t>
            </a:fld>
            <a:endParaRPr lang="en-US"/>
          </a:p>
        </p:txBody>
      </p:sp>
    </p:spTree>
    <p:extLst>
      <p:ext uri="{BB962C8B-B14F-4D97-AF65-F5344CB8AC3E}">
        <p14:creationId xmlns:p14="http://schemas.microsoft.com/office/powerpoint/2010/main" val="277601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DA9AB-381F-4DE5-9272-50B22C091576}" type="slidenum">
              <a:rPr lang="en-US" smtClean="0"/>
              <a:t>2</a:t>
            </a:fld>
            <a:endParaRPr lang="en-US"/>
          </a:p>
        </p:txBody>
      </p:sp>
    </p:spTree>
    <p:extLst>
      <p:ext uri="{BB962C8B-B14F-4D97-AF65-F5344CB8AC3E}">
        <p14:creationId xmlns:p14="http://schemas.microsoft.com/office/powerpoint/2010/main" val="767335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8</a:t>
            </a:fld>
            <a:endParaRPr lang="en-US"/>
          </a:p>
        </p:txBody>
      </p:sp>
    </p:spTree>
    <p:extLst>
      <p:ext uri="{BB962C8B-B14F-4D97-AF65-F5344CB8AC3E}">
        <p14:creationId xmlns:p14="http://schemas.microsoft.com/office/powerpoint/2010/main" val="1635635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Reminder, this update only reports to you the changes/additions this year.  This should never take place of reading manuals and coordinator information. We </a:t>
            </a:r>
            <a:r>
              <a:rPr lang="en-US" sz="1400"/>
              <a:t>added </a:t>
            </a:r>
            <a:r>
              <a:rPr lang="en-US" sz="1400"/>
              <a:t>“used” </a:t>
            </a:r>
            <a:r>
              <a:rPr lang="en-US" sz="1400"/>
              <a:t>and </a:t>
            </a:r>
            <a:r>
              <a:rPr lang="en-US" sz="1400"/>
              <a:t>“unused” </a:t>
            </a:r>
            <a:r>
              <a:rPr lang="en-US" sz="1400" dirty="0"/>
              <a:t>to clarify language concerning what materials test administrators receive and what they should return. </a:t>
            </a:r>
          </a:p>
        </p:txBody>
      </p:sp>
      <p:sp>
        <p:nvSpPr>
          <p:cNvPr id="4" name="Slide Number Placeholder 3"/>
          <p:cNvSpPr>
            <a:spLocks noGrp="1"/>
          </p:cNvSpPr>
          <p:nvPr>
            <p:ph type="sldNum" sz="quarter" idx="10"/>
          </p:nvPr>
        </p:nvSpPr>
        <p:spPr/>
        <p:txBody>
          <a:bodyPr/>
          <a:lstStyle/>
          <a:p>
            <a:fld id="{CC8DA9AB-381F-4DE5-9272-50B22C091576}" type="slidenum">
              <a:rPr lang="en-US" smtClean="0"/>
              <a:t>9</a:t>
            </a:fld>
            <a:endParaRPr lang="en-US"/>
          </a:p>
        </p:txBody>
      </p:sp>
    </p:spTree>
    <p:extLst>
      <p:ext uri="{BB962C8B-B14F-4D97-AF65-F5344CB8AC3E}">
        <p14:creationId xmlns:p14="http://schemas.microsoft.com/office/powerpoint/2010/main" val="154133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13</a:t>
            </a:fld>
            <a:endParaRPr lang="en-US"/>
          </a:p>
        </p:txBody>
      </p:sp>
    </p:spTree>
    <p:extLst>
      <p:ext uri="{BB962C8B-B14F-4D97-AF65-F5344CB8AC3E}">
        <p14:creationId xmlns:p14="http://schemas.microsoft.com/office/powerpoint/2010/main" val="1394926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 p. 14 </a:t>
            </a:r>
          </a:p>
        </p:txBody>
      </p:sp>
      <p:sp>
        <p:nvSpPr>
          <p:cNvPr id="4" name="Slide Number Placeholder 3"/>
          <p:cNvSpPr>
            <a:spLocks noGrp="1"/>
          </p:cNvSpPr>
          <p:nvPr>
            <p:ph type="sldNum" sz="quarter" idx="10"/>
          </p:nvPr>
        </p:nvSpPr>
        <p:spPr/>
        <p:txBody>
          <a:bodyPr/>
          <a:lstStyle/>
          <a:p>
            <a:fld id="{CC8DA9AB-381F-4DE5-9272-50B22C091576}" type="slidenum">
              <a:rPr lang="en-US" smtClean="0"/>
              <a:t>14</a:t>
            </a:fld>
            <a:endParaRPr lang="en-US"/>
          </a:p>
        </p:txBody>
      </p:sp>
    </p:spTree>
    <p:extLst>
      <p:ext uri="{BB962C8B-B14F-4D97-AF65-F5344CB8AC3E}">
        <p14:creationId xmlns:p14="http://schemas.microsoft.com/office/powerpoint/2010/main" val="572208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in this example, the student is becoming distracted to the point that he requires redirection</a:t>
            </a:r>
            <a:r>
              <a:rPr lang="en-US" baseline="0" dirty="0"/>
              <a:t> on item 3 in the cluster.</a:t>
            </a:r>
          </a:p>
          <a:p>
            <a:r>
              <a:rPr lang="en-US" baseline="0" dirty="0"/>
              <a:t>The teacher would turn back to item 1 (if needed) or item 2 based on the student’s need, and redirect by repeating SOME PARTS of the presentation instructions.</a:t>
            </a:r>
          </a:p>
          <a:p>
            <a:r>
              <a:rPr lang="en-US" dirty="0"/>
              <a:t>TAM p. 14 </a:t>
            </a:r>
          </a:p>
        </p:txBody>
      </p:sp>
      <p:sp>
        <p:nvSpPr>
          <p:cNvPr id="4" name="Slide Number Placeholder 3"/>
          <p:cNvSpPr>
            <a:spLocks noGrp="1"/>
          </p:cNvSpPr>
          <p:nvPr>
            <p:ph type="sldNum" sz="quarter" idx="10"/>
          </p:nvPr>
        </p:nvSpPr>
        <p:spPr/>
        <p:txBody>
          <a:bodyPr/>
          <a:lstStyle/>
          <a:p>
            <a:fld id="{CC8DA9AB-381F-4DE5-9272-50B22C091576}" type="slidenum">
              <a:rPr lang="en-US" smtClean="0"/>
              <a:t>15</a:t>
            </a:fld>
            <a:endParaRPr lang="en-US"/>
          </a:p>
        </p:txBody>
      </p:sp>
    </p:spTree>
    <p:extLst>
      <p:ext uri="{BB962C8B-B14F-4D97-AF65-F5344CB8AC3E}">
        <p14:creationId xmlns:p14="http://schemas.microsoft.com/office/powerpoint/2010/main" val="2781705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from release items to demonstrate how to repeat presentation instructions within the cluster. </a:t>
            </a:r>
          </a:p>
          <a:p>
            <a:r>
              <a:rPr lang="en-US" dirty="0"/>
              <a:t>Use the redirection language the student is accustomed to in the classroom.  “ Name</a:t>
            </a:r>
            <a:r>
              <a:rPr lang="en-US" baseline="0" dirty="0"/>
              <a:t> of student, look here”</a:t>
            </a:r>
            <a:r>
              <a:rPr lang="en-US" dirty="0"/>
              <a:t> The TA</a:t>
            </a:r>
            <a:r>
              <a:rPr lang="en-US" baseline="0" dirty="0"/>
              <a:t> would present the stimulus, direct to the stimulus, </a:t>
            </a:r>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16</a:t>
            </a:fld>
            <a:endParaRPr lang="en-US"/>
          </a:p>
        </p:txBody>
      </p:sp>
    </p:spTree>
    <p:extLst>
      <p:ext uri="{BB962C8B-B14F-4D97-AF65-F5344CB8AC3E}">
        <p14:creationId xmlns:p14="http://schemas.microsoft.com/office/powerpoint/2010/main" val="322415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from release items to demonstrate how to repeat presentation instructions within the cluster.  The TA</a:t>
            </a:r>
            <a:r>
              <a:rPr lang="en-US" baseline="0" dirty="0"/>
              <a:t> would present the stimulus, direct to the stimulus, </a:t>
            </a:r>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17</a:t>
            </a:fld>
            <a:endParaRPr lang="en-US"/>
          </a:p>
        </p:txBody>
      </p:sp>
    </p:spTree>
    <p:extLst>
      <p:ext uri="{BB962C8B-B14F-4D97-AF65-F5344CB8AC3E}">
        <p14:creationId xmlns:p14="http://schemas.microsoft.com/office/powerpoint/2010/main" val="4056607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18</a:t>
            </a:fld>
            <a:endParaRPr lang="en-US"/>
          </a:p>
        </p:txBody>
      </p:sp>
    </p:spTree>
    <p:extLst>
      <p:ext uri="{BB962C8B-B14F-4D97-AF65-F5344CB8AC3E}">
        <p14:creationId xmlns:p14="http://schemas.microsoft.com/office/powerpoint/2010/main" val="355660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19</a:t>
            </a:fld>
            <a:endParaRPr lang="en-US"/>
          </a:p>
        </p:txBody>
      </p:sp>
    </p:spTree>
    <p:extLst>
      <p:ext uri="{BB962C8B-B14F-4D97-AF65-F5344CB8AC3E}">
        <p14:creationId xmlns:p14="http://schemas.microsoft.com/office/powerpoint/2010/main" val="2998116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26</a:t>
            </a:fld>
            <a:endParaRPr lang="en-US"/>
          </a:p>
        </p:txBody>
      </p:sp>
    </p:spTree>
    <p:extLst>
      <p:ext uri="{BB962C8B-B14F-4D97-AF65-F5344CB8AC3E}">
        <p14:creationId xmlns:p14="http://schemas.microsoft.com/office/powerpoint/2010/main" val="2078478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Consistently is A</a:t>
            </a:r>
            <a:r>
              <a:rPr lang="en-US" baseline="0" dirty="0"/>
              <a:t> key word here.  </a:t>
            </a:r>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27</a:t>
            </a:fld>
            <a:endParaRPr lang="en-US"/>
          </a:p>
        </p:txBody>
      </p:sp>
    </p:spTree>
    <p:extLst>
      <p:ext uri="{BB962C8B-B14F-4D97-AF65-F5344CB8AC3E}">
        <p14:creationId xmlns:p14="http://schemas.microsoft.com/office/powerpoint/2010/main" val="40379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Consistently is A</a:t>
            </a:r>
            <a:r>
              <a:rPr lang="en-US" baseline="0" dirty="0"/>
              <a:t> key word here.  </a:t>
            </a:r>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28</a:t>
            </a:fld>
            <a:endParaRPr lang="en-US"/>
          </a:p>
        </p:txBody>
      </p:sp>
    </p:spTree>
    <p:extLst>
      <p:ext uri="{BB962C8B-B14F-4D97-AF65-F5344CB8AC3E}">
        <p14:creationId xmlns:p14="http://schemas.microsoft.com/office/powerpoint/2010/main" val="2747438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Consistently is A</a:t>
            </a:r>
            <a:r>
              <a:rPr lang="en-US" baseline="0" dirty="0"/>
              <a:t> key word here.  </a:t>
            </a:r>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29</a:t>
            </a:fld>
            <a:endParaRPr lang="en-US"/>
          </a:p>
        </p:txBody>
      </p:sp>
    </p:spTree>
    <p:extLst>
      <p:ext uri="{BB962C8B-B14F-4D97-AF65-F5344CB8AC3E}">
        <p14:creationId xmlns:p14="http://schemas.microsoft.com/office/powerpoint/2010/main" val="3561006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30</a:t>
            </a:fld>
            <a:endParaRPr lang="en-US"/>
          </a:p>
        </p:txBody>
      </p:sp>
    </p:spTree>
    <p:extLst>
      <p:ext uri="{BB962C8B-B14F-4D97-AF65-F5344CB8AC3E}">
        <p14:creationId xmlns:p14="http://schemas.microsoft.com/office/powerpoint/2010/main" val="1395514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31</a:t>
            </a:fld>
            <a:endParaRPr lang="en-US"/>
          </a:p>
        </p:txBody>
      </p:sp>
    </p:spTree>
    <p:extLst>
      <p:ext uri="{BB962C8B-B14F-4D97-AF65-F5344CB8AC3E}">
        <p14:creationId xmlns:p14="http://schemas.microsoft.com/office/powerpoint/2010/main" val="937867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8DA9AB-381F-4DE5-9272-50B22C091576}" type="slidenum">
              <a:rPr lang="en-US" smtClean="0"/>
              <a:t>32</a:t>
            </a:fld>
            <a:endParaRPr lang="en-US"/>
          </a:p>
        </p:txBody>
      </p:sp>
    </p:spTree>
    <p:extLst>
      <p:ext uri="{BB962C8B-B14F-4D97-AF65-F5344CB8AC3E}">
        <p14:creationId xmlns:p14="http://schemas.microsoft.com/office/powerpoint/2010/main" val="4027349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DA9AB-381F-4DE5-9272-50B22C091576}" type="slidenum">
              <a:rPr lang="en-US" smtClean="0"/>
              <a:t>33</a:t>
            </a:fld>
            <a:endParaRPr lang="en-US"/>
          </a:p>
        </p:txBody>
      </p:sp>
    </p:spTree>
    <p:extLst>
      <p:ext uri="{BB962C8B-B14F-4D97-AF65-F5344CB8AC3E}">
        <p14:creationId xmlns:p14="http://schemas.microsoft.com/office/powerpoint/2010/main" val="1615566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FC7B24-B9A2-44F9-A4E5-86BB08835B2C}" type="datetime2">
              <a:rPr lang="en-US" smtClean="0"/>
              <a:t>Wednesday, October 19, 2016</a:t>
            </a:fld>
            <a:endParaRPr lang="en-US"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456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7D9B4-2CEB-4E61-8562-AC3F97ACE30E}" type="datetime2">
              <a:rPr lang="en-US" smtClean="0"/>
              <a:t>Wednesday, October 19, 2016</a:t>
            </a:fld>
            <a:endParaRPr lang="en-US"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269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1FD1FC-CF10-414C-89D3-1D730D1FBF8C}" type="datetime2">
              <a:rPr lang="en-US" smtClean="0"/>
              <a:t>Wednesday, October 19, 2016</a:t>
            </a:fld>
            <a:endParaRPr lang="en-US"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347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A1F659-23BF-492D-AC5D-5716BA77FD97}" type="datetime2">
              <a:rPr lang="en-US" smtClean="0"/>
              <a:t>Wednesday, October 19, 2016</a:t>
            </a:fld>
            <a:endParaRPr lang="en-US" dirty="0"/>
          </a:p>
        </p:txBody>
      </p:sp>
      <p:sp>
        <p:nvSpPr>
          <p:cNvPr id="6" name="Footer Placeholder 5"/>
          <p:cNvSpPr>
            <a:spLocks noGrp="1"/>
          </p:cNvSpPr>
          <p:nvPr>
            <p:ph type="ftr" sz="quarter" idx="11"/>
          </p:nvPr>
        </p:nvSpPr>
        <p:spPr/>
        <p:txBody>
          <a:bodyPr/>
          <a:lstStyle/>
          <a:p>
            <a:r>
              <a:rPr lang="nn-NO"/>
              <a:t>TEA Fall Update 2016 STAAR ALT 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3312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22DAE9-25F0-4638-A305-778C37EA808D}" type="datetime2">
              <a:rPr lang="en-US" smtClean="0"/>
              <a:t>Wednesday, October 19, 2016</a:t>
            </a:fld>
            <a:endParaRPr lang="en-US" dirty="0"/>
          </a:p>
        </p:txBody>
      </p:sp>
      <p:sp>
        <p:nvSpPr>
          <p:cNvPr id="8" name="Footer Placeholder 7"/>
          <p:cNvSpPr>
            <a:spLocks noGrp="1"/>
          </p:cNvSpPr>
          <p:nvPr>
            <p:ph type="ftr" sz="quarter" idx="11"/>
          </p:nvPr>
        </p:nvSpPr>
        <p:spPr/>
        <p:txBody>
          <a:bodyPr/>
          <a:lstStyle/>
          <a:p>
            <a:r>
              <a:rPr lang="nn-NO"/>
              <a:t>TEA Fall Update 2016 STAAR ALT 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9040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2F4120-F414-4FB5-AAEA-660E4A9275FD}" type="datetime2">
              <a:rPr lang="en-US" smtClean="0"/>
              <a:t>Wednesday, October 19, 2016</a:t>
            </a:fld>
            <a:endParaRPr lang="en-US" dirty="0"/>
          </a:p>
        </p:txBody>
      </p:sp>
      <p:sp>
        <p:nvSpPr>
          <p:cNvPr id="4" name="Footer Placeholder 3"/>
          <p:cNvSpPr>
            <a:spLocks noGrp="1"/>
          </p:cNvSpPr>
          <p:nvPr>
            <p:ph type="ftr" sz="quarter" idx="11"/>
          </p:nvPr>
        </p:nvSpPr>
        <p:spPr/>
        <p:txBody>
          <a:bodyPr/>
          <a:lstStyle/>
          <a:p>
            <a:r>
              <a:rPr lang="nn-NO"/>
              <a:t>TEA Fall Update 2016 STAAR ALT 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5641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4DD0EE3-57BF-4D47-AABF-021876A94D72}" type="datetime2">
              <a:rPr lang="en-US" smtClean="0"/>
              <a:t>Wednesday, October 19, 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nn-NO"/>
              <a:t>TEA Fall Update 2016 STAAR ALT 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0804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3745CC-17C2-4958-8393-FBD080A38037}" type="datetime2">
              <a:rPr lang="en-US" smtClean="0"/>
              <a:t>Wednesday, October 19, 2016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nn-NO"/>
              <a:t>TEA Fall Update 2016 STAAR ALT 2</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1821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247D82-27BA-41A7-9566-690F80308DAE}" type="datetime2">
              <a:rPr lang="en-US" smtClean="0"/>
              <a:t>Wednesday, October 19, 2016</a:t>
            </a:fld>
            <a:endParaRPr lang="en-US" dirty="0"/>
          </a:p>
        </p:txBody>
      </p:sp>
      <p:sp>
        <p:nvSpPr>
          <p:cNvPr id="6" name="Footer Placeholder 5"/>
          <p:cNvSpPr>
            <a:spLocks noGrp="1"/>
          </p:cNvSpPr>
          <p:nvPr>
            <p:ph type="ftr" sz="quarter" idx="11"/>
          </p:nvPr>
        </p:nvSpPr>
        <p:spPr/>
        <p:txBody>
          <a:bodyPr/>
          <a:lstStyle/>
          <a:p>
            <a:r>
              <a:rPr lang="nn-NO"/>
              <a:t>TEA Fall Update 2016 STAAR ALT 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3876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880E46-E894-4271-8643-4B266925FA62}" type="datetime2">
              <a:rPr lang="en-US" smtClean="0"/>
              <a:t>Wednesday, October 19, 2016</a:t>
            </a:fld>
            <a:endParaRPr lang="en-US"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899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48EF3B-C863-475E-AA05-5EA7A583DD84}" type="datetime2">
              <a:rPr lang="en-US" smtClean="0"/>
              <a:t>Wednesday, October 19, 2016</a:t>
            </a:fld>
            <a:endParaRPr lang="en-US"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5813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0BE7FC3-2D45-441F-8B58-A1AEB9B46CF3}" type="datetime2">
              <a:rPr lang="en-US" smtClean="0"/>
              <a:t>Wednesday, October 19, 2016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nn-NO"/>
              <a:t>TEA Fall Update 2016 STAAR ALT 2</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383858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hyperlink" Target="mailto:staaralt@tea.state.tx.us"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hyperlink" Target="mailto:TXPearsonAccess@support.pears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7406" y="1528233"/>
            <a:ext cx="10021045" cy="2677648"/>
          </a:xfrm>
        </p:spPr>
        <p:txBody>
          <a:bodyPr/>
          <a:lstStyle/>
          <a:p>
            <a:r>
              <a:rPr lang="en-US" sz="5200" dirty="0"/>
              <a:t>Fall 2016 Update: </a:t>
            </a:r>
            <a:br>
              <a:rPr lang="en-US" sz="5200" dirty="0"/>
            </a:br>
            <a:r>
              <a:rPr lang="en-US" sz="5200" dirty="0"/>
              <a:t>STAAR Alternate 2 </a:t>
            </a:r>
          </a:p>
        </p:txBody>
      </p:sp>
      <p:sp>
        <p:nvSpPr>
          <p:cNvPr id="3" name="Subtitle 2"/>
          <p:cNvSpPr>
            <a:spLocks noGrp="1"/>
          </p:cNvSpPr>
          <p:nvPr>
            <p:ph type="subTitle" idx="1"/>
          </p:nvPr>
        </p:nvSpPr>
        <p:spPr/>
        <p:txBody>
          <a:bodyPr>
            <a:noAutofit/>
          </a:bodyPr>
          <a:lstStyle/>
          <a:p>
            <a:r>
              <a:rPr lang="en-US" sz="3200" dirty="0"/>
              <a:t>September 23, 2016</a:t>
            </a:r>
          </a:p>
          <a:p>
            <a:r>
              <a:rPr lang="en-US" sz="3200" dirty="0"/>
              <a:t>TETN Event#: 43175</a:t>
            </a:r>
          </a:p>
        </p:txBody>
      </p:sp>
      <p:sp>
        <p:nvSpPr>
          <p:cNvPr id="4" name="Footer Placeholder 3"/>
          <p:cNvSpPr>
            <a:spLocks noGrp="1"/>
          </p:cNvSpPr>
          <p:nvPr>
            <p:ph type="ftr" sz="quarter" idx="11"/>
          </p:nvPr>
        </p:nvSpPr>
        <p:spPr/>
        <p:txBody>
          <a:bodyPr/>
          <a:lstStyle/>
          <a:p>
            <a:r>
              <a:rPr lang="nn-NO" sz="1050" dirty="0"/>
              <a:t>TEA Fall Update 2016 STAAR ALT 2</a:t>
            </a:r>
            <a:endParaRPr lang="en-US" sz="1050" dirty="0"/>
          </a:p>
        </p:txBody>
      </p:sp>
    </p:spTree>
    <p:extLst>
      <p:ext uri="{BB962C8B-B14F-4D97-AF65-F5344CB8AC3E}">
        <p14:creationId xmlns:p14="http://schemas.microsoft.com/office/powerpoint/2010/main" val="399650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Fall 2016 Update: STAAR Alternate 2 </a:t>
            </a:r>
          </a:p>
        </p:txBody>
      </p:sp>
      <p:sp>
        <p:nvSpPr>
          <p:cNvPr id="4" name="Content Placeholder 2"/>
          <p:cNvSpPr>
            <a:spLocks noGrp="1"/>
          </p:cNvSpPr>
          <p:nvPr>
            <p:ph idx="1"/>
          </p:nvPr>
        </p:nvSpPr>
        <p:spPr>
          <a:xfrm>
            <a:off x="560387" y="2091972"/>
            <a:ext cx="11074400" cy="4013200"/>
          </a:xfrm>
        </p:spPr>
        <p:txBody>
          <a:bodyPr>
            <a:normAutofit/>
          </a:bodyPr>
          <a:lstStyle/>
          <a:p>
            <a:pPr marL="228600" indent="-228600">
              <a:buFont typeface="Arial" panose="020B0604020202020204" pitchFamily="34" charset="0"/>
              <a:buChar char="•"/>
            </a:pPr>
            <a:r>
              <a:rPr lang="en-US" sz="2800" dirty="0"/>
              <a:t>These slides have been prepared by the Student Assessment Division of the Texas Education Agency.</a:t>
            </a:r>
          </a:p>
          <a:p>
            <a:pPr>
              <a:buFont typeface="Arial" panose="020B0604020202020204" pitchFamily="34" charset="0"/>
              <a:buChar char="•"/>
            </a:pPr>
            <a:endParaRPr lang="en-US" sz="2800" dirty="0"/>
          </a:p>
          <a:p>
            <a:pPr marL="228600" indent="-228600">
              <a:buFont typeface="Arial" panose="020B0604020202020204" pitchFamily="34" charset="0"/>
              <a:buChar char="•"/>
            </a:pPr>
            <a:r>
              <a:rPr lang="en-US" sz="2800" dirty="0"/>
              <a:t>If the slide is changed for local use, please remove the TEA footer at the bottom of the slide. </a:t>
            </a:r>
          </a:p>
          <a:p>
            <a:pPr>
              <a:buFont typeface="Arial" panose="020B0604020202020204" pitchFamily="34" charset="0"/>
              <a:buChar char="•"/>
            </a:pPr>
            <a:endParaRPr lang="en-US" sz="2800" dirty="0"/>
          </a:p>
          <a:p>
            <a:pPr marL="228600" indent="-228600">
              <a:buFont typeface="Arial" panose="020B0604020202020204" pitchFamily="34" charset="0"/>
              <a:buChar char="•"/>
            </a:pPr>
            <a:r>
              <a:rPr lang="en-US" sz="2800" dirty="0"/>
              <a:t>This training in no way takes the place of reviewing required manuals and additional information on the TEA website. </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3539563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a:t>
            </a:r>
          </a:p>
        </p:txBody>
      </p:sp>
      <p:sp>
        <p:nvSpPr>
          <p:cNvPr id="3" name="Content Placeholder 2"/>
          <p:cNvSpPr>
            <a:spLocks noGrp="1"/>
          </p:cNvSpPr>
          <p:nvPr>
            <p:ph sz="half" idx="1"/>
          </p:nvPr>
        </p:nvSpPr>
        <p:spPr/>
        <p:txBody>
          <a:bodyPr>
            <a:normAutofit/>
          </a:bodyPr>
          <a:lstStyle/>
          <a:p>
            <a:pPr indent="-457200">
              <a:buFont typeface="Wingdings" panose="05000000000000000000" pitchFamily="2" charset="2"/>
              <a:buChar char="§"/>
            </a:pPr>
            <a:r>
              <a:rPr lang="en-US" sz="3200" dirty="0"/>
              <a:t>Key Dates</a:t>
            </a:r>
          </a:p>
          <a:p>
            <a:pPr marL="457200" indent="-457200">
              <a:buFont typeface="Wingdings" panose="05000000000000000000" pitchFamily="2" charset="2"/>
              <a:buChar char="§"/>
            </a:pPr>
            <a:r>
              <a:rPr lang="en-US" sz="3200" dirty="0"/>
              <a:t>Test Security/Confidentiality</a:t>
            </a:r>
          </a:p>
          <a:p>
            <a:pPr marL="457200" indent="-457200">
              <a:buFont typeface="Wingdings" panose="05000000000000000000" pitchFamily="2" charset="2"/>
              <a:buChar char="§"/>
            </a:pPr>
            <a:r>
              <a:rPr lang="en-US" sz="3200" dirty="0"/>
              <a:t>Presentation Instructions</a:t>
            </a:r>
          </a:p>
          <a:p>
            <a:pPr marL="457200" indent="-457200">
              <a:buFont typeface="Wingdings" panose="05000000000000000000" pitchFamily="2" charset="2"/>
              <a:buChar char="§"/>
            </a:pPr>
            <a:r>
              <a:rPr lang="en-US" sz="3200" dirty="0"/>
              <a:t>Scoring Instructions</a:t>
            </a:r>
          </a:p>
          <a:p>
            <a:pPr marL="0" indent="0">
              <a:buNone/>
            </a:pPr>
            <a:endParaRPr lang="en-US" sz="3200" dirty="0"/>
          </a:p>
          <a:p>
            <a:pPr marL="457200" indent="-457200">
              <a:buFont typeface="Wingdings" panose="05000000000000000000" pitchFamily="2" charset="2"/>
              <a:buChar char="§"/>
            </a:pPr>
            <a:endParaRPr lang="en-US" sz="3200" dirty="0"/>
          </a:p>
          <a:p>
            <a:pPr marL="457200" indent="-457200">
              <a:buFont typeface="Wingdings" panose="05000000000000000000" pitchFamily="2" charset="2"/>
              <a:buChar char="§"/>
            </a:pPr>
            <a:endParaRPr lang="en-US" sz="3200" dirty="0"/>
          </a:p>
          <a:p>
            <a:pPr marL="457200" indent="-457200">
              <a:buFont typeface="Wingdings" panose="05000000000000000000" pitchFamily="2" charset="2"/>
              <a:buChar char="§"/>
            </a:pPr>
            <a:endParaRPr lang="en-US" sz="3200" dirty="0"/>
          </a:p>
        </p:txBody>
      </p:sp>
      <p:sp>
        <p:nvSpPr>
          <p:cNvPr id="4" name="Content Placeholder 3"/>
          <p:cNvSpPr>
            <a:spLocks noGrp="1"/>
          </p:cNvSpPr>
          <p:nvPr>
            <p:ph sz="half" idx="2"/>
          </p:nvPr>
        </p:nvSpPr>
        <p:spPr/>
        <p:txBody>
          <a:bodyPr/>
          <a:lstStyle/>
          <a:p>
            <a:pPr marL="457200" indent="-457200">
              <a:buFont typeface="Wingdings" panose="05000000000000000000" pitchFamily="2" charset="2"/>
              <a:buChar char="§"/>
            </a:pPr>
            <a:r>
              <a:rPr lang="en-US" sz="3200" dirty="0"/>
              <a:t>Allowable Accommodations</a:t>
            </a:r>
          </a:p>
          <a:p>
            <a:pPr marL="457200" indent="-457200">
              <a:buFont typeface="Wingdings" panose="05000000000000000000" pitchFamily="2" charset="2"/>
              <a:buChar char="§"/>
            </a:pPr>
            <a:r>
              <a:rPr lang="en-US" sz="3200" dirty="0"/>
              <a:t>Student Scoring Data</a:t>
            </a:r>
          </a:p>
          <a:p>
            <a:pPr marL="457200" indent="-457200">
              <a:buFont typeface="Wingdings" panose="05000000000000000000" pitchFamily="2" charset="2"/>
              <a:buChar char="§"/>
            </a:pPr>
            <a:r>
              <a:rPr lang="en-US" sz="3200" dirty="0"/>
              <a:t>Support Materials</a:t>
            </a:r>
          </a:p>
          <a:p>
            <a:pPr marL="457200" indent="-457200">
              <a:buFont typeface="Wingdings" panose="05000000000000000000" pitchFamily="2" charset="2"/>
              <a:buChar char="§"/>
            </a:pPr>
            <a:r>
              <a:rPr lang="en-US" sz="3200" dirty="0"/>
              <a:t>No Authentic Academic Response (NAAR)</a:t>
            </a:r>
          </a:p>
          <a:p>
            <a:pPr>
              <a:buFont typeface="Wingdings" panose="05000000000000000000" pitchFamily="2" charset="2"/>
              <a:buChar char="§"/>
            </a:pPr>
            <a:endParaRPr lang="en-US"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961234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600" dirty="0"/>
              <a:t>STAAR Alternate 2 is an assessment based on alternate academic standards and is designed for students with significant cognitive disabilities receiving special education services. STAAR Alternate 2 is administered in the same grades/subjects and courses as</a:t>
            </a:r>
            <a:br>
              <a:rPr lang="en-US" sz="3600" dirty="0"/>
            </a:br>
            <a:r>
              <a:rPr lang="en-US" sz="3600" dirty="0"/>
              <a:t>the STAAR assessments.</a:t>
            </a:r>
            <a:br>
              <a:rPr lang="en-US" sz="3600" dirty="0"/>
            </a:br>
            <a:endParaRPr lang="en-US" sz="3600" dirty="0"/>
          </a:p>
        </p:txBody>
      </p:sp>
      <p:sp>
        <p:nvSpPr>
          <p:cNvPr id="7" name="Text Placeholder 6"/>
          <p:cNvSpPr>
            <a:spLocks noGrp="1"/>
          </p:cNvSpPr>
          <p:nvPr>
            <p:ph type="body" idx="1"/>
          </p:nvPr>
        </p:nvSpPr>
        <p:spPr/>
        <p:txBody>
          <a:bodyPr>
            <a:normAutofit/>
          </a:bodyPr>
          <a:lstStyle/>
          <a:p>
            <a:r>
              <a:rPr lang="en-US" sz="3600" b="1" dirty="0"/>
              <a:t>STAAR ALTERNATE 2</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443321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731520"/>
            <a:ext cx="6629400" cy="5257800"/>
          </a:xfrm>
        </p:spPr>
        <p:txBody>
          <a:bodyPr>
            <a:normAutofit lnSpcReduction="10000"/>
          </a:bodyPr>
          <a:lstStyle/>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r>
              <a:rPr lang="en-US" sz="2800" dirty="0"/>
              <a:t>Enrollment Collection: Nov 7 – Dec 9</a:t>
            </a:r>
          </a:p>
          <a:p>
            <a:pPr marL="457200" indent="-457200">
              <a:buFont typeface="Wingdings" panose="05000000000000000000" pitchFamily="2" charset="2"/>
              <a:buChar char="§"/>
            </a:pPr>
            <a:r>
              <a:rPr lang="en-US" sz="2800" dirty="0"/>
              <a:t>Last Date for Test Administrator Training March 17</a:t>
            </a:r>
          </a:p>
          <a:p>
            <a:pPr marL="457200" indent="-457200">
              <a:buFont typeface="Wingdings" panose="05000000000000000000" pitchFamily="2" charset="2"/>
              <a:buChar char="§"/>
            </a:pPr>
            <a:r>
              <a:rPr lang="en-US" sz="2800" dirty="0"/>
              <a:t>Preview Window March 20-31</a:t>
            </a:r>
          </a:p>
          <a:p>
            <a:pPr marL="457200" indent="-457200">
              <a:buFont typeface="Wingdings" panose="05000000000000000000" pitchFamily="2" charset="2"/>
              <a:buChar char="§"/>
            </a:pPr>
            <a:r>
              <a:rPr lang="en-US" sz="2800" dirty="0"/>
              <a:t>Assessment Window April 3 – 21</a:t>
            </a:r>
          </a:p>
          <a:p>
            <a:pPr marL="457200" indent="-457200">
              <a:buFont typeface="Wingdings" panose="05000000000000000000" pitchFamily="2" charset="2"/>
              <a:buChar char="§"/>
            </a:pPr>
            <a:r>
              <a:rPr lang="en-US" sz="2800" dirty="0"/>
              <a:t>(NEW) Verification Window April 24 - 25</a:t>
            </a:r>
          </a:p>
          <a:p>
            <a:pPr marL="457200" indent="-457200">
              <a:buFont typeface="Wingdings" panose="05000000000000000000" pitchFamily="2" charset="2"/>
              <a:buChar char="§"/>
            </a:pPr>
            <a:r>
              <a:rPr lang="en-US" sz="2800" dirty="0"/>
              <a:t>All key STAAR Alternate 2 Dates are referenced in Test Administrator Manual (TAM) p.3 &amp; District Campus Coordinator Manual (DCCM) p.SA-4</a:t>
            </a:r>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endParaRPr lang="en-US" sz="2800"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5400" dirty="0"/>
              <a:t>KEY DATES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4069059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731520"/>
            <a:ext cx="6642100" cy="5257800"/>
          </a:xfrm>
        </p:spPr>
        <p:txBody>
          <a:bodyPr>
            <a:normAutofit fontScale="85000" lnSpcReduction="10000"/>
          </a:bodyPr>
          <a:lstStyle/>
          <a:p>
            <a:pPr marL="0" indent="0" algn="ctr">
              <a:buNone/>
            </a:pPr>
            <a:r>
              <a:rPr lang="en-US" sz="3000" dirty="0"/>
              <a:t>STAAR Alternate 2 Verification Window</a:t>
            </a:r>
          </a:p>
          <a:p>
            <a:pPr marL="0" indent="0" algn="ctr">
              <a:buNone/>
            </a:pPr>
            <a:endParaRPr lang="en-US" sz="2800" dirty="0"/>
          </a:p>
          <a:p>
            <a:r>
              <a:rPr lang="en-US" sz="2800" dirty="0">
                <a:latin typeface="+mj-lt"/>
              </a:rPr>
              <a:t>The verification window for STAAR Alternate 2 is April 24 - April 25, 2017.  The window closes at 7 p.m. (CT) on April 25. The verification window is intended to ensure the accuracy and completeness of all data submitted in the Assessment Management System and the collection of secure documents.</a:t>
            </a:r>
          </a:p>
          <a:p>
            <a:pPr>
              <a:buFont typeface="Wingdings" panose="05000000000000000000" pitchFamily="2" charset="2"/>
              <a:buChar char="§"/>
            </a:pPr>
            <a:r>
              <a:rPr lang="en-US" sz="2800" dirty="0">
                <a:latin typeface="+mj-lt"/>
              </a:rPr>
              <a:t> If during the verification process it is realized that a student has not been tested then the student must be tested during the verification window.</a:t>
            </a:r>
          </a:p>
          <a:p>
            <a:pPr>
              <a:buFont typeface="Wingdings" panose="05000000000000000000" pitchFamily="2" charset="2"/>
              <a:buChar char="§"/>
            </a:pPr>
            <a:r>
              <a:rPr lang="en-US" sz="2800" dirty="0">
                <a:latin typeface="+mj-lt"/>
              </a:rPr>
              <a:t> If during the verification process it is realized that a student’s data has been omitted, the data should be entered during the verification window. </a:t>
            </a:r>
          </a:p>
          <a:p>
            <a:pPr marL="0" indent="0" algn="ctr">
              <a:buNone/>
            </a:pPr>
            <a:endParaRPr lang="en-US" sz="2800" dirty="0"/>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endParaRPr lang="en-US" sz="2800"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5400" dirty="0"/>
              <a:t>KEY DATES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3365647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731520"/>
            <a:ext cx="6642100" cy="5257800"/>
          </a:xfrm>
        </p:spPr>
        <p:txBody>
          <a:bodyPr>
            <a:normAutofit/>
          </a:bodyPr>
          <a:lstStyle/>
          <a:p>
            <a:pPr marL="0" indent="0" algn="ctr">
              <a:buNone/>
            </a:pPr>
            <a:endParaRPr lang="en-US" sz="2800" dirty="0">
              <a:latin typeface="+mj-lt"/>
            </a:endParaRPr>
          </a:p>
          <a:p>
            <a:pPr marL="0" indent="0" algn="ctr">
              <a:buNone/>
            </a:pPr>
            <a:endParaRPr lang="en-US" sz="2800" dirty="0">
              <a:latin typeface="+mj-lt"/>
            </a:endParaRPr>
          </a:p>
          <a:p>
            <a:pPr marL="0" indent="0" algn="ctr">
              <a:buNone/>
            </a:pPr>
            <a:r>
              <a:rPr lang="en-US" sz="2800" dirty="0">
                <a:latin typeface="+mj-lt"/>
              </a:rPr>
              <a:t>Students Who Enroll AFTER April 3, 2017</a:t>
            </a:r>
          </a:p>
          <a:p>
            <a:pPr marL="0" indent="0" algn="ctr">
              <a:buNone/>
            </a:pPr>
            <a:endParaRPr lang="en-US" sz="2800" dirty="0">
              <a:latin typeface="+mj-lt"/>
            </a:endParaRPr>
          </a:p>
          <a:p>
            <a:pPr marL="0" indent="0" algn="ctr">
              <a:buNone/>
            </a:pPr>
            <a:r>
              <a:rPr lang="en-US" sz="2800" dirty="0">
                <a:latin typeface="+mj-lt"/>
              </a:rPr>
              <a:t>Students who transfer/move to a new </a:t>
            </a:r>
            <a:r>
              <a:rPr lang="en-US" sz="2800" b="1" dirty="0">
                <a:solidFill>
                  <a:schemeClr val="accent2"/>
                </a:solidFill>
                <a:latin typeface="+mj-lt"/>
              </a:rPr>
              <a:t>district</a:t>
            </a:r>
            <a:r>
              <a:rPr lang="en-US" sz="2800" dirty="0">
                <a:latin typeface="+mj-lt"/>
              </a:rPr>
              <a:t> after the first day of the STAAR Alternate 2 testing window do not have to be tested. </a:t>
            </a:r>
          </a:p>
          <a:p>
            <a:pPr marL="0" indent="0" algn="ctr">
              <a:buNone/>
            </a:pPr>
            <a:endParaRPr lang="en-US" sz="2800" dirty="0"/>
          </a:p>
          <a:p>
            <a:pPr marL="457200" indent="-457200">
              <a:buFont typeface="Wingdings" panose="05000000000000000000" pitchFamily="2" charset="2"/>
              <a:buChar char="§"/>
            </a:pPr>
            <a:endParaRPr lang="en-US" sz="2800" dirty="0"/>
          </a:p>
          <a:p>
            <a:pPr marL="0" indent="0">
              <a:buNone/>
            </a:pPr>
            <a:endParaRPr lang="en-US" sz="2800"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5400" dirty="0"/>
              <a:t>KEY DATES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2748597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594359"/>
            <a:ext cx="6642100" cy="5710845"/>
          </a:xfrm>
        </p:spPr>
        <p:txBody>
          <a:bodyPr>
            <a:normAutofit/>
          </a:bodyPr>
          <a:lstStyle/>
          <a:p>
            <a:pPr marL="0" indent="0">
              <a:buNone/>
            </a:pPr>
            <a:r>
              <a:rPr lang="en-US" sz="2800" dirty="0"/>
              <a:t>			</a:t>
            </a:r>
          </a:p>
          <a:p>
            <a:r>
              <a:rPr lang="en-US" sz="2800" dirty="0"/>
              <a:t>“No person may reveal or discuss the contents of a test booklet or </a:t>
            </a:r>
            <a:r>
              <a:rPr lang="en-US" sz="2800" dirty="0">
                <a:solidFill>
                  <a:schemeClr val="accent1"/>
                </a:solidFill>
              </a:rPr>
              <a:t>secure portion </a:t>
            </a:r>
            <a:r>
              <a:rPr lang="en-US" sz="2800" dirty="0"/>
              <a:t>of a test administrator manual before, during, or after a test administration unless specifically authorized to do so by the procedures outlined in the test administration materials. </a:t>
            </a:r>
            <a:r>
              <a:rPr lang="en-US" sz="2800" dirty="0">
                <a:solidFill>
                  <a:schemeClr val="accent1"/>
                </a:solidFill>
              </a:rPr>
              <a:t>If circumstances necessitate that a test booklet or secure portion of the test administrator manual be examined, permission </a:t>
            </a:r>
            <a:r>
              <a:rPr lang="en-US" sz="2800" b="1" dirty="0">
                <a:solidFill>
                  <a:schemeClr val="accent1"/>
                </a:solidFill>
              </a:rPr>
              <a:t>must</a:t>
            </a:r>
            <a:r>
              <a:rPr lang="en-US" sz="2800" dirty="0">
                <a:solidFill>
                  <a:schemeClr val="accent1"/>
                </a:solidFill>
              </a:rPr>
              <a:t> first be obtained from TEA.</a:t>
            </a:r>
            <a:r>
              <a:rPr lang="en-US" sz="2800" dirty="0">
                <a:solidFill>
                  <a:schemeClr val="tx1"/>
                </a:solidFill>
              </a:rPr>
              <a:t>”</a:t>
            </a:r>
          </a:p>
          <a:p>
            <a:pPr marL="1471400" lvl="8" indent="0">
              <a:buNone/>
            </a:pPr>
            <a:r>
              <a:rPr lang="en-US" sz="2400" dirty="0"/>
              <a:t>				</a:t>
            </a:r>
            <a:r>
              <a:rPr lang="en-US" sz="2200" dirty="0"/>
              <a:t>(TAM, 2017)	</a:t>
            </a:r>
          </a:p>
          <a:p>
            <a:pPr marL="0" indent="0">
              <a:buNone/>
            </a:pPr>
            <a:endParaRPr lang="en-US" sz="2800" dirty="0"/>
          </a:p>
          <a:p>
            <a:pPr marL="457200" indent="-457200">
              <a:buFont typeface="Wingdings" panose="05000000000000000000" pitchFamily="2" charset="2"/>
              <a:buChar char="§"/>
            </a:pPr>
            <a:endParaRPr lang="en-US" sz="2800" dirty="0"/>
          </a:p>
          <a:p>
            <a:pPr marL="0" indent="0">
              <a:buNone/>
            </a:pPr>
            <a:endParaRPr lang="en-US" sz="2800"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CONFIDENTIALITY</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2628914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820420"/>
            <a:ext cx="6492240" cy="5257800"/>
          </a:xfrm>
        </p:spPr>
        <p:txBody>
          <a:bodyPr>
            <a:normAutofit lnSpcReduction="10000"/>
          </a:bodyPr>
          <a:lstStyle/>
          <a:p>
            <a:pPr marL="0" indent="0">
              <a:buNone/>
            </a:pPr>
            <a:r>
              <a:rPr lang="en-US" sz="2800" dirty="0"/>
              <a:t>Materials to be provided to STAAR Alternate 2 test administrators </a:t>
            </a:r>
            <a:r>
              <a:rPr lang="en-US" sz="2800" dirty="0">
                <a:solidFill>
                  <a:schemeClr val="accent2"/>
                </a:solidFill>
              </a:rPr>
              <a:t>per student </a:t>
            </a:r>
            <a:r>
              <a:rPr lang="en-US" sz="2800" dirty="0"/>
              <a:t>include: </a:t>
            </a:r>
          </a:p>
          <a:p>
            <a:pPr>
              <a:buFont typeface="Wingdings" panose="05000000000000000000" pitchFamily="2" charset="2"/>
              <a:buChar char="§"/>
            </a:pPr>
            <a:r>
              <a:rPr lang="en-US" sz="2800" dirty="0"/>
              <a:t>     One student booklet and </a:t>
            </a:r>
          </a:p>
          <a:p>
            <a:pPr marL="635000" indent="-635000">
              <a:buFont typeface="Wingdings" panose="05000000000000000000" pitchFamily="2" charset="2"/>
              <a:buChar char="§"/>
            </a:pPr>
            <a:r>
              <a:rPr lang="en-US" sz="2800" dirty="0"/>
              <a:t>one secure STAAR Alternate 2 Test Administrator manual for each grade, subject, or course tested. </a:t>
            </a:r>
          </a:p>
          <a:p>
            <a:pPr marL="0" indent="0">
              <a:buNone/>
            </a:pPr>
            <a:r>
              <a:rPr lang="en-US" sz="2800" dirty="0"/>
              <a:t>Return </a:t>
            </a:r>
            <a:r>
              <a:rPr lang="en-US" sz="2800" dirty="0">
                <a:solidFill>
                  <a:schemeClr val="accent2"/>
                </a:solidFill>
              </a:rPr>
              <a:t>used</a:t>
            </a:r>
            <a:r>
              <a:rPr lang="en-US" sz="2800" dirty="0"/>
              <a:t> and </a:t>
            </a:r>
            <a:r>
              <a:rPr lang="en-US" sz="2800" dirty="0">
                <a:solidFill>
                  <a:schemeClr val="accent2"/>
                </a:solidFill>
              </a:rPr>
              <a:t>unused</a:t>
            </a:r>
            <a:r>
              <a:rPr lang="en-US" sz="2800" dirty="0"/>
              <a:t>:</a:t>
            </a:r>
          </a:p>
          <a:p>
            <a:pPr marL="685800" indent="-571500">
              <a:buFont typeface="Wingdings" panose="05000000000000000000" pitchFamily="2" charset="2"/>
              <a:buChar char="§"/>
            </a:pPr>
            <a:r>
              <a:rPr lang="en-US" sz="2800" dirty="0"/>
              <a:t>secure STAAR Alternate 2 Test       Administrator manuals</a:t>
            </a:r>
          </a:p>
          <a:p>
            <a:pPr indent="0">
              <a:buFont typeface="Wingdings" panose="05000000000000000000" pitchFamily="2" charset="2"/>
              <a:buChar char="§"/>
            </a:pPr>
            <a:r>
              <a:rPr lang="en-US" sz="2800" dirty="0"/>
              <a:t>     scoring documents</a:t>
            </a:r>
          </a:p>
          <a:p>
            <a:pPr indent="0">
              <a:buFont typeface="Wingdings" panose="05000000000000000000" pitchFamily="2" charset="2"/>
              <a:buChar char="§"/>
            </a:pPr>
            <a:r>
              <a:rPr lang="en-US" sz="2800" dirty="0"/>
              <a:t>     photocopies of secure test materials</a:t>
            </a:r>
          </a:p>
          <a:p>
            <a:pPr marL="0" indent="0">
              <a:buNone/>
            </a:pPr>
            <a:endParaRPr lang="en-US" sz="2800"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SECURITY</a:t>
            </a:r>
          </a:p>
          <a:p>
            <a:pPr algn="ctr">
              <a:buClr>
                <a:srgbClr val="FFFF00"/>
              </a:buClr>
            </a:pPr>
            <a:r>
              <a:rPr lang="en-US" sz="3200" dirty="0"/>
              <a:t>(MATERIALS)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3837946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594359"/>
            <a:ext cx="6492240" cy="5865426"/>
          </a:xfrm>
        </p:spPr>
        <p:txBody>
          <a:bodyPr>
            <a:normAutofit lnSpcReduction="10000"/>
          </a:bodyPr>
          <a:lstStyle/>
          <a:p>
            <a:r>
              <a:rPr lang="en-US" sz="2800" dirty="0"/>
              <a:t>Info now in DCCM:</a:t>
            </a:r>
          </a:p>
          <a:p>
            <a:r>
              <a:rPr lang="en-US" sz="2800" dirty="0"/>
              <a:t>Test administrators or test administrator assistants may include:</a:t>
            </a:r>
          </a:p>
          <a:p>
            <a:pPr marL="1371600" indent="-457200">
              <a:buFont typeface="Wingdings" panose="05000000000000000000" pitchFamily="2" charset="2"/>
              <a:buChar char="§"/>
            </a:pPr>
            <a:r>
              <a:rPr lang="en-US" sz="2800" dirty="0"/>
              <a:t>staff members who are serving as an intervener; employed by the district and equipped with specialized skills and training to routinely provide direct support to a student with </a:t>
            </a:r>
            <a:r>
              <a:rPr lang="en-US" sz="2800" dirty="0" err="1"/>
              <a:t>deafblindness</a:t>
            </a:r>
            <a:r>
              <a:rPr lang="en-US" sz="2800" dirty="0"/>
              <a:t>. </a:t>
            </a:r>
          </a:p>
          <a:p>
            <a:pPr marL="1371600" indent="-457200">
              <a:buFont typeface="Wingdings" panose="05000000000000000000" pitchFamily="2" charset="2"/>
              <a:buChar char="§"/>
            </a:pPr>
            <a:r>
              <a:rPr lang="en-US" sz="2800" dirty="0"/>
              <a:t>Those providing brailling services to the district may serve in the role of a test administrator assistant.  </a:t>
            </a:r>
          </a:p>
          <a:p>
            <a:endParaRPr lang="en-US" sz="2800" dirty="0"/>
          </a:p>
          <a:p>
            <a:pPr marL="0" indent="0" algn="r">
              <a:buNone/>
            </a:pPr>
            <a:r>
              <a:rPr lang="en-US" dirty="0"/>
              <a:t>DCCM, SA10</a:t>
            </a:r>
          </a:p>
        </p:txBody>
      </p:sp>
      <p:sp>
        <p:nvSpPr>
          <p:cNvPr id="8" name="Text Placeholder 7"/>
          <p:cNvSpPr>
            <a:spLocks noGrp="1"/>
          </p:cNvSpPr>
          <p:nvPr>
            <p:ph type="body" sz="half" idx="2"/>
          </p:nvPr>
        </p:nvSpPr>
        <p:spPr/>
        <p:txBody>
          <a:bodyPr anchor="ctr">
            <a:normAutofit/>
          </a:bodyPr>
          <a:lstStyle/>
          <a:p>
            <a:pPr algn="ctr"/>
            <a:r>
              <a:rPr lang="en-US" sz="3200" dirty="0"/>
              <a:t>TEST ADMINISTRATOR</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012815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381000"/>
            <a:ext cx="6642100" cy="5905500"/>
          </a:xfrm>
        </p:spPr>
        <p:txBody>
          <a:bodyPr>
            <a:normAutofit fontScale="92500" lnSpcReduction="20000"/>
          </a:bodyPr>
          <a:lstStyle/>
          <a:p>
            <a:r>
              <a:rPr lang="en-US" sz="2600" i="1" dirty="0"/>
              <a:t>“Direct” </a:t>
            </a:r>
            <a:r>
              <a:rPr lang="en-US" sz="2600" dirty="0"/>
              <a:t>indicates an action for the test administrator. For example, the test administrator may need to bring certain parts of the stimulus image to the student’s attention. This can be done in a variety of ways depending on a student’s needs.</a:t>
            </a:r>
          </a:p>
          <a:p>
            <a:endParaRPr lang="en-US" sz="2800" dirty="0"/>
          </a:p>
          <a:p>
            <a:pPr marL="406400" indent="-406400">
              <a:buFont typeface="Arial" panose="020B0604020202020204" pitchFamily="34" charset="0"/>
              <a:buChar char="•"/>
            </a:pPr>
            <a:r>
              <a:rPr lang="en-US" sz="3000" baseline="30000" dirty="0"/>
              <a:t>The student can be alerted orally or through sign as to where to look or focus.</a:t>
            </a:r>
          </a:p>
          <a:p>
            <a:pPr>
              <a:buFont typeface="Arial" panose="020B0604020202020204" pitchFamily="34" charset="0"/>
              <a:buChar char="•"/>
            </a:pPr>
            <a:r>
              <a:rPr lang="en-US" sz="3000" baseline="30000" dirty="0"/>
              <a:t>     The student’s hand can be guided to specific places in the stimuli 	or paired with items for the student to explore that can be 	placed in the student’s hand.</a:t>
            </a:r>
          </a:p>
          <a:p>
            <a:pPr>
              <a:buFont typeface="Arial" panose="020B0604020202020204" pitchFamily="34" charset="0"/>
              <a:buChar char="•"/>
            </a:pPr>
            <a:r>
              <a:rPr lang="en-US" sz="3000" baseline="30000" dirty="0"/>
              <a:t>     Sections can be pointed to or highlighted as they are mentioned 	in the instructions.</a:t>
            </a:r>
          </a:p>
          <a:p>
            <a:pPr>
              <a:buFont typeface="Arial" panose="020B0604020202020204" pitchFamily="34" charset="0"/>
              <a:buChar char="•"/>
            </a:pPr>
            <a:r>
              <a:rPr lang="en-US" sz="3000" baseline="30000" dirty="0"/>
              <a:t>     Parts of the stimulus can be covered up until explained in the 	instructions to focus attention and avoid stimulation.</a:t>
            </a:r>
          </a:p>
          <a:p>
            <a:pPr>
              <a:buFont typeface="Arial" panose="020B0604020202020204" pitchFamily="34" charset="0"/>
              <a:buChar char="•"/>
            </a:pPr>
            <a:r>
              <a:rPr lang="en-US" sz="3000" baseline="30000" dirty="0"/>
              <a:t>     Answer choices can be color-coded, numbered, or labeled with 	letters to direct the student to a specific place as long as 	the format is equally applied to all answer choices.</a:t>
            </a:r>
          </a:p>
          <a:p>
            <a:pPr>
              <a:buFont typeface="Arial" panose="020B0604020202020204" pitchFamily="34" charset="0"/>
              <a:buChar char="•"/>
            </a:pPr>
            <a:r>
              <a:rPr lang="en-US" sz="3000" baseline="30000" dirty="0"/>
              <a:t>     Equal time and treatment must be provided for each answer 	choice so that a correct answer is not emphasized.</a:t>
            </a:r>
          </a:p>
          <a:p>
            <a:pPr marL="0" indent="0">
              <a:buNone/>
            </a:pPr>
            <a:endParaRPr lang="en-US" sz="2800" dirty="0"/>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768215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731520"/>
            <a:ext cx="6642100" cy="5257800"/>
          </a:xfrm>
        </p:spPr>
        <p:txBody>
          <a:bodyPr>
            <a:normAutofit/>
          </a:bodyPr>
          <a:lstStyle/>
          <a:p>
            <a:pPr marL="457200" indent="-457200">
              <a:buFont typeface="Wingdings" panose="05000000000000000000" pitchFamily="2" charset="2"/>
              <a:buChar char="§"/>
            </a:pPr>
            <a:endParaRPr lang="en-US" sz="2800" dirty="0"/>
          </a:p>
          <a:p>
            <a:pPr marL="0" indent="0" algn="ctr">
              <a:buNone/>
            </a:pPr>
            <a:r>
              <a:rPr lang="en-US" sz="4000" dirty="0"/>
              <a:t>Communication</a:t>
            </a:r>
            <a:endParaRPr lang="en-US" sz="2800" dirty="0"/>
          </a:p>
          <a:p>
            <a:pPr marL="0" indent="0">
              <a:buNone/>
            </a:pPr>
            <a:r>
              <a:rPr lang="en-US" sz="2800" dirty="0"/>
              <a:t>A test administrator can communicate with a student in many ways depending on a student’s needs. The information can be stated, signed, translated into any other language </a:t>
            </a:r>
            <a:r>
              <a:rPr lang="en-US" sz="2800" dirty="0">
                <a:solidFill>
                  <a:schemeClr val="accent2"/>
                </a:solidFill>
              </a:rPr>
              <a:t>that is routinely used with the student during instruction</a:t>
            </a:r>
            <a:r>
              <a:rPr lang="en-US" sz="2800" dirty="0"/>
              <a:t>, provided in written form, or paired with tactile or picture symbols. </a:t>
            </a:r>
          </a:p>
          <a:p>
            <a:pPr marL="0" indent="0">
              <a:buNone/>
            </a:pPr>
            <a:endParaRPr lang="en-US" sz="2800" dirty="0"/>
          </a:p>
          <a:p>
            <a:pPr marL="0" indent="0">
              <a:buNone/>
            </a:pPr>
            <a:endParaRPr lang="en-US" sz="2800" dirty="0"/>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091763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731520"/>
            <a:ext cx="6642100" cy="5257800"/>
          </a:xfrm>
        </p:spPr>
        <p:txBody>
          <a:bodyPr>
            <a:normAutofit/>
          </a:bodyPr>
          <a:lstStyle/>
          <a:p>
            <a:pPr marL="0" indent="0" algn="ctr">
              <a:buNone/>
            </a:pPr>
            <a:endParaRPr lang="en-US" sz="2800" dirty="0"/>
          </a:p>
          <a:p>
            <a:pPr marL="0" indent="0" algn="ctr">
              <a:buNone/>
            </a:pPr>
            <a:r>
              <a:rPr lang="en-US" sz="2800" dirty="0"/>
              <a:t>Before and After the “Find” Statement</a:t>
            </a:r>
          </a:p>
          <a:p>
            <a:pPr marL="0" indent="0" algn="ctr">
              <a:buNone/>
            </a:pPr>
            <a:endParaRPr lang="en-US" sz="2800" dirty="0"/>
          </a:p>
          <a:p>
            <a:pPr marL="0" indent="0">
              <a:buNone/>
            </a:pPr>
            <a:r>
              <a:rPr lang="en-US" sz="2800" dirty="0"/>
              <a:t>The test administrator may choose to read the “find” statement prior to the answer choice. The test administrator may reverse the order from which these are listed in the presentation instructions based on each individual student’s need. </a:t>
            </a:r>
          </a:p>
          <a:p>
            <a:pPr marL="0" indent="0">
              <a:buNone/>
            </a:pPr>
            <a:endParaRPr lang="en-US" sz="2800" dirty="0"/>
          </a:p>
          <a:p>
            <a:pPr marL="0" indent="0">
              <a:buNone/>
            </a:pPr>
            <a:endParaRPr lang="en-US" sz="2800" dirty="0"/>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3429898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731520"/>
            <a:ext cx="6642100" cy="5257800"/>
          </a:xfrm>
        </p:spPr>
        <p:txBody>
          <a:bodyPr>
            <a:normAutofit fontScale="92500" lnSpcReduction="10000"/>
          </a:bodyPr>
          <a:lstStyle/>
          <a:p>
            <a:pPr marL="0" indent="0" algn="ctr">
              <a:buNone/>
            </a:pPr>
            <a:r>
              <a:rPr lang="en-US" sz="2800" dirty="0"/>
              <a:t>Repeating Presentation Instructions</a:t>
            </a:r>
          </a:p>
          <a:p>
            <a:pPr marL="0" indent="0" algn="ctr">
              <a:buNone/>
            </a:pPr>
            <a:endParaRPr lang="en-US" sz="2800" dirty="0"/>
          </a:p>
          <a:p>
            <a:pPr marL="0" indent="0">
              <a:buNone/>
            </a:pPr>
            <a:r>
              <a:rPr lang="en-US" sz="2800" dirty="0"/>
              <a:t>Anytime during the administration:</a:t>
            </a:r>
          </a:p>
          <a:p>
            <a:pPr marL="0" indent="0">
              <a:buNone/>
            </a:pPr>
            <a:r>
              <a:rPr lang="en-US" sz="2800" dirty="0"/>
              <a:t>Students can be redirected back to the stimulus in the </a:t>
            </a:r>
            <a:r>
              <a:rPr lang="en-US" sz="2800" dirty="0">
                <a:solidFill>
                  <a:schemeClr val="accent2"/>
                </a:solidFill>
              </a:rPr>
              <a:t>cluster</a:t>
            </a:r>
            <a:r>
              <a:rPr lang="en-US" sz="2800" dirty="0"/>
              <a:t> if the student loses focus. </a:t>
            </a:r>
          </a:p>
          <a:p>
            <a:pPr>
              <a:buFont typeface="Wingdings" panose="05000000000000000000" pitchFamily="2" charset="2"/>
              <a:buChar char="§"/>
            </a:pPr>
            <a:r>
              <a:rPr lang="en-US" sz="2800" dirty="0"/>
              <a:t>     Answers cannot be changed</a:t>
            </a:r>
          </a:p>
          <a:p>
            <a:pPr>
              <a:buFont typeface="Wingdings" panose="05000000000000000000" pitchFamily="2" charset="2"/>
              <a:buChar char="§"/>
            </a:pPr>
            <a:r>
              <a:rPr lang="en-US" sz="2800" dirty="0"/>
              <a:t>     Student can only be refocused by redirecting    	them to the stimulus within the cluster. </a:t>
            </a:r>
          </a:p>
          <a:p>
            <a:pPr>
              <a:buFont typeface="Wingdings" panose="05000000000000000000" pitchFamily="2" charset="2"/>
              <a:buChar char="§"/>
            </a:pPr>
            <a:r>
              <a:rPr lang="en-US" sz="2800" dirty="0"/>
              <a:t>     Students can be provided verbal  	encouragement to stay focused.</a:t>
            </a:r>
          </a:p>
          <a:p>
            <a:pPr>
              <a:buFont typeface="Wingdings" panose="05000000000000000000" pitchFamily="2" charset="2"/>
              <a:buChar char="§"/>
            </a:pPr>
            <a:r>
              <a:rPr lang="en-US" sz="2800" dirty="0"/>
              <a:t>     Students can request to have information 	repeated. </a:t>
            </a:r>
          </a:p>
          <a:p>
            <a:pPr marL="0" indent="0" algn="ctr">
              <a:buNone/>
            </a:pPr>
            <a:endParaRPr lang="en-US" sz="2800" dirty="0"/>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2133830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444500"/>
            <a:ext cx="6642100" cy="5544820"/>
          </a:xfrm>
        </p:spPr>
        <p:txBody>
          <a:bodyPr>
            <a:normAutofit/>
          </a:bodyPr>
          <a:lstStyle/>
          <a:p>
            <a:pPr marL="0" indent="0" algn="ctr">
              <a:buNone/>
            </a:pPr>
            <a:r>
              <a:rPr lang="en-US" sz="2400" dirty="0"/>
              <a:t>Example of Reading Presentation Instructions</a:t>
            </a:r>
          </a:p>
          <a:p>
            <a:pPr>
              <a:buFont typeface="Arial" panose="020B0604020202020204" pitchFamily="34" charset="0"/>
              <a:buChar char="•"/>
            </a:pPr>
            <a:r>
              <a:rPr lang="en-US" dirty="0"/>
              <a:t>     Present Stimulus 3a and 3b.</a:t>
            </a:r>
          </a:p>
          <a:p>
            <a:pPr>
              <a:buFont typeface="Arial" panose="020B0604020202020204" pitchFamily="34" charset="0"/>
              <a:buChar char="•"/>
            </a:pPr>
            <a:r>
              <a:rPr lang="en-US" dirty="0"/>
              <a:t>     Direct the student to the number 6.  </a:t>
            </a:r>
            <a:r>
              <a:rPr lang="en-US" i="1" dirty="0"/>
              <a:t>Communicate</a:t>
            </a:r>
            <a:r>
              <a:rPr lang="en-US" dirty="0"/>
              <a:t>: </a:t>
            </a:r>
            <a:r>
              <a:rPr lang="en-US" b="1" dirty="0"/>
              <a:t>This is  	the number 6</a:t>
            </a:r>
            <a:r>
              <a:rPr lang="en-US" dirty="0"/>
              <a:t>.</a:t>
            </a:r>
          </a:p>
          <a:p>
            <a:pPr>
              <a:buFont typeface="Arial" panose="020B0604020202020204" pitchFamily="34" charset="0"/>
              <a:buChar char="•"/>
            </a:pPr>
            <a:r>
              <a:rPr lang="en-US" sz="3200" dirty="0">
                <a:sym typeface="Wingdings" panose="05000000000000000000" pitchFamily="2" charset="2"/>
              </a:rPr>
              <a:t> STOP and redirect.</a:t>
            </a:r>
            <a:endParaRPr lang="en-US" sz="3200" dirty="0"/>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pic>
        <p:nvPicPr>
          <p:cNvPr id="2" name="Picture 1"/>
          <p:cNvPicPr>
            <a:picLocks noChangeAspect="1"/>
          </p:cNvPicPr>
          <p:nvPr/>
        </p:nvPicPr>
        <p:blipFill>
          <a:blip r:embed="rId3"/>
          <a:stretch>
            <a:fillRect/>
          </a:stretch>
        </p:blipFill>
        <p:spPr>
          <a:xfrm>
            <a:off x="5511800" y="2838450"/>
            <a:ext cx="5219700" cy="3390900"/>
          </a:xfrm>
          <a:prstGeom prst="rect">
            <a:avLst/>
          </a:prstGeom>
        </p:spPr>
      </p:pic>
    </p:spTree>
    <p:extLst>
      <p:ext uri="{BB962C8B-B14F-4D97-AF65-F5344CB8AC3E}">
        <p14:creationId xmlns:p14="http://schemas.microsoft.com/office/powerpoint/2010/main" val="2032762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53061" y="1734818"/>
            <a:ext cx="5210175" cy="1466850"/>
          </a:xfrm>
        </p:spPr>
      </p:pic>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3" name="TextBox 2"/>
          <p:cNvSpPr txBox="1"/>
          <p:nvPr/>
        </p:nvSpPr>
        <p:spPr>
          <a:xfrm>
            <a:off x="5453061" y="3759200"/>
            <a:ext cx="5210175" cy="1477328"/>
          </a:xfrm>
          <a:prstGeom prst="rect">
            <a:avLst/>
          </a:prstGeom>
          <a:noFill/>
        </p:spPr>
        <p:txBody>
          <a:bodyPr wrap="square" rtlCol="0">
            <a:spAutoFit/>
          </a:bodyPr>
          <a:lstStyle/>
          <a:p>
            <a:pPr marL="285750" indent="-285750">
              <a:buFont typeface="Wingdings" panose="05000000000000000000" pitchFamily="2" charset="2"/>
              <a:buChar char="§"/>
            </a:pPr>
            <a:r>
              <a:rPr lang="en-US" i="1" dirty="0"/>
              <a:t>Present</a:t>
            </a:r>
            <a:r>
              <a:rPr lang="en-US" dirty="0"/>
              <a:t> Stimulus 1.</a:t>
            </a:r>
          </a:p>
          <a:p>
            <a:pPr marL="285750" indent="-285750">
              <a:buFont typeface="Wingdings" panose="05000000000000000000" pitchFamily="2" charset="2"/>
              <a:buChar char="§"/>
            </a:pPr>
            <a:r>
              <a:rPr lang="en-US" i="1" dirty="0"/>
              <a:t>Direct</a:t>
            </a:r>
            <a:r>
              <a:rPr lang="en-US" dirty="0"/>
              <a:t> the student to the number 2. </a:t>
            </a:r>
            <a:r>
              <a:rPr lang="en-US" i="1" dirty="0"/>
              <a:t>Communicate</a:t>
            </a:r>
            <a:r>
              <a:rPr lang="en-US" dirty="0"/>
              <a:t>: </a:t>
            </a:r>
            <a:r>
              <a:rPr lang="en-US" b="1" dirty="0"/>
              <a:t>This is the number 2. </a:t>
            </a:r>
          </a:p>
          <a:p>
            <a:pPr marL="285750" indent="-285750">
              <a:buFont typeface="Wingdings" panose="05000000000000000000" pitchFamily="2" charset="2"/>
              <a:buChar char="§"/>
            </a:pPr>
            <a:r>
              <a:rPr lang="en-US" dirty="0"/>
              <a:t>Direct the student to each pencil next to the number. </a:t>
            </a:r>
            <a:r>
              <a:rPr lang="en-US" i="1" dirty="0"/>
              <a:t>Communicate</a:t>
            </a:r>
            <a:r>
              <a:rPr lang="en-US" dirty="0"/>
              <a:t>: </a:t>
            </a:r>
            <a:r>
              <a:rPr lang="en-US" b="1" dirty="0"/>
              <a:t>One pencil, two pencils. </a:t>
            </a:r>
          </a:p>
        </p:txBody>
      </p:sp>
      <p:sp>
        <p:nvSpPr>
          <p:cNvPr id="7" name="Rectangle 6"/>
          <p:cNvSpPr/>
          <p:nvPr/>
        </p:nvSpPr>
        <p:spPr>
          <a:xfrm>
            <a:off x="5054600" y="608326"/>
            <a:ext cx="5854700" cy="461665"/>
          </a:xfrm>
          <a:prstGeom prst="rect">
            <a:avLst/>
          </a:prstGeom>
        </p:spPr>
        <p:txBody>
          <a:bodyPr wrap="square">
            <a:spAutoFit/>
          </a:bodyPr>
          <a:lstStyle/>
          <a:p>
            <a:pPr algn="ctr"/>
            <a:r>
              <a:rPr lang="en-US" sz="2400" dirty="0"/>
              <a:t>Example of Reading Presentation Instructions</a:t>
            </a:r>
          </a:p>
        </p:txBody>
      </p:sp>
    </p:spTree>
    <p:extLst>
      <p:ext uri="{BB962C8B-B14F-4D97-AF65-F5344CB8AC3E}">
        <p14:creationId xmlns:p14="http://schemas.microsoft.com/office/powerpoint/2010/main" val="3318966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3" name="TextBox 2"/>
          <p:cNvSpPr txBox="1"/>
          <p:nvPr/>
        </p:nvSpPr>
        <p:spPr>
          <a:xfrm>
            <a:off x="4503679" y="4985519"/>
            <a:ext cx="7404100" cy="923330"/>
          </a:xfrm>
          <a:prstGeom prst="rect">
            <a:avLst/>
          </a:prstGeom>
          <a:noFill/>
        </p:spPr>
        <p:txBody>
          <a:bodyPr wrap="square" rtlCol="0">
            <a:spAutoFit/>
          </a:bodyPr>
          <a:lstStyle/>
          <a:p>
            <a:pPr marL="285750" indent="-285750">
              <a:buFont typeface="Wingdings" panose="05000000000000000000" pitchFamily="2" charset="2"/>
              <a:buChar char="§"/>
            </a:pPr>
            <a:r>
              <a:rPr lang="en-US" i="1" dirty="0"/>
              <a:t>Present </a:t>
            </a:r>
            <a:r>
              <a:rPr lang="en-US" dirty="0"/>
              <a:t>Stimulus 2a and 2b.</a:t>
            </a:r>
          </a:p>
          <a:p>
            <a:pPr marL="285750" indent="-285750">
              <a:buFont typeface="Wingdings" panose="05000000000000000000" pitchFamily="2" charset="2"/>
              <a:buChar char="§"/>
            </a:pPr>
            <a:r>
              <a:rPr lang="en-US" i="1" dirty="0"/>
              <a:t>Direct </a:t>
            </a:r>
            <a:r>
              <a:rPr lang="en-US" dirty="0"/>
              <a:t>the student to Stimulus 2a. </a:t>
            </a:r>
            <a:r>
              <a:rPr lang="en-US" i="1" dirty="0"/>
              <a:t>Communicate: </a:t>
            </a:r>
            <a:r>
              <a:rPr lang="en-US" b="1" dirty="0"/>
              <a:t>Here are four pencils. One, two, three, four.</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497" y="1109307"/>
            <a:ext cx="3838463" cy="3600744"/>
          </a:xfrm>
        </p:spPr>
      </p:pic>
      <p:sp>
        <p:nvSpPr>
          <p:cNvPr id="9" name="Rectangle 8"/>
          <p:cNvSpPr/>
          <p:nvPr/>
        </p:nvSpPr>
        <p:spPr>
          <a:xfrm>
            <a:off x="5278378" y="509908"/>
            <a:ext cx="5854700" cy="461665"/>
          </a:xfrm>
          <a:prstGeom prst="rect">
            <a:avLst/>
          </a:prstGeom>
        </p:spPr>
        <p:txBody>
          <a:bodyPr wrap="square">
            <a:spAutoFit/>
          </a:bodyPr>
          <a:lstStyle/>
          <a:p>
            <a:pPr algn="ctr"/>
            <a:r>
              <a:rPr lang="en-US" sz="2400" dirty="0"/>
              <a:t>Example of Reading Presentation Instructions</a:t>
            </a:r>
          </a:p>
        </p:txBody>
      </p:sp>
    </p:spTree>
    <p:extLst>
      <p:ext uri="{BB962C8B-B14F-4D97-AF65-F5344CB8AC3E}">
        <p14:creationId xmlns:p14="http://schemas.microsoft.com/office/powerpoint/2010/main" val="303992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8" name="Text Placeholder 7"/>
          <p:cNvSpPr>
            <a:spLocks noGrp="1"/>
          </p:cNvSpPr>
          <p:nvPr>
            <p:ph type="body" sz="half" idx="2"/>
          </p:nvPr>
        </p:nvSpPr>
        <p:spPr>
          <a:xfrm>
            <a:off x="457200" y="2926080"/>
            <a:ext cx="3200400" cy="3360420"/>
          </a:xfrm>
        </p:spPr>
        <p:txBody>
          <a:bodyPr anchor="ctr">
            <a:normAutofit/>
          </a:bodyPr>
          <a:lstStyle/>
          <a:p>
            <a:pPr algn="ctr">
              <a:buClr>
                <a:srgbClr val="FFFF00"/>
              </a:buClr>
            </a:pPr>
            <a:r>
              <a:rPr lang="en-US" sz="4400" dirty="0"/>
              <a:t>Presentation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9" name="Rectangle 8"/>
          <p:cNvSpPr/>
          <p:nvPr/>
        </p:nvSpPr>
        <p:spPr>
          <a:xfrm>
            <a:off x="5278378" y="509908"/>
            <a:ext cx="5854700" cy="461665"/>
          </a:xfrm>
          <a:prstGeom prst="rect">
            <a:avLst/>
          </a:prstGeom>
        </p:spPr>
        <p:txBody>
          <a:bodyPr wrap="square">
            <a:spAutoFit/>
          </a:bodyPr>
          <a:lstStyle/>
          <a:p>
            <a:pPr algn="ctr"/>
            <a:r>
              <a:rPr lang="en-US" sz="2400" dirty="0"/>
              <a:t>Example of Reading Presentation Instructions</a:t>
            </a:r>
          </a:p>
        </p:txBody>
      </p:sp>
      <p:pic>
        <p:nvPicPr>
          <p:cNvPr id="11" name="Content Placeholder 10"/>
          <p:cNvPicPr>
            <a:picLocks noGrp="1" noChangeAspect="1"/>
          </p:cNvPicPr>
          <p:nvPr>
            <p:ph idx="1"/>
          </p:nvPr>
        </p:nvPicPr>
        <p:blipFill>
          <a:blip r:embed="rId3"/>
          <a:stretch>
            <a:fillRect/>
          </a:stretch>
        </p:blipFill>
        <p:spPr>
          <a:xfrm>
            <a:off x="5596414" y="2580303"/>
            <a:ext cx="5218628" cy="3389670"/>
          </a:xfrm>
          <a:prstGeom prst="rect">
            <a:avLst/>
          </a:prstGeom>
        </p:spPr>
      </p:pic>
      <p:sp>
        <p:nvSpPr>
          <p:cNvPr id="12" name="Rectangle 11"/>
          <p:cNvSpPr/>
          <p:nvPr/>
        </p:nvSpPr>
        <p:spPr>
          <a:xfrm>
            <a:off x="5278378" y="1314273"/>
            <a:ext cx="6096000" cy="923330"/>
          </a:xfrm>
          <a:prstGeom prst="rect">
            <a:avLst/>
          </a:prstGeom>
        </p:spPr>
        <p:txBody>
          <a:bodyPr>
            <a:spAutoFit/>
          </a:bodyPr>
          <a:lstStyle/>
          <a:p>
            <a:pPr>
              <a:buFont typeface="Arial" panose="020B0604020202020204" pitchFamily="34" charset="0"/>
              <a:buChar char="•"/>
            </a:pPr>
            <a:r>
              <a:rPr lang="en-US" dirty="0"/>
              <a:t>     Present Stimulus 3a and 3b.</a:t>
            </a:r>
          </a:p>
          <a:p>
            <a:pPr>
              <a:buFont typeface="Arial" panose="020B0604020202020204" pitchFamily="34" charset="0"/>
              <a:buChar char="•"/>
            </a:pPr>
            <a:r>
              <a:rPr lang="en-US" dirty="0"/>
              <a:t>     Direct the student to the number 6.  </a:t>
            </a:r>
            <a:r>
              <a:rPr lang="en-US" i="1" dirty="0"/>
              <a:t>Communicate</a:t>
            </a:r>
            <a:r>
              <a:rPr lang="en-US" dirty="0"/>
              <a:t>: </a:t>
            </a:r>
            <a:r>
              <a:rPr lang="en-US" b="1" dirty="0"/>
              <a:t>This is  	the number 6</a:t>
            </a:r>
            <a:r>
              <a:rPr lang="en-US" dirty="0"/>
              <a:t>.</a:t>
            </a:r>
          </a:p>
        </p:txBody>
      </p:sp>
    </p:spTree>
    <p:extLst>
      <p:ext uri="{BB962C8B-B14F-4D97-AF65-F5344CB8AC3E}">
        <p14:creationId xmlns:p14="http://schemas.microsoft.com/office/powerpoint/2010/main" val="941021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p:txBody>
          <a:bodyPr>
            <a:normAutofit lnSpcReduction="10000"/>
          </a:bodyPr>
          <a:lstStyle/>
          <a:p>
            <a:pPr marL="0" indent="0">
              <a:buNone/>
            </a:pPr>
            <a:r>
              <a:rPr lang="en-US" sz="2800" dirty="0"/>
              <a:t>ITEM 3 in a cluster:</a:t>
            </a:r>
          </a:p>
          <a:p>
            <a:pPr marL="0" indent="0">
              <a:buNone/>
            </a:pPr>
            <a:r>
              <a:rPr lang="en-US" sz="2800" dirty="0"/>
              <a:t>When an assist begins with a verb either the test administrator or the student may perform the assist. </a:t>
            </a:r>
          </a:p>
          <a:p>
            <a:pPr marL="0" indent="0">
              <a:buNone/>
            </a:pPr>
            <a:endParaRPr lang="en-US" sz="2800" dirty="0"/>
          </a:p>
          <a:p>
            <a:pPr marL="0" indent="0">
              <a:buNone/>
            </a:pPr>
            <a:r>
              <a:rPr lang="en-US" sz="2800" dirty="0"/>
              <a:t>EXAMPLE</a:t>
            </a:r>
          </a:p>
          <a:p>
            <a:pPr marL="0" indent="0">
              <a:lnSpc>
                <a:spcPct val="110000"/>
              </a:lnSpc>
              <a:buNone/>
            </a:pPr>
            <a:r>
              <a:rPr lang="en-US" sz="2800" dirty="0"/>
              <a:t>• Have the student point to and/or count the sides on each figure. </a:t>
            </a:r>
            <a:r>
              <a:rPr lang="en-US" sz="2800" b="1" dirty="0"/>
              <a:t>OR</a:t>
            </a:r>
          </a:p>
          <a:p>
            <a:pPr marL="0" indent="0">
              <a:lnSpc>
                <a:spcPct val="110000"/>
              </a:lnSpc>
              <a:buNone/>
            </a:pPr>
            <a:r>
              <a:rPr lang="en-US" sz="2800" dirty="0"/>
              <a:t>• Trace the sides of each figure.	</a:t>
            </a:r>
          </a:p>
          <a:p>
            <a:pPr marL="0" indent="0">
              <a:buNone/>
            </a:pPr>
            <a:r>
              <a:rPr lang="en-US" sz="2800" dirty="0"/>
              <a:t>	</a:t>
            </a:r>
          </a:p>
          <a:p>
            <a:pPr marL="0" indent="0">
              <a:buNone/>
            </a:pPr>
            <a:endParaRPr lang="en-US" sz="2800"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4400" dirty="0"/>
              <a:t>Scoring Instructions</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2" name="TextBox 1"/>
          <p:cNvSpPr txBox="1"/>
          <p:nvPr/>
        </p:nvSpPr>
        <p:spPr>
          <a:xfrm>
            <a:off x="4559300" y="2679700"/>
            <a:ext cx="7289800" cy="2717800"/>
          </a:xfrm>
          <a:prstGeom prst="rect">
            <a:avLst/>
          </a:prstGeom>
          <a:noFill/>
          <a:ln w="57150">
            <a:solidFill>
              <a:schemeClr val="accent2"/>
            </a:solidFill>
          </a:ln>
        </p:spPr>
        <p:txBody>
          <a:bodyPr wrap="square" rtlCol="0">
            <a:spAutoFit/>
          </a:bodyPr>
          <a:lstStyle/>
          <a:p>
            <a:endParaRPr lang="en-US" dirty="0"/>
          </a:p>
        </p:txBody>
      </p:sp>
    </p:spTree>
    <p:extLst>
      <p:ext uri="{BB962C8B-B14F-4D97-AF65-F5344CB8AC3E}">
        <p14:creationId xmlns:p14="http://schemas.microsoft.com/office/powerpoint/2010/main" val="2740520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p:txBody>
          <a:bodyPr>
            <a:normAutofit/>
          </a:bodyPr>
          <a:lstStyle/>
          <a:p>
            <a:pPr marL="0" indent="0">
              <a:buNone/>
            </a:pPr>
            <a:r>
              <a:rPr lang="en-US" sz="2800" dirty="0"/>
              <a:t>Changes in Allowable Accommodations chart:</a:t>
            </a:r>
          </a:p>
          <a:p>
            <a:pPr marL="0" indent="0">
              <a:buNone/>
            </a:pPr>
            <a:endParaRPr lang="en-US" sz="2800" dirty="0"/>
          </a:p>
          <a:p>
            <a:pPr>
              <a:buFont typeface="Wingdings" panose="05000000000000000000" pitchFamily="2" charset="2"/>
              <a:buChar char="§"/>
            </a:pPr>
            <a:r>
              <a:rPr lang="en-US" sz="2800" b="1" dirty="0"/>
              <a:t>  Use calculator, manipulatives or math tools </a:t>
            </a:r>
          </a:p>
          <a:p>
            <a:pPr>
              <a:buFont typeface="Wingdings" panose="05000000000000000000" pitchFamily="2" charset="2"/>
              <a:buChar char="§"/>
            </a:pPr>
            <a:r>
              <a:rPr lang="en-US" sz="2800" b="1" dirty="0"/>
              <a:t>  Reread sections of the text </a:t>
            </a:r>
            <a:r>
              <a:rPr lang="en-US" sz="2800" b="1" dirty="0">
                <a:solidFill>
                  <a:schemeClr val="accent2"/>
                </a:solidFill>
              </a:rPr>
              <a:t>as described in the Presentation Instructions in this manual</a:t>
            </a:r>
            <a:r>
              <a:rPr lang="en-US" sz="2800" b="1" dirty="0"/>
              <a:t>. </a:t>
            </a:r>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Allowable</a:t>
            </a:r>
          </a:p>
          <a:p>
            <a:pPr algn="ctr">
              <a:buClr>
                <a:srgbClr val="FFFF00"/>
              </a:buClr>
            </a:pPr>
            <a:r>
              <a:rPr lang="en-US" sz="3200" dirty="0"/>
              <a:t>Accommodations </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426373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p:txBody>
          <a:bodyPr>
            <a:normAutofit fontScale="92500" lnSpcReduction="20000"/>
          </a:bodyPr>
          <a:lstStyle/>
          <a:p>
            <a:pPr marL="0" indent="0">
              <a:buNone/>
            </a:pPr>
            <a:r>
              <a:rPr lang="en-US" sz="2800" dirty="0"/>
              <a:t>Changes in Allowable Accommodations chart:</a:t>
            </a:r>
          </a:p>
          <a:p>
            <a:pPr marL="571500" indent="-571500">
              <a:buFont typeface="Wingdings" panose="05000000000000000000" pitchFamily="2" charset="2"/>
              <a:buChar char="§"/>
            </a:pPr>
            <a:r>
              <a:rPr lang="en-US" sz="2800" dirty="0"/>
              <a:t>Removal of “photocopying” from the allowable accommodations chart.</a:t>
            </a:r>
          </a:p>
          <a:p>
            <a:pPr>
              <a:buFont typeface="Wingdings" panose="05000000000000000000" pitchFamily="2" charset="2"/>
              <a:buChar char="§"/>
            </a:pPr>
            <a:endParaRPr lang="en-US" sz="2800" dirty="0"/>
          </a:p>
          <a:p>
            <a:pPr marL="0" indent="0">
              <a:buNone/>
            </a:pPr>
            <a:r>
              <a:rPr lang="en-US" sz="2800" dirty="0">
                <a:solidFill>
                  <a:schemeClr val="accent2"/>
                </a:solidFill>
              </a:rPr>
              <a:t>In order to access some allowable accommodations, it may be necessary to photocopy secure materials. These allowable accommodations must be documented in the students’ IEP; and be routinely used accommodations in instruction as well as assessment. To photocopy secure materials, test administrators are required to follow the photocopying guidelines in the </a:t>
            </a:r>
            <a:r>
              <a:rPr lang="en-US" sz="2800" i="1" dirty="0">
                <a:solidFill>
                  <a:schemeClr val="accent2"/>
                </a:solidFill>
              </a:rPr>
              <a:t>Test Administrator Manual </a:t>
            </a:r>
            <a:r>
              <a:rPr lang="en-US" sz="2800" dirty="0">
                <a:solidFill>
                  <a:schemeClr val="accent2"/>
                </a:solidFill>
              </a:rPr>
              <a:t>in order to maintain the security and integrity of the assessment. </a:t>
            </a:r>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Allowable</a:t>
            </a:r>
          </a:p>
          <a:p>
            <a:pPr algn="ctr">
              <a:buClr>
                <a:srgbClr val="FFFF00"/>
              </a:buClr>
            </a:pPr>
            <a:r>
              <a:rPr lang="en-US" sz="3200" dirty="0"/>
              <a:t>Accommodations </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2776799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p:txBody>
          <a:bodyPr>
            <a:normAutofit/>
          </a:bodyPr>
          <a:lstStyle/>
          <a:p>
            <a:pPr marL="0" indent="0" algn="ctr">
              <a:buNone/>
            </a:pPr>
            <a:r>
              <a:rPr lang="en-US" sz="2800" dirty="0">
                <a:latin typeface="+mj-lt"/>
              </a:rPr>
              <a:t>Entering Student Scoring Information and </a:t>
            </a:r>
            <a:r>
              <a:rPr lang="en-US" sz="2800">
                <a:latin typeface="+mj-lt"/>
              </a:rPr>
              <a:t>Accommodations </a:t>
            </a:r>
            <a:r>
              <a:rPr lang="en-US" sz="2800" smtClean="0">
                <a:latin typeface="+mj-lt"/>
              </a:rPr>
              <a:t>Information</a:t>
            </a:r>
          </a:p>
          <a:p>
            <a:pPr marL="0" indent="0" algn="ctr">
              <a:buNone/>
            </a:pPr>
            <a:endParaRPr lang="en-US" sz="2800" dirty="0">
              <a:latin typeface="+mj-lt"/>
            </a:endParaRPr>
          </a:p>
          <a:p>
            <a:pPr marL="457200" indent="-457200">
              <a:buFont typeface="Wingdings" panose="05000000000000000000" pitchFamily="2" charset="2"/>
              <a:buChar char="§"/>
            </a:pPr>
            <a:r>
              <a:rPr lang="en-US" sz="2800" dirty="0">
                <a:latin typeface="+mj-lt"/>
              </a:rPr>
              <a:t>Photocopying no longer appears on the scoring document</a:t>
            </a:r>
            <a:r>
              <a:rPr lang="en-US" sz="2800" dirty="0" smtClean="0">
                <a:latin typeface="+mj-lt"/>
              </a:rPr>
              <a:t>.</a:t>
            </a:r>
          </a:p>
          <a:p>
            <a:pPr marL="457200" indent="-457200">
              <a:buFont typeface="Wingdings" panose="05000000000000000000" pitchFamily="2" charset="2"/>
              <a:buChar char="§"/>
            </a:pPr>
            <a:r>
              <a:rPr lang="en-US" sz="2800" dirty="0" smtClean="0">
                <a:latin typeface="+mj-lt"/>
              </a:rPr>
              <a:t>Email will follow TETN: </a:t>
            </a:r>
            <a:r>
              <a:rPr lang="en-US" sz="2800" dirty="0">
                <a:latin typeface="+mj-lt"/>
              </a:rPr>
              <a:t>steps that have been </a:t>
            </a:r>
            <a:r>
              <a:rPr lang="en-US" sz="2800" dirty="0" smtClean="0">
                <a:latin typeface="+mj-lt"/>
              </a:rPr>
              <a:t>eliminated to the process for </a:t>
            </a:r>
            <a:r>
              <a:rPr lang="en-US" sz="2800" dirty="0">
                <a:latin typeface="+mj-lt"/>
              </a:rPr>
              <a:t>t</a:t>
            </a:r>
            <a:r>
              <a:rPr lang="en-US" sz="2800" dirty="0" smtClean="0">
                <a:latin typeface="+mj-lt"/>
              </a:rPr>
              <a:t>ranscribing student scoring information</a:t>
            </a:r>
            <a:endParaRPr lang="en-US" sz="2800" dirty="0">
              <a:latin typeface="+mj-lt"/>
            </a:endParaRPr>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Student Scoring Information</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486564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p:txBody>
          <a:bodyPr>
            <a:normAutofit/>
          </a:bodyPr>
          <a:lstStyle/>
          <a:p>
            <a:pPr marL="0" indent="0">
              <a:buNone/>
            </a:pPr>
            <a:r>
              <a:rPr lang="en-US" sz="2800" b="1" dirty="0"/>
              <a:t>Not new, but a reminder…….</a:t>
            </a:r>
          </a:p>
          <a:p>
            <a:pPr marL="0" indent="0">
              <a:buNone/>
            </a:pPr>
            <a:endParaRPr lang="en-US" sz="2800" b="1" dirty="0"/>
          </a:p>
          <a:p>
            <a:pPr marL="0" indent="0">
              <a:buNone/>
            </a:pPr>
            <a:r>
              <a:rPr lang="en-US" sz="2800" b="1" dirty="0"/>
              <a:t>The STAAR Alternate 2 Scoring Document can be found:</a:t>
            </a:r>
          </a:p>
          <a:p>
            <a:pPr>
              <a:buFont typeface="Arial" panose="020B0604020202020204" pitchFamily="34" charset="0"/>
              <a:buChar char="•"/>
              <a:tabLst>
                <a:tab pos="457200" algn="l"/>
              </a:tabLst>
            </a:pPr>
            <a:r>
              <a:rPr lang="en-US" sz="2800" b="1" dirty="0"/>
              <a:t>     </a:t>
            </a:r>
            <a:r>
              <a:rPr lang="en-US" sz="2800" b="1" dirty="0">
                <a:latin typeface="+mj-lt"/>
              </a:rPr>
              <a:t>in the resources section of the 	Assessment Management System, and</a:t>
            </a:r>
          </a:p>
          <a:p>
            <a:pPr>
              <a:buFont typeface="Arial" panose="020B0604020202020204" pitchFamily="34" charset="0"/>
              <a:buChar char="•"/>
              <a:tabLst>
                <a:tab pos="457200" algn="l"/>
              </a:tabLst>
            </a:pPr>
            <a:r>
              <a:rPr lang="en-US" sz="2800" b="1" dirty="0">
                <a:latin typeface="+mj-lt"/>
              </a:rPr>
              <a:t>     on the last page of each STAAR 	Alternate 2 Test Administrator Manual. </a:t>
            </a:r>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SCORING DOCUMENT</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990017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p:txBody>
          <a:bodyPr>
            <a:normAutofit/>
          </a:bodyPr>
          <a:lstStyle/>
          <a:p>
            <a:pPr marL="0" indent="0">
              <a:buNone/>
            </a:pPr>
            <a:r>
              <a:rPr lang="en-US" sz="2800" b="1" dirty="0"/>
              <a:t>Not new, but a reminder…….</a:t>
            </a:r>
          </a:p>
          <a:p>
            <a:pPr marL="0" indent="0">
              <a:buNone/>
            </a:pPr>
            <a:endParaRPr lang="en-US" sz="2800" b="1" dirty="0"/>
          </a:p>
          <a:p>
            <a:pPr marL="0" indent="0">
              <a:buNone/>
            </a:pPr>
            <a:r>
              <a:rPr lang="en-US" sz="2800" b="1" dirty="0"/>
              <a:t>Who may enter scoring information into the online system?</a:t>
            </a:r>
          </a:p>
          <a:p>
            <a:pPr marL="457200" indent="457200">
              <a:buFont typeface="Arial" panose="020B0604020202020204" pitchFamily="34" charset="0"/>
              <a:buChar char="•"/>
            </a:pPr>
            <a:r>
              <a:rPr lang="en-US" sz="2800" b="1" dirty="0">
                <a:latin typeface="+mj-lt"/>
              </a:rPr>
              <a:t>District testing coordinator</a:t>
            </a:r>
          </a:p>
          <a:p>
            <a:pPr marL="457200" indent="457200">
              <a:buFont typeface="Arial" panose="020B0604020202020204" pitchFamily="34" charset="0"/>
              <a:buChar char="•"/>
            </a:pPr>
            <a:r>
              <a:rPr lang="en-US" sz="2800" b="1" dirty="0">
                <a:latin typeface="+mj-lt"/>
              </a:rPr>
              <a:t>Campus testing coordinator</a:t>
            </a:r>
          </a:p>
          <a:p>
            <a:pPr marL="457200" indent="457200">
              <a:buFont typeface="Arial" panose="020B0604020202020204" pitchFamily="34" charset="0"/>
              <a:buChar char="•"/>
            </a:pPr>
            <a:r>
              <a:rPr lang="en-US" sz="2800" b="1" dirty="0">
                <a:latin typeface="+mj-lt"/>
              </a:rPr>
              <a:t>Test administrator </a:t>
            </a:r>
          </a:p>
          <a:p>
            <a:pPr marL="1028700" indent="-571500">
              <a:buFont typeface="Arial" panose="020B0604020202020204" pitchFamily="34" charset="0"/>
              <a:buChar char="•"/>
            </a:pPr>
            <a:r>
              <a:rPr lang="en-US" sz="2800" b="1" dirty="0">
                <a:latin typeface="+mj-lt"/>
              </a:rPr>
              <a:t>Other campus testing personnel (employed by the district, received security training, signed an oath) </a:t>
            </a:r>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dirty="0"/>
              <a:t>SCORING DOCUMENT</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Tree>
    <p:extLst>
      <p:ext uri="{BB962C8B-B14F-4D97-AF65-F5344CB8AC3E}">
        <p14:creationId xmlns:p14="http://schemas.microsoft.com/office/powerpoint/2010/main" val="1924712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457200"/>
            <a:ext cx="6492240" cy="5848004"/>
          </a:xfrm>
        </p:spPr>
        <p:txBody>
          <a:bodyPr>
            <a:normAutofit/>
          </a:bodyPr>
          <a:lstStyle/>
          <a:p>
            <a:pPr marL="457200" indent="-457200">
              <a:buFont typeface="Wingdings" panose="05000000000000000000" pitchFamily="2" charset="2"/>
              <a:buChar char="§"/>
            </a:pPr>
            <a:r>
              <a:rPr lang="en-US" sz="2800" dirty="0"/>
              <a:t>Educator Guide, updated &amp; posted 9/16/2016</a:t>
            </a:r>
          </a:p>
          <a:p>
            <a:pPr marL="457200" indent="-457200">
              <a:buFont typeface="Wingdings" panose="05000000000000000000" pitchFamily="2" charset="2"/>
              <a:buChar char="§"/>
            </a:pPr>
            <a:r>
              <a:rPr lang="en-US" sz="2800" dirty="0"/>
              <a:t>Participation Requirements remain the same</a:t>
            </a:r>
          </a:p>
          <a:p>
            <a:pPr marL="457200" indent="-457200">
              <a:buFont typeface="Wingdings" panose="05000000000000000000" pitchFamily="2" charset="2"/>
              <a:buChar char="§"/>
            </a:pPr>
            <a:r>
              <a:rPr lang="en-US" sz="2800" dirty="0"/>
              <a:t>Instructional Terms, updated &amp; posted, no longer imbedded within the Curriculum Framework documents.</a:t>
            </a:r>
          </a:p>
          <a:p>
            <a:pPr marL="457200" indent="-457200">
              <a:buFont typeface="Wingdings" panose="05000000000000000000" pitchFamily="2" charset="2"/>
              <a:buChar char="§"/>
            </a:pPr>
            <a:r>
              <a:rPr lang="en-US" sz="2800" dirty="0"/>
              <a:t>Instructional Terms stand alone on STAAR Alternate 2 webpage resources. </a:t>
            </a:r>
          </a:p>
          <a:p>
            <a:pPr marL="457200" indent="-457200">
              <a:buFont typeface="Wingdings" panose="05000000000000000000" pitchFamily="2" charset="2"/>
              <a:buChar char="§"/>
            </a:pPr>
            <a:r>
              <a:rPr lang="en-US" sz="2800" dirty="0"/>
              <a:t>Curriculum Framework, non-secure front matter Test Administrator Manual, Essence Statements coming soon!  </a:t>
            </a:r>
          </a:p>
          <a:p>
            <a:pPr>
              <a:buFont typeface="Wingdings" panose="05000000000000000000" pitchFamily="2" charset="2"/>
              <a:buChar char="§"/>
            </a:pPr>
            <a:endParaRPr lang="en-US" sz="2800" b="1"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b="1" dirty="0"/>
              <a:t>ANCILLARY MATERIALS</a:t>
            </a:r>
          </a:p>
        </p:txBody>
      </p:sp>
      <p:sp>
        <p:nvSpPr>
          <p:cNvPr id="5" name="Footer Placeholder 4"/>
          <p:cNvSpPr>
            <a:spLocks noGrp="1"/>
          </p:cNvSpPr>
          <p:nvPr>
            <p:ph type="ftr" sz="quarter" idx="11"/>
          </p:nvPr>
        </p:nvSpPr>
        <p:spPr/>
        <p:txBody>
          <a:bodyPr/>
          <a:lstStyle/>
          <a:p>
            <a:r>
              <a:rPr lang="nn-NO" dirty="0"/>
              <a:t>TEA Fall Update 2016 STAAR ALT 2</a:t>
            </a:r>
            <a:endParaRPr lang="en-US" dirty="0"/>
          </a:p>
        </p:txBody>
      </p:sp>
    </p:spTree>
    <p:extLst>
      <p:ext uri="{BB962C8B-B14F-4D97-AF65-F5344CB8AC3E}">
        <p14:creationId xmlns:p14="http://schemas.microsoft.com/office/powerpoint/2010/main" val="1777580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STAAR ALTERNATE 2</a:t>
            </a:r>
            <a:br>
              <a:rPr lang="en-US" dirty="0"/>
            </a:br>
            <a:r>
              <a:rPr lang="en-US" dirty="0"/>
              <a:t>2016-2017</a:t>
            </a:r>
          </a:p>
        </p:txBody>
      </p:sp>
      <p:sp>
        <p:nvSpPr>
          <p:cNvPr id="7" name="Content Placeholder 6"/>
          <p:cNvSpPr>
            <a:spLocks noGrp="1"/>
          </p:cNvSpPr>
          <p:nvPr>
            <p:ph idx="1"/>
          </p:nvPr>
        </p:nvSpPr>
        <p:spPr>
          <a:xfrm>
            <a:off x="4800600" y="457200"/>
            <a:ext cx="6492240" cy="5848004"/>
          </a:xfrm>
        </p:spPr>
        <p:txBody>
          <a:bodyPr>
            <a:normAutofit fontScale="92500"/>
          </a:bodyPr>
          <a:lstStyle/>
          <a:p>
            <a:pPr marL="457200" indent="-457200">
              <a:buFont typeface="Wingdings" panose="05000000000000000000" pitchFamily="2" charset="2"/>
              <a:buChar char="§"/>
            </a:pPr>
            <a:r>
              <a:rPr lang="en-US" sz="2800" u="sng" dirty="0"/>
              <a:t>Revisions to Vertical Alignment and Curriculum Framework </a:t>
            </a:r>
            <a:r>
              <a:rPr lang="en-US" sz="2800" dirty="0"/>
              <a:t>documents are based on the updated Pre-K guidelines Participation Requirements remain the same</a:t>
            </a:r>
          </a:p>
          <a:p>
            <a:pPr>
              <a:lnSpc>
                <a:spcPct val="150000"/>
              </a:lnSpc>
              <a:buFont typeface="Wingdings" panose="05000000000000000000" pitchFamily="2" charset="2"/>
              <a:buChar char="§"/>
            </a:pPr>
            <a:r>
              <a:rPr lang="en-US" sz="2800" dirty="0"/>
              <a:t>    </a:t>
            </a:r>
            <a:r>
              <a:rPr lang="en-US" sz="2800" u="sng" dirty="0"/>
              <a:t>Essence Statements</a:t>
            </a:r>
            <a:r>
              <a:rPr lang="en-US" sz="2800" dirty="0"/>
              <a:t>: one revision</a:t>
            </a:r>
          </a:p>
          <a:p>
            <a:pPr marL="977900" lvl="1" indent="-457200">
              <a:lnSpc>
                <a:spcPct val="100000"/>
              </a:lnSpc>
              <a:buSzPct val="100000"/>
              <a:buFont typeface="Wingdings" panose="05000000000000000000" pitchFamily="2" charset="2"/>
              <a:buChar char="§"/>
            </a:pPr>
            <a:r>
              <a:rPr lang="en-US" sz="2800" dirty="0"/>
              <a:t>STAAR Reporting Category 1, Number and operations.   5.21., Uses </a:t>
            </a:r>
            <a:r>
              <a:rPr lang="en-US" sz="2800" b="1" dirty="0"/>
              <a:t>numbers</a:t>
            </a:r>
            <a:r>
              <a:rPr lang="en-US" sz="2800" dirty="0"/>
              <a:t> to demonstrate an understanding of place value. </a:t>
            </a:r>
          </a:p>
          <a:p>
            <a:pPr marL="1028700" lvl="3" indent="-461963">
              <a:buFont typeface="Wingdings" panose="05000000000000000000" pitchFamily="2" charset="2"/>
              <a:buChar char="§"/>
            </a:pPr>
            <a:r>
              <a:rPr lang="en-US" sz="2800" dirty="0"/>
              <a:t>TEA Curriculum specialists believed the word “numbers” better encompassed the SE’s we have aligned with this essence statement rather than “decimals”.</a:t>
            </a:r>
          </a:p>
          <a:p>
            <a:pPr>
              <a:buFont typeface="Wingdings" panose="05000000000000000000" pitchFamily="2" charset="2"/>
              <a:buChar char="§"/>
            </a:pPr>
            <a:endParaRPr lang="en-US" sz="2800" b="1" dirty="0"/>
          </a:p>
        </p:txBody>
      </p:sp>
      <p:sp>
        <p:nvSpPr>
          <p:cNvPr id="8" name="Text Placeholder 7"/>
          <p:cNvSpPr>
            <a:spLocks noGrp="1"/>
          </p:cNvSpPr>
          <p:nvPr>
            <p:ph type="body" sz="half" idx="2"/>
          </p:nvPr>
        </p:nvSpPr>
        <p:spPr/>
        <p:txBody>
          <a:bodyPr anchor="ctr">
            <a:normAutofit/>
          </a:bodyPr>
          <a:lstStyle/>
          <a:p>
            <a:pPr algn="ctr">
              <a:buClr>
                <a:srgbClr val="FFFF00"/>
              </a:buClr>
            </a:pPr>
            <a:r>
              <a:rPr lang="en-US" sz="3200" b="1" dirty="0"/>
              <a:t>ANCILLARY MATERIALS</a:t>
            </a:r>
          </a:p>
        </p:txBody>
      </p:sp>
      <p:sp>
        <p:nvSpPr>
          <p:cNvPr id="5" name="Footer Placeholder 4"/>
          <p:cNvSpPr>
            <a:spLocks noGrp="1"/>
          </p:cNvSpPr>
          <p:nvPr>
            <p:ph type="ftr" sz="quarter" idx="11"/>
          </p:nvPr>
        </p:nvSpPr>
        <p:spPr/>
        <p:txBody>
          <a:bodyPr/>
          <a:lstStyle/>
          <a:p>
            <a:r>
              <a:rPr lang="nn-NO" dirty="0"/>
              <a:t>TEA Fall Update 2016 STAAR ALT 2</a:t>
            </a:r>
            <a:endParaRPr lang="en-US" dirty="0"/>
          </a:p>
        </p:txBody>
      </p:sp>
    </p:spTree>
    <p:extLst>
      <p:ext uri="{BB962C8B-B14F-4D97-AF65-F5344CB8AC3E}">
        <p14:creationId xmlns:p14="http://schemas.microsoft.com/office/powerpoint/2010/main" val="1894159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STAAR ALTERNATE 2</a:t>
            </a:r>
            <a:br>
              <a:rPr lang="en-US" dirty="0"/>
            </a:br>
            <a:r>
              <a:rPr lang="en-US" dirty="0"/>
              <a:t>2016-2017</a:t>
            </a:r>
          </a:p>
        </p:txBody>
      </p:sp>
      <p:sp>
        <p:nvSpPr>
          <p:cNvPr id="4" name="Text Placeholder 3"/>
          <p:cNvSpPr>
            <a:spLocks noGrp="1"/>
          </p:cNvSpPr>
          <p:nvPr>
            <p:ph type="body" sz="half" idx="2"/>
          </p:nvPr>
        </p:nvSpPr>
        <p:spPr/>
        <p:txBody>
          <a:bodyPr anchor="ctr">
            <a:normAutofit/>
          </a:bodyPr>
          <a:lstStyle/>
          <a:p>
            <a:pPr algn="ctr"/>
            <a:r>
              <a:rPr lang="en-US" sz="4000" dirty="0"/>
              <a:t>No Authentic Academic Response</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7" name="Content Placeholder 6"/>
          <p:cNvSpPr>
            <a:spLocks noGrp="1"/>
          </p:cNvSpPr>
          <p:nvPr>
            <p:ph idx="1"/>
          </p:nvPr>
        </p:nvSpPr>
        <p:spPr>
          <a:xfrm>
            <a:off x="4800600" y="431800"/>
            <a:ext cx="6492240" cy="5873404"/>
          </a:xfrm>
        </p:spPr>
        <p:txBody>
          <a:bodyPr>
            <a:normAutofit/>
          </a:bodyPr>
          <a:lstStyle/>
          <a:p>
            <a:pPr algn="ctr"/>
            <a:r>
              <a:rPr lang="en-US" sz="2800" dirty="0"/>
              <a:t>No Authentic Academic Response (NAAR) Eligibility </a:t>
            </a:r>
          </a:p>
          <a:p>
            <a:r>
              <a:rPr lang="en-US" sz="2400" dirty="0"/>
              <a:t>The student is </a:t>
            </a:r>
            <a:r>
              <a:rPr lang="en-US" sz="2800" dirty="0">
                <a:solidFill>
                  <a:schemeClr val="accent2"/>
                </a:solidFill>
              </a:rPr>
              <a:t>consistently</a:t>
            </a:r>
            <a:r>
              <a:rPr lang="en-US" sz="2400" dirty="0"/>
              <a:t> unable to provide an authentic academic response during instruction. </a:t>
            </a:r>
          </a:p>
          <a:p>
            <a:r>
              <a:rPr lang="en-US" sz="2400" dirty="0"/>
              <a:t>The student: </a:t>
            </a:r>
          </a:p>
          <a:p>
            <a:pPr marL="457200" indent="-457200">
              <a:buFont typeface="Arial" panose="020B0604020202020204" pitchFamily="34" charset="0"/>
              <a:buChar char="•"/>
            </a:pPr>
            <a:r>
              <a:rPr lang="en-US" sz="2400" dirty="0"/>
              <a:t>is unable to demonstrate any observable reaction to a specific (academic) stimulus.</a:t>
            </a:r>
          </a:p>
          <a:p>
            <a:pPr marL="457200" indent="-457200">
              <a:buFont typeface="Arial" panose="020B0604020202020204" pitchFamily="34" charset="0"/>
              <a:buChar char="•"/>
            </a:pPr>
            <a:r>
              <a:rPr lang="en-US" sz="2400" dirty="0"/>
              <a:t>exhibits only startle responses.</a:t>
            </a:r>
          </a:p>
          <a:p>
            <a:pPr marL="457200" indent="-457200">
              <a:buFont typeface="Arial" panose="020B0604020202020204" pitchFamily="34" charset="0"/>
              <a:buChar char="•"/>
            </a:pPr>
            <a:r>
              <a:rPr lang="en-US" sz="2400" dirty="0"/>
              <a:t>tracks or fixates on objects at random and not for a purpose.</a:t>
            </a:r>
          </a:p>
          <a:p>
            <a:pPr marL="457200" indent="-457200">
              <a:buFont typeface="Arial" panose="020B0604020202020204" pitchFamily="34" charset="0"/>
              <a:buChar char="•"/>
            </a:pPr>
            <a:r>
              <a:rPr lang="en-US" sz="2400" dirty="0"/>
              <a:t>moves or responds only to internal stimuli.</a:t>
            </a:r>
          </a:p>
          <a:p>
            <a:pPr marL="457200" indent="-457200">
              <a:buFont typeface="Arial" panose="020B0604020202020204" pitchFamily="34" charset="0"/>
              <a:buChar char="•"/>
            </a:pPr>
            <a:r>
              <a:rPr lang="en-US" sz="2400" dirty="0"/>
              <a:t>vocalizes intermittently regardless of changes in environment around him/her. </a:t>
            </a:r>
          </a:p>
        </p:txBody>
      </p:sp>
    </p:spTree>
    <p:extLst>
      <p:ext uri="{BB962C8B-B14F-4D97-AF65-F5344CB8AC3E}">
        <p14:creationId xmlns:p14="http://schemas.microsoft.com/office/powerpoint/2010/main" val="3804377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STAAR ALTERNATE 2</a:t>
            </a:r>
            <a:br>
              <a:rPr lang="en-US" dirty="0"/>
            </a:br>
            <a:r>
              <a:rPr lang="en-US" dirty="0"/>
              <a:t>2016-2017</a:t>
            </a:r>
          </a:p>
        </p:txBody>
      </p:sp>
      <p:sp>
        <p:nvSpPr>
          <p:cNvPr id="4" name="Text Placeholder 3"/>
          <p:cNvSpPr>
            <a:spLocks noGrp="1"/>
          </p:cNvSpPr>
          <p:nvPr>
            <p:ph type="body" sz="half" idx="2"/>
          </p:nvPr>
        </p:nvSpPr>
        <p:spPr/>
        <p:txBody>
          <a:bodyPr anchor="ctr">
            <a:normAutofit/>
          </a:bodyPr>
          <a:lstStyle/>
          <a:p>
            <a:pPr algn="ctr"/>
            <a:r>
              <a:rPr lang="en-US" sz="4000" dirty="0"/>
              <a:t>No Authentic Academic Response</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7" name="Content Placeholder 6"/>
          <p:cNvSpPr>
            <a:spLocks noGrp="1"/>
          </p:cNvSpPr>
          <p:nvPr>
            <p:ph idx="1"/>
          </p:nvPr>
        </p:nvSpPr>
        <p:spPr>
          <a:xfrm>
            <a:off x="4800600" y="431800"/>
            <a:ext cx="6492240" cy="5873404"/>
          </a:xfrm>
        </p:spPr>
        <p:txBody>
          <a:bodyPr>
            <a:normAutofit/>
          </a:bodyPr>
          <a:lstStyle/>
          <a:p>
            <a:pPr marL="0" indent="0" algn="ctr">
              <a:buNone/>
            </a:pPr>
            <a:r>
              <a:rPr lang="en-US" sz="2800" dirty="0"/>
              <a:t>No Authentic Academic Response (NAAR) Eligibility </a:t>
            </a:r>
          </a:p>
          <a:p>
            <a:pPr marL="0" indent="0">
              <a:buNone/>
            </a:pPr>
            <a:r>
              <a:rPr lang="en-US" sz="2800" dirty="0"/>
              <a:t>  Reminder:</a:t>
            </a:r>
          </a:p>
          <a:p>
            <a:r>
              <a:rPr lang="en-US" sz="2800" dirty="0"/>
              <a:t>State assessment decisions are reviewed annually.</a:t>
            </a:r>
          </a:p>
          <a:p>
            <a:r>
              <a:rPr lang="en-US" sz="2800" dirty="0"/>
              <a:t>Students who receive a NAAR designation in any given year should be reconsidered annually to see if they have developed an authentic academic response.</a:t>
            </a:r>
          </a:p>
          <a:p>
            <a:r>
              <a:rPr lang="en-US" sz="2800" dirty="0"/>
              <a:t>Skill development should be closely monitored; as educators work to help students develop an authentic academic response. </a:t>
            </a:r>
          </a:p>
          <a:p>
            <a:endParaRPr lang="en-US" sz="2800" dirty="0"/>
          </a:p>
        </p:txBody>
      </p:sp>
    </p:spTree>
    <p:extLst>
      <p:ext uri="{BB962C8B-B14F-4D97-AF65-F5344CB8AC3E}">
        <p14:creationId xmlns:p14="http://schemas.microsoft.com/office/powerpoint/2010/main" val="454263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STAAR ALTERNATE 2</a:t>
            </a:r>
            <a:br>
              <a:rPr lang="en-US" dirty="0"/>
            </a:br>
            <a:r>
              <a:rPr lang="en-US" dirty="0"/>
              <a:t>2016-2017</a:t>
            </a:r>
          </a:p>
        </p:txBody>
      </p:sp>
      <p:sp>
        <p:nvSpPr>
          <p:cNvPr id="4" name="Text Placeholder 3"/>
          <p:cNvSpPr>
            <a:spLocks noGrp="1"/>
          </p:cNvSpPr>
          <p:nvPr>
            <p:ph type="body" sz="half" idx="2"/>
          </p:nvPr>
        </p:nvSpPr>
        <p:spPr/>
        <p:txBody>
          <a:bodyPr anchor="ctr">
            <a:normAutofit/>
          </a:bodyPr>
          <a:lstStyle/>
          <a:p>
            <a:pPr algn="ctr"/>
            <a:r>
              <a:rPr lang="en-US" sz="4000" dirty="0"/>
              <a:t>No Authentic Academic Response</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7" name="Content Placeholder 6"/>
          <p:cNvSpPr>
            <a:spLocks noGrp="1"/>
          </p:cNvSpPr>
          <p:nvPr>
            <p:ph idx="1"/>
          </p:nvPr>
        </p:nvSpPr>
        <p:spPr>
          <a:xfrm>
            <a:off x="4800600" y="431800"/>
            <a:ext cx="6492240" cy="5873404"/>
          </a:xfrm>
        </p:spPr>
        <p:txBody>
          <a:bodyPr>
            <a:normAutofit/>
          </a:bodyPr>
          <a:lstStyle/>
          <a:p>
            <a:pPr algn="ctr"/>
            <a:r>
              <a:rPr lang="en-US" sz="2800" dirty="0"/>
              <a:t>No Authentic Academic Response (NAAR) Eligibility </a:t>
            </a:r>
          </a:p>
          <a:p>
            <a:pPr algn="ctr"/>
            <a:endParaRPr lang="en-US" sz="2800" dirty="0"/>
          </a:p>
          <a:p>
            <a:pPr algn="ctr"/>
            <a:endParaRPr lang="en-US" sz="2800" dirty="0"/>
          </a:p>
        </p:txBody>
      </p:sp>
      <p:graphicFrame>
        <p:nvGraphicFramePr>
          <p:cNvPr id="6" name="Table 5"/>
          <p:cNvGraphicFramePr>
            <a:graphicFrameLocks noGrp="1"/>
          </p:cNvGraphicFramePr>
          <p:nvPr>
            <p:extLst>
              <p:ext uri="{D42A27DB-BD31-4B8C-83A1-F6EECF244321}">
                <p14:modId xmlns:p14="http://schemas.microsoft.com/office/powerpoint/2010/main" val="2063761348"/>
              </p:ext>
            </p:extLst>
          </p:nvPr>
        </p:nvGraphicFramePr>
        <p:xfrm>
          <a:off x="4395470" y="4244699"/>
          <a:ext cx="7391400" cy="1493520"/>
        </p:xfrm>
        <a:graphic>
          <a:graphicData uri="http://schemas.openxmlformats.org/drawingml/2006/table">
            <a:tbl>
              <a:tblPr firstRow="1" bandRow="1">
                <a:tableStyleId>{5C22544A-7EE6-4342-B048-85BDC9FD1C3A}</a:tableStyleId>
              </a:tblPr>
              <a:tblGrid>
                <a:gridCol w="7391400">
                  <a:extLst>
                    <a:ext uri="{9D8B030D-6E8A-4147-A177-3AD203B41FA5}">
                      <a16:colId xmlns:a16="http://schemas.microsoft.com/office/drawing/2014/main" xmlns="" val="20000"/>
                    </a:ext>
                  </a:extLst>
                </a:gridCol>
              </a:tblGrid>
              <a:tr h="247131">
                <a:tc>
                  <a:txBody>
                    <a:bodyPr/>
                    <a:lstStyle/>
                    <a:p>
                      <a:pPr algn="ctr"/>
                      <a:r>
                        <a:rPr lang="en-US" sz="2000" dirty="0"/>
                        <a:t>Internal Stimuli</a:t>
                      </a:r>
                      <a:r>
                        <a:rPr lang="en-US" sz="2000" baseline="0" dirty="0"/>
                        <a:t> Response</a:t>
                      </a:r>
                      <a:endParaRPr lang="en-US" sz="2000" dirty="0"/>
                    </a:p>
                  </a:txBody>
                  <a:tcPr/>
                </a:tc>
                <a:extLst>
                  <a:ext uri="{0D108BD9-81ED-4DB2-BD59-A6C34878D82A}">
                    <a16:rowId xmlns:a16="http://schemas.microsoft.com/office/drawing/2014/main" xmlns="" val="10000"/>
                  </a:ext>
                </a:extLst>
              </a:tr>
              <a:tr h="247131">
                <a:tc>
                  <a:txBody>
                    <a:bodyPr/>
                    <a:lstStyle/>
                    <a:p>
                      <a:r>
                        <a:rPr lang="en-US" dirty="0"/>
                        <a:t>Only responds to favorite food/favorite item/favorite</a:t>
                      </a:r>
                      <a:r>
                        <a:rPr lang="en-US" baseline="0" dirty="0"/>
                        <a:t> people/favorite sound.</a:t>
                      </a:r>
                      <a:endParaRPr lang="en-US" dirty="0"/>
                    </a:p>
                  </a:txBody>
                  <a:tcPr/>
                </a:tc>
                <a:extLst>
                  <a:ext uri="{0D108BD9-81ED-4DB2-BD59-A6C34878D82A}">
                    <a16:rowId xmlns:a16="http://schemas.microsoft.com/office/drawing/2014/main" xmlns="" val="10001"/>
                  </a:ext>
                </a:extLst>
              </a:tr>
              <a:tr h="247131">
                <a:tc>
                  <a:txBody>
                    <a:bodyPr/>
                    <a:lstStyle/>
                    <a:p>
                      <a:r>
                        <a:rPr lang="en-US" dirty="0"/>
                        <a:t>Only responds</a:t>
                      </a:r>
                      <a:r>
                        <a:rPr lang="en-US" baseline="0" dirty="0"/>
                        <a:t> to environmental factors (hot/cold, wet/dry).</a:t>
                      </a:r>
                      <a:endParaRPr lang="en-US" dirty="0"/>
                    </a:p>
                  </a:txBody>
                  <a:tcPr/>
                </a:tc>
                <a:extLst>
                  <a:ext uri="{0D108BD9-81ED-4DB2-BD59-A6C34878D82A}">
                    <a16:rowId xmlns:a16="http://schemas.microsoft.com/office/drawing/2014/main" xmlns="" val="10002"/>
                  </a:ext>
                </a:extLst>
              </a:tr>
              <a:tr h="247131">
                <a:tc>
                  <a:txBody>
                    <a:bodyPr/>
                    <a:lstStyle/>
                    <a:p>
                      <a:r>
                        <a:rPr lang="en-US" dirty="0"/>
                        <a:t>Only responds to internal stimuli.</a:t>
                      </a:r>
                    </a:p>
                  </a:txBody>
                  <a:tcPr/>
                </a:tc>
                <a:extLst>
                  <a:ext uri="{0D108BD9-81ED-4DB2-BD59-A6C34878D82A}">
                    <a16:rowId xmlns:a16="http://schemas.microsoft.com/office/drawing/2014/main" xmlns="" val="10003"/>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46330302"/>
              </p:ext>
            </p:extLst>
          </p:nvPr>
        </p:nvGraphicFramePr>
        <p:xfrm>
          <a:off x="4395470" y="1423987"/>
          <a:ext cx="7302500" cy="2299708"/>
        </p:xfrm>
        <a:graphic>
          <a:graphicData uri="http://schemas.openxmlformats.org/drawingml/2006/table">
            <a:tbl>
              <a:tblPr firstRow="1" bandRow="1">
                <a:tableStyleId>{5C22544A-7EE6-4342-B048-85BDC9FD1C3A}</a:tableStyleId>
              </a:tblPr>
              <a:tblGrid>
                <a:gridCol w="7302500">
                  <a:extLst>
                    <a:ext uri="{9D8B030D-6E8A-4147-A177-3AD203B41FA5}">
                      <a16:colId xmlns:a16="http://schemas.microsoft.com/office/drawing/2014/main" xmlns="" val="20000"/>
                    </a:ext>
                  </a:extLst>
                </a:gridCol>
              </a:tblGrid>
              <a:tr h="562348">
                <a:tc>
                  <a:txBody>
                    <a:bodyPr/>
                    <a:lstStyle/>
                    <a:p>
                      <a:pPr algn="ctr"/>
                      <a:r>
                        <a:rPr lang="en-US" sz="2000" dirty="0"/>
                        <a:t>Authentic Academic Response</a:t>
                      </a:r>
                    </a:p>
                  </a:txBody>
                  <a:tcPr/>
                </a:tc>
                <a:extLst>
                  <a:ext uri="{0D108BD9-81ED-4DB2-BD59-A6C34878D82A}">
                    <a16:rowId xmlns:a16="http://schemas.microsoft.com/office/drawing/2014/main" xmlns="" val="10000"/>
                  </a:ext>
                </a:extLst>
              </a:tr>
              <a:tr h="204682">
                <a:tc>
                  <a:txBody>
                    <a:bodyPr/>
                    <a:lstStyle/>
                    <a:p>
                      <a:r>
                        <a:rPr lang="en-US" baseline="0" dirty="0"/>
                        <a:t>A</a:t>
                      </a:r>
                      <a:r>
                        <a:rPr lang="en-US" dirty="0"/>
                        <a:t>pply</a:t>
                      </a:r>
                      <a:r>
                        <a:rPr lang="en-US" baseline="0" dirty="0"/>
                        <a:t> knowledge and skills through prerequisites.</a:t>
                      </a:r>
                      <a:endParaRPr lang="en-US" dirty="0"/>
                    </a:p>
                  </a:txBody>
                  <a:tcPr/>
                </a:tc>
                <a:extLst>
                  <a:ext uri="{0D108BD9-81ED-4DB2-BD59-A6C34878D82A}">
                    <a16:rowId xmlns:a16="http://schemas.microsoft.com/office/drawing/2014/main" xmlns="" val="10001"/>
                  </a:ext>
                </a:extLst>
              </a:tr>
              <a:tr h="204682">
                <a:tc>
                  <a:txBody>
                    <a:bodyPr/>
                    <a:lstStyle/>
                    <a:p>
                      <a:r>
                        <a:rPr lang="en-US" dirty="0"/>
                        <a:t>Responds to academic</a:t>
                      </a:r>
                      <a:r>
                        <a:rPr lang="en-US" baseline="0" dirty="0"/>
                        <a:t> requests using verbal, physical, or visual responses.</a:t>
                      </a:r>
                      <a:endParaRPr lang="en-US" dirty="0"/>
                    </a:p>
                  </a:txBody>
                  <a:tcPr/>
                </a:tc>
                <a:extLst>
                  <a:ext uri="{0D108BD9-81ED-4DB2-BD59-A6C34878D82A}">
                    <a16:rowId xmlns:a16="http://schemas.microsoft.com/office/drawing/2014/main" xmlns="" val="10002"/>
                  </a:ext>
                </a:extLst>
              </a:tr>
              <a:tr h="204682">
                <a:tc>
                  <a:txBody>
                    <a:bodyPr/>
                    <a:lstStyle/>
                    <a:p>
                      <a:r>
                        <a:rPr lang="en-US" dirty="0"/>
                        <a:t>Consistently</a:t>
                      </a:r>
                      <a:r>
                        <a:rPr lang="en-US" baseline="0" dirty="0"/>
                        <a:t> uses a reliable response mode. </a:t>
                      </a:r>
                      <a:endParaRPr lang="en-US" dirty="0"/>
                    </a:p>
                  </a:txBody>
                  <a:tcPr/>
                </a:tc>
                <a:extLst>
                  <a:ext uri="{0D108BD9-81ED-4DB2-BD59-A6C34878D82A}">
                    <a16:rowId xmlns:a16="http://schemas.microsoft.com/office/drawing/2014/main" xmlns="" val="10003"/>
                  </a:ext>
                </a:extLst>
              </a:tr>
              <a:tr h="204682">
                <a:tc>
                  <a:txBody>
                    <a:bodyPr/>
                    <a:lstStyle/>
                    <a:p>
                      <a:r>
                        <a:rPr lang="en-US" dirty="0"/>
                        <a:t>Responds in a meaningful way to academic requests,</a:t>
                      </a:r>
                      <a:r>
                        <a:rPr lang="en-US" baseline="0" dirty="0"/>
                        <a:t> but not always correctly. </a:t>
                      </a:r>
                      <a:endParaRPr lang="en-US" dirty="0"/>
                    </a:p>
                  </a:txBody>
                  <a:tcPr/>
                </a:tc>
                <a:extLst>
                  <a:ext uri="{0D108BD9-81ED-4DB2-BD59-A6C34878D82A}">
                    <a16:rowId xmlns:a16="http://schemas.microsoft.com/office/drawing/2014/main" xmlns="" val="10004"/>
                  </a:ext>
                </a:extLst>
              </a:tr>
            </a:tbl>
          </a:graphicData>
        </a:graphic>
      </p:graphicFrame>
      <p:sp>
        <p:nvSpPr>
          <p:cNvPr id="10" name="TextBox 9"/>
          <p:cNvSpPr txBox="1"/>
          <p:nvPr/>
        </p:nvSpPr>
        <p:spPr>
          <a:xfrm>
            <a:off x="4395470" y="5892800"/>
            <a:ext cx="7391400" cy="369332"/>
          </a:xfrm>
          <a:prstGeom prst="rect">
            <a:avLst/>
          </a:prstGeom>
          <a:noFill/>
        </p:spPr>
        <p:txBody>
          <a:bodyPr wrap="square" rtlCol="0">
            <a:spAutoFit/>
          </a:bodyPr>
          <a:lstStyle/>
          <a:p>
            <a:r>
              <a:rPr lang="en-US" dirty="0">
                <a:solidFill>
                  <a:srgbClr val="FF0000"/>
                </a:solidFill>
              </a:rPr>
              <a:t>* This information does not encompass all scenarios.</a:t>
            </a:r>
          </a:p>
        </p:txBody>
      </p:sp>
    </p:spTree>
    <p:extLst>
      <p:ext uri="{BB962C8B-B14F-4D97-AF65-F5344CB8AC3E}">
        <p14:creationId xmlns:p14="http://schemas.microsoft.com/office/powerpoint/2010/main" val="3703343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STAAR ALTERNATE 2</a:t>
            </a:r>
            <a:br>
              <a:rPr lang="en-US" dirty="0"/>
            </a:br>
            <a:r>
              <a:rPr lang="en-US" dirty="0"/>
              <a:t>2016-2017</a:t>
            </a:r>
          </a:p>
        </p:txBody>
      </p:sp>
      <p:sp>
        <p:nvSpPr>
          <p:cNvPr id="4" name="Text Placeholder 3"/>
          <p:cNvSpPr>
            <a:spLocks noGrp="1"/>
          </p:cNvSpPr>
          <p:nvPr>
            <p:ph type="body" sz="half" idx="2"/>
          </p:nvPr>
        </p:nvSpPr>
        <p:spPr/>
        <p:txBody>
          <a:bodyPr anchor="ctr">
            <a:normAutofit/>
          </a:bodyPr>
          <a:lstStyle/>
          <a:p>
            <a:pPr algn="ctr"/>
            <a:r>
              <a:rPr lang="en-US" sz="4000" dirty="0"/>
              <a:t>No Authentic Academic Response</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7" name="Content Placeholder 6"/>
          <p:cNvSpPr>
            <a:spLocks noGrp="1"/>
          </p:cNvSpPr>
          <p:nvPr>
            <p:ph idx="1"/>
          </p:nvPr>
        </p:nvSpPr>
        <p:spPr>
          <a:xfrm>
            <a:off x="4610100" y="495301"/>
            <a:ext cx="6908800" cy="5676900"/>
          </a:xfrm>
        </p:spPr>
        <p:txBody>
          <a:bodyPr>
            <a:normAutofit/>
          </a:bodyPr>
          <a:lstStyle/>
          <a:p>
            <a:pPr algn="ctr"/>
            <a:r>
              <a:rPr lang="en-US" sz="2800" dirty="0"/>
              <a:t>Evidence of No Authentic Academic Response (NAAR)</a:t>
            </a:r>
          </a:p>
          <a:p>
            <a:pPr marL="457200" indent="-457200">
              <a:buFont typeface="Arial" panose="020B0604020202020204" pitchFamily="34" charset="0"/>
              <a:buChar char="•"/>
            </a:pPr>
            <a:r>
              <a:rPr lang="en-US" sz="2400" dirty="0"/>
              <a:t>The ARD committee must use the STAAR Alternate 2 Participation Requirements form to document its assessment decisions. </a:t>
            </a:r>
          </a:p>
          <a:p>
            <a:pPr marL="457200" indent="-457200">
              <a:buFont typeface="Arial" panose="020B0604020202020204" pitchFamily="34" charset="0"/>
              <a:buChar char="•"/>
            </a:pPr>
            <a:r>
              <a:rPr lang="en-US" sz="2400" dirty="0"/>
              <a:t>Students receiving the designation of NAAR for the purposes of STAAR Alternate 2 should have the NAAR designation documented in their IEP; the NAAR form must be included in the IEP. </a:t>
            </a:r>
          </a:p>
          <a:p>
            <a:pPr marL="0" indent="0">
              <a:buNone/>
            </a:pPr>
            <a:endParaRPr lang="en-US" sz="2400" dirty="0"/>
          </a:p>
          <a:p>
            <a:pPr marL="457200" indent="-457200">
              <a:buFont typeface="Arial" panose="020B0604020202020204" pitchFamily="34" charset="0"/>
              <a:buChar char="•"/>
            </a:pPr>
            <a:r>
              <a:rPr lang="en-US" sz="2400" dirty="0"/>
              <a:t>The student’s IEP should provide further evidence that the student consistently is unable to provide an authentic academic response during instruction. 	</a:t>
            </a:r>
          </a:p>
        </p:txBody>
      </p:sp>
      <p:cxnSp>
        <p:nvCxnSpPr>
          <p:cNvPr id="6" name="Straight Connector 5"/>
          <p:cNvCxnSpPr/>
          <p:nvPr/>
        </p:nvCxnSpPr>
        <p:spPr>
          <a:xfrm>
            <a:off x="6350000" y="4241800"/>
            <a:ext cx="33655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300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STAAR ALTERNATE 2</a:t>
            </a:r>
            <a:br>
              <a:rPr lang="en-US" dirty="0"/>
            </a:br>
            <a:r>
              <a:rPr lang="en-US" dirty="0"/>
              <a:t>2016-2017</a:t>
            </a:r>
          </a:p>
        </p:txBody>
      </p:sp>
      <p:sp>
        <p:nvSpPr>
          <p:cNvPr id="4" name="Text Placeholder 3"/>
          <p:cNvSpPr>
            <a:spLocks noGrp="1"/>
          </p:cNvSpPr>
          <p:nvPr>
            <p:ph type="body" sz="half" idx="2"/>
          </p:nvPr>
        </p:nvSpPr>
        <p:spPr/>
        <p:txBody>
          <a:bodyPr anchor="ctr">
            <a:normAutofit/>
          </a:bodyPr>
          <a:lstStyle/>
          <a:p>
            <a:pPr algn="ctr"/>
            <a:r>
              <a:rPr lang="en-US" sz="4000" dirty="0"/>
              <a:t>No Authentic Academic Response</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7" name="Content Placeholder 6"/>
          <p:cNvSpPr>
            <a:spLocks noGrp="1"/>
          </p:cNvSpPr>
          <p:nvPr>
            <p:ph idx="1"/>
          </p:nvPr>
        </p:nvSpPr>
        <p:spPr>
          <a:xfrm>
            <a:off x="4643120" y="144779"/>
            <a:ext cx="7010400" cy="449580"/>
          </a:xfrm>
        </p:spPr>
        <p:txBody>
          <a:bodyPr>
            <a:normAutofit fontScale="25000" lnSpcReduction="20000"/>
          </a:bodyPr>
          <a:lstStyle/>
          <a:p>
            <a:pPr algn="ctr"/>
            <a:r>
              <a:rPr lang="en-US" sz="11200" dirty="0"/>
              <a:t>Documentation to support NAAR</a:t>
            </a:r>
            <a:endParaRPr lang="en-US" sz="2400" dirty="0"/>
          </a:p>
          <a:p>
            <a:pPr marL="0" indent="0">
              <a:buNone/>
            </a:pP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578211605"/>
              </p:ext>
            </p:extLst>
          </p:nvPr>
        </p:nvGraphicFramePr>
        <p:xfrm>
          <a:off x="4643120" y="594359"/>
          <a:ext cx="7010400" cy="5922686"/>
        </p:xfrm>
        <a:graphic>
          <a:graphicData uri="http://schemas.openxmlformats.org/drawingml/2006/table">
            <a:tbl>
              <a:tblPr firstRow="1" bandRow="1">
                <a:tableStyleId>{69CF1AB2-1976-4502-BF36-3FF5EA218861}</a:tableStyleId>
              </a:tblPr>
              <a:tblGrid>
                <a:gridCol w="7010400">
                  <a:extLst>
                    <a:ext uri="{9D8B030D-6E8A-4147-A177-3AD203B41FA5}">
                      <a16:colId xmlns:a16="http://schemas.microsoft.com/office/drawing/2014/main" xmlns="" val="20000"/>
                    </a:ext>
                  </a:extLst>
                </a:gridCol>
              </a:tblGrid>
              <a:tr h="493121">
                <a:tc>
                  <a:txBody>
                    <a:bodyPr/>
                    <a:lstStyle/>
                    <a:p>
                      <a:pPr algn="l"/>
                      <a:r>
                        <a:rPr lang="en-US" sz="2400" b="0" baseline="0" dirty="0"/>
                        <a:t>DO:</a:t>
                      </a:r>
                    </a:p>
                  </a:txBody>
                  <a:tcPr/>
                </a:tc>
                <a:extLst>
                  <a:ext uri="{0D108BD9-81ED-4DB2-BD59-A6C34878D82A}">
                    <a16:rowId xmlns:a16="http://schemas.microsoft.com/office/drawing/2014/main" xmlns="" val="10000"/>
                  </a:ext>
                </a:extLst>
              </a:tr>
              <a:tr h="887619">
                <a:tc>
                  <a:txBody>
                    <a:bodyPr/>
                    <a:lstStyle/>
                    <a:p>
                      <a:pPr algn="l"/>
                      <a:r>
                        <a:rPr lang="en-US" sz="2400" baseline="0" dirty="0"/>
                        <a:t>Use specific language in the IEP to communicate the student’s proficiency level defining what is being measured.  </a:t>
                      </a:r>
                    </a:p>
                  </a:txBody>
                  <a:tcPr/>
                </a:tc>
                <a:extLst>
                  <a:ext uri="{0D108BD9-81ED-4DB2-BD59-A6C34878D82A}">
                    <a16:rowId xmlns:a16="http://schemas.microsoft.com/office/drawing/2014/main" xmlns="" val="10001"/>
                  </a:ext>
                </a:extLst>
              </a:tr>
              <a:tr h="1282116">
                <a:tc>
                  <a:txBody>
                    <a:bodyPr/>
                    <a:lstStyle/>
                    <a:p>
                      <a:r>
                        <a:rPr lang="en-US" sz="2400" b="0" baseline="0" dirty="0"/>
                        <a:t>Write PLAAFPs to include quantitative measurement of the frequency by which student performs the academic response, i.e. % or 2/10 opportunities. </a:t>
                      </a:r>
                    </a:p>
                  </a:txBody>
                  <a:tcPr/>
                </a:tc>
                <a:extLst>
                  <a:ext uri="{0D108BD9-81ED-4DB2-BD59-A6C34878D82A}">
                    <a16:rowId xmlns:a16="http://schemas.microsoft.com/office/drawing/2014/main" xmlns="" val="10002"/>
                  </a:ext>
                </a:extLst>
              </a:tr>
              <a:tr h="1282116">
                <a:tc>
                  <a:txBody>
                    <a:bodyPr/>
                    <a:lstStyle/>
                    <a:p>
                      <a:r>
                        <a:rPr lang="en-US" sz="2400" b="0" baseline="0" dirty="0"/>
                        <a:t>If the student has passed a portion of STAAR Alternate 2 recently, d</a:t>
                      </a:r>
                      <a:r>
                        <a:rPr lang="en-US" sz="2400" b="0" dirty="0"/>
                        <a:t>ocument</a:t>
                      </a:r>
                      <a:r>
                        <a:rPr lang="en-US" sz="2400" b="0" baseline="0" dirty="0"/>
                        <a:t> the change in the student’s state that has taken place. </a:t>
                      </a:r>
                      <a:endParaRPr lang="en-US" sz="2400" b="0" dirty="0"/>
                    </a:p>
                  </a:txBody>
                  <a:tcPr/>
                </a:tc>
                <a:extLst>
                  <a:ext uri="{0D108BD9-81ED-4DB2-BD59-A6C34878D82A}">
                    <a16:rowId xmlns:a16="http://schemas.microsoft.com/office/drawing/2014/main" xmlns="" val="10003"/>
                  </a:ext>
                </a:extLst>
              </a:tr>
              <a:tr h="1676613">
                <a:tc>
                  <a:txBody>
                    <a:bodyPr/>
                    <a:lstStyle/>
                    <a:p>
                      <a:r>
                        <a:rPr lang="en-US" sz="2400" b="0" dirty="0"/>
                        <a:t>Use deliberations</a:t>
                      </a:r>
                      <a:r>
                        <a:rPr lang="en-US" sz="2400" b="0" baseline="0" dirty="0"/>
                        <a:t> or other places in the IEP to document what has been attempted when the student showed NAAR, i.e. STAAR Alt 2 release tests, daily instruction activity, etc. </a:t>
                      </a:r>
                      <a:endParaRPr lang="en-US" sz="2400" b="0" dirty="0"/>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631032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STAAR ALTERNATE 2</a:t>
            </a:r>
            <a:br>
              <a:rPr lang="en-US" dirty="0"/>
            </a:br>
            <a:r>
              <a:rPr lang="en-US" dirty="0"/>
              <a:t>2016-2017</a:t>
            </a:r>
          </a:p>
        </p:txBody>
      </p:sp>
      <p:sp>
        <p:nvSpPr>
          <p:cNvPr id="4" name="Text Placeholder 3"/>
          <p:cNvSpPr>
            <a:spLocks noGrp="1"/>
          </p:cNvSpPr>
          <p:nvPr>
            <p:ph type="body" sz="half" idx="2"/>
          </p:nvPr>
        </p:nvSpPr>
        <p:spPr/>
        <p:txBody>
          <a:bodyPr anchor="ctr">
            <a:normAutofit/>
          </a:bodyPr>
          <a:lstStyle/>
          <a:p>
            <a:pPr algn="ctr"/>
            <a:r>
              <a:rPr lang="en-US" sz="4000" dirty="0"/>
              <a:t>No Authentic Academic Response</a:t>
            </a:r>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7" name="Content Placeholder 6"/>
          <p:cNvSpPr>
            <a:spLocks noGrp="1"/>
          </p:cNvSpPr>
          <p:nvPr>
            <p:ph idx="1"/>
          </p:nvPr>
        </p:nvSpPr>
        <p:spPr>
          <a:xfrm>
            <a:off x="4643120" y="731520"/>
            <a:ext cx="7010400" cy="881380"/>
          </a:xfrm>
        </p:spPr>
        <p:txBody>
          <a:bodyPr>
            <a:normAutofit fontScale="25000" lnSpcReduction="20000"/>
          </a:bodyPr>
          <a:lstStyle/>
          <a:p>
            <a:pPr algn="ctr"/>
            <a:r>
              <a:rPr lang="en-US" sz="11200" dirty="0"/>
              <a:t>Evidence of No Authentic Academic Response </a:t>
            </a:r>
          </a:p>
          <a:p>
            <a:pPr algn="ctr"/>
            <a:r>
              <a:rPr lang="en-US" sz="11200" dirty="0"/>
              <a:t>(NAAR)</a:t>
            </a:r>
          </a:p>
          <a:p>
            <a:pPr marL="0" indent="0" algn="ctr">
              <a:buNone/>
            </a:pPr>
            <a:r>
              <a:rPr lang="en-US" sz="2400" dirty="0"/>
              <a:t>	</a:t>
            </a:r>
          </a:p>
          <a:p>
            <a:pPr marL="0" indent="0">
              <a:buNone/>
            </a:pP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854220379"/>
              </p:ext>
            </p:extLst>
          </p:nvPr>
        </p:nvGraphicFramePr>
        <p:xfrm>
          <a:off x="4643120" y="3030682"/>
          <a:ext cx="7010400" cy="3013286"/>
        </p:xfrm>
        <a:graphic>
          <a:graphicData uri="http://schemas.openxmlformats.org/drawingml/2006/table">
            <a:tbl>
              <a:tblPr firstRow="1" bandRow="1">
                <a:tableStyleId>{3B4B98B0-60AC-42C2-AFA5-B58CD77FA1E5}</a:tableStyleId>
              </a:tblPr>
              <a:tblGrid>
                <a:gridCol w="7010400">
                  <a:extLst>
                    <a:ext uri="{9D8B030D-6E8A-4147-A177-3AD203B41FA5}">
                      <a16:colId xmlns:a16="http://schemas.microsoft.com/office/drawing/2014/main" xmlns="" val="20000"/>
                    </a:ext>
                  </a:extLst>
                </a:gridCol>
              </a:tblGrid>
              <a:tr h="513926">
                <a:tc>
                  <a:txBody>
                    <a:bodyPr/>
                    <a:lstStyle/>
                    <a:p>
                      <a:pPr algn="l"/>
                      <a:r>
                        <a:rPr lang="en-US" sz="2400" baseline="0" dirty="0"/>
                        <a:t>What not to do:</a:t>
                      </a:r>
                    </a:p>
                  </a:txBody>
                  <a:tcPr/>
                </a:tc>
                <a:extLst>
                  <a:ext uri="{0D108BD9-81ED-4DB2-BD59-A6C34878D82A}">
                    <a16:rowId xmlns:a16="http://schemas.microsoft.com/office/drawing/2014/main" xmlns="" val="10000"/>
                  </a:ext>
                </a:extLst>
              </a:tr>
              <a:tr h="250613">
                <a:tc>
                  <a:txBody>
                    <a:bodyPr/>
                    <a:lstStyle/>
                    <a:p>
                      <a:pPr algn="l"/>
                      <a:r>
                        <a:rPr lang="en-US" sz="2000" baseline="0" dirty="0"/>
                        <a:t>The student is able to use a VOD to respond to simple questions.</a:t>
                      </a:r>
                    </a:p>
                  </a:txBody>
                  <a:tcPr/>
                </a:tc>
                <a:extLst>
                  <a:ext uri="{0D108BD9-81ED-4DB2-BD59-A6C34878D82A}">
                    <a16:rowId xmlns:a16="http://schemas.microsoft.com/office/drawing/2014/main" xmlns="" val="10001"/>
                  </a:ext>
                </a:extLst>
              </a:tr>
              <a:tr h="250613">
                <a:tc>
                  <a:txBody>
                    <a:bodyPr/>
                    <a:lstStyle/>
                    <a:p>
                      <a:r>
                        <a:rPr lang="en-US" sz="2000" dirty="0"/>
                        <a:t>The</a:t>
                      </a:r>
                      <a:r>
                        <a:rPr lang="en-US" sz="2000" baseline="0" dirty="0"/>
                        <a:t> student is able to answer questions when given two picture choices 80% of the time. </a:t>
                      </a:r>
                    </a:p>
                  </a:txBody>
                  <a:tcPr/>
                </a:tc>
                <a:extLst>
                  <a:ext uri="{0D108BD9-81ED-4DB2-BD59-A6C34878D82A}">
                    <a16:rowId xmlns:a16="http://schemas.microsoft.com/office/drawing/2014/main" xmlns="" val="10002"/>
                  </a:ext>
                </a:extLst>
              </a:tr>
              <a:tr h="250613">
                <a:tc>
                  <a:txBody>
                    <a:bodyPr/>
                    <a:lstStyle/>
                    <a:p>
                      <a:r>
                        <a:rPr lang="en-US" sz="2000" dirty="0"/>
                        <a:t>The student is able to choose from an array of symbols on top of her communication book. </a:t>
                      </a:r>
                    </a:p>
                  </a:txBody>
                  <a:tcPr/>
                </a:tc>
                <a:extLst>
                  <a:ext uri="{0D108BD9-81ED-4DB2-BD59-A6C34878D82A}">
                    <a16:rowId xmlns:a16="http://schemas.microsoft.com/office/drawing/2014/main" xmlns="" val="10003"/>
                  </a:ext>
                </a:extLst>
              </a:tr>
              <a:tr h="250613">
                <a:tc>
                  <a:txBody>
                    <a:bodyPr/>
                    <a:lstStyle/>
                    <a:p>
                      <a:r>
                        <a:rPr lang="en-US" sz="2000" dirty="0"/>
                        <a:t>The student is able respond</a:t>
                      </a:r>
                      <a:r>
                        <a:rPr lang="en-US" sz="2000" baseline="0" dirty="0"/>
                        <a:t> to yes/no questions and responds to basic questions</a:t>
                      </a:r>
                      <a:r>
                        <a:rPr lang="en-US" sz="2000" baseline="0"/>
                        <a:t>. </a:t>
                      </a:r>
                      <a:endParaRPr lang="en-US" sz="2000" dirty="0"/>
                    </a:p>
                  </a:txBody>
                  <a:tcPr/>
                </a:tc>
                <a:extLst>
                  <a:ext uri="{0D108BD9-81ED-4DB2-BD59-A6C34878D82A}">
                    <a16:rowId xmlns:a16="http://schemas.microsoft.com/office/drawing/2014/main" xmlns="" val="10004"/>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592560505"/>
              </p:ext>
            </p:extLst>
          </p:nvPr>
        </p:nvGraphicFramePr>
        <p:xfrm>
          <a:off x="4643120" y="1872083"/>
          <a:ext cx="7010400" cy="822960"/>
        </p:xfrm>
        <a:graphic>
          <a:graphicData uri="http://schemas.openxmlformats.org/drawingml/2006/table">
            <a:tbl>
              <a:tblPr firstRow="1" bandRow="1">
                <a:tableStyleId>{5C22544A-7EE6-4342-B048-85BDC9FD1C3A}</a:tableStyleId>
              </a:tblPr>
              <a:tblGrid>
                <a:gridCol w="7010400">
                  <a:extLst>
                    <a:ext uri="{9D8B030D-6E8A-4147-A177-3AD203B41FA5}">
                      <a16:colId xmlns:a16="http://schemas.microsoft.com/office/drawing/2014/main" xmlns="" val="20000"/>
                    </a:ext>
                  </a:extLst>
                </a:gridCol>
              </a:tblGrid>
              <a:tr h="264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The NAAR designation</a:t>
                      </a:r>
                      <a:r>
                        <a:rPr lang="en-US" sz="2400" baseline="0" dirty="0"/>
                        <a:t> must be in alignment with the student’s PLAAFPs. </a:t>
                      </a:r>
                    </a:p>
                  </a:txBody>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652972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INFORMATION</a:t>
            </a:r>
          </a:p>
        </p:txBody>
      </p:sp>
      <p:sp>
        <p:nvSpPr>
          <p:cNvPr id="4" name="Text Placeholder 3"/>
          <p:cNvSpPr>
            <a:spLocks noGrp="1"/>
          </p:cNvSpPr>
          <p:nvPr>
            <p:ph type="body" sz="half" idx="2"/>
          </p:nvPr>
        </p:nvSpPr>
        <p:spPr/>
        <p:txBody>
          <a:bodyPr anchor="ctr">
            <a:normAutofit/>
          </a:bodyPr>
          <a:lstStyle/>
          <a:p>
            <a:pPr algn="ctr"/>
            <a:endParaRPr lang="en-US" sz="2400" dirty="0"/>
          </a:p>
        </p:txBody>
      </p:sp>
      <p:sp>
        <p:nvSpPr>
          <p:cNvPr id="5" name="Footer Placeholder 4"/>
          <p:cNvSpPr>
            <a:spLocks noGrp="1"/>
          </p:cNvSpPr>
          <p:nvPr>
            <p:ph type="ftr" sz="quarter" idx="11"/>
          </p:nvPr>
        </p:nvSpPr>
        <p:spPr/>
        <p:txBody>
          <a:bodyPr/>
          <a:lstStyle/>
          <a:p>
            <a:r>
              <a:rPr lang="nn-NO"/>
              <a:t>TEA Fall Update 2016 STAAR ALT 2</a:t>
            </a:r>
            <a:endParaRPr lang="en-US" dirty="0"/>
          </a:p>
        </p:txBody>
      </p:sp>
      <p:sp>
        <p:nvSpPr>
          <p:cNvPr id="6" name="Content Placeholder 5"/>
          <p:cNvSpPr>
            <a:spLocks noGrp="1"/>
          </p:cNvSpPr>
          <p:nvPr>
            <p:ph idx="1"/>
          </p:nvPr>
        </p:nvSpPr>
        <p:spPr>
          <a:xfrm>
            <a:off x="5943600" y="594359"/>
            <a:ext cx="4739640" cy="2014220"/>
          </a:xfrm>
          <a:prstGeom prst="flowChartAlternateProcess">
            <a:avLst/>
          </a:prstGeom>
          <a:solidFill>
            <a:schemeClr val="accent1">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000" b="1" dirty="0">
                <a:solidFill>
                  <a:schemeClr val="tx1"/>
                </a:solidFill>
                <a:latin typeface="Calibri" panose="020F0502020204030204" pitchFamily="34" charset="0"/>
              </a:rPr>
              <a:t>Texas Education Agency (</a:t>
            </a:r>
            <a:r>
              <a:rPr lang="en-US" altLang="en-US" sz="2000" b="1">
                <a:solidFill>
                  <a:schemeClr val="tx1"/>
                </a:solidFill>
                <a:latin typeface="Calibri" panose="020F0502020204030204" pitchFamily="34" charset="0"/>
              </a:rPr>
              <a:t>TEA)</a:t>
            </a:r>
            <a:endParaRPr lang="en-US" altLang="en-US" sz="2000" dirty="0">
              <a:solidFill>
                <a:schemeClr val="tx1"/>
              </a:solidFill>
              <a:latin typeface="Calibri" panose="020F0502020204030204" pitchFamily="34" charset="0"/>
            </a:endParaRPr>
          </a:p>
          <a:p>
            <a:pPr algn="ctr"/>
            <a:r>
              <a:rPr lang="en-US" altLang="en-US" sz="2000" dirty="0">
                <a:solidFill>
                  <a:schemeClr val="tx1"/>
                </a:solidFill>
                <a:latin typeface="Calibri" panose="020F0502020204030204" pitchFamily="34" charset="0"/>
              </a:rPr>
              <a:t>Phone: (512) 463-9536</a:t>
            </a:r>
          </a:p>
          <a:p>
            <a:pPr algn="ctr"/>
            <a:r>
              <a:rPr lang="en-US" altLang="en-US" sz="2000" dirty="0">
                <a:solidFill>
                  <a:schemeClr val="tx1"/>
                </a:solidFill>
                <a:latin typeface="Calibri" panose="020F0502020204030204" pitchFamily="34" charset="0"/>
              </a:rPr>
              <a:t>Email: </a:t>
            </a:r>
            <a:r>
              <a:rPr lang="en-US" altLang="en-US" sz="2000" dirty="0">
                <a:latin typeface="Calibri" panose="020F0502020204030204" pitchFamily="34" charset="0"/>
              </a:rPr>
              <a:t> </a:t>
            </a:r>
            <a:r>
              <a:rPr lang="en-US" altLang="en-US" sz="2000" dirty="0">
                <a:latin typeface="Calibri" panose="020F0502020204030204" pitchFamily="34" charset="0"/>
                <a:hlinkClick r:id="rId3"/>
              </a:rPr>
              <a:t>staaralt@tea.state.tx.us</a:t>
            </a:r>
            <a:endParaRPr lang="en-US" altLang="en-US" sz="2000" dirty="0">
              <a:latin typeface="Calibri" panose="020F0502020204030204" pitchFamily="34" charset="0"/>
            </a:endParaRPr>
          </a:p>
        </p:txBody>
      </p:sp>
      <p:sp>
        <p:nvSpPr>
          <p:cNvPr id="7" name="Flowchart: Alternate Process 6"/>
          <p:cNvSpPr/>
          <p:nvPr/>
        </p:nvSpPr>
        <p:spPr>
          <a:xfrm>
            <a:off x="6032500" y="3289300"/>
            <a:ext cx="4650740" cy="2247900"/>
          </a:xfrm>
          <a:prstGeom prst="flowChartAlternateProcess">
            <a:avLst/>
          </a:prstGeom>
          <a:solidFill>
            <a:schemeClr val="accent1">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000" b="1" dirty="0">
                <a:solidFill>
                  <a:schemeClr val="tx1"/>
                </a:solidFill>
                <a:latin typeface="Calibri" panose="020F0502020204030204" pitchFamily="34" charset="0"/>
              </a:rPr>
              <a:t>Pearson’s Austin Operations Center</a:t>
            </a:r>
          </a:p>
          <a:p>
            <a:pPr algn="ctr"/>
            <a:endParaRPr lang="en-US" altLang="en-US" sz="2000" dirty="0">
              <a:solidFill>
                <a:schemeClr val="tx1"/>
              </a:solidFill>
              <a:latin typeface="Calibri" panose="020F0502020204030204" pitchFamily="34" charset="0"/>
            </a:endParaRPr>
          </a:p>
          <a:p>
            <a:pPr algn="ctr"/>
            <a:r>
              <a:rPr lang="en-US" altLang="en-US" sz="2000" dirty="0">
                <a:solidFill>
                  <a:schemeClr val="tx1"/>
                </a:solidFill>
                <a:latin typeface="Calibri" panose="020F0502020204030204" pitchFamily="34" charset="0"/>
              </a:rPr>
              <a:t>Phone: (800) 627-0225</a:t>
            </a:r>
          </a:p>
          <a:p>
            <a:pPr algn="ctr"/>
            <a:r>
              <a:rPr lang="en-US" altLang="en-US" sz="2000" dirty="0">
                <a:solidFill>
                  <a:schemeClr val="tx1"/>
                </a:solidFill>
                <a:latin typeface="Calibri" panose="020F0502020204030204" pitchFamily="34" charset="0"/>
              </a:rPr>
              <a:t>Email: </a:t>
            </a:r>
            <a:r>
              <a:rPr lang="en-US" altLang="en-US" sz="2000" dirty="0">
                <a:solidFill>
                  <a:schemeClr val="tx1"/>
                </a:solidFill>
                <a:latin typeface="Calibri" panose="020F0502020204030204" pitchFamily="34" charset="0"/>
                <a:hlinkClick r:id="rId4"/>
              </a:rPr>
              <a:t>TXPearsonAccess@support.pearson.com</a:t>
            </a:r>
            <a:endParaRPr lang="en-US" altLang="en-US" sz="20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93368583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765</TotalTime>
  <Words>2267</Words>
  <Application>Microsoft Office PowerPoint</Application>
  <PresentationFormat>Custom</PresentationFormat>
  <Paragraphs>309</Paragraphs>
  <Slides>33</Slides>
  <Notes>18</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Retrospect</vt:lpstr>
      <vt:lpstr>Fall 2016 Update:  STAAR Alternate 2 </vt:lpstr>
      <vt:lpstr>Fall 2016 Update: STAAR Alternate 2 </vt:lpstr>
      <vt:lpstr>Topics: </vt:lpstr>
      <vt:lpstr>STAAR Alternate 2 is an assessment based on alternate academic standards and is designed for students with significant cognitive disabilities receiving special education services. STAAR Alternate 2 is administered in the same grades/subjects and courses as the STAAR assessments. </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STAAR ALTERNATE 2 2016-2017</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Update: STAAR Alternate 2</dc:title>
  <dc:creator>Wilkins, Angela</dc:creator>
  <cp:lastModifiedBy>RODRIGUEZ, GRACIELA</cp:lastModifiedBy>
  <cp:revision>149</cp:revision>
  <cp:lastPrinted>2016-10-19T18:43:11Z</cp:lastPrinted>
  <dcterms:created xsi:type="dcterms:W3CDTF">2016-09-14T16:25:23Z</dcterms:created>
  <dcterms:modified xsi:type="dcterms:W3CDTF">2016-10-19T18:48:39Z</dcterms:modified>
</cp:coreProperties>
</file>