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s/slide19.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7.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18.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7" r:id="rId2"/>
    <p:sldId id="258" r:id="rId3"/>
    <p:sldId id="266" r:id="rId4"/>
    <p:sldId id="267" r:id="rId5"/>
    <p:sldId id="268" r:id="rId6"/>
    <p:sldId id="269" r:id="rId7"/>
    <p:sldId id="271" r:id="rId8"/>
    <p:sldId id="290" r:id="rId9"/>
    <p:sldId id="273" r:id="rId10"/>
    <p:sldId id="274" r:id="rId11"/>
    <p:sldId id="277" r:id="rId12"/>
    <p:sldId id="278" r:id="rId13"/>
    <p:sldId id="270" r:id="rId14"/>
    <p:sldId id="279" r:id="rId15"/>
    <p:sldId id="291" r:id="rId16"/>
    <p:sldId id="289" r:id="rId17"/>
    <p:sldId id="292" r:id="rId18"/>
    <p:sldId id="287" r:id="rId19"/>
    <p:sldId id="288" r:id="rId20"/>
    <p:sldId id="293" r:id="rId21"/>
    <p:sldId id="282" r:id="rId22"/>
    <p:sldId id="283" r:id="rId23"/>
    <p:sldId id="284" r:id="rId24"/>
    <p:sldId id="285" r:id="rId25"/>
    <p:sldId id="286" r:id="rId26"/>
    <p:sldId id="264" r:id="rId27"/>
    <p:sldId id="265"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1476"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openxmlformats.org/officeDocument/2006/relationships/customXml" Target="../customXml/item2.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E85155-253C-4DA5-B948-596AC57FF0CD}" type="datetimeFigureOut">
              <a:rPr lang="en-US" smtClean="0"/>
              <a:t>1/10/2017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703E2A-7AFD-4498-90BC-8CB506B0E4C2}" type="slidenum">
              <a:rPr lang="en-US" smtClean="0"/>
              <a:t>‹#›</a:t>
            </a:fld>
            <a:endParaRPr lang="en-US"/>
          </a:p>
        </p:txBody>
      </p:sp>
    </p:spTree>
    <p:extLst>
      <p:ext uri="{BB962C8B-B14F-4D97-AF65-F5344CB8AC3E}">
        <p14:creationId xmlns:p14="http://schemas.microsoft.com/office/powerpoint/2010/main" val="4122009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the Department of Education continues to narrowly</a:t>
            </a:r>
            <a:r>
              <a:rPr lang="en-US" baseline="0" dirty="0" smtClean="0"/>
              <a:t> define compliance with Head Start as limited to early childhood education, it will be important to understand two key constructs in Head Start.  The first is this graphic of the Framework for Effective Practice.  I apologize for the poor quality of the picture, but I could not a better version of the graphic.  There are four key concepts:</a:t>
            </a:r>
          </a:p>
          <a:p>
            <a:endParaRPr lang="en-US" dirty="0" smtClean="0"/>
          </a:p>
          <a:p>
            <a:endParaRPr lang="en-US" dirty="0" smtClean="0"/>
          </a:p>
          <a:p>
            <a:r>
              <a:rPr lang="en-US" dirty="0" smtClean="0"/>
              <a:t>Foundation: Engaging Interactions and Learning Environments which include a well-organized and managed classroom, social and emotional support, and instructional interactions and materials that stimulate children’s thinking and skills.  These are typically measured by the instrument</a:t>
            </a:r>
            <a:r>
              <a:rPr lang="en-US" baseline="0" dirty="0" smtClean="0"/>
              <a:t> known as CLASS –Classroom Assessment System created at the University of Virginia – Bob </a:t>
            </a:r>
            <a:r>
              <a:rPr lang="en-US" baseline="0" dirty="0" err="1" smtClean="0"/>
              <a:t>Pianti</a:t>
            </a:r>
            <a:r>
              <a:rPr lang="en-US" baseline="0" dirty="0" smtClean="0"/>
              <a:t> and others.</a:t>
            </a:r>
            <a:endParaRPr lang="en-US" dirty="0" smtClean="0"/>
          </a:p>
          <a:p>
            <a:endParaRPr lang="en-US" dirty="0" smtClean="0"/>
          </a:p>
          <a:p>
            <a:r>
              <a:rPr lang="en-US" dirty="0" smtClean="0"/>
              <a:t>The First Pillar – Research based Curricula</a:t>
            </a:r>
            <a:r>
              <a:rPr lang="en-US" baseline="0" dirty="0" smtClean="0"/>
              <a:t> and Teaching Practices.  A high-quality, research-based curriculum provides learning goals and activities in key areas of children’s development that reflect support for school readiness goals.  Washington State’s Department of Early Learning has issued their analysis of research-based curricula that is comprehensive and supports multiple domains of children’s development.</a:t>
            </a:r>
          </a:p>
          <a:p>
            <a:endParaRPr lang="en-US" baseline="0" dirty="0" smtClean="0"/>
          </a:p>
          <a:p>
            <a:r>
              <a:rPr lang="en-US" baseline="0" dirty="0" smtClean="0"/>
              <a:t>The Second Pillar: Ongoing Child Assessment.  Ongoing assessment is integral to curriculum and instruction.  Our goal is to help children achieve school readiness and individual learning goals.  Teachers need to keep track of the children’s progress and use assessment to guide the teaching.  The next graphic will articulate the required domains of assessment.</a:t>
            </a:r>
          </a:p>
          <a:p>
            <a:endParaRPr lang="en-US" baseline="0" dirty="0" smtClean="0"/>
          </a:p>
          <a:p>
            <a:r>
              <a:rPr lang="en-US" baseline="0" dirty="0" smtClean="0"/>
              <a:t>The Roof: Highly Individualized Teaching and Learning:  Effective instruction for all children requires individualized teaching and learning opportunities to access, participate and thrive in the preschool classroom.  Like the K-12 system, teachers are expected to identify large group, small group, and individual instructional needs of children, and to track each child’s development/learning.</a:t>
            </a:r>
            <a:endParaRPr lang="en-US" dirty="0"/>
          </a:p>
        </p:txBody>
      </p:sp>
      <p:sp>
        <p:nvSpPr>
          <p:cNvPr id="4" name="Slide Number Placeholder 3"/>
          <p:cNvSpPr>
            <a:spLocks noGrp="1"/>
          </p:cNvSpPr>
          <p:nvPr>
            <p:ph type="sldNum" sz="quarter" idx="10"/>
          </p:nvPr>
        </p:nvSpPr>
        <p:spPr/>
        <p:txBody>
          <a:bodyPr/>
          <a:lstStyle/>
          <a:p>
            <a:fld id="{8151D28C-EFB6-47F9-84F6-A07CB57EEC36}" type="slidenum">
              <a:rPr lang="en-US" smtClean="0"/>
              <a:t>18</a:t>
            </a:fld>
            <a:endParaRPr lang="en-US"/>
          </a:p>
        </p:txBody>
      </p:sp>
    </p:spTree>
    <p:extLst>
      <p:ext uri="{BB962C8B-B14F-4D97-AF65-F5344CB8AC3E}">
        <p14:creationId xmlns:p14="http://schemas.microsoft.com/office/powerpoint/2010/main" val="513375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Early Learning Outcomes Framework: Ages</a:t>
            </a:r>
            <a:r>
              <a:rPr lang="en-US" baseline="0" dirty="0" smtClean="0"/>
              <a:t> birth to five describes the skills, behaviors and knowledge that programs must foster in all children.  It is grounded in research about what young children should know and be able to do to succeed in school.  </a:t>
            </a:r>
          </a:p>
          <a:p>
            <a:endParaRPr lang="en-US" baseline="0" dirty="0" smtClean="0"/>
          </a:p>
          <a:p>
            <a:r>
              <a:rPr lang="en-US" baseline="0" dirty="0" smtClean="0"/>
              <a:t>This framework should be used to  guide choices in curriculum and learning materials, to plan daily activities and to inform intentional instructional practices.</a:t>
            </a:r>
          </a:p>
          <a:p>
            <a:endParaRPr lang="en-US" baseline="0" dirty="0" smtClean="0"/>
          </a:p>
          <a:p>
            <a:r>
              <a:rPr lang="en-US" baseline="0" dirty="0" smtClean="0"/>
              <a:t>It is organized into the following elements: domains, sub-domains, goals, developmental progressions, and indicators.</a:t>
            </a:r>
          </a:p>
          <a:p>
            <a:endParaRPr lang="en-US" baseline="0" dirty="0" smtClean="0"/>
          </a:p>
          <a:p>
            <a:r>
              <a:rPr lang="en-US" baseline="0" dirty="0" smtClean="0"/>
              <a:t>The domains are the broad areas of early learning.</a:t>
            </a:r>
          </a:p>
          <a:p>
            <a:endParaRPr lang="en-US" baseline="0" dirty="0" smtClean="0"/>
          </a:p>
          <a:p>
            <a:r>
              <a:rPr lang="en-US" baseline="0" dirty="0" smtClean="0"/>
              <a:t>The sub-domains are categories within a domain.  For example, social and emotional includes several subdomains, such as relationships with adults; relationships with peers; emotional functioning, etc.</a:t>
            </a:r>
          </a:p>
          <a:p>
            <a:endParaRPr lang="en-US" baseline="0" dirty="0" smtClean="0"/>
          </a:p>
          <a:p>
            <a:r>
              <a:rPr lang="en-US" baseline="0" dirty="0" smtClean="0"/>
              <a:t>Goals are broad statements of expectations for children’s learning and development – often referred to as standards in state early learning guidelines</a:t>
            </a:r>
          </a:p>
          <a:p>
            <a:endParaRPr lang="en-US" baseline="0" dirty="0" smtClean="0"/>
          </a:p>
          <a:p>
            <a:r>
              <a:rPr lang="en-US" baseline="0" dirty="0" smtClean="0"/>
              <a:t>Development progressions describe the skills, behaviors and concepts that children will demonstrate as they progress toward a given goal within an age period.</a:t>
            </a:r>
          </a:p>
          <a:p>
            <a:endParaRPr lang="en-US" baseline="0" dirty="0" smtClean="0"/>
          </a:p>
          <a:p>
            <a:r>
              <a:rPr lang="en-US" baseline="0" dirty="0" smtClean="0"/>
              <a:t>Indicators are identified for each goal and describe specific, observable skills, behaviors and concepts that children should know and be able to do at the end of EHS (36 months) or at the end of Head Start (by 60 months)</a:t>
            </a:r>
          </a:p>
          <a:p>
            <a:endParaRPr lang="en-US" baseline="0" dirty="0" smtClean="0"/>
          </a:p>
          <a:p>
            <a:r>
              <a:rPr lang="en-US" baseline="0" dirty="0" smtClean="0"/>
              <a:t>There is an interactive version of this at the website listed on this slide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151D28C-EFB6-47F9-84F6-A07CB57EEC36}" type="slidenum">
              <a:rPr lang="en-US" smtClean="0"/>
              <a:t>19</a:t>
            </a:fld>
            <a:endParaRPr lang="en-US"/>
          </a:p>
        </p:txBody>
      </p:sp>
    </p:spTree>
    <p:extLst>
      <p:ext uri="{BB962C8B-B14F-4D97-AF65-F5344CB8AC3E}">
        <p14:creationId xmlns:p14="http://schemas.microsoft.com/office/powerpoint/2010/main" val="26163198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userDrawn="1"/>
        </p:nvSpPr>
        <p:spPr>
          <a:xfrm>
            <a:off x="1" y="6039840"/>
            <a:ext cx="9144000" cy="818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a:off x="1" y="5925228"/>
            <a:ext cx="9144001" cy="659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6000" spc="-38"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0"/>
            <a:ext cx="7543800" cy="1033284"/>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smtClean="0"/>
              <a:t>Click to edit Master subtitle style</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p:cNvSpPr/>
          <p:nvPr userDrawn="1"/>
        </p:nvSpPr>
        <p:spPr>
          <a:xfrm>
            <a:off x="822960" y="5549604"/>
            <a:ext cx="914400" cy="914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350" dirty="0">
              <a:solidFill>
                <a:prstClr val="white"/>
              </a:solidFill>
            </a:endParaRPr>
          </a:p>
        </p:txBody>
      </p:sp>
      <p:pic>
        <p:nvPicPr>
          <p:cNvPr id="17" name="Picture 16"/>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22960" y="5549550"/>
            <a:ext cx="914400" cy="914400"/>
          </a:xfrm>
          <a:prstGeom prst="rect">
            <a:avLst/>
          </a:prstGeom>
        </p:spPr>
      </p:pic>
      <p:sp>
        <p:nvSpPr>
          <p:cNvPr id="19" name="Date Placeholder 3"/>
          <p:cNvSpPr>
            <a:spLocks noGrp="1"/>
          </p:cNvSpPr>
          <p:nvPr>
            <p:ph type="dt" sz="half" idx="2"/>
          </p:nvPr>
        </p:nvSpPr>
        <p:spPr>
          <a:xfrm>
            <a:off x="1763751" y="5966468"/>
            <a:ext cx="1854203" cy="374164"/>
          </a:xfrm>
          <a:prstGeom prst="rect">
            <a:avLst/>
          </a:prstGeom>
        </p:spPr>
        <p:txBody>
          <a:bodyPr vert="horz" lIns="91440" tIns="45720" rIns="91440" bIns="45720" rtlCol="0" anchor="ctr"/>
          <a:lstStyle>
            <a:lvl1pPr algn="l">
              <a:defRPr sz="675">
                <a:solidFill>
                  <a:srgbClr val="FFFFFF"/>
                </a:solidFill>
              </a:defRPr>
            </a:lvl1pPr>
          </a:lstStyle>
          <a:p>
            <a:fld id="{A584B9FD-12AB-4444-B2FF-02F572B0B994}" type="datetime1">
              <a:rPr lang="en-US" smtClean="0"/>
              <a:pPr/>
              <a:t>1/10/2017</a:t>
            </a:fld>
            <a:endParaRPr lang="en-US" dirty="0"/>
          </a:p>
        </p:txBody>
      </p:sp>
      <p:sp>
        <p:nvSpPr>
          <p:cNvPr id="20" name="Footer Placeholder 4"/>
          <p:cNvSpPr>
            <a:spLocks noGrp="1"/>
          </p:cNvSpPr>
          <p:nvPr>
            <p:ph type="ftr" sz="quarter" idx="3"/>
          </p:nvPr>
        </p:nvSpPr>
        <p:spPr>
          <a:xfrm>
            <a:off x="1763750" y="5614843"/>
            <a:ext cx="3617103" cy="365125"/>
          </a:xfrm>
          <a:prstGeom prst="rect">
            <a:avLst/>
          </a:prstGeom>
        </p:spPr>
        <p:txBody>
          <a:bodyPr vert="horz" lIns="91440" tIns="45720" rIns="91440" bIns="45720" rtlCol="0" anchor="ctr"/>
          <a:lstStyle>
            <a:lvl1pPr algn="l">
              <a:defRPr sz="675" cap="all" baseline="0">
                <a:solidFill>
                  <a:schemeClr val="tx2"/>
                </a:solidFill>
              </a:defRPr>
            </a:lvl1pPr>
          </a:lstStyle>
          <a:p>
            <a:r>
              <a:rPr lang="en-US" dirty="0" smtClean="0">
                <a:solidFill>
                  <a:srgbClr val="5D5B4E"/>
                </a:solidFill>
              </a:rPr>
              <a:t>OFFICE OF SUPERINTENDENT OF PUBLIC INSTRUCTION</a:t>
            </a:r>
            <a:endParaRPr lang="en-US" dirty="0">
              <a:solidFill>
                <a:srgbClr val="5D5B4E"/>
              </a:solidFill>
            </a:endParaRPr>
          </a:p>
        </p:txBody>
      </p:sp>
    </p:spTree>
    <p:extLst>
      <p:ext uri="{BB962C8B-B14F-4D97-AF65-F5344CB8AC3E}">
        <p14:creationId xmlns:p14="http://schemas.microsoft.com/office/powerpoint/2010/main" val="171404105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a:xfrm>
            <a:off x="822960" y="1845737"/>
            <a:ext cx="7543800" cy="361660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7C2838B-E76D-423C-98D7-0DF3E887BEFD}" type="datetime1">
              <a:rPr lang="en-US" smtClean="0"/>
              <a:pPr/>
              <a:t>1/10/2017</a:t>
            </a:fld>
            <a:endParaRPr lang="en-US" dirty="0"/>
          </a:p>
        </p:txBody>
      </p:sp>
      <p:sp>
        <p:nvSpPr>
          <p:cNvPr id="5" name="Footer Placeholder 4"/>
          <p:cNvSpPr>
            <a:spLocks noGrp="1"/>
          </p:cNvSpPr>
          <p:nvPr>
            <p:ph type="ftr" sz="quarter" idx="11"/>
          </p:nvPr>
        </p:nvSpPr>
        <p:spPr/>
        <p:txBody>
          <a:bodyPr/>
          <a:lstStyle/>
          <a:p>
            <a:r>
              <a:rPr lang="en-US" dirty="0" smtClean="0">
                <a:solidFill>
                  <a:srgbClr val="5D5B4E"/>
                </a:solidFill>
              </a:rPr>
              <a:t>OFFICE OF SUPERINTENDENT OF PUBLIC INSTRUCTION</a:t>
            </a:r>
            <a:endParaRPr lang="en-US" dirty="0">
              <a:solidFill>
                <a:srgbClr val="5D5B4E"/>
              </a:solidFill>
            </a:endParaRPr>
          </a:p>
        </p:txBody>
      </p:sp>
      <p:sp>
        <p:nvSpPr>
          <p:cNvPr id="6" name="Slide Number Placeholder 5"/>
          <p:cNvSpPr>
            <a:spLocks noGrp="1"/>
          </p:cNvSpPr>
          <p:nvPr>
            <p:ph type="sldNum" sz="quarter" idx="12"/>
          </p:nvPr>
        </p:nvSpPr>
        <p:spPr/>
        <p:txBody>
          <a:bodyPr/>
          <a:lstStyle/>
          <a:p>
            <a:fld id="{6113E31D-E2AB-40D1-8B51-AFA5AFEF393A}" type="slidenum">
              <a:rPr lang="en-US" smtClean="0"/>
              <a:pPr/>
              <a:t>‹#›</a:t>
            </a:fld>
            <a:endParaRPr lang="en-US" dirty="0"/>
          </a:p>
        </p:txBody>
      </p:sp>
    </p:spTree>
    <p:extLst>
      <p:ext uri="{BB962C8B-B14F-4D97-AF65-F5344CB8AC3E}">
        <p14:creationId xmlns:p14="http://schemas.microsoft.com/office/powerpoint/2010/main" val="328813715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p:cNvSpPr/>
          <p:nvPr userDrawn="1"/>
        </p:nvSpPr>
        <p:spPr>
          <a:xfrm>
            <a:off x="1" y="6039840"/>
            <a:ext cx="9144000" cy="818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a:off x="1" y="5925228"/>
            <a:ext cx="9144001" cy="659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6000" b="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035776"/>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Oval 14"/>
          <p:cNvSpPr/>
          <p:nvPr userDrawn="1"/>
        </p:nvSpPr>
        <p:spPr>
          <a:xfrm>
            <a:off x="822960" y="5549604"/>
            <a:ext cx="914400" cy="914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350" dirty="0">
              <a:solidFill>
                <a:prstClr val="white"/>
              </a:solidFill>
            </a:endParaRPr>
          </a:p>
        </p:txBody>
      </p:sp>
      <p:pic>
        <p:nvPicPr>
          <p:cNvPr id="14" name="Picture 1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22960" y="5549550"/>
            <a:ext cx="914400" cy="914400"/>
          </a:xfrm>
          <a:prstGeom prst="rect">
            <a:avLst/>
          </a:prstGeom>
        </p:spPr>
      </p:pic>
      <p:sp>
        <p:nvSpPr>
          <p:cNvPr id="16" name="Date Placeholder 3"/>
          <p:cNvSpPr>
            <a:spLocks noGrp="1"/>
          </p:cNvSpPr>
          <p:nvPr>
            <p:ph type="dt" sz="half" idx="2"/>
          </p:nvPr>
        </p:nvSpPr>
        <p:spPr>
          <a:xfrm>
            <a:off x="1763751" y="5966468"/>
            <a:ext cx="1854203" cy="374164"/>
          </a:xfrm>
          <a:prstGeom prst="rect">
            <a:avLst/>
          </a:prstGeom>
        </p:spPr>
        <p:txBody>
          <a:bodyPr vert="horz" lIns="91440" tIns="45720" rIns="91440" bIns="45720" rtlCol="0" anchor="ctr"/>
          <a:lstStyle>
            <a:lvl1pPr algn="l">
              <a:defRPr sz="675">
                <a:solidFill>
                  <a:srgbClr val="FFFFFF"/>
                </a:solidFill>
              </a:defRPr>
            </a:lvl1pPr>
          </a:lstStyle>
          <a:p>
            <a:fld id="{6B5E20D9-6F36-4063-A889-9058A0958131}" type="datetime1">
              <a:rPr lang="en-US" smtClean="0"/>
              <a:pPr/>
              <a:t>1/10/2017</a:t>
            </a:fld>
            <a:endParaRPr lang="en-US" dirty="0"/>
          </a:p>
        </p:txBody>
      </p:sp>
      <p:sp>
        <p:nvSpPr>
          <p:cNvPr id="17" name="Footer Placeholder 4"/>
          <p:cNvSpPr>
            <a:spLocks noGrp="1"/>
          </p:cNvSpPr>
          <p:nvPr>
            <p:ph type="ftr" sz="quarter" idx="3"/>
          </p:nvPr>
        </p:nvSpPr>
        <p:spPr>
          <a:xfrm>
            <a:off x="1763750" y="5614843"/>
            <a:ext cx="3617103" cy="365125"/>
          </a:xfrm>
          <a:prstGeom prst="rect">
            <a:avLst/>
          </a:prstGeom>
        </p:spPr>
        <p:txBody>
          <a:bodyPr vert="horz" lIns="91440" tIns="45720" rIns="91440" bIns="45720" rtlCol="0" anchor="ctr"/>
          <a:lstStyle>
            <a:lvl1pPr algn="l">
              <a:defRPr sz="675" cap="all" baseline="0">
                <a:solidFill>
                  <a:schemeClr val="tx2"/>
                </a:solidFill>
              </a:defRPr>
            </a:lvl1pPr>
          </a:lstStyle>
          <a:p>
            <a:r>
              <a:rPr lang="en-US" dirty="0" smtClean="0">
                <a:solidFill>
                  <a:srgbClr val="5D5B4E"/>
                </a:solidFill>
              </a:rPr>
              <a:t>OFFICE OF SUPERINTENDENT OF PUBLIC INSTRUCTION</a:t>
            </a:r>
            <a:endParaRPr lang="en-US" dirty="0">
              <a:solidFill>
                <a:srgbClr val="5D5B4E"/>
              </a:solidFill>
            </a:endParaRPr>
          </a:p>
        </p:txBody>
      </p:sp>
    </p:spTree>
    <p:extLst>
      <p:ext uri="{BB962C8B-B14F-4D97-AF65-F5344CB8AC3E}">
        <p14:creationId xmlns:p14="http://schemas.microsoft.com/office/powerpoint/2010/main" val="12634327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6"/>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59" y="1845735"/>
            <a:ext cx="3703320" cy="366073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5"/>
            <a:ext cx="3703320" cy="36607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9126EFD-9CDD-4DA6-8A5B-382A1E8180A6}" type="datetime1">
              <a:rPr lang="en-US" smtClean="0"/>
              <a:pPr/>
              <a:t>1/10/2017</a:t>
            </a:fld>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r>
              <a:rPr lang="en-US" dirty="0" smtClean="0">
                <a:solidFill>
                  <a:srgbClr val="5D5B4E"/>
                </a:solidFill>
              </a:rPr>
              <a:t>OFFICE OF SUPERINTENDENT OF PUBLIC INSTRUCTION</a:t>
            </a:r>
            <a:endParaRPr lang="en-US" dirty="0">
              <a:solidFill>
                <a:srgbClr val="5D5B4E"/>
              </a:solidFill>
            </a:endParaRPr>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0758465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6"/>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22960" y="2582334"/>
            <a:ext cx="3703320" cy="29160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63440" y="2582334"/>
            <a:ext cx="3703320" cy="29160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E77A0CA-1A0C-4463-AD95-D06F0CA87458}" type="datetime1">
              <a:rPr lang="en-US" smtClean="0"/>
              <a:pPr/>
              <a:t>1/10/2017</a:t>
            </a:fld>
            <a:endParaRPr lang="en-US" dirty="0"/>
          </a:p>
        </p:txBody>
      </p:sp>
      <p:sp>
        <p:nvSpPr>
          <p:cNvPr id="8" name="Footer Placeholder 7"/>
          <p:cNvSpPr>
            <a:spLocks noGrp="1"/>
          </p:cNvSpPr>
          <p:nvPr>
            <p:ph type="ftr" sz="quarter" idx="11"/>
          </p:nvPr>
        </p:nvSpPr>
        <p:spPr/>
        <p:txBody>
          <a:bodyPr/>
          <a:lstStyle>
            <a:lvl1pPr>
              <a:defRPr>
                <a:solidFill>
                  <a:schemeClr val="tx2"/>
                </a:solidFill>
              </a:defRPr>
            </a:lvl1pPr>
          </a:lstStyle>
          <a:p>
            <a:r>
              <a:rPr lang="en-US" dirty="0" smtClean="0">
                <a:solidFill>
                  <a:srgbClr val="5D5B4E"/>
                </a:solidFill>
              </a:rPr>
              <a:t>OFFICE OF SUPERINTENDENT OF PUBLIC INSTRUCTION</a:t>
            </a:r>
            <a:endParaRPr lang="en-US" dirty="0">
              <a:solidFill>
                <a:srgbClr val="5D5B4E"/>
              </a:solidFill>
            </a:endParaRPr>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8354591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342E8A3-29BB-4735-99DF-2433412D6EAD}" type="datetime1">
              <a:rPr lang="en-US" smtClean="0"/>
              <a:pPr/>
              <a:t>1/10/2017</a:t>
            </a:fld>
            <a:endParaRPr lang="en-US" dirty="0"/>
          </a:p>
        </p:txBody>
      </p:sp>
      <p:sp>
        <p:nvSpPr>
          <p:cNvPr id="4" name="Footer Placeholder 3"/>
          <p:cNvSpPr>
            <a:spLocks noGrp="1"/>
          </p:cNvSpPr>
          <p:nvPr>
            <p:ph type="ftr" sz="quarter" idx="11"/>
          </p:nvPr>
        </p:nvSpPr>
        <p:spPr/>
        <p:txBody>
          <a:bodyPr/>
          <a:lstStyle>
            <a:lvl1pPr>
              <a:defRPr>
                <a:solidFill>
                  <a:schemeClr val="tx2"/>
                </a:solidFill>
              </a:defRPr>
            </a:lvl1pPr>
          </a:lstStyle>
          <a:p>
            <a:r>
              <a:rPr lang="en-US" dirty="0" smtClean="0">
                <a:solidFill>
                  <a:srgbClr val="5D5B4E"/>
                </a:solidFill>
              </a:rPr>
              <a:t>OFFICE OF SUPERINTENDENT OF PUBLIC INSTRUCTION</a:t>
            </a:r>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9130570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10" name="Rectangle 9"/>
          <p:cNvSpPr/>
          <p:nvPr userDrawn="1"/>
        </p:nvSpPr>
        <p:spPr>
          <a:xfrm>
            <a:off x="1" y="6039840"/>
            <a:ext cx="9144000" cy="818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a:off x="1" y="5925228"/>
            <a:ext cx="9144001" cy="659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
        <p:nvSpPr>
          <p:cNvPr id="15" name="Oval 14"/>
          <p:cNvSpPr/>
          <p:nvPr userDrawn="1"/>
        </p:nvSpPr>
        <p:spPr>
          <a:xfrm>
            <a:off x="822960" y="5549604"/>
            <a:ext cx="914400" cy="914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350" dirty="0">
              <a:solidFill>
                <a:prstClr val="white"/>
              </a:solidFill>
            </a:endParaRPr>
          </a:p>
        </p:txBody>
      </p:sp>
      <p:pic>
        <p:nvPicPr>
          <p:cNvPr id="14" name="Picture 1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22960" y="5549550"/>
            <a:ext cx="914400" cy="914400"/>
          </a:xfrm>
          <a:prstGeom prst="rect">
            <a:avLst/>
          </a:prstGeom>
        </p:spPr>
      </p:pic>
      <p:sp>
        <p:nvSpPr>
          <p:cNvPr id="16" name="Date Placeholder 3"/>
          <p:cNvSpPr>
            <a:spLocks noGrp="1"/>
          </p:cNvSpPr>
          <p:nvPr>
            <p:ph type="dt" sz="half" idx="2"/>
          </p:nvPr>
        </p:nvSpPr>
        <p:spPr>
          <a:xfrm>
            <a:off x="1763751" y="5966468"/>
            <a:ext cx="1854203" cy="374164"/>
          </a:xfrm>
          <a:prstGeom prst="rect">
            <a:avLst/>
          </a:prstGeom>
        </p:spPr>
        <p:txBody>
          <a:bodyPr vert="horz" lIns="91440" tIns="45720" rIns="91440" bIns="45720" rtlCol="0" anchor="ctr"/>
          <a:lstStyle>
            <a:lvl1pPr algn="l">
              <a:defRPr sz="675">
                <a:solidFill>
                  <a:srgbClr val="FFFFFF"/>
                </a:solidFill>
              </a:defRPr>
            </a:lvl1pPr>
          </a:lstStyle>
          <a:p>
            <a:fld id="{BAE845B9-39AD-4C61-A23E-C17520B9203E}" type="datetime1">
              <a:rPr lang="en-US" smtClean="0"/>
              <a:pPr/>
              <a:t>1/10/2017</a:t>
            </a:fld>
            <a:endParaRPr lang="en-US" dirty="0"/>
          </a:p>
        </p:txBody>
      </p:sp>
      <p:sp>
        <p:nvSpPr>
          <p:cNvPr id="17" name="Footer Placeholder 4"/>
          <p:cNvSpPr>
            <a:spLocks noGrp="1"/>
          </p:cNvSpPr>
          <p:nvPr>
            <p:ph type="ftr" sz="quarter" idx="3"/>
          </p:nvPr>
        </p:nvSpPr>
        <p:spPr>
          <a:xfrm>
            <a:off x="1763750" y="5614843"/>
            <a:ext cx="3617103" cy="365125"/>
          </a:xfrm>
          <a:prstGeom prst="rect">
            <a:avLst/>
          </a:prstGeom>
        </p:spPr>
        <p:txBody>
          <a:bodyPr vert="horz" lIns="91440" tIns="45720" rIns="91440" bIns="45720" rtlCol="0" anchor="ctr"/>
          <a:lstStyle>
            <a:lvl1pPr algn="l">
              <a:defRPr sz="675" cap="all" baseline="0">
                <a:solidFill>
                  <a:schemeClr val="tx2"/>
                </a:solidFill>
              </a:defRPr>
            </a:lvl1pPr>
          </a:lstStyle>
          <a:p>
            <a:r>
              <a:rPr lang="en-US" dirty="0" smtClean="0">
                <a:solidFill>
                  <a:srgbClr val="5D5B4E"/>
                </a:solidFill>
              </a:rPr>
              <a:t>OFFICE OF SUPERINTENDENT OF PUBLIC INSTRUCTION</a:t>
            </a:r>
            <a:endParaRPr lang="en-US" dirty="0">
              <a:solidFill>
                <a:srgbClr val="5D5B4E"/>
              </a:solidFill>
            </a:endParaRPr>
          </a:p>
        </p:txBody>
      </p:sp>
    </p:spTree>
    <p:extLst>
      <p:ext uri="{BB962C8B-B14F-4D97-AF65-F5344CB8AC3E}">
        <p14:creationId xmlns:p14="http://schemas.microsoft.com/office/powerpoint/2010/main" val="259608602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10" name="Rectangle 9"/>
          <p:cNvSpPr/>
          <p:nvPr userDrawn="1"/>
        </p:nvSpPr>
        <p:spPr>
          <a:xfrm>
            <a:off x="1" y="6039840"/>
            <a:ext cx="9144000" cy="818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a:off x="1" y="5925228"/>
            <a:ext cx="9144001" cy="659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35920" y="0"/>
            <a:ext cx="5872163" cy="5219700"/>
          </a:xfrm>
          <a:prstGeom prst="rect">
            <a:avLst/>
          </a:prstGeom>
        </p:spPr>
      </p:pic>
      <p:sp>
        <p:nvSpPr>
          <p:cNvPr id="5" name="Rectangle 4"/>
          <p:cNvSpPr/>
          <p:nvPr userDrawn="1"/>
        </p:nvSpPr>
        <p:spPr>
          <a:xfrm>
            <a:off x="1792559" y="168378"/>
            <a:ext cx="5542157" cy="2169825"/>
          </a:xfrm>
          <a:prstGeom prst="rect">
            <a:avLst/>
          </a:prstGeom>
          <a:effectLst>
            <a:glow rad="254000">
              <a:schemeClr val="tx1">
                <a:alpha val="50000"/>
              </a:schemeClr>
            </a:glow>
          </a:effectLst>
        </p:spPr>
        <p:txBody>
          <a:bodyPr wrap="square">
            <a:spAutoFit/>
          </a:bodyPr>
          <a:lstStyle/>
          <a:p>
            <a:pPr defTabSz="457200"/>
            <a:r>
              <a:rPr lang="en-US" sz="2700" dirty="0" smtClean="0">
                <a:solidFill>
                  <a:srgbClr val="FFFFFF"/>
                </a:solidFill>
                <a:effectLst>
                  <a:glow rad="254000">
                    <a:prstClr val="white">
                      <a:alpha val="30000"/>
                    </a:prstClr>
                  </a:glow>
                </a:effectLst>
              </a:rPr>
              <a:t>This photo is a placeholder. Click on the photo to add you own picture. Make sure your image does not overlap the banner and logo at the bottom.</a:t>
            </a:r>
            <a:endParaRPr lang="en-US" sz="2700" dirty="0">
              <a:solidFill>
                <a:srgbClr val="FFFFFF"/>
              </a:solidFill>
              <a:effectLst>
                <a:glow rad="254000">
                  <a:prstClr val="white">
                    <a:alpha val="30000"/>
                  </a:prstClr>
                </a:glow>
              </a:effectLst>
            </a:endParaRPr>
          </a:p>
        </p:txBody>
      </p:sp>
      <p:sp>
        <p:nvSpPr>
          <p:cNvPr id="15" name="Oval 14"/>
          <p:cNvSpPr/>
          <p:nvPr userDrawn="1"/>
        </p:nvSpPr>
        <p:spPr>
          <a:xfrm>
            <a:off x="822960" y="5549604"/>
            <a:ext cx="914400" cy="914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350" dirty="0">
              <a:solidFill>
                <a:prstClr val="white"/>
              </a:solidFill>
            </a:endParaRPr>
          </a:p>
        </p:txBody>
      </p:sp>
      <p:pic>
        <p:nvPicPr>
          <p:cNvPr id="14" name="Picture 13"/>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822960" y="5549550"/>
            <a:ext cx="914400" cy="914400"/>
          </a:xfrm>
          <a:prstGeom prst="rect">
            <a:avLst/>
          </a:prstGeom>
        </p:spPr>
      </p:pic>
      <p:sp>
        <p:nvSpPr>
          <p:cNvPr id="16" name="Date Placeholder 3"/>
          <p:cNvSpPr>
            <a:spLocks noGrp="1"/>
          </p:cNvSpPr>
          <p:nvPr>
            <p:ph type="dt" sz="half" idx="2"/>
          </p:nvPr>
        </p:nvSpPr>
        <p:spPr>
          <a:xfrm>
            <a:off x="1763751" y="5966468"/>
            <a:ext cx="1854203" cy="374164"/>
          </a:xfrm>
          <a:prstGeom prst="rect">
            <a:avLst/>
          </a:prstGeom>
        </p:spPr>
        <p:txBody>
          <a:bodyPr vert="horz" lIns="91440" tIns="45720" rIns="91440" bIns="45720" rtlCol="0" anchor="ctr"/>
          <a:lstStyle>
            <a:lvl1pPr algn="l">
              <a:defRPr sz="675">
                <a:solidFill>
                  <a:srgbClr val="FFFFFF"/>
                </a:solidFill>
              </a:defRPr>
            </a:lvl1pPr>
          </a:lstStyle>
          <a:p>
            <a:fld id="{3A03E440-641E-4589-B5D0-3427AB18CF6B}" type="datetime1">
              <a:rPr lang="en-US" smtClean="0"/>
              <a:pPr/>
              <a:t>1/10/2017</a:t>
            </a:fld>
            <a:endParaRPr lang="en-US" dirty="0"/>
          </a:p>
        </p:txBody>
      </p:sp>
      <p:sp>
        <p:nvSpPr>
          <p:cNvPr id="17" name="Footer Placeholder 4"/>
          <p:cNvSpPr>
            <a:spLocks noGrp="1"/>
          </p:cNvSpPr>
          <p:nvPr>
            <p:ph type="ftr" sz="quarter" idx="3"/>
          </p:nvPr>
        </p:nvSpPr>
        <p:spPr>
          <a:xfrm>
            <a:off x="1763750" y="5614843"/>
            <a:ext cx="3617103" cy="365125"/>
          </a:xfrm>
          <a:prstGeom prst="rect">
            <a:avLst/>
          </a:prstGeom>
        </p:spPr>
        <p:txBody>
          <a:bodyPr vert="horz" lIns="91440" tIns="45720" rIns="91440" bIns="45720" rtlCol="0" anchor="ctr"/>
          <a:lstStyle>
            <a:lvl1pPr algn="l">
              <a:defRPr sz="675" cap="all" baseline="0">
                <a:solidFill>
                  <a:schemeClr val="tx2"/>
                </a:solidFill>
              </a:defRPr>
            </a:lvl1pPr>
          </a:lstStyle>
          <a:p>
            <a:r>
              <a:rPr lang="en-US" dirty="0" smtClean="0">
                <a:solidFill>
                  <a:srgbClr val="5D5B4E"/>
                </a:solidFill>
              </a:rPr>
              <a:t>OFFICE OF SUPERINTENDENT OF PUBLIC INSTRUCTION</a:t>
            </a:r>
            <a:endParaRPr lang="en-US" dirty="0">
              <a:solidFill>
                <a:srgbClr val="5D5B4E"/>
              </a:solidFill>
            </a:endParaRPr>
          </a:p>
        </p:txBody>
      </p:sp>
    </p:spTree>
    <p:extLst>
      <p:ext uri="{BB962C8B-B14F-4D97-AF65-F5344CB8AC3E}">
        <p14:creationId xmlns:p14="http://schemas.microsoft.com/office/powerpoint/2010/main" val="96881646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75173" y="0"/>
            <a:ext cx="4800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27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a:xfrm>
            <a:off x="349135" y="6459788"/>
            <a:ext cx="1963883" cy="365125"/>
          </a:xfrm>
        </p:spPr>
        <p:txBody>
          <a:bodyPr/>
          <a:lstStyle>
            <a:lvl1pPr algn="l">
              <a:defRPr/>
            </a:lvl1pPr>
          </a:lstStyle>
          <a:p>
            <a:fld id="{D7299592-8F2B-4258-B216-756286295936}" type="datetime1">
              <a:rPr lang="en-US" smtClean="0"/>
              <a:pPr/>
              <a:t>1/10/2017</a:t>
            </a:fld>
            <a:endParaRPr lang="en-US" dirty="0"/>
          </a:p>
        </p:txBody>
      </p:sp>
      <p:sp>
        <p:nvSpPr>
          <p:cNvPr id="6" name="Footer Placeholder 5"/>
          <p:cNvSpPr>
            <a:spLocks noGrp="1"/>
          </p:cNvSpPr>
          <p:nvPr>
            <p:ph type="ftr" sz="quarter" idx="11"/>
          </p:nvPr>
        </p:nvSpPr>
        <p:spPr>
          <a:xfrm>
            <a:off x="3600450" y="6459788"/>
            <a:ext cx="3486150" cy="365125"/>
          </a:xfrm>
        </p:spPr>
        <p:txBody>
          <a:bodyPr/>
          <a:lstStyle>
            <a:lvl1pPr algn="l">
              <a:defRPr>
                <a:solidFill>
                  <a:schemeClr val="tx2"/>
                </a:solidFill>
              </a:defRPr>
            </a:lvl1pPr>
          </a:lstStyle>
          <a:p>
            <a:r>
              <a:rPr lang="en-US" dirty="0" smtClean="0">
                <a:solidFill>
                  <a:srgbClr val="5D5B4E"/>
                </a:solidFill>
              </a:rPr>
              <a:t>OFFICE OF SUPERINTENDENT OF PUBLIC INSTRUCTION</a:t>
            </a:r>
          </a:p>
        </p:txBody>
      </p:sp>
      <p:sp>
        <p:nvSpPr>
          <p:cNvPr id="7" name="Slide Number Placeholder 6"/>
          <p:cNvSpPr>
            <a:spLocks noGrp="1"/>
          </p:cNvSpPr>
          <p:nvPr>
            <p:ph type="sldNum" sz="quarter" idx="12"/>
          </p:nvPr>
        </p:nvSpPr>
        <p:spPr>
          <a:xfrm>
            <a:off x="7485612" y="6461628"/>
            <a:ext cx="984019" cy="361438"/>
          </a:xfrm>
        </p:spPr>
        <p:txBody>
          <a:bodyPr/>
          <a:lstStyle>
            <a:lvl1pPr>
              <a:defRPr>
                <a:solidFill>
                  <a:schemeClr val="tx2"/>
                </a:solidFill>
              </a:defRPr>
            </a:lvl1pPr>
          </a:lstStyle>
          <a:p>
            <a:fld id="{4FAB73BC-B049-4115-A692-8D63A059BFB8}" type="slidenum">
              <a:rPr lang="en-US" smtClean="0">
                <a:solidFill>
                  <a:srgbClr val="5D5B4E"/>
                </a:solidFill>
              </a:rPr>
              <a:pPr/>
              <a:t>‹#›</a:t>
            </a:fld>
            <a:endParaRPr lang="en-US" dirty="0">
              <a:solidFill>
                <a:srgbClr val="5D5B4E"/>
              </a:solidFill>
            </a:endParaRPr>
          </a:p>
        </p:txBody>
      </p:sp>
      <p:sp>
        <p:nvSpPr>
          <p:cNvPr id="11" name="Oval 10"/>
          <p:cNvSpPr/>
          <p:nvPr userDrawn="1"/>
        </p:nvSpPr>
        <p:spPr>
          <a:xfrm>
            <a:off x="2644353" y="5545385"/>
            <a:ext cx="914400" cy="914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350" dirty="0">
              <a:solidFill>
                <a:prstClr val="white"/>
              </a:solidFill>
            </a:endParaRPr>
          </a:p>
        </p:txBody>
      </p:sp>
      <p:pic>
        <p:nvPicPr>
          <p:cNvPr id="10" name="Picture 9"/>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2640115" y="5545385"/>
            <a:ext cx="914400" cy="914400"/>
          </a:xfrm>
          <a:prstGeom prst="rect">
            <a:avLst/>
          </a:prstGeom>
        </p:spPr>
      </p:pic>
    </p:spTree>
    <p:extLst>
      <p:ext uri="{BB962C8B-B14F-4D97-AF65-F5344CB8AC3E}">
        <p14:creationId xmlns:p14="http://schemas.microsoft.com/office/powerpoint/2010/main" val="168885306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DAA698-D96E-4261-BEEF-084174160E6A}" type="datetime1">
              <a:rPr lang="en-US" smtClean="0"/>
              <a:pPr/>
              <a:t>1/10/2017</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r>
              <a:rPr lang="en-US" dirty="0" smtClean="0">
                <a:solidFill>
                  <a:srgbClr val="5D5B4E"/>
                </a:solidFill>
              </a:rPr>
              <a:t>OFFICE OF SUPERINTENDENT OF PUBLIC INSTRUCTION</a:t>
            </a:r>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4715493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0" name="Rectangle 9"/>
          <p:cNvSpPr/>
          <p:nvPr userDrawn="1"/>
        </p:nvSpPr>
        <p:spPr>
          <a:xfrm>
            <a:off x="1" y="6039840"/>
            <a:ext cx="9144000" cy="818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a:off x="1" y="5925228"/>
            <a:ext cx="9144001" cy="659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6" y="414779"/>
            <a:ext cx="1971675" cy="513477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414778"/>
            <a:ext cx="5800725" cy="513477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5" name="Oval 14"/>
          <p:cNvSpPr/>
          <p:nvPr userDrawn="1"/>
        </p:nvSpPr>
        <p:spPr>
          <a:xfrm>
            <a:off x="822960" y="5549604"/>
            <a:ext cx="914400" cy="914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350" dirty="0">
              <a:solidFill>
                <a:prstClr val="white"/>
              </a:solidFill>
            </a:endParaRPr>
          </a:p>
        </p:txBody>
      </p:sp>
      <p:pic>
        <p:nvPicPr>
          <p:cNvPr id="14" name="Picture 1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22960" y="5549550"/>
            <a:ext cx="914400" cy="914400"/>
          </a:xfrm>
          <a:prstGeom prst="rect">
            <a:avLst/>
          </a:prstGeom>
        </p:spPr>
      </p:pic>
      <p:sp>
        <p:nvSpPr>
          <p:cNvPr id="16" name="Date Placeholder 3"/>
          <p:cNvSpPr>
            <a:spLocks noGrp="1"/>
          </p:cNvSpPr>
          <p:nvPr>
            <p:ph type="dt" sz="half" idx="2"/>
          </p:nvPr>
        </p:nvSpPr>
        <p:spPr>
          <a:xfrm>
            <a:off x="1763751" y="5966468"/>
            <a:ext cx="1854203" cy="374164"/>
          </a:xfrm>
          <a:prstGeom prst="rect">
            <a:avLst/>
          </a:prstGeom>
        </p:spPr>
        <p:txBody>
          <a:bodyPr vert="horz" lIns="91440" tIns="45720" rIns="91440" bIns="45720" rtlCol="0" anchor="ctr"/>
          <a:lstStyle>
            <a:lvl1pPr algn="l">
              <a:defRPr sz="675">
                <a:solidFill>
                  <a:srgbClr val="FFFFFF"/>
                </a:solidFill>
              </a:defRPr>
            </a:lvl1pPr>
          </a:lstStyle>
          <a:p>
            <a:fld id="{C86C3FC4-729C-4DAF-9387-425E88E5CB69}" type="datetime1">
              <a:rPr lang="en-US" smtClean="0"/>
              <a:pPr/>
              <a:t>1/10/2017</a:t>
            </a:fld>
            <a:endParaRPr lang="en-US" dirty="0"/>
          </a:p>
        </p:txBody>
      </p:sp>
      <p:sp>
        <p:nvSpPr>
          <p:cNvPr id="17" name="Footer Placeholder 4"/>
          <p:cNvSpPr>
            <a:spLocks noGrp="1"/>
          </p:cNvSpPr>
          <p:nvPr>
            <p:ph type="ftr" sz="quarter" idx="3"/>
          </p:nvPr>
        </p:nvSpPr>
        <p:spPr>
          <a:xfrm>
            <a:off x="1763750" y="5614843"/>
            <a:ext cx="3617103" cy="365125"/>
          </a:xfrm>
          <a:prstGeom prst="rect">
            <a:avLst/>
          </a:prstGeom>
        </p:spPr>
        <p:txBody>
          <a:bodyPr vert="horz" lIns="91440" tIns="45720" rIns="91440" bIns="45720" rtlCol="0" anchor="ctr"/>
          <a:lstStyle>
            <a:lvl1pPr algn="l">
              <a:defRPr sz="675" cap="all" baseline="0">
                <a:solidFill>
                  <a:schemeClr val="tx2"/>
                </a:solidFill>
              </a:defRPr>
            </a:lvl1pPr>
          </a:lstStyle>
          <a:p>
            <a:r>
              <a:rPr lang="en-US" dirty="0" smtClean="0">
                <a:solidFill>
                  <a:srgbClr val="5D5B4E"/>
                </a:solidFill>
              </a:rPr>
              <a:t>OFFICE OF SUPERINTENDENT OF PUBLIC INSTRUCTION</a:t>
            </a:r>
            <a:endParaRPr lang="en-US" dirty="0">
              <a:solidFill>
                <a:srgbClr val="5D5B4E"/>
              </a:solidFill>
            </a:endParaRPr>
          </a:p>
        </p:txBody>
      </p:sp>
    </p:spTree>
    <p:extLst>
      <p:ext uri="{BB962C8B-B14F-4D97-AF65-F5344CB8AC3E}">
        <p14:creationId xmlns:p14="http://schemas.microsoft.com/office/powerpoint/2010/main" val="41687497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 y="5925228"/>
            <a:ext cx="9144001" cy="659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p:cNvSpPr/>
          <p:nvPr/>
        </p:nvSpPr>
        <p:spPr>
          <a:xfrm>
            <a:off x="1" y="6039840"/>
            <a:ext cx="9144000" cy="818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userDrawn="1"/>
        </p:nvSpPr>
        <p:spPr>
          <a:xfrm>
            <a:off x="822960" y="5549604"/>
            <a:ext cx="914400" cy="914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350" dirty="0">
              <a:solidFill>
                <a:prstClr val="white"/>
              </a:solidFill>
            </a:endParaRPr>
          </a:p>
        </p:txBody>
      </p:sp>
      <p:pic>
        <p:nvPicPr>
          <p:cNvPr id="14" name="Picture 13"/>
          <p:cNvPicPr>
            <a:picLocks/>
          </p:cNvPicPr>
          <p:nvPr userDrawn="1"/>
        </p:nvPicPr>
        <p:blipFill>
          <a:blip r:embed="rId13">
            <a:extLst>
              <a:ext uri="{28A0092B-C50C-407E-A947-70E740481C1C}">
                <a14:useLocalDpi xmlns:a14="http://schemas.microsoft.com/office/drawing/2010/main" val="0"/>
              </a:ext>
            </a:extLst>
          </a:blip>
          <a:stretch>
            <a:fillRect/>
          </a:stretch>
        </p:blipFill>
        <p:spPr>
          <a:xfrm>
            <a:off x="822960" y="5549550"/>
            <a:ext cx="914400" cy="914400"/>
          </a:xfrm>
          <a:prstGeom prst="rect">
            <a:avLst/>
          </a:prstGeom>
        </p:spPr>
      </p:pic>
      <p:sp>
        <p:nvSpPr>
          <p:cNvPr id="2" name="Title Placeholder 1"/>
          <p:cNvSpPr>
            <a:spLocks noGrp="1"/>
          </p:cNvSpPr>
          <p:nvPr>
            <p:ph type="title"/>
          </p:nvPr>
        </p:nvSpPr>
        <p:spPr>
          <a:xfrm>
            <a:off x="822960" y="286606"/>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845734"/>
            <a:ext cx="7543800" cy="364317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763751" y="5966468"/>
            <a:ext cx="1854203" cy="374164"/>
          </a:xfrm>
          <a:prstGeom prst="rect">
            <a:avLst/>
          </a:prstGeom>
        </p:spPr>
        <p:txBody>
          <a:bodyPr vert="horz" lIns="91440" tIns="45720" rIns="91440" bIns="45720" rtlCol="0" anchor="ctr"/>
          <a:lstStyle>
            <a:lvl1pPr algn="l">
              <a:defRPr sz="675">
                <a:solidFill>
                  <a:srgbClr val="FFFFFF"/>
                </a:solidFill>
              </a:defRPr>
            </a:lvl1pPr>
          </a:lstStyle>
          <a:p>
            <a:pPr defTabSz="457200"/>
            <a:fld id="{2DB97D6F-7BC6-4B7C-92ED-915A3698A8D3}" type="datetime1">
              <a:rPr lang="en-US" smtClean="0"/>
              <a:pPr defTabSz="457200"/>
              <a:t>1/10/2017</a:t>
            </a:fld>
            <a:endParaRPr lang="en-US" dirty="0"/>
          </a:p>
        </p:txBody>
      </p:sp>
      <p:sp>
        <p:nvSpPr>
          <p:cNvPr id="5" name="Footer Placeholder 4"/>
          <p:cNvSpPr>
            <a:spLocks noGrp="1"/>
          </p:cNvSpPr>
          <p:nvPr>
            <p:ph type="ftr" sz="quarter" idx="3"/>
          </p:nvPr>
        </p:nvSpPr>
        <p:spPr>
          <a:xfrm>
            <a:off x="1763750" y="5614843"/>
            <a:ext cx="3617103" cy="365125"/>
          </a:xfrm>
          <a:prstGeom prst="rect">
            <a:avLst/>
          </a:prstGeom>
        </p:spPr>
        <p:txBody>
          <a:bodyPr vert="horz" lIns="91440" tIns="45720" rIns="91440" bIns="45720" rtlCol="0" anchor="ctr"/>
          <a:lstStyle>
            <a:lvl1pPr algn="l">
              <a:defRPr sz="675" cap="all" baseline="0">
                <a:solidFill>
                  <a:schemeClr val="tx2"/>
                </a:solidFill>
              </a:defRPr>
            </a:lvl1pPr>
          </a:lstStyle>
          <a:p>
            <a:pPr defTabSz="457200"/>
            <a:r>
              <a:rPr lang="en-US" dirty="0" smtClean="0">
                <a:solidFill>
                  <a:srgbClr val="5D5B4E"/>
                </a:solidFill>
              </a:rPr>
              <a:t>OFFICE OF SUPERINTENDENT OF PUBLIC INSTRUCTION</a:t>
            </a:r>
            <a:endParaRPr lang="en-US" dirty="0">
              <a:solidFill>
                <a:srgbClr val="5D5B4E"/>
              </a:solidFill>
            </a:endParaRPr>
          </a:p>
        </p:txBody>
      </p:sp>
      <p:sp>
        <p:nvSpPr>
          <p:cNvPr id="6" name="Slide Number Placeholder 5"/>
          <p:cNvSpPr>
            <a:spLocks noGrp="1"/>
          </p:cNvSpPr>
          <p:nvPr>
            <p:ph type="sldNum" sz="quarter" idx="4"/>
          </p:nvPr>
        </p:nvSpPr>
        <p:spPr>
          <a:xfrm>
            <a:off x="7425345" y="5979195"/>
            <a:ext cx="984019" cy="361438"/>
          </a:xfrm>
          <a:prstGeom prst="rect">
            <a:avLst/>
          </a:prstGeom>
        </p:spPr>
        <p:txBody>
          <a:bodyPr vert="horz" lIns="91440" tIns="45720" rIns="91440" bIns="45720" rtlCol="0" anchor="ctr"/>
          <a:lstStyle>
            <a:lvl1pPr algn="r">
              <a:defRPr sz="788">
                <a:solidFill>
                  <a:srgbClr val="FFFFFF"/>
                </a:solidFill>
              </a:defRPr>
            </a:lvl1pPr>
          </a:lstStyle>
          <a:p>
            <a:pPr defTabSz="457200"/>
            <a:fld id="{4FAB73BC-B049-4115-A692-8D63A059BFB8}" type="slidenum">
              <a:rPr lang="en-US" smtClean="0"/>
              <a:pPr defTabSz="457200"/>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49287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defTabSz="685800" rtl="0" eaLnBrk="1" latinLnBrk="0" hangingPunct="1">
        <a:lnSpc>
          <a:spcPct val="85000"/>
        </a:lnSpc>
        <a:spcBef>
          <a:spcPct val="0"/>
        </a:spcBef>
        <a:buNone/>
        <a:defRPr sz="3600" kern="1200" spc="-38" baseline="0">
          <a:solidFill>
            <a:schemeClr val="tx2"/>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2"/>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2"/>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2"/>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2"/>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2"/>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s://eclkc.ohs.acf.hhs.gov/hslc/hs/sr/approach/pdf/ohs-framework.pdf"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bob.butts@k12.wa.us" TargetMode="External"/><Relationship Id="rId2" Type="http://schemas.openxmlformats.org/officeDocument/2006/relationships/hyperlink" Target="mailto:Jason.Miller@k12.wa.us" TargetMode="External"/><Relationship Id="rId1" Type="http://schemas.openxmlformats.org/officeDocument/2006/relationships/slideLayout" Target="../slideLayouts/slideLayout2.xml"/><Relationship Id="rId4" Type="http://schemas.openxmlformats.org/officeDocument/2006/relationships/hyperlink" Target="mailto:inda.sullivan@bremertonschools.org"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708891" y="1657830"/>
            <a:ext cx="7543800" cy="1555750"/>
          </a:xfrm>
        </p:spPr>
        <p:txBody>
          <a:bodyPr>
            <a:noAutofit/>
          </a:bodyPr>
          <a:lstStyle/>
          <a:p>
            <a:pPr lvl="0" algn="ctr"/>
            <a:r>
              <a:rPr lang="en-US" sz="5400" dirty="0" smtClean="0">
                <a:latin typeface="Gill Sans MT" panose="020B0502020104020203" pitchFamily="34" charset="0"/>
              </a:rPr>
              <a:t>Early Learning in ESSA:</a:t>
            </a:r>
            <a:br>
              <a:rPr lang="en-US" sz="5400" dirty="0" smtClean="0">
                <a:latin typeface="Gill Sans MT" panose="020B0502020104020203" pitchFamily="34" charset="0"/>
              </a:rPr>
            </a:br>
            <a:r>
              <a:rPr lang="en-US" sz="2800" dirty="0" smtClean="0">
                <a:latin typeface="Gill Sans MT" panose="020B0502020104020203" pitchFamily="34" charset="0"/>
              </a:rPr>
              <a:t>Expanded Opportunities for School Districts</a:t>
            </a:r>
            <a:endParaRPr lang="en-US" sz="2800" dirty="0">
              <a:latin typeface="Gill Sans MT" panose="020B0502020104020203" pitchFamily="34" charset="0"/>
            </a:endParaRPr>
          </a:p>
        </p:txBody>
      </p:sp>
      <p:sp>
        <p:nvSpPr>
          <p:cNvPr id="3" name="Content Placeholder 2"/>
          <p:cNvSpPr>
            <a:spLocks noGrp="1"/>
          </p:cNvSpPr>
          <p:nvPr>
            <p:ph type="subTitle" idx="4294967295"/>
          </p:nvPr>
        </p:nvSpPr>
        <p:spPr>
          <a:xfrm>
            <a:off x="390333" y="3611513"/>
            <a:ext cx="7972425" cy="1497013"/>
          </a:xfrm>
        </p:spPr>
        <p:txBody>
          <a:bodyPr>
            <a:noAutofit/>
          </a:bodyPr>
          <a:lstStyle/>
          <a:p>
            <a:pPr algn="r"/>
            <a:r>
              <a:rPr lang="en-US" sz="2400" cap="small" dirty="0">
                <a:latin typeface="Segoe UI" panose="020B0502040204020203" pitchFamily="34" charset="0"/>
                <a:cs typeface="Segoe UI" panose="020B0502040204020203" pitchFamily="34" charset="0"/>
              </a:rPr>
              <a:t>ESSA Federal Program Director </a:t>
            </a:r>
            <a:r>
              <a:rPr lang="en-US" sz="2400" cap="small" dirty="0" smtClean="0">
                <a:latin typeface="Segoe UI" panose="020B0502040204020203" pitchFamily="34" charset="0"/>
                <a:cs typeface="Segoe UI" panose="020B0502040204020203" pitchFamily="34" charset="0"/>
              </a:rPr>
              <a:t>Training</a:t>
            </a:r>
          </a:p>
          <a:p>
            <a:pPr algn="r"/>
            <a:r>
              <a:rPr lang="en-US" sz="2000" cap="small" dirty="0" smtClean="0">
                <a:latin typeface="Segoe UI" panose="020B0502040204020203" pitchFamily="34" charset="0"/>
                <a:cs typeface="Segoe UI" panose="020B0502040204020203" pitchFamily="34" charset="0"/>
              </a:rPr>
              <a:t>January 13, 2017</a:t>
            </a:r>
            <a:endParaRPr lang="en-US" sz="2000" cap="all" dirty="0">
              <a:latin typeface="Segoe UI" panose="020B0502040204020203" pitchFamily="34" charset="0"/>
              <a:cs typeface="Segoe UI" panose="020B0502040204020203" pitchFamily="34" charset="0"/>
            </a:endParaRPr>
          </a:p>
          <a:p>
            <a:pPr algn="r"/>
            <a:r>
              <a:rPr lang="en-US" sz="1400" cap="all" dirty="0" smtClean="0">
                <a:latin typeface="Segoe UI" panose="020B0502040204020203" pitchFamily="34" charset="0"/>
                <a:cs typeface="Segoe UI" panose="020B0502040204020203" pitchFamily="34" charset="0"/>
              </a:rPr>
              <a:t>Robert Butts, Assistant Superintendent of Early Learning</a:t>
            </a:r>
          </a:p>
          <a:p>
            <a:pPr algn="r"/>
            <a:r>
              <a:rPr lang="en-US" sz="1400" cap="all" dirty="0" smtClean="0">
                <a:latin typeface="Segoe UI" panose="020B0502040204020203" pitchFamily="34" charset="0"/>
                <a:cs typeface="Segoe UI" panose="020B0502040204020203" pitchFamily="34" charset="0"/>
              </a:rPr>
              <a:t>Linda Sullivan-</a:t>
            </a:r>
            <a:r>
              <a:rPr lang="en-US" sz="1400" cap="all" dirty="0" err="1" smtClean="0">
                <a:latin typeface="Segoe UI" panose="020B0502040204020203" pitchFamily="34" charset="0"/>
                <a:cs typeface="Segoe UI" panose="020B0502040204020203" pitchFamily="34" charset="0"/>
              </a:rPr>
              <a:t>Dudzic</a:t>
            </a:r>
            <a:r>
              <a:rPr lang="en-US" sz="1400" cap="all" dirty="0" smtClean="0">
                <a:latin typeface="Segoe UI" panose="020B0502040204020203" pitchFamily="34" charset="0"/>
                <a:cs typeface="Segoe UI" panose="020B0502040204020203" pitchFamily="34" charset="0"/>
              </a:rPr>
              <a:t>, Special Programs Director, Bremerton School District</a:t>
            </a:r>
          </a:p>
        </p:txBody>
      </p:sp>
    </p:spTree>
    <p:extLst>
      <p:ext uri="{BB962C8B-B14F-4D97-AF65-F5344CB8AC3E}">
        <p14:creationId xmlns:p14="http://schemas.microsoft.com/office/powerpoint/2010/main" val="10583581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32756" y="731520"/>
            <a:ext cx="2726575" cy="2518756"/>
          </a:xfrm>
        </p:spPr>
        <p:txBody>
          <a:bodyPr>
            <a:noAutofit/>
          </a:bodyPr>
          <a:lstStyle/>
          <a:p>
            <a:pPr>
              <a:lnSpc>
                <a:spcPct val="100000"/>
              </a:lnSpc>
            </a:pPr>
            <a:r>
              <a:rPr lang="en-US" sz="4000" dirty="0" smtClean="0">
                <a:latin typeface="Segoe UI" panose="020B0502040204020203" pitchFamily="34" charset="0"/>
                <a:cs typeface="Segoe UI" panose="020B0502040204020203" pitchFamily="34" charset="0"/>
              </a:rPr>
              <a:t/>
            </a:r>
            <a:br>
              <a:rPr lang="en-US" sz="4000" dirty="0" smtClean="0">
                <a:latin typeface="Segoe UI" panose="020B0502040204020203" pitchFamily="34" charset="0"/>
                <a:cs typeface="Segoe UI" panose="020B0502040204020203" pitchFamily="34" charset="0"/>
              </a:rPr>
            </a:br>
            <a:r>
              <a:rPr lang="en-US" sz="4000" dirty="0" smtClean="0">
                <a:latin typeface="Segoe UI" panose="020B0502040204020203" pitchFamily="34" charset="0"/>
                <a:cs typeface="Segoe UI" panose="020B0502040204020203" pitchFamily="34" charset="0"/>
              </a:rPr>
              <a:t>Early Learning in ESSA</a:t>
            </a:r>
            <a:endParaRPr lang="en-US" sz="4000" dirty="0">
              <a:latin typeface="Segoe UI" panose="020B0502040204020203" pitchFamily="34" charset="0"/>
              <a:cs typeface="Segoe UI" panose="020B0502040204020203" pitchFamily="34" charset="0"/>
            </a:endParaRPr>
          </a:p>
        </p:txBody>
      </p:sp>
      <p:sp>
        <p:nvSpPr>
          <p:cNvPr id="6" name="Content Placeholder 5"/>
          <p:cNvSpPr>
            <a:spLocks noGrp="1"/>
          </p:cNvSpPr>
          <p:nvPr>
            <p:ph idx="1"/>
          </p:nvPr>
        </p:nvSpPr>
        <p:spPr/>
        <p:txBody>
          <a:bodyPr>
            <a:normAutofit/>
          </a:bodyPr>
          <a:lstStyle/>
          <a:p>
            <a:pPr algn="ctr"/>
            <a:r>
              <a:rPr lang="en-US" sz="3600" dirty="0" smtClean="0">
                <a:latin typeface="Gill Sans MT" panose="020B0502020104020203" pitchFamily="34" charset="0"/>
              </a:rPr>
              <a:t>In this Presentation:</a:t>
            </a:r>
            <a:endParaRPr lang="en-US" sz="3600" dirty="0">
              <a:latin typeface="Gill Sans MT" panose="020B0502020104020203" pitchFamily="34" charset="0"/>
            </a:endParaRPr>
          </a:p>
          <a:p>
            <a:pPr marL="251460" indent="-457200">
              <a:spcBef>
                <a:spcPts val="1200"/>
              </a:spcBef>
              <a:buFont typeface="Arial" panose="020B0604020202020204" pitchFamily="34" charset="0"/>
              <a:buChar char="•"/>
            </a:pPr>
            <a:r>
              <a:rPr lang="en-US" sz="2800" dirty="0" smtClean="0">
                <a:latin typeface="Segoe UI" panose="020B0502040204020203" pitchFamily="34" charset="0"/>
                <a:cs typeface="Segoe UI" panose="020B0502040204020203" pitchFamily="34" charset="0"/>
              </a:rPr>
              <a:t>Why might a district consider using ESSA funds for Early Learning?</a:t>
            </a:r>
          </a:p>
          <a:p>
            <a:pPr marL="251460" indent="-457200">
              <a:buFont typeface="Arial" panose="020B0604020202020204" pitchFamily="34" charset="0"/>
              <a:buChar char="•"/>
            </a:pPr>
            <a:r>
              <a:rPr lang="en-US" sz="2800" dirty="0" smtClean="0">
                <a:latin typeface="Segoe UI" panose="020B0502040204020203" pitchFamily="34" charset="0"/>
                <a:cs typeface="Segoe UI" panose="020B0502040204020203" pitchFamily="34" charset="0"/>
              </a:rPr>
              <a:t>What new opportunities are available in ESSA? </a:t>
            </a:r>
          </a:p>
          <a:p>
            <a:pPr marL="251460" indent="-457200">
              <a:buFont typeface="Arial" panose="020B0604020202020204" pitchFamily="34" charset="0"/>
              <a:buChar char="•"/>
            </a:pPr>
            <a:r>
              <a:rPr lang="en-US" sz="2800" dirty="0" smtClean="0">
                <a:latin typeface="Segoe UI" panose="020B0502040204020203" pitchFamily="34" charset="0"/>
                <a:cs typeface="Segoe UI" panose="020B0502040204020203" pitchFamily="34" charset="0"/>
              </a:rPr>
              <a:t>What might you do?</a:t>
            </a:r>
          </a:p>
          <a:p>
            <a:pPr marL="251460" indent="-457200">
              <a:buFont typeface="Arial" panose="020B0604020202020204" pitchFamily="34" charset="0"/>
              <a:buChar char="•"/>
            </a:pPr>
            <a:r>
              <a:rPr lang="en-US" sz="2800" dirty="0" smtClean="0">
                <a:latin typeface="Segoe UI" panose="020B0502040204020203" pitchFamily="34" charset="0"/>
                <a:cs typeface="Segoe UI" panose="020B0502040204020203" pitchFamily="34" charset="0"/>
              </a:rPr>
              <a:t>What process might you use to decide?</a:t>
            </a:r>
            <a:endParaRPr lang="en-US" sz="2800" dirty="0">
              <a:latin typeface="Segoe UI" panose="020B0502040204020203" pitchFamily="34" charset="0"/>
              <a:cs typeface="Segoe UI" panose="020B0502040204020203" pitchFamily="34" charset="0"/>
            </a:endParaRPr>
          </a:p>
        </p:txBody>
      </p:sp>
      <p:sp>
        <p:nvSpPr>
          <p:cNvPr id="4" name="Slide Number Placeholder 3"/>
          <p:cNvSpPr>
            <a:spLocks noGrp="1"/>
          </p:cNvSpPr>
          <p:nvPr>
            <p:ph type="sldNum" sz="quarter" idx="12"/>
          </p:nvPr>
        </p:nvSpPr>
        <p:spPr/>
        <p:txBody>
          <a:bodyPr/>
          <a:lstStyle/>
          <a:p>
            <a:fld id="{6113E31D-E2AB-40D1-8B51-AFA5AFEF393A}" type="slidenum">
              <a:rPr lang="en-US" smtClean="0"/>
              <a:pPr/>
              <a:t>2</a:t>
            </a:fld>
            <a:endParaRPr lang="en-US" dirty="0"/>
          </a:p>
        </p:txBody>
      </p:sp>
    </p:spTree>
    <p:extLst>
      <p:ext uri="{BB962C8B-B14F-4D97-AF65-F5344CB8AC3E}">
        <p14:creationId xmlns:p14="http://schemas.microsoft.com/office/powerpoint/2010/main" val="19742593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FAB73BC-B049-4115-A692-8D63A059BFB8}" type="slidenum">
              <a:rPr lang="en-US" smtClean="0"/>
              <a:pPr/>
              <a:t>3</a:t>
            </a:fld>
            <a:endParaRPr lang="en-US" dirty="0"/>
          </a:p>
        </p:txBody>
      </p:sp>
      <p:sp>
        <p:nvSpPr>
          <p:cNvPr id="3" name="TextBox 2"/>
          <p:cNvSpPr txBox="1"/>
          <p:nvPr/>
        </p:nvSpPr>
        <p:spPr>
          <a:xfrm>
            <a:off x="1017964" y="1473200"/>
            <a:ext cx="7391400" cy="2123658"/>
          </a:xfrm>
          <a:prstGeom prst="rect">
            <a:avLst/>
          </a:prstGeom>
          <a:noFill/>
        </p:spPr>
        <p:txBody>
          <a:bodyPr wrap="square" rtlCol="0">
            <a:spAutoFit/>
          </a:bodyPr>
          <a:lstStyle/>
          <a:p>
            <a:pPr algn="ctr"/>
            <a:r>
              <a:rPr lang="en-US" sz="4400" dirty="0" smtClean="0">
                <a:latin typeface="Gill Sans MT" panose="020B0502020104020203" pitchFamily="34" charset="0"/>
                <a:cs typeface="Segoe UI" panose="020B0502040204020203" pitchFamily="34" charset="0"/>
              </a:rPr>
              <a:t>If a neighbor asked you what ESSA is intended to achieve, how would you respond? </a:t>
            </a:r>
            <a:endParaRPr lang="en-US" sz="4400" dirty="0">
              <a:latin typeface="Gill Sans MT" panose="020B0502020104020203" pitchFamily="34" charset="0"/>
              <a:cs typeface="Segoe UI" panose="020B0502040204020203" pitchFamily="34" charset="0"/>
            </a:endParaRPr>
          </a:p>
        </p:txBody>
      </p:sp>
    </p:spTree>
    <p:extLst>
      <p:ext uri="{BB962C8B-B14F-4D97-AF65-F5344CB8AC3E}">
        <p14:creationId xmlns:p14="http://schemas.microsoft.com/office/powerpoint/2010/main" val="1273528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FAB73BC-B049-4115-A692-8D63A059BFB8}" type="slidenum">
              <a:rPr lang="en-US" smtClean="0"/>
              <a:pPr/>
              <a:t>4</a:t>
            </a:fld>
            <a:endParaRPr lang="en-US" dirty="0"/>
          </a:p>
        </p:txBody>
      </p:sp>
      <p:sp>
        <p:nvSpPr>
          <p:cNvPr id="3" name="TextBox 2"/>
          <p:cNvSpPr txBox="1"/>
          <p:nvPr/>
        </p:nvSpPr>
        <p:spPr>
          <a:xfrm>
            <a:off x="903259" y="526710"/>
            <a:ext cx="7213600" cy="5170646"/>
          </a:xfrm>
          <a:prstGeom prst="rect">
            <a:avLst/>
          </a:prstGeom>
          <a:noFill/>
        </p:spPr>
        <p:txBody>
          <a:bodyPr wrap="square" rtlCol="0">
            <a:spAutoFit/>
          </a:bodyPr>
          <a:lstStyle/>
          <a:p>
            <a:pPr marL="457200" indent="-457200" algn="ctr">
              <a:spcAft>
                <a:spcPts val="1200"/>
              </a:spcAft>
              <a:buFont typeface="Wingdings" panose="05000000000000000000" pitchFamily="2" charset="2"/>
              <a:buChar char="v"/>
            </a:pPr>
            <a:r>
              <a:rPr lang="en-US" sz="2800" dirty="0" smtClean="0">
                <a:solidFill>
                  <a:schemeClr val="accent4">
                    <a:lumMod val="75000"/>
                  </a:schemeClr>
                </a:solidFill>
              </a:rPr>
              <a:t>Assist students who are struggling academically</a:t>
            </a:r>
            <a:r>
              <a:rPr lang="en-US" sz="2800" dirty="0" smtClean="0">
                <a:solidFill>
                  <a:schemeClr val="accent4">
                    <a:lumMod val="75000"/>
                  </a:schemeClr>
                </a:solidFill>
              </a:rPr>
              <a:t>?</a:t>
            </a:r>
            <a:endParaRPr lang="en-US" sz="2800" dirty="0" smtClean="0"/>
          </a:p>
          <a:p>
            <a:pPr marL="457200" indent="-457200" algn="ctr">
              <a:spcAft>
                <a:spcPts val="1200"/>
              </a:spcAft>
              <a:buFont typeface="Wingdings" panose="05000000000000000000" pitchFamily="2" charset="2"/>
              <a:buChar char="v"/>
            </a:pPr>
            <a:r>
              <a:rPr lang="en-US" sz="2800" dirty="0" smtClean="0">
                <a:solidFill>
                  <a:schemeClr val="accent5">
                    <a:lumMod val="75000"/>
                  </a:schemeClr>
                </a:solidFill>
              </a:rPr>
              <a:t>Help students be successful in reading and mathematics</a:t>
            </a:r>
            <a:r>
              <a:rPr lang="en-US" sz="2800" dirty="0" smtClean="0">
                <a:solidFill>
                  <a:schemeClr val="accent5">
                    <a:lumMod val="75000"/>
                  </a:schemeClr>
                </a:solidFill>
              </a:rPr>
              <a:t>?</a:t>
            </a:r>
            <a:endParaRPr lang="en-US" sz="2800" dirty="0" smtClean="0">
              <a:solidFill>
                <a:srgbClr val="7030A0"/>
              </a:solidFill>
            </a:endParaRPr>
          </a:p>
          <a:p>
            <a:pPr marL="457200" indent="-457200" algn="ctr">
              <a:spcAft>
                <a:spcPts val="1200"/>
              </a:spcAft>
              <a:buFont typeface="Wingdings" panose="05000000000000000000" pitchFamily="2" charset="2"/>
              <a:buChar char="v"/>
            </a:pPr>
            <a:r>
              <a:rPr lang="en-US" sz="2800" dirty="0" smtClean="0">
                <a:solidFill>
                  <a:srgbClr val="7030A0"/>
                </a:solidFill>
              </a:rPr>
              <a:t>Increase college readiness</a:t>
            </a:r>
            <a:r>
              <a:rPr lang="en-US" sz="2800" dirty="0" smtClean="0">
                <a:solidFill>
                  <a:srgbClr val="7030A0"/>
                </a:solidFill>
              </a:rPr>
              <a:t>?</a:t>
            </a:r>
            <a:endParaRPr lang="en-US" sz="2800" dirty="0" smtClean="0"/>
          </a:p>
          <a:p>
            <a:pPr marL="457200" indent="-457200" algn="ctr">
              <a:spcAft>
                <a:spcPts val="1200"/>
              </a:spcAft>
              <a:buFont typeface="Wingdings" panose="05000000000000000000" pitchFamily="2" charset="2"/>
              <a:buChar char="v"/>
            </a:pPr>
            <a:r>
              <a:rPr lang="en-US" sz="2800" dirty="0" smtClean="0">
                <a:solidFill>
                  <a:schemeClr val="accent3">
                    <a:lumMod val="50000"/>
                  </a:schemeClr>
                </a:solidFill>
              </a:rPr>
              <a:t>Increase Kindergarten Readiness</a:t>
            </a:r>
            <a:r>
              <a:rPr lang="en-US" sz="2800" dirty="0" smtClean="0">
                <a:solidFill>
                  <a:schemeClr val="accent3">
                    <a:lumMod val="50000"/>
                  </a:schemeClr>
                </a:solidFill>
              </a:rPr>
              <a:t>?</a:t>
            </a:r>
            <a:endParaRPr lang="en-US" sz="2800" dirty="0"/>
          </a:p>
          <a:p>
            <a:pPr marL="457200" indent="-457200" algn="ctr">
              <a:spcAft>
                <a:spcPts val="1200"/>
              </a:spcAft>
              <a:buFont typeface="Wingdings" panose="05000000000000000000" pitchFamily="2" charset="2"/>
              <a:buChar char="v"/>
            </a:pPr>
            <a:r>
              <a:rPr lang="en-US" sz="2800" dirty="0">
                <a:solidFill>
                  <a:srgbClr val="00B050"/>
                </a:solidFill>
              </a:rPr>
              <a:t>Help English learners master the English language</a:t>
            </a:r>
            <a:r>
              <a:rPr lang="en-US" sz="2800" dirty="0" smtClean="0">
                <a:solidFill>
                  <a:srgbClr val="00B050"/>
                </a:solidFill>
              </a:rPr>
              <a:t>?</a:t>
            </a:r>
            <a:endParaRPr lang="en-US" sz="2800" dirty="0"/>
          </a:p>
          <a:p>
            <a:pPr algn="ctr">
              <a:spcAft>
                <a:spcPts val="1200"/>
              </a:spcAft>
            </a:pPr>
            <a:r>
              <a:rPr lang="en-US" sz="2800" dirty="0" smtClean="0"/>
              <a:t>And/or</a:t>
            </a:r>
            <a:br>
              <a:rPr lang="en-US" sz="2800" dirty="0" smtClean="0"/>
            </a:br>
            <a:r>
              <a:rPr lang="en-US" sz="2800" dirty="0" smtClean="0"/>
              <a:t>?</a:t>
            </a:r>
            <a:endParaRPr lang="en-US" sz="2800" dirty="0"/>
          </a:p>
        </p:txBody>
      </p:sp>
    </p:spTree>
    <p:extLst>
      <p:ext uri="{BB962C8B-B14F-4D97-AF65-F5344CB8AC3E}">
        <p14:creationId xmlns:p14="http://schemas.microsoft.com/office/powerpoint/2010/main" val="3558853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FAB73BC-B049-4115-A692-8D63A059BFB8}" type="slidenum">
              <a:rPr lang="en-US" smtClean="0"/>
              <a:pPr/>
              <a:t>5</a:t>
            </a:fld>
            <a:endParaRPr lang="en-US" dirty="0"/>
          </a:p>
        </p:txBody>
      </p:sp>
      <p:sp>
        <p:nvSpPr>
          <p:cNvPr id="3" name="TextBox 2"/>
          <p:cNvSpPr txBox="1"/>
          <p:nvPr/>
        </p:nvSpPr>
        <p:spPr>
          <a:xfrm>
            <a:off x="651933" y="711200"/>
            <a:ext cx="7757431" cy="4832092"/>
          </a:xfrm>
          <a:prstGeom prst="rect">
            <a:avLst/>
          </a:prstGeom>
          <a:noFill/>
        </p:spPr>
        <p:txBody>
          <a:bodyPr wrap="square" rtlCol="0">
            <a:spAutoFit/>
          </a:bodyPr>
          <a:lstStyle/>
          <a:p>
            <a:pPr algn="ctr"/>
            <a:r>
              <a:rPr lang="en-US" sz="4400" dirty="0" smtClean="0">
                <a:latin typeface="Gill Sans MT" panose="020B0502020104020203" pitchFamily="34" charset="0"/>
              </a:rPr>
              <a:t>After they heard your answer, what if they asked what are the best strategies for achieving these worthy goals using ESSA funding?</a:t>
            </a:r>
          </a:p>
          <a:p>
            <a:pPr algn="ctr"/>
            <a:endParaRPr lang="en-US" sz="4400" dirty="0">
              <a:latin typeface="Gill Sans MT" panose="020B0502020104020203" pitchFamily="34" charset="0"/>
            </a:endParaRPr>
          </a:p>
          <a:p>
            <a:pPr algn="ctr"/>
            <a:r>
              <a:rPr lang="en-US" sz="4400" dirty="0" smtClean="0">
                <a:latin typeface="Gill Sans MT" panose="020B0502020104020203" pitchFamily="34" charset="0"/>
              </a:rPr>
              <a:t>How would you respond?</a:t>
            </a:r>
            <a:endParaRPr lang="en-US" sz="4400" dirty="0">
              <a:latin typeface="Gill Sans MT" panose="020B0502020104020203" pitchFamily="34" charset="0"/>
            </a:endParaRPr>
          </a:p>
        </p:txBody>
      </p:sp>
    </p:spTree>
    <p:extLst>
      <p:ext uri="{BB962C8B-B14F-4D97-AF65-F5344CB8AC3E}">
        <p14:creationId xmlns:p14="http://schemas.microsoft.com/office/powerpoint/2010/main" val="3894213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FAB73BC-B049-4115-A692-8D63A059BFB8}" type="slidenum">
              <a:rPr lang="en-US" smtClean="0"/>
              <a:pPr/>
              <a:t>6</a:t>
            </a:fld>
            <a:endParaRPr lang="en-US" dirty="0"/>
          </a:p>
        </p:txBody>
      </p:sp>
      <p:sp>
        <p:nvSpPr>
          <p:cNvPr id="4" name="TextBox 3"/>
          <p:cNvSpPr txBox="1"/>
          <p:nvPr/>
        </p:nvSpPr>
        <p:spPr>
          <a:xfrm>
            <a:off x="753533" y="745066"/>
            <a:ext cx="7501467" cy="3785652"/>
          </a:xfrm>
          <a:prstGeom prst="rect">
            <a:avLst/>
          </a:prstGeom>
          <a:noFill/>
        </p:spPr>
        <p:txBody>
          <a:bodyPr wrap="square" rtlCol="0">
            <a:spAutoFit/>
          </a:bodyPr>
          <a:lstStyle/>
          <a:p>
            <a:pPr algn="ctr"/>
            <a:r>
              <a:rPr lang="en-US" sz="4000" dirty="0" smtClean="0">
                <a:latin typeface="Gill Sans MT" panose="020B0502020104020203" pitchFamily="34" charset="0"/>
              </a:rPr>
              <a:t>Depending on which students you are thinking about, the answer would will vary.</a:t>
            </a:r>
          </a:p>
          <a:p>
            <a:pPr algn="ctr"/>
            <a:endParaRPr lang="en-US" sz="4000" dirty="0" smtClean="0">
              <a:latin typeface="Gill Sans MT" panose="020B0502020104020203" pitchFamily="34" charset="0"/>
            </a:endParaRPr>
          </a:p>
          <a:p>
            <a:pPr algn="ctr"/>
            <a:r>
              <a:rPr lang="en-US" sz="4000" dirty="0" smtClean="0">
                <a:latin typeface="Gill Sans MT" panose="020B0502020104020203" pitchFamily="34" charset="0"/>
              </a:rPr>
              <a:t>However, in most all cases, </a:t>
            </a:r>
          </a:p>
          <a:p>
            <a:pPr algn="ctr"/>
            <a:r>
              <a:rPr lang="en-US" sz="4000" dirty="0" smtClean="0">
                <a:latin typeface="Gill Sans MT" panose="020B0502020104020203" pitchFamily="34" charset="0"/>
              </a:rPr>
              <a:t>starting </a:t>
            </a:r>
            <a:r>
              <a:rPr lang="en-US" sz="4000" dirty="0" smtClean="0">
                <a:solidFill>
                  <a:srgbClr val="FF0000"/>
                </a:solidFill>
                <a:latin typeface="Gill Sans MT" panose="020B0502020104020203" pitchFamily="34" charset="0"/>
              </a:rPr>
              <a:t>earlier</a:t>
            </a:r>
            <a:r>
              <a:rPr lang="en-US" sz="4000" dirty="0" smtClean="0">
                <a:latin typeface="Gill Sans MT" panose="020B0502020104020203" pitchFamily="34" charset="0"/>
              </a:rPr>
              <a:t> is likely </a:t>
            </a:r>
            <a:r>
              <a:rPr lang="en-US" sz="4000" dirty="0" smtClean="0">
                <a:latin typeface="Gill Sans MT" panose="020B0502020104020203" pitchFamily="34" charset="0"/>
              </a:rPr>
              <a:t>better.</a:t>
            </a:r>
            <a:endParaRPr lang="en-US" sz="4000" dirty="0">
              <a:latin typeface="Gill Sans MT" panose="020B0502020104020203" pitchFamily="34" charset="0"/>
            </a:endParaRPr>
          </a:p>
        </p:txBody>
      </p:sp>
    </p:spTree>
    <p:extLst>
      <p:ext uri="{BB962C8B-B14F-4D97-AF65-F5344CB8AC3E}">
        <p14:creationId xmlns:p14="http://schemas.microsoft.com/office/powerpoint/2010/main" val="138690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71600" y="1676400"/>
            <a:ext cx="6324600" cy="2800767"/>
          </a:xfrm>
          <a:prstGeom prst="rect">
            <a:avLst/>
          </a:prstGeom>
          <a:noFill/>
          <a:ln>
            <a:solidFill>
              <a:schemeClr val="tx2">
                <a:lumMod val="75000"/>
              </a:schemeClr>
            </a:solidFill>
          </a:ln>
          <a:effectLst>
            <a:outerShdw blurRad="50800" dist="38100" dir="2700000" algn="tl" rotWithShape="0">
              <a:prstClr val="black">
                <a:alpha val="40000"/>
              </a:prstClr>
            </a:outerShdw>
          </a:effectLst>
        </p:spPr>
        <p:txBody>
          <a:bodyPr wrap="square" rtlCol="0">
            <a:spAutoFit/>
          </a:bodyPr>
          <a:lstStyle/>
          <a:p>
            <a:pPr algn="ctr"/>
            <a:r>
              <a:rPr lang="en-US" sz="4400" dirty="0" smtClean="0">
                <a:latin typeface="Gill Sans MT" panose="020B0502020104020203" pitchFamily="34" charset="0"/>
              </a:rPr>
              <a:t>The skills and behaviors of entering Kindergarten children vary tremendously…</a:t>
            </a:r>
            <a:endParaRPr lang="en-US" sz="4400" dirty="0">
              <a:latin typeface="Gill Sans MT" panose="020B0502020104020203" pitchFamily="34" charset="0"/>
            </a:endParaRPr>
          </a:p>
        </p:txBody>
      </p:sp>
      <p:sp>
        <p:nvSpPr>
          <p:cNvPr id="2" name="Slide Number Placeholder 1"/>
          <p:cNvSpPr>
            <a:spLocks noGrp="1"/>
          </p:cNvSpPr>
          <p:nvPr>
            <p:ph type="sldNum" sz="quarter" idx="12"/>
          </p:nvPr>
        </p:nvSpPr>
        <p:spPr/>
        <p:txBody>
          <a:bodyPr/>
          <a:lstStyle/>
          <a:p>
            <a:fld id="{4D55375A-3297-49CE-B206-93D02CB692C0}" type="slidenum">
              <a:rPr lang="en-US" smtClean="0"/>
              <a:t>7</a:t>
            </a:fld>
            <a:endParaRPr lang="en-US"/>
          </a:p>
        </p:txBody>
      </p:sp>
    </p:spTree>
    <p:extLst>
      <p:ext uri="{BB962C8B-B14F-4D97-AF65-F5344CB8AC3E}">
        <p14:creationId xmlns:p14="http://schemas.microsoft.com/office/powerpoint/2010/main" val="1425691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FAB73BC-B049-4115-A692-8D63A059BFB8}" type="slidenum">
              <a:rPr lang="en-US" smtClean="0"/>
              <a:pPr/>
              <a:t>8</a:t>
            </a:fld>
            <a:endParaRPr lang="en-US" dirty="0"/>
          </a:p>
        </p:txBody>
      </p:sp>
      <p:pic>
        <p:nvPicPr>
          <p:cNvPr id="1025" name="Picture 1" descr="http://reportcard.ospi.k12.wa.us/TempImageFiles/Chart_026944.png?01b0ab79-2663-4b48-86ec-b2ec092602d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484" y="1064030"/>
            <a:ext cx="6743798" cy="414250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29705" y="225094"/>
            <a:ext cx="7083355" cy="769441"/>
          </a:xfrm>
          <a:prstGeom prst="rect">
            <a:avLst/>
          </a:prstGeom>
          <a:noFill/>
        </p:spPr>
        <p:txBody>
          <a:bodyPr wrap="square" rtlCol="0">
            <a:spAutoFit/>
          </a:bodyPr>
          <a:lstStyle/>
          <a:p>
            <a:pPr algn="ctr"/>
            <a:r>
              <a:rPr lang="en-US" sz="4400" b="1" dirty="0" smtClean="0">
                <a:latin typeface="Gill Sans MT" panose="020B0502020104020203" pitchFamily="34" charset="0"/>
              </a:rPr>
              <a:t>Fall 2016 </a:t>
            </a:r>
            <a:r>
              <a:rPr lang="en-US" sz="4400" b="1" dirty="0" err="1" smtClean="0">
                <a:latin typeface="Gill Sans MT" panose="020B0502020104020203" pitchFamily="34" charset="0"/>
              </a:rPr>
              <a:t>WaKIDS</a:t>
            </a:r>
            <a:r>
              <a:rPr lang="en-US" sz="4400" b="1" dirty="0" smtClean="0">
                <a:latin typeface="Gill Sans MT" panose="020B0502020104020203" pitchFamily="34" charset="0"/>
              </a:rPr>
              <a:t> Results</a:t>
            </a:r>
            <a:endParaRPr lang="en-US" sz="4400" b="1" dirty="0">
              <a:latin typeface="Gill Sans MT" panose="020B0502020104020203" pitchFamily="34" charset="0"/>
            </a:endParaRPr>
          </a:p>
        </p:txBody>
      </p:sp>
      <p:sp>
        <p:nvSpPr>
          <p:cNvPr id="5" name="TextBox 4"/>
          <p:cNvSpPr txBox="1"/>
          <p:nvPr/>
        </p:nvSpPr>
        <p:spPr>
          <a:xfrm>
            <a:off x="2563634" y="4023360"/>
            <a:ext cx="4477245" cy="96699"/>
          </a:xfrm>
          <a:prstGeom prst="rect">
            <a:avLst/>
          </a:prstGeom>
          <a:solidFill>
            <a:schemeClr val="bg1"/>
          </a:solidFill>
        </p:spPr>
        <p:txBody>
          <a:bodyPr wrap="square" rtlCol="0">
            <a:spAutoFit/>
          </a:bodyPr>
          <a:lstStyle/>
          <a:p>
            <a:endParaRPr lang="en-US" sz="1100" dirty="0"/>
          </a:p>
        </p:txBody>
      </p:sp>
    </p:spTree>
    <p:extLst>
      <p:ext uri="{BB962C8B-B14F-4D97-AF65-F5344CB8AC3E}">
        <p14:creationId xmlns:p14="http://schemas.microsoft.com/office/powerpoint/2010/main" val="2178246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04636" y="1236722"/>
            <a:ext cx="6781800" cy="2123658"/>
          </a:xfrm>
          <a:prstGeom prst="rect">
            <a:avLst/>
          </a:prstGeom>
          <a:noFill/>
          <a:ln>
            <a:solidFill>
              <a:schemeClr val="tx2">
                <a:lumMod val="75000"/>
              </a:schemeClr>
            </a:solidFill>
          </a:ln>
          <a:effectLst>
            <a:outerShdw blurRad="50800" dist="38100" dir="2700000" algn="tl" rotWithShape="0">
              <a:prstClr val="black">
                <a:alpha val="40000"/>
              </a:prstClr>
            </a:outerShdw>
          </a:effectLst>
        </p:spPr>
        <p:txBody>
          <a:bodyPr wrap="square" rtlCol="0">
            <a:spAutoFit/>
          </a:bodyPr>
          <a:lstStyle/>
          <a:p>
            <a:pPr algn="ctr"/>
            <a:r>
              <a:rPr lang="en-US" sz="4400" dirty="0" smtClean="0">
                <a:latin typeface="Gill Sans MT" panose="020B0502020104020203" pitchFamily="34" charset="0"/>
              </a:rPr>
              <a:t>Once children start behind in the K-12 system,  most all of them stay behind…</a:t>
            </a:r>
            <a:endParaRPr lang="en-US" sz="4400" dirty="0">
              <a:latin typeface="Gill Sans MT" panose="020B0502020104020203" pitchFamily="34" charset="0"/>
            </a:endParaRPr>
          </a:p>
        </p:txBody>
      </p:sp>
      <p:sp>
        <p:nvSpPr>
          <p:cNvPr id="3" name="Slide Number Placeholder 2"/>
          <p:cNvSpPr>
            <a:spLocks noGrp="1"/>
          </p:cNvSpPr>
          <p:nvPr>
            <p:ph type="sldNum" sz="quarter" idx="12"/>
          </p:nvPr>
        </p:nvSpPr>
        <p:spPr/>
        <p:txBody>
          <a:bodyPr/>
          <a:lstStyle/>
          <a:p>
            <a:fld id="{4D55375A-3297-49CE-B206-93D02CB692C0}" type="slidenum">
              <a:rPr lang="en-US" smtClean="0"/>
              <a:t>9</a:t>
            </a:fld>
            <a:endParaRPr lang="en-US"/>
          </a:p>
        </p:txBody>
      </p:sp>
    </p:spTree>
    <p:extLst>
      <p:ext uri="{BB962C8B-B14F-4D97-AF65-F5344CB8AC3E}">
        <p14:creationId xmlns:p14="http://schemas.microsoft.com/office/powerpoint/2010/main" val="1858172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6784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4D55375A-3297-49CE-B206-93D02CB692C0}" type="slidenum">
              <a:rPr lang="en-US" smtClean="0"/>
              <a:t>10</a:t>
            </a:fld>
            <a:endParaRPr lang="en-US"/>
          </a:p>
        </p:txBody>
      </p:sp>
    </p:spTree>
    <p:extLst>
      <p:ext uri="{BB962C8B-B14F-4D97-AF65-F5344CB8AC3E}">
        <p14:creationId xmlns:p14="http://schemas.microsoft.com/office/powerpoint/2010/main" val="13096347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1752600"/>
            <a:ext cx="5638800" cy="2123658"/>
          </a:xfrm>
          <a:prstGeom prst="rect">
            <a:avLst/>
          </a:prstGeom>
          <a:solidFill>
            <a:schemeClr val="bg1"/>
          </a:solidFill>
          <a:ln>
            <a:solidFill>
              <a:schemeClr val="tx2">
                <a:lumMod val="75000"/>
              </a:schemeClr>
            </a:solidFill>
          </a:ln>
          <a:effectLst>
            <a:outerShdw blurRad="50800" dist="38100" dir="2700000" algn="tl" rotWithShape="0">
              <a:prstClr val="black">
                <a:alpha val="40000"/>
              </a:prstClr>
            </a:outerShdw>
          </a:effectLst>
        </p:spPr>
        <p:txBody>
          <a:bodyPr wrap="square" rtlCol="0">
            <a:spAutoFit/>
          </a:bodyPr>
          <a:lstStyle/>
          <a:p>
            <a:pPr algn="ctr"/>
            <a:r>
              <a:rPr lang="en-US" sz="4400" dirty="0" smtClean="0">
                <a:latin typeface="Gill Sans MT" panose="020B0502020104020203" pitchFamily="34" charset="0"/>
              </a:rPr>
              <a:t>Investing in the early years returns the greatest benefits…</a:t>
            </a:r>
            <a:endParaRPr lang="en-US" sz="4400" dirty="0">
              <a:latin typeface="Gill Sans MT" panose="020B0502020104020203" pitchFamily="34" charset="0"/>
            </a:endParaRPr>
          </a:p>
        </p:txBody>
      </p:sp>
      <p:sp>
        <p:nvSpPr>
          <p:cNvPr id="3" name="Slide Number Placeholder 2"/>
          <p:cNvSpPr>
            <a:spLocks noGrp="1"/>
          </p:cNvSpPr>
          <p:nvPr>
            <p:ph type="sldNum" sz="quarter" idx="12"/>
          </p:nvPr>
        </p:nvSpPr>
        <p:spPr/>
        <p:txBody>
          <a:bodyPr/>
          <a:lstStyle/>
          <a:p>
            <a:fld id="{4D55375A-3297-49CE-B206-93D02CB692C0}" type="slidenum">
              <a:rPr lang="en-US" smtClean="0"/>
              <a:t>11</a:t>
            </a:fld>
            <a:endParaRPr lang="en-US"/>
          </a:p>
        </p:txBody>
      </p:sp>
    </p:spTree>
    <p:extLst>
      <p:ext uri="{BB962C8B-B14F-4D97-AF65-F5344CB8AC3E}">
        <p14:creationId xmlns:p14="http://schemas.microsoft.com/office/powerpoint/2010/main" val="2352182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content-a-sea.xx.fbcdn.net/hphotos-prn2/t1.0-9/1896878_10152038234087600_1231496759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733" y="-444086"/>
            <a:ext cx="8111067" cy="598975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4D55375A-3297-49CE-B206-93D02CB692C0}" type="slidenum">
              <a:rPr lang="en-US" smtClean="0"/>
              <a:t>12</a:t>
            </a:fld>
            <a:endParaRPr lang="en-US"/>
          </a:p>
        </p:txBody>
      </p:sp>
    </p:spTree>
    <p:extLst>
      <p:ext uri="{BB962C8B-B14F-4D97-AF65-F5344CB8AC3E}">
        <p14:creationId xmlns:p14="http://schemas.microsoft.com/office/powerpoint/2010/main" val="3834886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65564" y="-339927"/>
            <a:ext cx="7543800" cy="2093912"/>
          </a:xfrm>
        </p:spPr>
        <p:txBody>
          <a:bodyPr>
            <a:normAutofit/>
          </a:bodyPr>
          <a:lstStyle/>
          <a:p>
            <a:r>
              <a:rPr lang="en-US" sz="4400" dirty="0" smtClean="0">
                <a:latin typeface="Gill Sans MT" panose="020B0502020104020203" pitchFamily="34" charset="0"/>
              </a:rPr>
              <a:t>So, what does this have to do with ESSA?</a:t>
            </a:r>
            <a:endParaRPr lang="en-US" sz="4400" dirty="0">
              <a:latin typeface="Gill Sans MT" panose="020B0502020104020203" pitchFamily="34" charset="0"/>
            </a:endParaRPr>
          </a:p>
        </p:txBody>
      </p:sp>
      <p:sp>
        <p:nvSpPr>
          <p:cNvPr id="5" name="Content Placeholder 4"/>
          <p:cNvSpPr>
            <a:spLocks noGrp="1"/>
          </p:cNvSpPr>
          <p:nvPr>
            <p:ph idx="1"/>
          </p:nvPr>
        </p:nvSpPr>
        <p:spPr>
          <a:xfrm>
            <a:off x="822960" y="1845737"/>
            <a:ext cx="7415876" cy="3616603"/>
          </a:xfrm>
        </p:spPr>
        <p:txBody>
          <a:bodyPr>
            <a:normAutofit lnSpcReduction="10000"/>
          </a:bodyPr>
          <a:lstStyle/>
          <a:p>
            <a:pPr algn="ctr"/>
            <a:r>
              <a:rPr lang="en-US" sz="2800" dirty="0" smtClean="0">
                <a:latin typeface="Segoe UI" panose="020B0502040204020203" pitchFamily="34" charset="0"/>
                <a:cs typeface="Segoe UI" panose="020B0502040204020203" pitchFamily="34" charset="0"/>
              </a:rPr>
              <a:t>- Thanks to Senator Patty Murray and her colleagues, more </a:t>
            </a:r>
            <a:r>
              <a:rPr lang="en-US" sz="2800" u="sng" dirty="0" smtClean="0">
                <a:latin typeface="Segoe UI" panose="020B0502040204020203" pitchFamily="34" charset="0"/>
                <a:cs typeface="Segoe UI" panose="020B0502040204020203" pitchFamily="34" charset="0"/>
              </a:rPr>
              <a:t>opportunities</a:t>
            </a:r>
            <a:r>
              <a:rPr lang="en-US" sz="2800" dirty="0" smtClean="0">
                <a:latin typeface="Segoe UI" panose="020B0502040204020203" pitchFamily="34" charset="0"/>
                <a:cs typeface="Segoe UI" panose="020B0502040204020203" pitchFamily="34" charset="0"/>
              </a:rPr>
              <a:t> are provided to allow ESSA funds to be used to serve Pre-kindergarten children and educators </a:t>
            </a:r>
          </a:p>
          <a:p>
            <a:pPr algn="ctr"/>
            <a:endParaRPr lang="en-US" sz="2800" dirty="0">
              <a:latin typeface="Segoe UI" panose="020B0502040204020203" pitchFamily="34" charset="0"/>
              <a:cs typeface="Segoe UI" panose="020B0502040204020203" pitchFamily="34" charset="0"/>
            </a:endParaRPr>
          </a:p>
          <a:p>
            <a:pPr algn="ctr"/>
            <a:r>
              <a:rPr lang="en-US" sz="2800" dirty="0" smtClean="0">
                <a:latin typeface="Segoe UI" panose="020B0502040204020203" pitchFamily="34" charset="0"/>
                <a:cs typeface="Segoe UI" panose="020B0502040204020203" pitchFamily="34" charset="0"/>
              </a:rPr>
              <a:t>- ESSA also provides an opportunity for school districts to think about how to use ESSA funds more effectively </a:t>
            </a:r>
          </a:p>
          <a:p>
            <a:pPr algn="ctr"/>
            <a:r>
              <a:rPr lang="en-US" sz="2800" dirty="0" smtClean="0"/>
              <a:t> </a:t>
            </a:r>
          </a:p>
          <a:p>
            <a:pPr lvl="1"/>
            <a:endParaRPr lang="en-US" dirty="0"/>
          </a:p>
        </p:txBody>
      </p:sp>
      <p:sp>
        <p:nvSpPr>
          <p:cNvPr id="2" name="Slide Number Placeholder 1"/>
          <p:cNvSpPr>
            <a:spLocks noGrp="1"/>
          </p:cNvSpPr>
          <p:nvPr>
            <p:ph type="sldNum" sz="quarter" idx="12"/>
          </p:nvPr>
        </p:nvSpPr>
        <p:spPr/>
        <p:txBody>
          <a:bodyPr/>
          <a:lstStyle/>
          <a:p>
            <a:fld id="{4FAB73BC-B049-4115-A692-8D63A059BFB8}" type="slidenum">
              <a:rPr lang="en-US" smtClean="0"/>
              <a:pPr/>
              <a:t>13</a:t>
            </a:fld>
            <a:endParaRPr lang="en-US" dirty="0"/>
          </a:p>
        </p:txBody>
      </p:sp>
    </p:spTree>
    <p:extLst>
      <p:ext uri="{BB962C8B-B14F-4D97-AF65-F5344CB8AC3E}">
        <p14:creationId xmlns:p14="http://schemas.microsoft.com/office/powerpoint/2010/main" val="539763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FAB73BC-B049-4115-A692-8D63A059BFB8}" type="slidenum">
              <a:rPr lang="en-US" smtClean="0"/>
              <a:pPr/>
              <a:t>14</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159896786"/>
              </p:ext>
            </p:extLst>
          </p:nvPr>
        </p:nvGraphicFramePr>
        <p:xfrm>
          <a:off x="270623" y="2028275"/>
          <a:ext cx="8636001" cy="3192996"/>
        </p:xfrm>
        <a:graphic>
          <a:graphicData uri="http://schemas.openxmlformats.org/drawingml/2006/table">
            <a:tbl>
              <a:tblPr firstRow="1" bandRow="1">
                <a:tableStyleId>{5C22544A-7EE6-4342-B048-85BDC9FD1C3A}</a:tableStyleId>
              </a:tblPr>
              <a:tblGrid>
                <a:gridCol w="3327401">
                  <a:extLst>
                    <a:ext uri="{9D8B030D-6E8A-4147-A177-3AD203B41FA5}">
                      <a16:colId xmlns:a16="http://schemas.microsoft.com/office/drawing/2014/main" val="20000"/>
                    </a:ext>
                  </a:extLst>
                </a:gridCol>
                <a:gridCol w="1016000">
                  <a:extLst>
                    <a:ext uri="{9D8B030D-6E8A-4147-A177-3AD203B41FA5}">
                      <a16:colId xmlns:a16="http://schemas.microsoft.com/office/drawing/2014/main" val="20001"/>
                    </a:ext>
                  </a:extLst>
                </a:gridCol>
                <a:gridCol w="4292600">
                  <a:extLst>
                    <a:ext uri="{9D8B030D-6E8A-4147-A177-3AD203B41FA5}">
                      <a16:colId xmlns:a16="http://schemas.microsoft.com/office/drawing/2014/main" val="20002"/>
                    </a:ext>
                  </a:extLst>
                </a:gridCol>
              </a:tblGrid>
              <a:tr h="274137">
                <a:tc>
                  <a:txBody>
                    <a:bodyPr/>
                    <a:lstStyle/>
                    <a:p>
                      <a:pPr algn="ctr"/>
                      <a:r>
                        <a:rPr lang="en-US" dirty="0" smtClean="0"/>
                        <a:t>Program/Activity</a:t>
                      </a:r>
                      <a:endParaRPr lang="en-US" dirty="0"/>
                    </a:p>
                  </a:txBody>
                  <a:tcPr/>
                </a:tc>
                <a:tc>
                  <a:txBody>
                    <a:bodyPr/>
                    <a:lstStyle/>
                    <a:p>
                      <a:pPr algn="ctr"/>
                      <a:r>
                        <a:rPr lang="en-US" dirty="0" smtClean="0"/>
                        <a:t>Pre-ESSA</a:t>
                      </a:r>
                      <a:endParaRPr lang="en-US" dirty="0"/>
                    </a:p>
                  </a:txBody>
                  <a:tcPr/>
                </a:tc>
                <a:tc>
                  <a:txBody>
                    <a:bodyPr/>
                    <a:lstStyle/>
                    <a:p>
                      <a:pPr algn="ctr"/>
                      <a:r>
                        <a:rPr lang="en-US" dirty="0" smtClean="0"/>
                        <a:t>In ESSA</a:t>
                      </a:r>
                      <a:endParaRPr lang="en-US" dirty="0"/>
                    </a:p>
                  </a:txBody>
                  <a:tcPr/>
                </a:tc>
                <a:extLst>
                  <a:ext uri="{0D108BD9-81ED-4DB2-BD59-A6C34878D82A}">
                    <a16:rowId xmlns:a16="http://schemas.microsoft.com/office/drawing/2014/main" val="10000"/>
                  </a:ext>
                </a:extLst>
              </a:tr>
              <a:tr h="1258216">
                <a:tc>
                  <a:txBody>
                    <a:bodyPr/>
                    <a:lstStyle/>
                    <a:p>
                      <a:r>
                        <a:rPr lang="en-US" b="1" dirty="0" smtClean="0"/>
                        <a:t>Title I, Part A</a:t>
                      </a:r>
                      <a:r>
                        <a:rPr lang="en-US" dirty="0" smtClean="0"/>
                        <a:t>  </a:t>
                      </a:r>
                      <a:r>
                        <a:rPr lang="en-US" baseline="0" dirty="0" smtClean="0"/>
                        <a:t>(Struggling Students) - </a:t>
                      </a:r>
                      <a:r>
                        <a:rPr lang="en-US" dirty="0" smtClean="0"/>
                        <a:t>Serve and</a:t>
                      </a:r>
                      <a:r>
                        <a:rPr lang="en-US" baseline="0" dirty="0" smtClean="0"/>
                        <a:t> provide tools and resources to Pre-K children, educators, and families</a:t>
                      </a:r>
                      <a:endParaRPr lang="en-US" dirty="0"/>
                    </a:p>
                  </a:txBody>
                  <a:tcPr/>
                </a:tc>
                <a:tc>
                  <a:txBody>
                    <a:bodyPr/>
                    <a:lstStyle/>
                    <a:p>
                      <a:pPr algn="ctr"/>
                      <a:r>
                        <a:rPr lang="en-US" dirty="0" smtClean="0"/>
                        <a:t>Allowed</a:t>
                      </a:r>
                      <a:endParaRPr lang="en-US" dirty="0"/>
                    </a:p>
                  </a:txBody>
                  <a:tcPr/>
                </a:tc>
                <a:tc>
                  <a:txBody>
                    <a:bodyPr/>
                    <a:lstStyle/>
                    <a:p>
                      <a:pPr algn="ctr"/>
                      <a:r>
                        <a:rPr lang="en-US" b="1" dirty="0" smtClean="0"/>
                        <a:t>Allowed</a:t>
                      </a:r>
                    </a:p>
                    <a:p>
                      <a:pPr algn="ctr"/>
                      <a:r>
                        <a:rPr lang="en-US" sz="1400" dirty="0" smtClean="0"/>
                        <a:t>(If used, district plan must include how the district will support,</a:t>
                      </a:r>
                      <a:r>
                        <a:rPr lang="en-US" sz="1400" baseline="0" dirty="0" smtClean="0"/>
                        <a:t> coordinate, and integrate Title IA and early childhood services. Also programs serving children must comply with Head Start </a:t>
                      </a:r>
                      <a:r>
                        <a:rPr lang="en-US" sz="1400" b="1" i="1" baseline="0" dirty="0" smtClean="0"/>
                        <a:t>educational</a:t>
                      </a:r>
                      <a:r>
                        <a:rPr lang="en-US" sz="1400" baseline="0" dirty="0" smtClean="0"/>
                        <a:t> performance standards – see following slides) </a:t>
                      </a:r>
                      <a:endParaRPr lang="en-US" sz="1400" dirty="0"/>
                    </a:p>
                  </a:txBody>
                  <a:tcPr/>
                </a:tc>
                <a:extLst>
                  <a:ext uri="{0D108BD9-81ED-4DB2-BD59-A6C34878D82A}">
                    <a16:rowId xmlns:a16="http://schemas.microsoft.com/office/drawing/2014/main" val="10001"/>
                  </a:ext>
                </a:extLst>
              </a:tr>
              <a:tr h="653710">
                <a:tc>
                  <a:txBody>
                    <a:bodyPr/>
                    <a:lstStyle/>
                    <a:p>
                      <a:r>
                        <a:rPr lang="en-US" b="1" dirty="0" smtClean="0"/>
                        <a:t>Title I</a:t>
                      </a:r>
                      <a:r>
                        <a:rPr lang="en-US" b="1" baseline="0" dirty="0" smtClean="0"/>
                        <a:t> Elementary Schoolwide </a:t>
                      </a:r>
                      <a:r>
                        <a:rPr lang="en-US" baseline="0" dirty="0" smtClean="0"/>
                        <a:t>schools must have strategies for transitioning Pre-K students into their school</a:t>
                      </a:r>
                      <a:endParaRPr lang="en-US" dirty="0"/>
                    </a:p>
                  </a:txBody>
                  <a:tcPr/>
                </a:tc>
                <a:tc>
                  <a:txBody>
                    <a:bodyPr/>
                    <a:lstStyle/>
                    <a:p>
                      <a:pPr algn="ctr"/>
                      <a:r>
                        <a:rPr lang="en-US" dirty="0" smtClean="0"/>
                        <a:t>Not Applicable</a:t>
                      </a:r>
                      <a:endParaRPr lang="en-US" dirty="0"/>
                    </a:p>
                  </a:txBody>
                  <a:tcPr/>
                </a:tc>
                <a:tc>
                  <a:txBody>
                    <a:bodyPr/>
                    <a:lstStyle/>
                    <a:p>
                      <a:pPr algn="ctr"/>
                      <a:r>
                        <a:rPr lang="en-US" sz="1400" b="1" dirty="0" smtClean="0"/>
                        <a:t>Required</a:t>
                      </a:r>
                      <a:endParaRPr lang="en-US" sz="1400" b="1" dirty="0"/>
                    </a:p>
                  </a:txBody>
                  <a:tcPr/>
                </a:tc>
                <a:extLst>
                  <a:ext uri="{0D108BD9-81ED-4DB2-BD59-A6C34878D82A}">
                    <a16:rowId xmlns:a16="http://schemas.microsoft.com/office/drawing/2014/main" val="10002"/>
                  </a:ext>
                </a:extLst>
              </a:tr>
              <a:tr h="823176">
                <a:tc>
                  <a:txBody>
                    <a:bodyPr/>
                    <a:lstStyle/>
                    <a:p>
                      <a:r>
                        <a:rPr lang="en-US" b="1" dirty="0" smtClean="0"/>
                        <a:t>Title IIA (Professional Development) </a:t>
                      </a:r>
                      <a:r>
                        <a:rPr lang="en-US" dirty="0" smtClean="0"/>
                        <a:t>– Provide</a:t>
                      </a:r>
                      <a:r>
                        <a:rPr lang="en-US" baseline="0" dirty="0" smtClean="0"/>
                        <a:t> PD to Pre-K educators in Kindergarten readiness and transition</a:t>
                      </a:r>
                      <a:endParaRPr lang="en-US" dirty="0"/>
                    </a:p>
                  </a:txBody>
                  <a:tcPr/>
                </a:tc>
                <a:tc>
                  <a:txBody>
                    <a:bodyPr/>
                    <a:lstStyle/>
                    <a:p>
                      <a:pPr algn="ctr"/>
                      <a:r>
                        <a:rPr lang="en-US" dirty="0" smtClean="0"/>
                        <a:t>Not</a:t>
                      </a:r>
                      <a:r>
                        <a:rPr lang="en-US" baseline="0" dirty="0" smtClean="0"/>
                        <a:t> Allowed</a:t>
                      </a:r>
                      <a:endParaRPr lang="en-US" dirty="0"/>
                    </a:p>
                  </a:txBody>
                  <a:tcPr/>
                </a:tc>
                <a:tc>
                  <a:txBody>
                    <a:bodyPr/>
                    <a:lstStyle/>
                    <a:p>
                      <a:pPr algn="ctr"/>
                      <a:r>
                        <a:rPr lang="en-US" b="1" dirty="0" smtClean="0"/>
                        <a:t>Allowed</a:t>
                      </a:r>
                    </a:p>
                    <a:p>
                      <a:pPr algn="ctr"/>
                      <a:r>
                        <a:rPr lang="en-US" sz="1400" dirty="0" smtClean="0"/>
                        <a:t>(Must focus on Transitions and K-Readiness)</a:t>
                      </a:r>
                      <a:endParaRPr lang="en-US" sz="1400" dirty="0"/>
                    </a:p>
                  </a:txBody>
                  <a:tcPr/>
                </a:tc>
                <a:extLst>
                  <a:ext uri="{0D108BD9-81ED-4DB2-BD59-A6C34878D82A}">
                    <a16:rowId xmlns:a16="http://schemas.microsoft.com/office/drawing/2014/main" val="10003"/>
                  </a:ext>
                </a:extLst>
              </a:tr>
            </a:tbl>
          </a:graphicData>
        </a:graphic>
      </p:graphicFrame>
      <p:sp>
        <p:nvSpPr>
          <p:cNvPr id="5" name="TextBox 4"/>
          <p:cNvSpPr txBox="1"/>
          <p:nvPr/>
        </p:nvSpPr>
        <p:spPr>
          <a:xfrm>
            <a:off x="16624" y="257528"/>
            <a:ext cx="9144000" cy="1446550"/>
          </a:xfrm>
          <a:prstGeom prst="rect">
            <a:avLst/>
          </a:prstGeom>
          <a:noFill/>
        </p:spPr>
        <p:txBody>
          <a:bodyPr wrap="square" rtlCol="0">
            <a:spAutoFit/>
          </a:bodyPr>
          <a:lstStyle/>
          <a:p>
            <a:pPr algn="ctr"/>
            <a:r>
              <a:rPr lang="en-US" sz="4400" dirty="0" smtClean="0">
                <a:latin typeface="Gill Sans MT" panose="020B0502020104020203" pitchFamily="34" charset="0"/>
              </a:rPr>
              <a:t>Major School district-related Early Learning Provisions in ESSA</a:t>
            </a:r>
            <a:endParaRPr lang="en-US" sz="4400" dirty="0">
              <a:latin typeface="Gill Sans MT" panose="020B0502020104020203" pitchFamily="34" charset="0"/>
            </a:endParaRPr>
          </a:p>
        </p:txBody>
      </p:sp>
    </p:spTree>
    <p:extLst>
      <p:ext uri="{BB962C8B-B14F-4D97-AF65-F5344CB8AC3E}">
        <p14:creationId xmlns:p14="http://schemas.microsoft.com/office/powerpoint/2010/main" val="1044131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FAB73BC-B049-4115-A692-8D63A059BFB8}" type="slidenum">
              <a:rPr lang="en-US" smtClean="0"/>
              <a:pPr/>
              <a:t>15</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864914501"/>
              </p:ext>
            </p:extLst>
          </p:nvPr>
        </p:nvGraphicFramePr>
        <p:xfrm>
          <a:off x="253999" y="2268003"/>
          <a:ext cx="8636001" cy="2588085"/>
        </p:xfrm>
        <a:graphic>
          <a:graphicData uri="http://schemas.openxmlformats.org/drawingml/2006/table">
            <a:tbl>
              <a:tblPr firstRow="1" bandRow="1">
                <a:tableStyleId>{5C22544A-7EE6-4342-B048-85BDC9FD1C3A}</a:tableStyleId>
              </a:tblPr>
              <a:tblGrid>
                <a:gridCol w="3327401">
                  <a:extLst>
                    <a:ext uri="{9D8B030D-6E8A-4147-A177-3AD203B41FA5}">
                      <a16:colId xmlns:a16="http://schemas.microsoft.com/office/drawing/2014/main" val="20000"/>
                    </a:ext>
                  </a:extLst>
                </a:gridCol>
                <a:gridCol w="1016000">
                  <a:extLst>
                    <a:ext uri="{9D8B030D-6E8A-4147-A177-3AD203B41FA5}">
                      <a16:colId xmlns:a16="http://schemas.microsoft.com/office/drawing/2014/main" val="20001"/>
                    </a:ext>
                  </a:extLst>
                </a:gridCol>
                <a:gridCol w="4292600">
                  <a:extLst>
                    <a:ext uri="{9D8B030D-6E8A-4147-A177-3AD203B41FA5}">
                      <a16:colId xmlns:a16="http://schemas.microsoft.com/office/drawing/2014/main" val="20002"/>
                    </a:ext>
                  </a:extLst>
                </a:gridCol>
              </a:tblGrid>
              <a:tr h="399872">
                <a:tc>
                  <a:txBody>
                    <a:bodyPr/>
                    <a:lstStyle/>
                    <a:p>
                      <a:pPr algn="ctr"/>
                      <a:r>
                        <a:rPr lang="en-US" dirty="0" smtClean="0"/>
                        <a:t>Program/Activity</a:t>
                      </a:r>
                      <a:endParaRPr lang="en-US" dirty="0"/>
                    </a:p>
                  </a:txBody>
                  <a:tcPr/>
                </a:tc>
                <a:tc>
                  <a:txBody>
                    <a:bodyPr/>
                    <a:lstStyle/>
                    <a:p>
                      <a:pPr algn="ctr"/>
                      <a:r>
                        <a:rPr lang="en-US" dirty="0" smtClean="0"/>
                        <a:t>Pre-ESSA</a:t>
                      </a:r>
                      <a:endParaRPr lang="en-US" dirty="0"/>
                    </a:p>
                  </a:txBody>
                  <a:tcPr/>
                </a:tc>
                <a:tc>
                  <a:txBody>
                    <a:bodyPr/>
                    <a:lstStyle/>
                    <a:p>
                      <a:pPr algn="ctr"/>
                      <a:r>
                        <a:rPr lang="en-US" dirty="0" smtClean="0"/>
                        <a:t>In ESSA</a:t>
                      </a:r>
                      <a:endParaRPr lang="en-US" dirty="0"/>
                    </a:p>
                  </a:txBody>
                  <a:tcPr/>
                </a:tc>
                <a:extLst>
                  <a:ext uri="{0D108BD9-81ED-4DB2-BD59-A6C34878D82A}">
                    <a16:rowId xmlns:a16="http://schemas.microsoft.com/office/drawing/2014/main" val="10000"/>
                  </a:ext>
                </a:extLst>
              </a:tr>
              <a:tr h="764140">
                <a:tc>
                  <a:txBody>
                    <a:bodyPr/>
                    <a:lstStyle/>
                    <a:p>
                      <a:pPr marL="0" marR="0">
                        <a:spcBef>
                          <a:spcPts val="0"/>
                        </a:spcBef>
                        <a:spcAft>
                          <a:spcPts val="0"/>
                        </a:spcAft>
                      </a:pPr>
                      <a:r>
                        <a:rPr lang="en-US" sz="1350" b="1" dirty="0">
                          <a:effectLst/>
                          <a:latin typeface="Calibri" panose="020F0502020204030204" pitchFamily="34" charset="0"/>
                          <a:ea typeface="Calibri" panose="020F0502020204030204" pitchFamily="34" charset="0"/>
                          <a:cs typeface="Times New Roman" panose="02020603050405020304" pitchFamily="18" charset="0"/>
                        </a:rPr>
                        <a:t>Title III (English Learners) </a:t>
                      </a:r>
                      <a:r>
                        <a:rPr lang="en-US" sz="1350" b="0" dirty="0">
                          <a:effectLst/>
                          <a:latin typeface="Calibri" panose="020F0502020204030204" pitchFamily="34" charset="0"/>
                          <a:ea typeface="Calibri" panose="020F0502020204030204" pitchFamily="34" charset="0"/>
                          <a:cs typeface="Times New Roman" panose="02020603050405020304" pitchFamily="18" charset="0"/>
                        </a:rPr>
                        <a:t>– Provide service to Pre-K English Learners</a:t>
                      </a:r>
                    </a:p>
                  </a:txBody>
                  <a:tcPr/>
                </a:tc>
                <a:tc>
                  <a:txBody>
                    <a:bodyPr/>
                    <a:lstStyle/>
                    <a:p>
                      <a:pPr marL="0" marR="0" algn="ctr">
                        <a:spcBef>
                          <a:spcPts val="0"/>
                        </a:spcBef>
                        <a:spcAft>
                          <a:spcPts val="0"/>
                        </a:spcAft>
                      </a:pPr>
                      <a:r>
                        <a:rPr lang="en-US" sz="1350" b="0" dirty="0">
                          <a:effectLst/>
                          <a:latin typeface="Calibri" panose="020F0502020204030204" pitchFamily="34" charset="0"/>
                          <a:ea typeface="Calibri" panose="020F0502020204030204" pitchFamily="34" charset="0"/>
                          <a:cs typeface="Times New Roman" panose="02020603050405020304" pitchFamily="18" charset="0"/>
                        </a:rPr>
                        <a:t>Not Allowed</a:t>
                      </a:r>
                    </a:p>
                  </a:txBody>
                  <a:tcPr/>
                </a:tc>
                <a:tc>
                  <a:txBody>
                    <a:bodyPr/>
                    <a:lstStyle/>
                    <a:p>
                      <a:pPr marL="0" marR="0" algn="ctr">
                        <a:spcBef>
                          <a:spcPts val="0"/>
                        </a:spcBef>
                        <a:spcAft>
                          <a:spcPts val="0"/>
                        </a:spcAft>
                      </a:pPr>
                      <a:r>
                        <a:rPr lang="en-US" sz="1350" b="1" dirty="0">
                          <a:effectLst/>
                          <a:latin typeface="Calibri" panose="020F0502020204030204" pitchFamily="34" charset="0"/>
                          <a:ea typeface="Calibri" panose="020F0502020204030204" pitchFamily="34" charset="0"/>
                          <a:cs typeface="Times New Roman" panose="02020603050405020304" pitchFamily="18" charset="0"/>
                        </a:rPr>
                        <a:t>States Decide if Allowable</a:t>
                      </a:r>
                      <a:endParaRPr lang="en-US" sz="135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b="0" dirty="0">
                          <a:effectLst/>
                          <a:latin typeface="Calibri" panose="020F0502020204030204" pitchFamily="34" charset="0"/>
                          <a:ea typeface="Calibri" panose="020F0502020204030204" pitchFamily="34" charset="0"/>
                          <a:cs typeface="Times New Roman" panose="02020603050405020304" pitchFamily="18" charset="0"/>
                        </a:rPr>
                        <a:t>OSPI will not have this as an option for 2017-18.  </a:t>
                      </a:r>
                      <a:r>
                        <a:rPr lang="en-US" sz="1400" b="0" dirty="0" smtClean="0">
                          <a:effectLst/>
                          <a:latin typeface="Calibri" panose="020F0502020204030204" pitchFamily="34" charset="0"/>
                          <a:ea typeface="Calibri" panose="020F0502020204030204" pitchFamily="34" charset="0"/>
                          <a:cs typeface="Times New Roman" panose="02020603050405020304" pitchFamily="18" charset="0"/>
                        </a:rPr>
                        <a:t>Before </a:t>
                      </a:r>
                      <a:r>
                        <a:rPr lang="en-US" sz="1400" b="0" dirty="0">
                          <a:effectLst/>
                          <a:latin typeface="Calibri" panose="020F0502020204030204" pitchFamily="34" charset="0"/>
                          <a:ea typeface="Calibri" panose="020F0502020204030204" pitchFamily="34" charset="0"/>
                          <a:cs typeface="Times New Roman" panose="02020603050405020304" pitchFamily="18" charset="0"/>
                        </a:rPr>
                        <a:t>Title III </a:t>
                      </a:r>
                      <a:r>
                        <a:rPr lang="en-US" sz="1400" b="0" dirty="0" smtClean="0">
                          <a:effectLst/>
                          <a:latin typeface="Calibri" panose="020F0502020204030204" pitchFamily="34" charset="0"/>
                          <a:ea typeface="Calibri" panose="020F0502020204030204" pitchFamily="34" charset="0"/>
                          <a:cs typeface="Times New Roman" panose="02020603050405020304" pitchFamily="18" charset="0"/>
                        </a:rPr>
                        <a:t>can </a:t>
                      </a:r>
                      <a:r>
                        <a:rPr lang="en-US" sz="1400" b="0" dirty="0">
                          <a:effectLst/>
                          <a:latin typeface="Calibri" panose="020F0502020204030204" pitchFamily="34" charset="0"/>
                          <a:ea typeface="Calibri" panose="020F0502020204030204" pitchFamily="34" charset="0"/>
                          <a:cs typeface="Times New Roman" panose="02020603050405020304" pitchFamily="18" charset="0"/>
                        </a:rPr>
                        <a:t>be used, OSPI </a:t>
                      </a:r>
                      <a:r>
                        <a:rPr lang="en-US" sz="1400" b="0" dirty="0" smtClean="0">
                          <a:effectLst/>
                          <a:latin typeface="Calibri" panose="020F0502020204030204" pitchFamily="34" charset="0"/>
                          <a:ea typeface="Calibri" panose="020F0502020204030204" pitchFamily="34" charset="0"/>
                          <a:cs typeface="Times New Roman" panose="02020603050405020304" pitchFamily="18" charset="0"/>
                        </a:rPr>
                        <a:t>will </a:t>
                      </a:r>
                      <a:r>
                        <a:rPr lang="en-US" sz="1400" b="0" dirty="0">
                          <a:effectLst/>
                          <a:latin typeface="Calibri" panose="020F0502020204030204" pitchFamily="34" charset="0"/>
                          <a:ea typeface="Calibri" panose="020F0502020204030204" pitchFamily="34" charset="0"/>
                          <a:cs typeface="Times New Roman" panose="02020603050405020304" pitchFamily="18" charset="0"/>
                        </a:rPr>
                        <a:t>need </a:t>
                      </a:r>
                      <a:r>
                        <a:rPr lang="en-US" sz="1400" b="0" dirty="0" smtClean="0">
                          <a:effectLst/>
                          <a:latin typeface="Calibri" panose="020F0502020204030204" pitchFamily="34" charset="0"/>
                          <a:ea typeface="Calibri" panose="020F0502020204030204" pitchFamily="34" charset="0"/>
                          <a:cs typeface="Times New Roman" panose="02020603050405020304" pitchFamily="18" charset="0"/>
                        </a:rPr>
                        <a:t>to </a:t>
                      </a:r>
                      <a:r>
                        <a:rPr lang="en-US" sz="1400" b="0" dirty="0">
                          <a:effectLst/>
                          <a:latin typeface="Calibri" panose="020F0502020204030204" pitchFamily="34" charset="0"/>
                          <a:ea typeface="Calibri" panose="020F0502020204030204" pitchFamily="34" charset="0"/>
                          <a:cs typeface="Times New Roman" panose="02020603050405020304" pitchFamily="18" charset="0"/>
                        </a:rPr>
                        <a:t>develop standards, </a:t>
                      </a:r>
                      <a:r>
                        <a:rPr lang="en-US" sz="1400" b="0" dirty="0" smtClean="0">
                          <a:effectLst/>
                          <a:latin typeface="Calibri" panose="020F0502020204030204" pitchFamily="34" charset="0"/>
                          <a:ea typeface="Calibri" panose="020F0502020204030204" pitchFamily="34" charset="0"/>
                          <a:cs typeface="Times New Roman" panose="02020603050405020304" pitchFamily="18" charset="0"/>
                        </a:rPr>
                        <a:t>a screener</a:t>
                      </a:r>
                      <a:r>
                        <a:rPr lang="en-US" sz="1400" b="0" dirty="0">
                          <a:effectLst/>
                          <a:latin typeface="Calibri" panose="020F0502020204030204" pitchFamily="34" charset="0"/>
                          <a:ea typeface="Calibri" panose="020F0502020204030204" pitchFamily="34" charset="0"/>
                          <a:cs typeface="Times New Roman" panose="02020603050405020304" pitchFamily="18" charset="0"/>
                        </a:rPr>
                        <a:t>, and </a:t>
                      </a:r>
                      <a:r>
                        <a:rPr lang="en-US" sz="1400" b="0" dirty="0" smtClean="0">
                          <a:effectLst/>
                          <a:latin typeface="Calibri" panose="020F0502020204030204" pitchFamily="34" charset="0"/>
                          <a:ea typeface="Calibri" panose="020F0502020204030204" pitchFamily="34" charset="0"/>
                          <a:cs typeface="Times New Roman" panose="02020603050405020304" pitchFamily="18" charset="0"/>
                        </a:rPr>
                        <a:t>a progress </a:t>
                      </a:r>
                      <a:r>
                        <a:rPr lang="en-US" sz="1400" b="0" dirty="0">
                          <a:effectLst/>
                          <a:latin typeface="Calibri" panose="020F0502020204030204" pitchFamily="34" charset="0"/>
                          <a:ea typeface="Calibri" panose="020F0502020204030204" pitchFamily="34" charset="0"/>
                          <a:cs typeface="Times New Roman" panose="02020603050405020304" pitchFamily="18" charset="0"/>
                        </a:rPr>
                        <a:t>assessment. </a:t>
                      </a:r>
                    </a:p>
                  </a:txBody>
                  <a:tcPr/>
                </a:tc>
                <a:extLst>
                  <a:ext uri="{0D108BD9-81ED-4DB2-BD59-A6C34878D82A}">
                    <a16:rowId xmlns:a16="http://schemas.microsoft.com/office/drawing/2014/main" val="10004"/>
                  </a:ext>
                </a:extLst>
              </a:tr>
              <a:tr h="542293">
                <a:tc>
                  <a:txBody>
                    <a:bodyPr/>
                    <a:lstStyle/>
                    <a:p>
                      <a:r>
                        <a:rPr lang="en-US" b="1" dirty="0" smtClean="0"/>
                        <a:t>21</a:t>
                      </a:r>
                      <a:r>
                        <a:rPr lang="en-US" b="1" baseline="30000" dirty="0" smtClean="0"/>
                        <a:t>st</a:t>
                      </a:r>
                      <a:r>
                        <a:rPr lang="en-US" b="1" baseline="0" dirty="0" smtClean="0"/>
                        <a:t> Century Learning Communities </a:t>
                      </a:r>
                      <a:r>
                        <a:rPr lang="en-US" baseline="0" dirty="0" smtClean="0"/>
                        <a:t>– Serve Pre-K children</a:t>
                      </a:r>
                      <a:endParaRPr lang="en-US" dirty="0"/>
                    </a:p>
                  </a:txBody>
                  <a:tcPr/>
                </a:tc>
                <a:tc>
                  <a:txBody>
                    <a:bodyPr/>
                    <a:lstStyle/>
                    <a:p>
                      <a:pPr algn="ctr"/>
                      <a:r>
                        <a:rPr lang="en-US" dirty="0" smtClean="0"/>
                        <a:t>Not Allowed</a:t>
                      </a:r>
                      <a:endParaRPr lang="en-US" dirty="0"/>
                    </a:p>
                  </a:txBody>
                  <a:tcPr/>
                </a:tc>
                <a:tc>
                  <a:txBody>
                    <a:bodyPr/>
                    <a:lstStyle/>
                    <a:p>
                      <a:pPr algn="ctr"/>
                      <a:r>
                        <a:rPr lang="en-US" b="1" dirty="0" smtClean="0"/>
                        <a:t>Allowed</a:t>
                      </a:r>
                      <a:endParaRPr lang="en-US" b="1" dirty="0"/>
                    </a:p>
                  </a:txBody>
                  <a:tcPr/>
                </a:tc>
                <a:extLst>
                  <a:ext uri="{0D108BD9-81ED-4DB2-BD59-A6C34878D82A}">
                    <a16:rowId xmlns:a16="http://schemas.microsoft.com/office/drawing/2014/main" val="10005"/>
                  </a:ext>
                </a:extLst>
              </a:tr>
              <a:tr h="707317">
                <a:tc>
                  <a:txBody>
                    <a:bodyPr/>
                    <a:lstStyle/>
                    <a:p>
                      <a:r>
                        <a:rPr lang="en-US" b="1" dirty="0" smtClean="0"/>
                        <a:t>State School Report Card </a:t>
                      </a:r>
                      <a:r>
                        <a:rPr lang="en-US" dirty="0" smtClean="0"/>
                        <a:t>information on Preschool enrollment</a:t>
                      </a:r>
                      <a:endParaRPr lang="en-US" dirty="0"/>
                    </a:p>
                  </a:txBody>
                  <a:tcPr/>
                </a:tc>
                <a:tc>
                  <a:txBody>
                    <a:bodyPr/>
                    <a:lstStyle/>
                    <a:p>
                      <a:pPr algn="ctr"/>
                      <a:r>
                        <a:rPr lang="en-US" dirty="0" smtClean="0"/>
                        <a:t>Not Applicable</a:t>
                      </a:r>
                      <a:endParaRPr lang="en-US" dirty="0"/>
                    </a:p>
                  </a:txBody>
                  <a:tcPr/>
                </a:tc>
                <a:tc>
                  <a:txBody>
                    <a:bodyPr/>
                    <a:lstStyle/>
                    <a:p>
                      <a:pPr algn="ctr"/>
                      <a:r>
                        <a:rPr lang="en-US" b="1" dirty="0" smtClean="0"/>
                        <a:t>Required</a:t>
                      </a:r>
                    </a:p>
                    <a:p>
                      <a:pPr algn="ctr"/>
                      <a:r>
                        <a:rPr lang="en-US" dirty="0" smtClean="0"/>
                        <a:t>Districts</a:t>
                      </a:r>
                      <a:r>
                        <a:rPr lang="en-US" baseline="0" dirty="0" smtClean="0"/>
                        <a:t> will continue to be required to report Pre-K children served by the district in CEDARS</a:t>
                      </a:r>
                      <a:endParaRPr lang="en-US" dirty="0"/>
                    </a:p>
                  </a:txBody>
                  <a:tcPr/>
                </a:tc>
                <a:extLst>
                  <a:ext uri="{0D108BD9-81ED-4DB2-BD59-A6C34878D82A}">
                    <a16:rowId xmlns:a16="http://schemas.microsoft.com/office/drawing/2014/main" val="10006"/>
                  </a:ext>
                </a:extLst>
              </a:tr>
            </a:tbl>
          </a:graphicData>
        </a:graphic>
      </p:graphicFrame>
      <p:sp>
        <p:nvSpPr>
          <p:cNvPr id="5" name="TextBox 4"/>
          <p:cNvSpPr txBox="1"/>
          <p:nvPr/>
        </p:nvSpPr>
        <p:spPr>
          <a:xfrm>
            <a:off x="-1" y="421621"/>
            <a:ext cx="9144000" cy="1446550"/>
          </a:xfrm>
          <a:prstGeom prst="rect">
            <a:avLst/>
          </a:prstGeom>
          <a:noFill/>
        </p:spPr>
        <p:txBody>
          <a:bodyPr wrap="square" rtlCol="0">
            <a:spAutoFit/>
          </a:bodyPr>
          <a:lstStyle/>
          <a:p>
            <a:pPr algn="ctr"/>
            <a:r>
              <a:rPr lang="en-US" sz="4400" dirty="0" smtClean="0">
                <a:latin typeface="Gill Sans MT" panose="020B0502020104020203" pitchFamily="34" charset="0"/>
              </a:rPr>
              <a:t>Major School district-related Early Learning Provisions in ESSA</a:t>
            </a:r>
            <a:endParaRPr lang="en-US" sz="4400" dirty="0">
              <a:latin typeface="Gill Sans MT" panose="020B0502020104020203" pitchFamily="34" charset="0"/>
            </a:endParaRPr>
          </a:p>
        </p:txBody>
      </p:sp>
    </p:spTree>
    <p:extLst>
      <p:ext uri="{BB962C8B-B14F-4D97-AF65-F5344CB8AC3E}">
        <p14:creationId xmlns:p14="http://schemas.microsoft.com/office/powerpoint/2010/main" val="839101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113E31D-E2AB-40D1-8B51-AFA5AFEF393A}" type="slidenum">
              <a:rPr lang="en-US" smtClean="0"/>
              <a:pPr/>
              <a:t>16</a:t>
            </a:fld>
            <a:endParaRPr lang="en-US" dirty="0"/>
          </a:p>
        </p:txBody>
      </p:sp>
      <p:sp>
        <p:nvSpPr>
          <p:cNvPr id="5" name="Rectangle 4"/>
          <p:cNvSpPr/>
          <p:nvPr/>
        </p:nvSpPr>
        <p:spPr>
          <a:xfrm>
            <a:off x="822959" y="889844"/>
            <a:ext cx="7364307" cy="4185761"/>
          </a:xfrm>
          <a:prstGeom prst="rect">
            <a:avLst/>
          </a:prstGeom>
        </p:spPr>
        <p:txBody>
          <a:bodyPr wrap="square">
            <a:spAutoFit/>
          </a:bodyPr>
          <a:lstStyle/>
          <a:p>
            <a:r>
              <a:rPr lang="en-US" sz="2000" b="1" i="1" dirty="0" smtClean="0">
                <a:latin typeface="Calibri" panose="020F0502020204030204" pitchFamily="34" charset="0"/>
                <a:ea typeface="Calibri" panose="020F0502020204030204" pitchFamily="34" charset="0"/>
                <a:cs typeface="Times New Roman" panose="02020603050405020304" pitchFamily="18" charset="0"/>
              </a:rPr>
              <a:t>Excerpt from an e-mail from </a:t>
            </a:r>
            <a:r>
              <a:rPr lang="en-US" sz="2000" b="1" i="1" dirty="0"/>
              <a:t>Diane </a:t>
            </a:r>
            <a:r>
              <a:rPr lang="en-US" sz="2000" b="1" i="1" dirty="0" err="1"/>
              <a:t>Bragdon</a:t>
            </a:r>
            <a:r>
              <a:rPr lang="en-US" sz="2000" b="1" i="1" dirty="0"/>
              <a:t>, </a:t>
            </a:r>
            <a:r>
              <a:rPr lang="en-US" sz="2000" b="1" i="1" dirty="0" err="1"/>
              <a:t>Ed.D</a:t>
            </a:r>
            <a:r>
              <a:rPr lang="en-US" sz="2000" b="1" i="1" dirty="0" smtClean="0"/>
              <a:t>., U.S</a:t>
            </a:r>
            <a:r>
              <a:rPr lang="en-US" sz="2000" b="1" i="1" dirty="0"/>
              <a:t>. Department of </a:t>
            </a:r>
            <a:r>
              <a:rPr lang="en-US" sz="2000" b="1" i="1" dirty="0" smtClean="0"/>
              <a:t>Education, Office </a:t>
            </a:r>
            <a:r>
              <a:rPr lang="en-US" sz="2000" b="1" i="1" dirty="0"/>
              <a:t>of Elementary and Secondary </a:t>
            </a:r>
            <a:r>
              <a:rPr lang="en-US" sz="2000" b="1" i="1" dirty="0" smtClean="0"/>
              <a:t> regarding the requirement that schools using Title I funds meet Head Start Performance Standards:</a:t>
            </a:r>
          </a:p>
          <a:p>
            <a:endParaRPr lang="en-US" dirty="0"/>
          </a:p>
          <a:p>
            <a:r>
              <a:rPr lang="en-US" sz="2400" dirty="0" smtClean="0">
                <a:latin typeface="Calibri" panose="020F0502020204030204" pitchFamily="34" charset="0"/>
                <a:ea typeface="Calibri" panose="020F0502020204030204" pitchFamily="34" charset="0"/>
                <a:cs typeface="Times New Roman" panose="02020603050405020304" pitchFamily="18" charset="0"/>
              </a:rPr>
              <a:t>“In </a:t>
            </a:r>
            <a:r>
              <a:rPr lang="en-US" sz="2400" dirty="0">
                <a:latin typeface="Calibri" panose="020F0502020204030204" pitchFamily="34" charset="0"/>
                <a:ea typeface="Calibri" panose="020F0502020204030204" pitchFamily="34" charset="0"/>
                <a:cs typeface="Times New Roman" panose="02020603050405020304" pitchFamily="18" charset="0"/>
              </a:rPr>
              <a:t>the Early Learning non-regulatory guidance, we further clarify on page 9-10, “</a:t>
            </a:r>
            <a:r>
              <a:rPr lang="en-US" sz="2400" i="1" dirty="0">
                <a:latin typeface="Calibri" panose="020F0502020204030204" pitchFamily="34" charset="0"/>
                <a:ea typeface="Calibri" panose="020F0502020204030204" pitchFamily="34" charset="0"/>
                <a:cs typeface="Times New Roman" panose="02020603050405020304" pitchFamily="18" charset="0"/>
              </a:rPr>
              <a:t>The program must also meet, at a minimum, the </a:t>
            </a:r>
            <a:r>
              <a:rPr lang="en-US" sz="2400" i="1" u="sng" dirty="0">
                <a:latin typeface="Calibri" panose="020F0502020204030204" pitchFamily="34" charset="0"/>
                <a:ea typeface="Calibri" panose="020F0502020204030204" pitchFamily="34" charset="0"/>
                <a:cs typeface="Times New Roman" panose="02020603050405020304" pitchFamily="18" charset="0"/>
              </a:rPr>
              <a:t>education</a:t>
            </a:r>
            <a:r>
              <a:rPr lang="en-US" sz="2400" i="1" dirty="0">
                <a:latin typeface="Calibri" panose="020F0502020204030204" pitchFamily="34" charset="0"/>
                <a:ea typeface="Calibri" panose="020F0502020204030204" pitchFamily="34" charset="0"/>
                <a:cs typeface="Times New Roman" panose="02020603050405020304" pitchFamily="18" charset="0"/>
              </a:rPr>
              <a:t> performance standards of the Head Start Program Performance Standards that are aligned with the Head Start Child Early Learning Outcomes Framework Ages Birth to Five (</a:t>
            </a:r>
            <a:r>
              <a:rPr lang="en-US" sz="2400" i="1" dirty="0" smtClean="0">
                <a:latin typeface="Calibri" panose="020F0502020204030204" pitchFamily="34" charset="0"/>
                <a:ea typeface="Calibri" panose="020F0502020204030204" pitchFamily="34" charset="0"/>
                <a:cs typeface="Times New Roman" panose="02020603050405020304" pitchFamily="18" charset="0"/>
              </a:rPr>
              <a:t>2015)….</a:t>
            </a:r>
            <a:r>
              <a:rPr lang="en-US" sz="2400" dirty="0" smtClean="0">
                <a:latin typeface="Calibri" panose="020F0502020204030204" pitchFamily="34" charset="0"/>
                <a:ea typeface="Calibri" panose="020F0502020204030204" pitchFamily="34" charset="0"/>
                <a:cs typeface="Times New Roman" panose="02020603050405020304" pitchFamily="18" charset="0"/>
              </a:rPr>
              <a:t>”</a:t>
            </a:r>
            <a:r>
              <a:rPr lang="en-US" sz="2400" dirty="0">
                <a:latin typeface="Calibri" panose="020F0502020204030204" pitchFamily="34" charset="0"/>
                <a:ea typeface="Calibri" panose="020F0502020204030204" pitchFamily="34" charset="0"/>
                <a:cs typeface="Times New Roman" panose="02020603050405020304" pitchFamily="18" charset="0"/>
              </a:rPr>
              <a:t>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8657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113E31D-E2AB-40D1-8B51-AFA5AFEF393A}" type="slidenum">
              <a:rPr lang="en-US" smtClean="0"/>
              <a:pPr/>
              <a:t>17</a:t>
            </a:fld>
            <a:endParaRPr lang="en-US" dirty="0"/>
          </a:p>
        </p:txBody>
      </p:sp>
      <p:sp>
        <p:nvSpPr>
          <p:cNvPr id="5" name="Rectangle 4"/>
          <p:cNvSpPr/>
          <p:nvPr/>
        </p:nvSpPr>
        <p:spPr>
          <a:xfrm>
            <a:off x="955963" y="1604738"/>
            <a:ext cx="7364307" cy="3508653"/>
          </a:xfrm>
          <a:prstGeom prst="rect">
            <a:avLst/>
          </a:prstGeom>
        </p:spPr>
        <p:txBody>
          <a:bodyPr wrap="square">
            <a:spAutoFit/>
          </a:bodyPr>
          <a:lstStyle/>
          <a:p>
            <a:r>
              <a:rPr lang="en-US" sz="2400" dirty="0" smtClean="0">
                <a:latin typeface="Calibri" panose="020F0502020204030204" pitchFamily="34" charset="0"/>
                <a:ea typeface="Calibri" panose="020F0502020204030204" pitchFamily="34" charset="0"/>
                <a:cs typeface="Times New Roman" panose="02020603050405020304" pitchFamily="18" charset="0"/>
              </a:rPr>
              <a:t>We </a:t>
            </a:r>
            <a:r>
              <a:rPr lang="en-US" sz="2400" dirty="0">
                <a:latin typeface="Calibri" panose="020F0502020204030204" pitchFamily="34" charset="0"/>
                <a:ea typeface="Calibri" panose="020F0502020204030204" pitchFamily="34" charset="0"/>
                <a:cs typeface="Times New Roman" panose="02020603050405020304" pitchFamily="18" charset="0"/>
              </a:rPr>
              <a:t>recommend States and LEAs review the</a:t>
            </a:r>
            <a:r>
              <a:rPr lang="en-US" sz="2400"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2"/>
              </a:rPr>
              <a:t> </a:t>
            </a:r>
            <a:r>
              <a:rPr lang="en-US" sz="2400" i="1"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2"/>
              </a:rPr>
              <a:t>Head Start Child Early Learning Outcomes Framework Ages Birth to Five (2015)</a:t>
            </a:r>
            <a:r>
              <a:rPr lang="en-US" sz="2400"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2"/>
              </a:rPr>
              <a:t>,</a:t>
            </a:r>
            <a:r>
              <a:rPr lang="en-US" sz="2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2400" dirty="0">
                <a:latin typeface="Calibri" panose="020F0502020204030204" pitchFamily="34" charset="0"/>
                <a:ea typeface="Calibri" panose="020F0502020204030204" pitchFamily="34" charset="0"/>
                <a:cs typeface="Times New Roman" panose="02020603050405020304" pitchFamily="18" charset="0"/>
              </a:rPr>
              <a:t>which is grounded in comprehensive research around what young children should know and be able to do during their early years. The Domains are broad areas of early learning and development from birth to 5 years that are essential for school and long-term success</a:t>
            </a:r>
            <a:r>
              <a:rPr lang="en-US" sz="2400" dirty="0" smtClean="0">
                <a:latin typeface="Calibri" panose="020F0502020204030204" pitchFamily="34" charset="0"/>
                <a:ea typeface="Calibri" panose="020F0502020204030204" pitchFamily="34" charset="0"/>
                <a:cs typeface="Times New Roman" panose="02020603050405020304" pitchFamily="18" charset="0"/>
              </a:rPr>
              <a:t>.</a:t>
            </a:r>
            <a:r>
              <a:rPr lang="en-US" sz="2400" dirty="0"/>
              <a:t> </a:t>
            </a:r>
            <a:r>
              <a:rPr lang="en-US" sz="2400" dirty="0" smtClean="0"/>
              <a:t>“</a:t>
            </a:r>
          </a:p>
          <a:p>
            <a:endParaRPr lang="en-US" dirty="0"/>
          </a:p>
          <a:p>
            <a:endParaRPr lang="en-US"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2162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Gill Sans MT" panose="020B0502020104020203" pitchFamily="34" charset="0"/>
              </a:rPr>
              <a:t>Early Learning Outcomes Framework</a:t>
            </a:r>
            <a:endParaRPr lang="en-US" sz="4400" dirty="0">
              <a:latin typeface="Gill Sans MT" panose="020B0502020104020203" pitchFamily="34" charset="0"/>
            </a:endParaRPr>
          </a:p>
        </p:txBody>
      </p:sp>
      <p:pic>
        <p:nvPicPr>
          <p:cNvPr id="188418" name="Picture 2" descr="https://eclkc.ohs.acf.hhs.gov/hslc/img/ncqtl/header/ep-banner.png?v1"/>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822960" y="2236124"/>
            <a:ext cx="7289800" cy="2718261"/>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0953FCDC-2A8F-485C-A960-C8B21C7EB862}" type="slidenum">
              <a:rPr lang="en-US" altLang="en-US" smtClean="0"/>
              <a:pPr/>
              <a:t>18</a:t>
            </a:fld>
            <a:endParaRPr lang="en-US" altLang="en-US"/>
          </a:p>
        </p:txBody>
      </p:sp>
    </p:spTree>
    <p:extLst>
      <p:ext uri="{BB962C8B-B14F-4D97-AF65-F5344CB8AC3E}">
        <p14:creationId xmlns:p14="http://schemas.microsoft.com/office/powerpoint/2010/main" val="26394043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3682" y="328475"/>
            <a:ext cx="8140699" cy="1450757"/>
          </a:xfrm>
        </p:spPr>
        <p:txBody>
          <a:bodyPr/>
          <a:lstStyle/>
          <a:p>
            <a:r>
              <a:rPr lang="en-US" sz="4400" dirty="0" smtClean="0">
                <a:latin typeface="Gill Sans MT" panose="020B0502020104020203" pitchFamily="34" charset="0"/>
              </a:rPr>
              <a:t>Early Learning Outcomes Framework</a:t>
            </a:r>
            <a:r>
              <a:rPr lang="en-US" sz="2800" dirty="0" smtClean="0"/>
              <a:t/>
            </a:r>
            <a:br>
              <a:rPr lang="en-US" sz="2800" dirty="0" smtClean="0"/>
            </a:br>
            <a:r>
              <a:rPr lang="en-US" sz="1800" dirty="0" smtClean="0">
                <a:effectLst/>
              </a:rPr>
              <a:t>http://eclkc.ohs.acf.hhs.gov/hslc/hs/sr/approach/elof/i-elof.html</a:t>
            </a:r>
            <a:endParaRPr lang="en-US" sz="1800" dirty="0">
              <a:effectLst/>
            </a:endParaRPr>
          </a:p>
        </p:txBody>
      </p:sp>
      <p:pic>
        <p:nvPicPr>
          <p:cNvPr id="193538" name="Picture 2" descr="http://eclkc.ohs.acf.hhs.gov/hslc/img/school-readiness/framework-rollout-final_c.jpg"/>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50283" y="1845734"/>
            <a:ext cx="8737597" cy="3276599"/>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0953FCDC-2A8F-485C-A960-C8B21C7EB862}" type="slidenum">
              <a:rPr lang="en-US" altLang="en-US" smtClean="0"/>
              <a:pPr/>
              <a:t>19</a:t>
            </a:fld>
            <a:endParaRPr lang="en-US" altLang="en-US"/>
          </a:p>
        </p:txBody>
      </p:sp>
    </p:spTree>
    <p:extLst>
      <p:ext uri="{BB962C8B-B14F-4D97-AF65-F5344CB8AC3E}">
        <p14:creationId xmlns:p14="http://schemas.microsoft.com/office/powerpoint/2010/main" val="7402405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4000" dirty="0" smtClean="0">
                <a:latin typeface="Gill Sans MT" panose="020B0502020104020203" pitchFamily="34" charset="0"/>
              </a:rPr>
              <a:t>Pause &amp; Reflect</a:t>
            </a:r>
            <a:endParaRPr lang="en-US" sz="4000" dirty="0">
              <a:latin typeface="Gill Sans MT" panose="020B0502020104020203" pitchFamily="34" charset="0"/>
            </a:endParaRPr>
          </a:p>
        </p:txBody>
      </p:sp>
      <p:sp>
        <p:nvSpPr>
          <p:cNvPr id="12" name="Content Placeholder 11"/>
          <p:cNvSpPr>
            <a:spLocks noGrp="1"/>
          </p:cNvSpPr>
          <p:nvPr>
            <p:ph idx="1"/>
          </p:nvPr>
        </p:nvSpPr>
        <p:spPr/>
        <p:txBody>
          <a:bodyPr anchor="ctr">
            <a:normAutofit/>
          </a:bodyPr>
          <a:lstStyle/>
          <a:p>
            <a:pPr marL="0" indent="0" algn="ctr">
              <a:buNone/>
            </a:pPr>
            <a:r>
              <a:rPr lang="en-US" sz="3600" dirty="0">
                <a:latin typeface="Segoe UI" panose="020B0502040204020203" pitchFamily="34" charset="0"/>
                <a:cs typeface="Segoe UI" panose="020B0502040204020203" pitchFamily="34" charset="0"/>
              </a:rPr>
              <a:t>Given this new flexibility, assuming you want to invest more in Pre-K, what might you do? </a:t>
            </a:r>
          </a:p>
          <a:p>
            <a:pPr marL="0" indent="0" algn="ctr">
              <a:buNone/>
            </a:pPr>
            <a:r>
              <a:rPr lang="en-US" sz="3600" dirty="0">
                <a:latin typeface="Segoe UI" panose="020B0502040204020203" pitchFamily="34" charset="0"/>
                <a:cs typeface="Segoe UI" panose="020B0502040204020203" pitchFamily="34" charset="0"/>
              </a:rPr>
              <a:t> How might you figure it out?</a:t>
            </a:r>
          </a:p>
          <a:p>
            <a:pPr marL="0" indent="0">
              <a:buNone/>
            </a:pPr>
            <a:endParaRPr lang="en-US" sz="2400" dirty="0" smtClean="0">
              <a:latin typeface="Acumin Pro" panose="020B0504020202020204" pitchFamily="34" charset="0"/>
            </a:endParaRPr>
          </a:p>
        </p:txBody>
      </p:sp>
      <p:sp>
        <p:nvSpPr>
          <p:cNvPr id="5" name="Slide Number Placeholder 4"/>
          <p:cNvSpPr>
            <a:spLocks noGrp="1"/>
          </p:cNvSpPr>
          <p:nvPr>
            <p:ph type="sldNum" sz="quarter" idx="12"/>
          </p:nvPr>
        </p:nvSpPr>
        <p:spPr/>
        <p:txBody>
          <a:bodyPr/>
          <a:lstStyle/>
          <a:p>
            <a:fld id="{4FAB73BC-B049-4115-A692-8D63A059BFB8}" type="slidenum">
              <a:rPr lang="en-US" smtClean="0">
                <a:solidFill>
                  <a:srgbClr val="5D5B4E"/>
                </a:solidFill>
              </a:rPr>
              <a:pPr/>
              <a:t>20</a:t>
            </a:fld>
            <a:endParaRPr lang="en-US" dirty="0">
              <a:solidFill>
                <a:srgbClr val="5D5B4E"/>
              </a:solidFill>
            </a:endParaRPr>
          </a:p>
        </p:txBody>
      </p:sp>
    </p:spTree>
    <p:extLst>
      <p:ext uri="{BB962C8B-B14F-4D97-AF65-F5344CB8AC3E}">
        <p14:creationId xmlns:p14="http://schemas.microsoft.com/office/powerpoint/2010/main" val="12120533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400" dirty="0" smtClean="0">
                <a:latin typeface="Gill Sans MT" panose="020B0502020104020203" pitchFamily="34" charset="0"/>
              </a:rPr>
              <a:t>Pre-K Possibilities </a:t>
            </a:r>
            <a:endParaRPr lang="en-US" sz="4400" dirty="0">
              <a:latin typeface="Gill Sans MT" panose="020B0502020104020203" pitchFamily="34" charset="0"/>
            </a:endParaRPr>
          </a:p>
        </p:txBody>
      </p:sp>
      <p:sp>
        <p:nvSpPr>
          <p:cNvPr id="4" name="Content Placeholder 3"/>
          <p:cNvSpPr>
            <a:spLocks noGrp="1"/>
          </p:cNvSpPr>
          <p:nvPr>
            <p:ph idx="1"/>
          </p:nvPr>
        </p:nvSpPr>
        <p:spPr/>
        <p:txBody>
          <a:bodyPr/>
          <a:lstStyle/>
          <a:p>
            <a:pPr>
              <a:buFont typeface="Arial" panose="020B0604020202020204" pitchFamily="34" charset="0"/>
              <a:buChar char="•"/>
            </a:pPr>
            <a:r>
              <a:rPr lang="en-US" sz="3200" dirty="0" smtClean="0">
                <a:solidFill>
                  <a:srgbClr val="5D5B4E"/>
                </a:solidFill>
                <a:latin typeface="Segoe UI" panose="020B0502040204020203" pitchFamily="34" charset="0"/>
                <a:cs typeface="Segoe UI" panose="020B0502040204020203" pitchFamily="34" charset="0"/>
              </a:rPr>
              <a:t>Reallocation? </a:t>
            </a:r>
          </a:p>
          <a:p>
            <a:pPr>
              <a:buFont typeface="Arial" panose="020B0604020202020204" pitchFamily="34" charset="0"/>
              <a:buChar char="•"/>
            </a:pPr>
            <a:endParaRPr lang="en-US" sz="3200" dirty="0">
              <a:solidFill>
                <a:srgbClr val="5D5B4E"/>
              </a:solidFill>
              <a:latin typeface="Segoe UI" panose="020B0502040204020203" pitchFamily="34" charset="0"/>
              <a:cs typeface="Segoe UI" panose="020B0502040204020203" pitchFamily="34" charset="0"/>
            </a:endParaRPr>
          </a:p>
          <a:p>
            <a:pPr>
              <a:buFont typeface="Arial" panose="020B0604020202020204" pitchFamily="34" charset="0"/>
              <a:buChar char="•"/>
            </a:pPr>
            <a:r>
              <a:rPr lang="en-US" sz="3200" dirty="0" smtClean="0">
                <a:solidFill>
                  <a:srgbClr val="5D5B4E"/>
                </a:solidFill>
                <a:latin typeface="Segoe UI" panose="020B0502040204020203" pitchFamily="34" charset="0"/>
                <a:cs typeface="Segoe UI" panose="020B0502040204020203" pitchFamily="34" charset="0"/>
              </a:rPr>
              <a:t>Extend Services? </a:t>
            </a:r>
          </a:p>
          <a:p>
            <a:pPr>
              <a:buFont typeface="Arial" panose="020B0604020202020204" pitchFamily="34" charset="0"/>
              <a:buChar char="•"/>
            </a:pPr>
            <a:endParaRPr lang="en-US" sz="3200" dirty="0">
              <a:solidFill>
                <a:srgbClr val="5D5B4E"/>
              </a:solidFill>
              <a:latin typeface="Segoe UI" panose="020B0502040204020203" pitchFamily="34" charset="0"/>
              <a:cs typeface="Segoe UI" panose="020B0502040204020203" pitchFamily="34" charset="0"/>
            </a:endParaRPr>
          </a:p>
          <a:p>
            <a:pPr>
              <a:buFont typeface="Arial" panose="020B0604020202020204" pitchFamily="34" charset="0"/>
              <a:buChar char="•"/>
            </a:pPr>
            <a:r>
              <a:rPr lang="en-US" sz="3200" dirty="0" smtClean="0">
                <a:solidFill>
                  <a:srgbClr val="5D5B4E"/>
                </a:solidFill>
                <a:latin typeface="Segoe UI" panose="020B0502040204020203" pitchFamily="34" charset="0"/>
                <a:cs typeface="Segoe UI" panose="020B0502040204020203" pitchFamily="34" charset="0"/>
              </a:rPr>
              <a:t>Include Pre-K? </a:t>
            </a:r>
          </a:p>
          <a:p>
            <a:endParaRPr lang="en-US" sz="4000" dirty="0">
              <a:solidFill>
                <a:srgbClr val="5D5B4E"/>
              </a:solidFill>
            </a:endParaRPr>
          </a:p>
          <a:p>
            <a:endParaRPr lang="en-US" dirty="0"/>
          </a:p>
        </p:txBody>
      </p:sp>
      <p:sp>
        <p:nvSpPr>
          <p:cNvPr id="2" name="Slide Number Placeholder 1"/>
          <p:cNvSpPr>
            <a:spLocks noGrp="1"/>
          </p:cNvSpPr>
          <p:nvPr>
            <p:ph type="sldNum" sz="quarter" idx="12"/>
          </p:nvPr>
        </p:nvSpPr>
        <p:spPr/>
        <p:txBody>
          <a:bodyPr/>
          <a:lstStyle/>
          <a:p>
            <a:fld id="{4FAB73BC-B049-4115-A692-8D63A059BFB8}" type="slidenum">
              <a:rPr lang="en-US" smtClean="0"/>
              <a:pPr/>
              <a:t>21</a:t>
            </a:fld>
            <a:endParaRPr lang="en-US" dirty="0"/>
          </a:p>
        </p:txBody>
      </p:sp>
    </p:spTree>
    <p:extLst>
      <p:ext uri="{BB962C8B-B14F-4D97-AF65-F5344CB8AC3E}">
        <p14:creationId xmlns:p14="http://schemas.microsoft.com/office/powerpoint/2010/main" val="1629299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Gill Sans MT" panose="020B0502020104020203" pitchFamily="34" charset="0"/>
              </a:rPr>
              <a:t>New Flexibility Based on the Needs of Your Community </a:t>
            </a:r>
            <a:endParaRPr lang="en-US" sz="4400" dirty="0">
              <a:latin typeface="Gill Sans MT" panose="020B0502020104020203" pitchFamily="34" charset="0"/>
            </a:endParaRPr>
          </a:p>
        </p:txBody>
      </p:sp>
      <p:sp>
        <p:nvSpPr>
          <p:cNvPr id="3" name="Content Placeholder 2"/>
          <p:cNvSpPr>
            <a:spLocks noGrp="1"/>
          </p:cNvSpPr>
          <p:nvPr>
            <p:ph idx="1"/>
          </p:nvPr>
        </p:nvSpPr>
        <p:spPr/>
        <p:txBody>
          <a:bodyPr>
            <a:normAutofit/>
          </a:bodyPr>
          <a:lstStyle/>
          <a:p>
            <a:r>
              <a:rPr lang="en-US" sz="3200" dirty="0" smtClean="0">
                <a:latin typeface="Segoe UI" panose="020B0502040204020203" pitchFamily="34" charset="0"/>
                <a:cs typeface="Segoe UI" panose="020B0502040204020203" pitchFamily="34" charset="0"/>
              </a:rPr>
              <a:t>Reallocation </a:t>
            </a:r>
          </a:p>
          <a:p>
            <a:pPr lvl="8"/>
            <a:r>
              <a:rPr lang="en-US" sz="2800" dirty="0" smtClean="0">
                <a:latin typeface="Segoe UI" panose="020B0502040204020203" pitchFamily="34" charset="0"/>
                <a:cs typeface="Segoe UI" panose="020B0502040204020203" pitchFamily="34" charset="0"/>
              </a:rPr>
              <a:t>To reach more children prior to kindergarten </a:t>
            </a:r>
          </a:p>
          <a:p>
            <a:pPr marL="150876" lvl="1" indent="0">
              <a:buNone/>
            </a:pPr>
            <a:r>
              <a:rPr lang="en-US" sz="3200" dirty="0" smtClean="0">
                <a:latin typeface="Segoe UI" panose="020B0502040204020203" pitchFamily="34" charset="0"/>
                <a:cs typeface="Segoe UI" panose="020B0502040204020203" pitchFamily="34" charset="0"/>
              </a:rPr>
              <a:t>Extend Services </a:t>
            </a:r>
          </a:p>
          <a:p>
            <a:pPr marL="150876" lvl="1" indent="0">
              <a:buNone/>
            </a:pPr>
            <a:r>
              <a:rPr lang="en-US" sz="3200" dirty="0">
                <a:latin typeface="Segoe UI" panose="020B0502040204020203" pitchFamily="34" charset="0"/>
                <a:cs typeface="Segoe UI" panose="020B0502040204020203" pitchFamily="34" charset="0"/>
              </a:rPr>
              <a:t>	</a:t>
            </a:r>
            <a:r>
              <a:rPr lang="en-US" sz="3200" dirty="0" smtClean="0">
                <a:latin typeface="Segoe UI" panose="020B0502040204020203" pitchFamily="34" charset="0"/>
                <a:cs typeface="Segoe UI" panose="020B0502040204020203" pitchFamily="34" charset="0"/>
              </a:rPr>
              <a:t>	</a:t>
            </a:r>
            <a:r>
              <a:rPr lang="en-US" sz="2800" dirty="0" smtClean="0">
                <a:latin typeface="Segoe UI" panose="020B0502040204020203" pitchFamily="34" charset="0"/>
                <a:cs typeface="Segoe UI" panose="020B0502040204020203" pitchFamily="34" charset="0"/>
              </a:rPr>
              <a:t>Use existing staff to support 				the work of Pre-K </a:t>
            </a:r>
            <a:endParaRPr lang="en-US" sz="2800" dirty="0">
              <a:latin typeface="Segoe UI" panose="020B0502040204020203" pitchFamily="34" charset="0"/>
              <a:cs typeface="Segoe UI" panose="020B0502040204020203" pitchFamily="34" charset="0"/>
            </a:endParaRPr>
          </a:p>
        </p:txBody>
      </p:sp>
      <p:sp>
        <p:nvSpPr>
          <p:cNvPr id="4" name="Slide Number Placeholder 3"/>
          <p:cNvSpPr>
            <a:spLocks noGrp="1"/>
          </p:cNvSpPr>
          <p:nvPr>
            <p:ph type="sldNum" sz="quarter" idx="12"/>
          </p:nvPr>
        </p:nvSpPr>
        <p:spPr/>
        <p:txBody>
          <a:bodyPr/>
          <a:lstStyle/>
          <a:p>
            <a:fld id="{6113E31D-E2AB-40D1-8B51-AFA5AFEF393A}" type="slidenum">
              <a:rPr lang="en-US" smtClean="0"/>
              <a:pPr/>
              <a:t>22</a:t>
            </a:fld>
            <a:endParaRPr lang="en-US" dirty="0"/>
          </a:p>
        </p:txBody>
      </p:sp>
    </p:spTree>
    <p:extLst>
      <p:ext uri="{BB962C8B-B14F-4D97-AF65-F5344CB8AC3E}">
        <p14:creationId xmlns:p14="http://schemas.microsoft.com/office/powerpoint/2010/main" val="37517193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Gill Sans MT" panose="020B0502020104020203" pitchFamily="34" charset="0"/>
              </a:rPr>
              <a:t>New Flexibility Based on the Needs of Your Community </a:t>
            </a:r>
            <a:endParaRPr lang="en-US" sz="4400" dirty="0">
              <a:latin typeface="Gill Sans MT" panose="020B0502020104020203" pitchFamily="34" charset="0"/>
            </a:endParaRPr>
          </a:p>
        </p:txBody>
      </p:sp>
      <p:sp>
        <p:nvSpPr>
          <p:cNvPr id="3" name="Content Placeholder 2"/>
          <p:cNvSpPr>
            <a:spLocks noGrp="1"/>
          </p:cNvSpPr>
          <p:nvPr>
            <p:ph idx="1"/>
          </p:nvPr>
        </p:nvSpPr>
        <p:spPr/>
        <p:txBody>
          <a:bodyPr>
            <a:normAutofit/>
          </a:bodyPr>
          <a:lstStyle/>
          <a:p>
            <a:r>
              <a:rPr lang="en-US" sz="3200" dirty="0" smtClean="0">
                <a:latin typeface="Segoe UI" panose="020B0502040204020203" pitchFamily="34" charset="0"/>
                <a:cs typeface="Segoe UI" panose="020B0502040204020203" pitchFamily="34" charset="0"/>
              </a:rPr>
              <a:t>Include Pre-K  </a:t>
            </a:r>
          </a:p>
          <a:p>
            <a:pPr lvl="8"/>
            <a:r>
              <a:rPr lang="en-US" sz="2800" dirty="0" smtClean="0">
                <a:latin typeface="Segoe UI" panose="020B0502040204020203" pitchFamily="34" charset="0"/>
                <a:cs typeface="Segoe UI" panose="020B0502040204020203" pitchFamily="34" charset="0"/>
              </a:rPr>
              <a:t>Professional Development, Parent outreach, Facilities, Curriculum Adoption, STEM efforts, RTI and R&amp;R </a:t>
            </a:r>
          </a:p>
        </p:txBody>
      </p:sp>
      <p:sp>
        <p:nvSpPr>
          <p:cNvPr id="4" name="Slide Number Placeholder 3"/>
          <p:cNvSpPr>
            <a:spLocks noGrp="1"/>
          </p:cNvSpPr>
          <p:nvPr>
            <p:ph type="sldNum" sz="quarter" idx="12"/>
          </p:nvPr>
        </p:nvSpPr>
        <p:spPr/>
        <p:txBody>
          <a:bodyPr/>
          <a:lstStyle/>
          <a:p>
            <a:fld id="{6113E31D-E2AB-40D1-8B51-AFA5AFEF393A}" type="slidenum">
              <a:rPr lang="en-US" smtClean="0"/>
              <a:pPr/>
              <a:t>23</a:t>
            </a:fld>
            <a:endParaRPr lang="en-US" dirty="0"/>
          </a:p>
        </p:txBody>
      </p:sp>
    </p:spTree>
    <p:extLst>
      <p:ext uri="{BB962C8B-B14F-4D97-AF65-F5344CB8AC3E}">
        <p14:creationId xmlns:p14="http://schemas.microsoft.com/office/powerpoint/2010/main" val="40874600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694" y="286606"/>
            <a:ext cx="7476066" cy="1450757"/>
          </a:xfrm>
        </p:spPr>
        <p:txBody>
          <a:bodyPr>
            <a:noAutofit/>
          </a:bodyPr>
          <a:lstStyle/>
          <a:p>
            <a:r>
              <a:rPr lang="en-US" sz="4400" dirty="0" smtClean="0">
                <a:latin typeface="Gill Sans MT" panose="020B0502020104020203" pitchFamily="34" charset="0"/>
                <a:cs typeface="Segoe UI" panose="020B0502040204020203" pitchFamily="34" charset="0"/>
              </a:rPr>
              <a:t>Engaging Your Community: </a:t>
            </a:r>
            <a:r>
              <a:rPr lang="en-US" sz="4400" dirty="0" smtClean="0">
                <a:latin typeface="Gill Sans MT" panose="020B0502020104020203" pitchFamily="34" charset="0"/>
                <a:cs typeface="Segoe UI" panose="020B0502040204020203" pitchFamily="34" charset="0"/>
              </a:rPr>
              <a:t/>
            </a:r>
            <a:br>
              <a:rPr lang="en-US" sz="4400" dirty="0" smtClean="0">
                <a:latin typeface="Gill Sans MT" panose="020B0502020104020203" pitchFamily="34" charset="0"/>
                <a:cs typeface="Segoe UI" panose="020B0502040204020203" pitchFamily="34" charset="0"/>
              </a:rPr>
            </a:br>
            <a:r>
              <a:rPr lang="en-US" sz="4400" dirty="0" smtClean="0">
                <a:latin typeface="Gill Sans MT" panose="020B0502020104020203" pitchFamily="34" charset="0"/>
                <a:cs typeface="Segoe UI" panose="020B0502040204020203" pitchFamily="34" charset="0"/>
              </a:rPr>
              <a:t>Key </a:t>
            </a:r>
            <a:r>
              <a:rPr lang="en-US" sz="4400" dirty="0" smtClean="0">
                <a:latin typeface="Gill Sans MT" panose="020B0502020104020203" pitchFamily="34" charset="0"/>
                <a:cs typeface="Segoe UI" panose="020B0502040204020203" pitchFamily="34" charset="0"/>
              </a:rPr>
              <a:t>Questions  </a:t>
            </a:r>
            <a:endParaRPr lang="en-US" sz="4000" dirty="0">
              <a:latin typeface="Gill Sans MT" panose="020B0502020104020203" pitchFamily="34" charset="0"/>
              <a:cs typeface="Segoe UI" panose="020B0502040204020203" pitchFamily="34" charset="0"/>
            </a:endParaRPr>
          </a:p>
        </p:txBody>
      </p:sp>
      <p:sp>
        <p:nvSpPr>
          <p:cNvPr id="7" name="Content Placeholder 6"/>
          <p:cNvSpPr>
            <a:spLocks noGrp="1"/>
          </p:cNvSpPr>
          <p:nvPr>
            <p:ph idx="1"/>
          </p:nvPr>
        </p:nvSpPr>
        <p:spPr>
          <a:xfrm>
            <a:off x="890694" y="1823271"/>
            <a:ext cx="7543800" cy="3876136"/>
          </a:xfrm>
        </p:spPr>
        <p:txBody>
          <a:bodyPr>
            <a:normAutofit fontScale="40000" lnSpcReduction="20000"/>
          </a:bodyPr>
          <a:lstStyle/>
          <a:p>
            <a:pPr>
              <a:buFont typeface="Arial" panose="020B0604020202020204" pitchFamily="34" charset="0"/>
              <a:buChar char="•"/>
            </a:pPr>
            <a:r>
              <a:rPr lang="en-US" sz="7500" dirty="0">
                <a:latin typeface="Segoe UI" panose="020B0502040204020203" pitchFamily="34" charset="0"/>
                <a:cs typeface="Segoe UI" panose="020B0502040204020203" pitchFamily="34" charset="0"/>
              </a:rPr>
              <a:t> </a:t>
            </a:r>
            <a:r>
              <a:rPr lang="en-US" sz="7000" dirty="0" smtClean="0">
                <a:latin typeface="Segoe UI" panose="020B0502040204020203" pitchFamily="34" charset="0"/>
                <a:cs typeface="Segoe UI" panose="020B0502040204020203" pitchFamily="34" charset="0"/>
              </a:rPr>
              <a:t>Who </a:t>
            </a:r>
            <a:r>
              <a:rPr lang="en-US" sz="7000" dirty="0" smtClean="0">
                <a:latin typeface="Segoe UI" panose="020B0502040204020203" pitchFamily="34" charset="0"/>
                <a:cs typeface="Segoe UI" panose="020B0502040204020203" pitchFamily="34" charset="0"/>
              </a:rPr>
              <a:t>are the players? </a:t>
            </a:r>
          </a:p>
          <a:p>
            <a:pPr>
              <a:buFont typeface="Arial" panose="020B0604020202020204" pitchFamily="34" charset="0"/>
              <a:buChar char="•"/>
            </a:pPr>
            <a:r>
              <a:rPr lang="en-US" sz="7000" dirty="0" smtClean="0">
                <a:latin typeface="Segoe UI" panose="020B0502040204020203" pitchFamily="34" charset="0"/>
                <a:cs typeface="Segoe UI" panose="020B0502040204020203" pitchFamily="34" charset="0"/>
              </a:rPr>
              <a:t> Who </a:t>
            </a:r>
            <a:r>
              <a:rPr lang="en-US" sz="7000" dirty="0">
                <a:latin typeface="Segoe UI" panose="020B0502040204020203" pitchFamily="34" charset="0"/>
                <a:cs typeface="Segoe UI" panose="020B0502040204020203" pitchFamily="34" charset="0"/>
              </a:rPr>
              <a:t>has an investment in Early Childhood? </a:t>
            </a:r>
          </a:p>
          <a:p>
            <a:pPr>
              <a:buFont typeface="Arial" panose="020B0604020202020204" pitchFamily="34" charset="0"/>
              <a:buChar char="•"/>
            </a:pPr>
            <a:r>
              <a:rPr lang="en-US" sz="7000" dirty="0" smtClean="0">
                <a:latin typeface="Segoe UI" panose="020B0502040204020203" pitchFamily="34" charset="0"/>
                <a:cs typeface="Segoe UI" panose="020B0502040204020203" pitchFamily="34" charset="0"/>
              </a:rPr>
              <a:t> Where are your children prior to Kindergarten? </a:t>
            </a:r>
          </a:p>
          <a:p>
            <a:pPr>
              <a:buFont typeface="Arial" panose="020B0604020202020204" pitchFamily="34" charset="0"/>
              <a:buChar char="•"/>
            </a:pPr>
            <a:r>
              <a:rPr lang="en-US" sz="7000" dirty="0" smtClean="0">
                <a:latin typeface="Segoe UI" panose="020B0502040204020203" pitchFamily="34" charset="0"/>
                <a:cs typeface="Segoe UI" panose="020B0502040204020203" pitchFamily="34" charset="0"/>
              </a:rPr>
              <a:t> How many attend preschool now? </a:t>
            </a:r>
          </a:p>
          <a:p>
            <a:pPr>
              <a:buFont typeface="Arial" panose="020B0604020202020204" pitchFamily="34" charset="0"/>
              <a:buChar char="•"/>
            </a:pPr>
            <a:r>
              <a:rPr lang="en-US" sz="7000" dirty="0" smtClean="0">
                <a:latin typeface="Segoe UI" panose="020B0502040204020203" pitchFamily="34" charset="0"/>
                <a:cs typeface="Segoe UI" panose="020B0502040204020203" pitchFamily="34" charset="0"/>
              </a:rPr>
              <a:t> Who in your community has already done a needs assessment? </a:t>
            </a:r>
          </a:p>
          <a:p>
            <a:pPr>
              <a:buFont typeface="Arial" panose="020B0604020202020204" pitchFamily="34" charset="0"/>
              <a:buChar char="•"/>
            </a:pPr>
            <a:r>
              <a:rPr lang="en-US" sz="7000" dirty="0" smtClean="0">
                <a:latin typeface="Segoe UI" panose="020B0502040204020203" pitchFamily="34" charset="0"/>
                <a:cs typeface="Segoe UI" panose="020B0502040204020203" pitchFamily="34" charset="0"/>
              </a:rPr>
              <a:t> What </a:t>
            </a:r>
            <a:r>
              <a:rPr lang="en-US" sz="7000" dirty="0">
                <a:latin typeface="Segoe UI" panose="020B0502040204020203" pitchFamily="34" charset="0"/>
                <a:cs typeface="Segoe UI" panose="020B0502040204020203" pitchFamily="34" charset="0"/>
              </a:rPr>
              <a:t>does your trend data tell you? </a:t>
            </a:r>
          </a:p>
          <a:p>
            <a:pPr>
              <a:buFont typeface="Arial" panose="020B0604020202020204" pitchFamily="34" charset="0"/>
              <a:buChar char="•"/>
            </a:pPr>
            <a:endParaRPr lang="en-US" sz="7200" dirty="0" smtClean="0"/>
          </a:p>
          <a:p>
            <a:pPr marL="0" indent="0">
              <a:buNone/>
            </a:pPr>
            <a:endParaRPr lang="en-US" sz="3600" dirty="0" smtClean="0"/>
          </a:p>
          <a:p>
            <a:pPr marL="0" indent="0">
              <a:buNone/>
            </a:pPr>
            <a:endParaRPr lang="en-US" sz="3600" dirty="0" smtClean="0"/>
          </a:p>
          <a:p>
            <a:pPr marL="0" indent="0">
              <a:buNone/>
            </a:pPr>
            <a:endParaRPr lang="en-US" sz="3600" dirty="0"/>
          </a:p>
          <a:p>
            <a:pPr lvl="2">
              <a:buFont typeface="Wingdings" panose="05000000000000000000" pitchFamily="2" charset="2"/>
              <a:buChar char="ü"/>
            </a:pPr>
            <a:endParaRPr lang="en-US" dirty="0"/>
          </a:p>
          <a:p>
            <a:pPr lvl="2">
              <a:buFont typeface="Wingdings" panose="05000000000000000000" pitchFamily="2" charset="2"/>
              <a:buChar char="ü"/>
            </a:pPr>
            <a:endParaRPr lang="en-US" dirty="0"/>
          </a:p>
          <a:p>
            <a:pPr lvl="1">
              <a:buFont typeface="Wingdings" panose="05000000000000000000" pitchFamily="2" charset="2"/>
              <a:buChar char="ü"/>
            </a:pPr>
            <a:endParaRPr lang="en-US" dirty="0"/>
          </a:p>
        </p:txBody>
      </p:sp>
    </p:spTree>
    <p:extLst>
      <p:ext uri="{BB962C8B-B14F-4D97-AF65-F5344CB8AC3E}">
        <p14:creationId xmlns:p14="http://schemas.microsoft.com/office/powerpoint/2010/main" val="5140555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latin typeface="Gill Sans MT" panose="020B0502020104020203" pitchFamily="34" charset="0"/>
              </a:rPr>
              <a:t>Engaging Your Community: Important Steps </a:t>
            </a:r>
            <a:endParaRPr lang="en-US" sz="4400" dirty="0">
              <a:latin typeface="Gill Sans MT" panose="020B0502020104020203" pitchFamily="34" charset="0"/>
            </a:endParaRPr>
          </a:p>
        </p:txBody>
      </p:sp>
      <p:sp>
        <p:nvSpPr>
          <p:cNvPr id="7" name="Content Placeholder 6"/>
          <p:cNvSpPr>
            <a:spLocks noGrp="1"/>
          </p:cNvSpPr>
          <p:nvPr>
            <p:ph idx="1"/>
          </p:nvPr>
        </p:nvSpPr>
        <p:spPr>
          <a:xfrm>
            <a:off x="822960" y="1962884"/>
            <a:ext cx="7543800" cy="3922789"/>
          </a:xfrm>
        </p:spPr>
        <p:txBody>
          <a:bodyPr>
            <a:normAutofit fontScale="32500" lnSpcReduction="20000"/>
          </a:bodyPr>
          <a:lstStyle/>
          <a:p>
            <a:pPr>
              <a:buFont typeface="Arial" panose="020B0604020202020204" pitchFamily="34" charset="0"/>
              <a:buChar char="•"/>
            </a:pPr>
            <a:r>
              <a:rPr lang="en-US" sz="9200" dirty="0" smtClean="0">
                <a:latin typeface="Segoe UI" panose="020B0502040204020203" pitchFamily="34" charset="0"/>
                <a:cs typeface="Segoe UI" panose="020B0502040204020203" pitchFamily="34" charset="0"/>
              </a:rPr>
              <a:t> Prioritize the needs (one or two priority goals) </a:t>
            </a:r>
          </a:p>
          <a:p>
            <a:pPr>
              <a:buFont typeface="Arial" panose="020B0604020202020204" pitchFamily="34" charset="0"/>
              <a:buChar char="•"/>
            </a:pPr>
            <a:r>
              <a:rPr lang="en-US" sz="9200" dirty="0" smtClean="0">
                <a:latin typeface="Segoe UI" panose="020B0502040204020203" pitchFamily="34" charset="0"/>
                <a:cs typeface="Segoe UI" panose="020B0502040204020203" pitchFamily="34" charset="0"/>
              </a:rPr>
              <a:t> Align Pre-K goals with school/district goals </a:t>
            </a:r>
          </a:p>
          <a:p>
            <a:pPr>
              <a:buFont typeface="Arial" panose="020B0604020202020204" pitchFamily="34" charset="0"/>
              <a:buChar char="•"/>
            </a:pPr>
            <a:r>
              <a:rPr lang="en-US" sz="9200" dirty="0" smtClean="0">
                <a:latin typeface="Segoe UI" panose="020B0502040204020203" pitchFamily="34" charset="0"/>
                <a:cs typeface="Segoe UI" panose="020B0502040204020203" pitchFamily="34" charset="0"/>
              </a:rPr>
              <a:t> Identify effective teaching and learning practices (child development and </a:t>
            </a:r>
            <a:r>
              <a:rPr lang="en-US" sz="9200" dirty="0" smtClean="0">
                <a:latin typeface="Segoe UI" panose="020B0502040204020203" pitchFamily="34" charset="0"/>
                <a:cs typeface="Segoe UI" panose="020B0502040204020203" pitchFamily="34" charset="0"/>
              </a:rPr>
              <a:t>neuroscience)</a:t>
            </a:r>
            <a:endParaRPr lang="en-US" sz="9200" dirty="0" smtClean="0">
              <a:latin typeface="Segoe UI" panose="020B0502040204020203" pitchFamily="34" charset="0"/>
              <a:cs typeface="Segoe UI" panose="020B0502040204020203" pitchFamily="34" charset="0"/>
            </a:endParaRPr>
          </a:p>
          <a:p>
            <a:pPr>
              <a:buFont typeface="Arial" panose="020B0604020202020204" pitchFamily="34" charset="0"/>
              <a:buChar char="•"/>
            </a:pPr>
            <a:r>
              <a:rPr lang="en-US" sz="9200" dirty="0" smtClean="0">
                <a:latin typeface="Segoe UI" panose="020B0502040204020203" pitchFamily="34" charset="0"/>
                <a:cs typeface="Segoe UI" panose="020B0502040204020203" pitchFamily="34" charset="0"/>
              </a:rPr>
              <a:t> Align support systems and funding sources </a:t>
            </a:r>
          </a:p>
          <a:p>
            <a:pPr marL="0" indent="0">
              <a:buNone/>
            </a:pPr>
            <a:endParaRPr lang="en-US" sz="3600" dirty="0" smtClean="0"/>
          </a:p>
          <a:p>
            <a:pPr marL="0" indent="0">
              <a:buNone/>
            </a:pPr>
            <a:endParaRPr lang="en-US" sz="3600" dirty="0" smtClean="0"/>
          </a:p>
          <a:p>
            <a:pPr marL="0" indent="0">
              <a:buNone/>
            </a:pPr>
            <a:endParaRPr lang="en-US" sz="3600" dirty="0"/>
          </a:p>
          <a:p>
            <a:pPr lvl="2">
              <a:buFont typeface="Wingdings" panose="05000000000000000000" pitchFamily="2" charset="2"/>
              <a:buChar char="ü"/>
            </a:pPr>
            <a:endParaRPr lang="en-US" dirty="0"/>
          </a:p>
          <a:p>
            <a:pPr lvl="2">
              <a:buFont typeface="Wingdings" panose="05000000000000000000" pitchFamily="2" charset="2"/>
              <a:buChar char="ü"/>
            </a:pPr>
            <a:endParaRPr lang="en-US" dirty="0"/>
          </a:p>
          <a:p>
            <a:pPr lvl="1">
              <a:buFont typeface="Wingdings" panose="05000000000000000000" pitchFamily="2" charset="2"/>
              <a:buChar char="ü"/>
            </a:pPr>
            <a:endParaRPr lang="en-US" dirty="0"/>
          </a:p>
        </p:txBody>
      </p:sp>
    </p:spTree>
    <p:extLst>
      <p:ext uri="{BB962C8B-B14F-4D97-AF65-F5344CB8AC3E}">
        <p14:creationId xmlns:p14="http://schemas.microsoft.com/office/powerpoint/2010/main" val="1495741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Gill Sans MT" panose="020B0502020104020203" pitchFamily="34" charset="0"/>
              </a:rPr>
              <a:t>Contacts</a:t>
            </a:r>
            <a:endParaRPr lang="en-US" sz="4000" dirty="0">
              <a:latin typeface="Gill Sans MT" panose="020B0502020104020203" pitchFamily="34" charset="0"/>
            </a:endParaRPr>
          </a:p>
        </p:txBody>
      </p:sp>
      <p:sp>
        <p:nvSpPr>
          <p:cNvPr id="3" name="Content Placeholder 2"/>
          <p:cNvSpPr>
            <a:spLocks noGrp="1"/>
          </p:cNvSpPr>
          <p:nvPr>
            <p:ph idx="1"/>
          </p:nvPr>
        </p:nvSpPr>
        <p:spPr>
          <a:xfrm>
            <a:off x="822960" y="1795859"/>
            <a:ext cx="7543800" cy="3616603"/>
          </a:xfrm>
        </p:spPr>
        <p:txBody>
          <a:bodyPr anchor="t">
            <a:normAutofit fontScale="92500" lnSpcReduction="10000"/>
          </a:bodyPr>
          <a:lstStyle/>
          <a:p>
            <a:pPr>
              <a:lnSpc>
                <a:spcPct val="100000"/>
              </a:lnSpc>
              <a:spcBef>
                <a:spcPts val="0"/>
              </a:spcBef>
              <a:spcAft>
                <a:spcPts val="0"/>
              </a:spcAft>
            </a:pPr>
            <a:r>
              <a:rPr lang="en-US" sz="2600" b="1" dirty="0" smtClean="0"/>
              <a:t>Jason Miller</a:t>
            </a:r>
            <a:endParaRPr lang="en-US" sz="2600" dirty="0" smtClean="0"/>
          </a:p>
          <a:p>
            <a:pPr>
              <a:lnSpc>
                <a:spcPct val="100000"/>
              </a:lnSpc>
              <a:spcBef>
                <a:spcPts val="0"/>
              </a:spcBef>
              <a:spcAft>
                <a:spcPts val="0"/>
              </a:spcAft>
            </a:pPr>
            <a:r>
              <a:rPr lang="en-US" sz="2600" dirty="0" smtClean="0"/>
              <a:t>Program Supervisor, Title I, Part A/LAP, OSPI</a:t>
            </a:r>
          </a:p>
          <a:p>
            <a:pPr>
              <a:lnSpc>
                <a:spcPct val="100000"/>
              </a:lnSpc>
              <a:spcBef>
                <a:spcPts val="0"/>
              </a:spcBef>
              <a:spcAft>
                <a:spcPts val="0"/>
              </a:spcAft>
            </a:pPr>
            <a:r>
              <a:rPr lang="en-US" sz="2600" dirty="0" smtClean="0"/>
              <a:t>360-725-6232  </a:t>
            </a:r>
            <a:r>
              <a:rPr lang="en-US" sz="2600" u="sng" dirty="0" smtClean="0">
                <a:hlinkClick r:id="rId2"/>
              </a:rPr>
              <a:t>Jason.Miller@k12.wa.us</a:t>
            </a:r>
            <a:r>
              <a:rPr lang="en-US" sz="2600" dirty="0" smtClean="0"/>
              <a:t> </a:t>
            </a:r>
          </a:p>
          <a:p>
            <a:pPr>
              <a:lnSpc>
                <a:spcPct val="100000"/>
              </a:lnSpc>
              <a:spcBef>
                <a:spcPts val="0"/>
              </a:spcBef>
              <a:spcAft>
                <a:spcPts val="0"/>
              </a:spcAft>
            </a:pPr>
            <a:endParaRPr lang="en-US" sz="2600" b="1" dirty="0" smtClean="0">
              <a:cs typeface="Segoe UI" panose="020B0502040204020203" pitchFamily="34" charset="0"/>
            </a:endParaRPr>
          </a:p>
          <a:p>
            <a:pPr>
              <a:lnSpc>
                <a:spcPct val="100000"/>
              </a:lnSpc>
              <a:spcBef>
                <a:spcPts val="0"/>
              </a:spcBef>
              <a:spcAft>
                <a:spcPts val="0"/>
              </a:spcAft>
            </a:pPr>
            <a:r>
              <a:rPr lang="en-US" sz="2600" b="1" dirty="0" smtClean="0">
                <a:cs typeface="Segoe UI" panose="020B0502040204020203" pitchFamily="34" charset="0"/>
              </a:rPr>
              <a:t>Robert </a:t>
            </a:r>
            <a:r>
              <a:rPr lang="en-US" sz="2600" b="1" dirty="0">
                <a:cs typeface="Segoe UI" panose="020B0502040204020203" pitchFamily="34" charset="0"/>
              </a:rPr>
              <a:t>Butts</a:t>
            </a:r>
          </a:p>
          <a:p>
            <a:pPr>
              <a:lnSpc>
                <a:spcPct val="100000"/>
              </a:lnSpc>
              <a:spcBef>
                <a:spcPts val="0"/>
              </a:spcBef>
              <a:spcAft>
                <a:spcPts val="0"/>
              </a:spcAft>
            </a:pPr>
            <a:r>
              <a:rPr lang="en-US" sz="2600" dirty="0">
                <a:cs typeface="Segoe UI" panose="020B0502040204020203" pitchFamily="34" charset="0"/>
              </a:rPr>
              <a:t>Assistant Supt., Early Learning, OSPI</a:t>
            </a:r>
          </a:p>
          <a:p>
            <a:pPr>
              <a:lnSpc>
                <a:spcPct val="100000"/>
              </a:lnSpc>
              <a:spcBef>
                <a:spcPts val="0"/>
              </a:spcBef>
              <a:spcAft>
                <a:spcPts val="0"/>
              </a:spcAft>
            </a:pPr>
            <a:r>
              <a:rPr lang="en-US" sz="2600" dirty="0" smtClean="0">
                <a:cs typeface="Segoe UI" panose="020B0502040204020203" pitchFamily="34" charset="0"/>
              </a:rPr>
              <a:t>360-725-0420  </a:t>
            </a:r>
            <a:r>
              <a:rPr lang="en-US" sz="2600" dirty="0" smtClean="0">
                <a:cs typeface="Segoe UI" panose="020B0502040204020203" pitchFamily="34" charset="0"/>
                <a:hlinkClick r:id="rId3"/>
              </a:rPr>
              <a:t>Bob.butts@k12.wa.us</a:t>
            </a:r>
            <a:r>
              <a:rPr lang="en-US" sz="2600" dirty="0" smtClean="0">
                <a:cs typeface="Segoe UI" panose="020B0502040204020203" pitchFamily="34" charset="0"/>
              </a:rPr>
              <a:t> </a:t>
            </a:r>
            <a:endParaRPr lang="en-US" sz="2600" dirty="0">
              <a:cs typeface="Segoe UI" panose="020B0502040204020203" pitchFamily="34" charset="0"/>
            </a:endParaRPr>
          </a:p>
          <a:p>
            <a:pPr>
              <a:lnSpc>
                <a:spcPct val="100000"/>
              </a:lnSpc>
              <a:spcBef>
                <a:spcPts val="0"/>
              </a:spcBef>
              <a:spcAft>
                <a:spcPts val="0"/>
              </a:spcAft>
            </a:pPr>
            <a:endParaRPr lang="en-US" sz="2600" dirty="0">
              <a:cs typeface="Segoe UI" panose="020B0502040204020203" pitchFamily="34" charset="0"/>
            </a:endParaRPr>
          </a:p>
          <a:p>
            <a:pPr>
              <a:lnSpc>
                <a:spcPct val="100000"/>
              </a:lnSpc>
              <a:spcBef>
                <a:spcPts val="0"/>
              </a:spcBef>
              <a:spcAft>
                <a:spcPts val="0"/>
              </a:spcAft>
            </a:pPr>
            <a:r>
              <a:rPr lang="en-US" sz="2600" b="1" dirty="0" smtClean="0">
                <a:cs typeface="Segoe UI" panose="020B0502040204020203" pitchFamily="34" charset="0"/>
              </a:rPr>
              <a:t>Linda Sullivan-</a:t>
            </a:r>
            <a:r>
              <a:rPr lang="en-US" sz="2600" b="1" dirty="0" err="1" smtClean="0">
                <a:cs typeface="Segoe UI" panose="020B0502040204020203" pitchFamily="34" charset="0"/>
              </a:rPr>
              <a:t>Dudzic</a:t>
            </a:r>
            <a:endParaRPr lang="en-US" sz="2600" b="1" dirty="0" smtClean="0">
              <a:cs typeface="Segoe UI" panose="020B0502040204020203" pitchFamily="34" charset="0"/>
            </a:endParaRPr>
          </a:p>
          <a:p>
            <a:pPr>
              <a:lnSpc>
                <a:spcPct val="100000"/>
              </a:lnSpc>
              <a:spcBef>
                <a:spcPts val="0"/>
              </a:spcBef>
              <a:spcAft>
                <a:spcPts val="0"/>
              </a:spcAft>
            </a:pPr>
            <a:r>
              <a:rPr lang="en-US" sz="2600" dirty="0" smtClean="0">
                <a:cs typeface="Segoe UI" panose="020B0502040204020203" pitchFamily="34" charset="0"/>
              </a:rPr>
              <a:t>Special Programs Director, Bremerton School District</a:t>
            </a:r>
          </a:p>
          <a:p>
            <a:pPr>
              <a:lnSpc>
                <a:spcPct val="100000"/>
              </a:lnSpc>
              <a:spcBef>
                <a:spcPts val="0"/>
              </a:spcBef>
              <a:spcAft>
                <a:spcPts val="0"/>
              </a:spcAft>
            </a:pPr>
            <a:r>
              <a:rPr lang="en-US" sz="2600" dirty="0" smtClean="0">
                <a:cs typeface="Segoe UI" panose="020B0502040204020203" pitchFamily="34" charset="0"/>
              </a:rPr>
              <a:t>360-473-1061</a:t>
            </a:r>
            <a:r>
              <a:rPr lang="en-US" sz="2600" dirty="0">
                <a:cs typeface="Segoe UI" panose="020B0502040204020203" pitchFamily="34" charset="0"/>
              </a:rPr>
              <a:t> </a:t>
            </a:r>
            <a:r>
              <a:rPr lang="en-US" sz="2600" dirty="0" smtClean="0">
                <a:cs typeface="Segoe UI" panose="020B0502040204020203" pitchFamily="34" charset="0"/>
                <a:hlinkClick r:id="rId4"/>
              </a:rPr>
              <a:t>Linda.sullivan@bremertonschools.org</a:t>
            </a:r>
            <a:r>
              <a:rPr lang="en-US" sz="2600" dirty="0" smtClean="0">
                <a:cs typeface="Segoe UI" panose="020B0502040204020203" pitchFamily="34" charset="0"/>
              </a:rPr>
              <a:t> </a:t>
            </a:r>
          </a:p>
          <a:p>
            <a:pPr>
              <a:lnSpc>
                <a:spcPct val="100000"/>
              </a:lnSpc>
              <a:spcBef>
                <a:spcPts val="0"/>
              </a:spcBef>
              <a:spcAft>
                <a:spcPts val="0"/>
              </a:spcAft>
            </a:pPr>
            <a:endParaRPr lang="en-US" sz="2400" dirty="0">
              <a:cs typeface="Segoe UI" panose="020B0502040204020203" pitchFamily="34" charset="0"/>
            </a:endParaRPr>
          </a:p>
        </p:txBody>
      </p:sp>
      <p:sp>
        <p:nvSpPr>
          <p:cNvPr id="5" name="Slide Number Placeholder 4"/>
          <p:cNvSpPr>
            <a:spLocks noGrp="1"/>
          </p:cNvSpPr>
          <p:nvPr>
            <p:ph type="sldNum" sz="quarter" idx="12"/>
          </p:nvPr>
        </p:nvSpPr>
        <p:spPr/>
        <p:txBody>
          <a:bodyPr/>
          <a:lstStyle/>
          <a:p>
            <a:fld id="{4FAB73BC-B049-4115-A692-8D63A059BFB8}" type="slidenum">
              <a:rPr lang="en-US" smtClean="0">
                <a:solidFill>
                  <a:srgbClr val="5D5B4E"/>
                </a:solidFill>
              </a:rPr>
              <a:pPr/>
              <a:t>26</a:t>
            </a:fld>
            <a:endParaRPr lang="en-US" dirty="0">
              <a:solidFill>
                <a:srgbClr val="5D5B4E"/>
              </a:solidFill>
            </a:endParaRPr>
          </a:p>
        </p:txBody>
      </p:sp>
    </p:spTree>
    <p:extLst>
      <p:ext uri="{BB962C8B-B14F-4D97-AF65-F5344CB8AC3E}">
        <p14:creationId xmlns:p14="http://schemas.microsoft.com/office/powerpoint/2010/main" val="10147412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FAB73BC-B049-4115-A692-8D63A059BFB8}" type="slidenum">
              <a:rPr lang="en-US" smtClean="0">
                <a:solidFill>
                  <a:srgbClr val="5D5B4E"/>
                </a:solidFill>
              </a:rPr>
              <a:pPr/>
              <a:t>27</a:t>
            </a:fld>
            <a:endParaRPr lang="en-US" dirty="0">
              <a:solidFill>
                <a:srgbClr val="5D5B4E"/>
              </a:solidFill>
            </a:endParaRPr>
          </a:p>
        </p:txBody>
      </p:sp>
      <p:sp>
        <p:nvSpPr>
          <p:cNvPr id="4" name="Title 3"/>
          <p:cNvSpPr>
            <a:spLocks noGrp="1"/>
          </p:cNvSpPr>
          <p:nvPr>
            <p:ph type="title" idx="4294967295"/>
          </p:nvPr>
        </p:nvSpPr>
        <p:spPr>
          <a:xfrm>
            <a:off x="1005842" y="1753984"/>
            <a:ext cx="6833062" cy="2552007"/>
          </a:xfrm>
        </p:spPr>
        <p:txBody>
          <a:bodyPr>
            <a:normAutofit fontScale="90000"/>
          </a:bodyPr>
          <a:lstStyle/>
          <a:p>
            <a:pPr algn="ctr"/>
            <a:r>
              <a:rPr lang="en-US" sz="9600" dirty="0" smtClean="0">
                <a:latin typeface="Gill Sans MT" panose="020B0502020104020203" pitchFamily="34" charset="0"/>
              </a:rPr>
              <a:t>Questions &amp; Answers</a:t>
            </a:r>
            <a:endParaRPr lang="en-US" sz="9600" dirty="0">
              <a:latin typeface="Gill Sans MT" panose="020B0502020104020203" pitchFamily="34" charset="0"/>
            </a:endParaRPr>
          </a:p>
        </p:txBody>
      </p:sp>
    </p:spTree>
    <p:extLst>
      <p:ext uri="{BB962C8B-B14F-4D97-AF65-F5344CB8AC3E}">
        <p14:creationId xmlns:p14="http://schemas.microsoft.com/office/powerpoint/2010/main" val="509952083"/>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Custom 3">
      <a:dk1>
        <a:srgbClr val="5D5B4E"/>
      </a:dk1>
      <a:lt1>
        <a:sysClr val="window" lastClr="FFFFFF"/>
      </a:lt1>
      <a:dk2>
        <a:srgbClr val="5D5B4E"/>
      </a:dk2>
      <a:lt2>
        <a:srgbClr val="FFFFFF"/>
      </a:lt2>
      <a:accent1>
        <a:srgbClr val="3A6983"/>
      </a:accent1>
      <a:accent2>
        <a:srgbClr val="E86948"/>
      </a:accent2>
      <a:accent3>
        <a:srgbClr val="B7C333"/>
      </a:accent3>
      <a:accent4>
        <a:srgbClr val="3A6983"/>
      </a:accent4>
      <a:accent5>
        <a:srgbClr val="E86948"/>
      </a:accent5>
      <a:accent6>
        <a:srgbClr val="B7C333"/>
      </a:accent6>
      <a:hlink>
        <a:srgbClr val="3A6983"/>
      </a:hlink>
      <a:folHlink>
        <a:srgbClr val="5D5B4E"/>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ESSA PPT" id="{6690127A-1923-423E-9B50-CCC9E130C29C}" vid="{5C2940D5-4140-4040-A43C-A384B874C0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0F71552-E65A-4A99-83E9-A68396051041}"/>
</file>

<file path=customXml/itemProps2.xml><?xml version="1.0" encoding="utf-8"?>
<ds:datastoreItem xmlns:ds="http://schemas.openxmlformats.org/officeDocument/2006/customXml" ds:itemID="{969B49B6-A5E9-4456-A3D7-72A335314C06}"/>
</file>

<file path=customXml/itemProps3.xml><?xml version="1.0" encoding="utf-8"?>
<ds:datastoreItem xmlns:ds="http://schemas.openxmlformats.org/officeDocument/2006/customXml" ds:itemID="{7FCCFA65-E9FB-4728-9AD7-81103A5E548D}"/>
</file>

<file path=docProps/app.xml><?xml version="1.0" encoding="utf-8"?>
<Properties xmlns="http://schemas.openxmlformats.org/officeDocument/2006/extended-properties" xmlns:vt="http://schemas.openxmlformats.org/officeDocument/2006/docPropsVTypes">
  <Template/>
  <TotalTime>288</TotalTime>
  <Words>1428</Words>
  <Application>Microsoft Office PowerPoint</Application>
  <PresentationFormat>On-screen Show (4:3)</PresentationFormat>
  <Paragraphs>175</Paragraphs>
  <Slides>27</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Acumin Pro</vt:lpstr>
      <vt:lpstr>Arial</vt:lpstr>
      <vt:lpstr>Calibri</vt:lpstr>
      <vt:lpstr>Gill Sans MT</vt:lpstr>
      <vt:lpstr>Segoe UI</vt:lpstr>
      <vt:lpstr>Times New Roman</vt:lpstr>
      <vt:lpstr>Wingdings</vt:lpstr>
      <vt:lpstr>Retrospect</vt:lpstr>
      <vt:lpstr>Early Learning in ESSA: Expanded Opportunities for School Districts</vt:lpstr>
      <vt:lpstr> Early Learning in ESSA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 what does this have to do with ESSA?</vt:lpstr>
      <vt:lpstr>PowerPoint Presentation</vt:lpstr>
      <vt:lpstr>PowerPoint Presentation</vt:lpstr>
      <vt:lpstr>PowerPoint Presentation</vt:lpstr>
      <vt:lpstr>PowerPoint Presentation</vt:lpstr>
      <vt:lpstr>Early Learning Outcomes Framework</vt:lpstr>
      <vt:lpstr>Early Learning Outcomes Framework http://eclkc.ohs.acf.hhs.gov/hslc/hs/sr/approach/elof/i-elof.html</vt:lpstr>
      <vt:lpstr>Pause &amp; Reflect</vt:lpstr>
      <vt:lpstr>Pre-K Possibilities </vt:lpstr>
      <vt:lpstr>New Flexibility Based on the Needs of Your Community </vt:lpstr>
      <vt:lpstr>New Flexibility Based on the Needs of Your Community </vt:lpstr>
      <vt:lpstr>Engaging Your Community:  Key Questions  </vt:lpstr>
      <vt:lpstr>Engaging Your Community: Important Steps </vt:lpstr>
      <vt:lpstr>Contacts</vt:lpstr>
      <vt:lpstr>Questions &amp; Answers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Learning in ESSA: Expanded Opportunities for School Districts</dc:title>
  <dc:subject>EL; Every Student Succeeds Act</dc:subject>
  <dc:creator>Ben King</dc:creator>
  <cp:revision>28</cp:revision>
  <dcterms:created xsi:type="dcterms:W3CDTF">2016-12-01T18:55:15Z</dcterms:created>
  <dcterms:modified xsi:type="dcterms:W3CDTF">2017-01-10T16:44:52Z</dcterms:modified>
</cp:coreProperties>
</file>