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7" r:id="rId3"/>
    <p:sldId id="258" r:id="rId4"/>
    <p:sldId id="260" r:id="rId5"/>
    <p:sldId id="259" r:id="rId6"/>
    <p:sldId id="261" r:id="rId7"/>
    <p:sldId id="262" r:id="rId8"/>
    <p:sldId id="263" r:id="rId9"/>
    <p:sldId id="264" r:id="rId10"/>
    <p:sldId id="266"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126" y="8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0C7B23-CCF2-48E7-A518-5BFFA2C0B4FB}" type="datetimeFigureOut">
              <a:rPr lang="en-US" smtClean="0"/>
              <a:t>6/12/2015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F44DA3-725E-4ABC-930F-4F5FD06F1068}" type="slidenum">
              <a:rPr lang="en-US" smtClean="0"/>
              <a:t>‹#›</a:t>
            </a:fld>
            <a:endParaRPr lang="en-US"/>
          </a:p>
        </p:txBody>
      </p:sp>
    </p:spTree>
    <p:extLst>
      <p:ext uri="{BB962C8B-B14F-4D97-AF65-F5344CB8AC3E}">
        <p14:creationId xmlns:p14="http://schemas.microsoft.com/office/powerpoint/2010/main" val="572340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0C7B23-CCF2-48E7-A518-5BFFA2C0B4FB}" type="datetimeFigureOut">
              <a:rPr lang="en-US" smtClean="0"/>
              <a:t>6/12/2015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F44DA3-725E-4ABC-930F-4F5FD06F1068}" type="slidenum">
              <a:rPr lang="en-US" smtClean="0"/>
              <a:t>‹#›</a:t>
            </a:fld>
            <a:endParaRPr lang="en-US"/>
          </a:p>
        </p:txBody>
      </p:sp>
    </p:spTree>
    <p:extLst>
      <p:ext uri="{BB962C8B-B14F-4D97-AF65-F5344CB8AC3E}">
        <p14:creationId xmlns:p14="http://schemas.microsoft.com/office/powerpoint/2010/main" val="2823851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0C7B23-CCF2-48E7-A518-5BFFA2C0B4FB}" type="datetimeFigureOut">
              <a:rPr lang="en-US" smtClean="0"/>
              <a:t>6/12/2015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F44DA3-725E-4ABC-930F-4F5FD06F1068}" type="slidenum">
              <a:rPr lang="en-US" smtClean="0"/>
              <a:t>‹#›</a:t>
            </a:fld>
            <a:endParaRPr lang="en-US"/>
          </a:p>
        </p:txBody>
      </p:sp>
    </p:spTree>
    <p:extLst>
      <p:ext uri="{BB962C8B-B14F-4D97-AF65-F5344CB8AC3E}">
        <p14:creationId xmlns:p14="http://schemas.microsoft.com/office/powerpoint/2010/main" val="1887716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0C7B23-CCF2-48E7-A518-5BFFA2C0B4FB}" type="datetimeFigureOut">
              <a:rPr lang="en-US" smtClean="0"/>
              <a:t>6/12/2015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F44DA3-725E-4ABC-930F-4F5FD06F1068}" type="slidenum">
              <a:rPr lang="en-US" smtClean="0"/>
              <a:t>‹#›</a:t>
            </a:fld>
            <a:endParaRPr lang="en-US"/>
          </a:p>
        </p:txBody>
      </p:sp>
    </p:spTree>
    <p:extLst>
      <p:ext uri="{BB962C8B-B14F-4D97-AF65-F5344CB8AC3E}">
        <p14:creationId xmlns:p14="http://schemas.microsoft.com/office/powerpoint/2010/main" val="3714560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0C7B23-CCF2-48E7-A518-5BFFA2C0B4FB}" type="datetimeFigureOut">
              <a:rPr lang="en-US" smtClean="0"/>
              <a:t>6/12/2015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F44DA3-725E-4ABC-930F-4F5FD06F1068}" type="slidenum">
              <a:rPr lang="en-US" smtClean="0"/>
              <a:t>‹#›</a:t>
            </a:fld>
            <a:endParaRPr lang="en-US"/>
          </a:p>
        </p:txBody>
      </p:sp>
    </p:spTree>
    <p:extLst>
      <p:ext uri="{BB962C8B-B14F-4D97-AF65-F5344CB8AC3E}">
        <p14:creationId xmlns:p14="http://schemas.microsoft.com/office/powerpoint/2010/main" val="757820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0C7B23-CCF2-48E7-A518-5BFFA2C0B4FB}" type="datetimeFigureOut">
              <a:rPr lang="en-US" smtClean="0"/>
              <a:t>6/12/2015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F44DA3-725E-4ABC-930F-4F5FD06F1068}" type="slidenum">
              <a:rPr lang="en-US" smtClean="0"/>
              <a:t>‹#›</a:t>
            </a:fld>
            <a:endParaRPr lang="en-US"/>
          </a:p>
        </p:txBody>
      </p:sp>
    </p:spTree>
    <p:extLst>
      <p:ext uri="{BB962C8B-B14F-4D97-AF65-F5344CB8AC3E}">
        <p14:creationId xmlns:p14="http://schemas.microsoft.com/office/powerpoint/2010/main" val="2391476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0C7B23-CCF2-48E7-A518-5BFFA2C0B4FB}" type="datetimeFigureOut">
              <a:rPr lang="en-US" smtClean="0"/>
              <a:t>6/12/2015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F44DA3-725E-4ABC-930F-4F5FD06F1068}" type="slidenum">
              <a:rPr lang="en-US" smtClean="0"/>
              <a:t>‹#›</a:t>
            </a:fld>
            <a:endParaRPr lang="en-US"/>
          </a:p>
        </p:txBody>
      </p:sp>
    </p:spTree>
    <p:extLst>
      <p:ext uri="{BB962C8B-B14F-4D97-AF65-F5344CB8AC3E}">
        <p14:creationId xmlns:p14="http://schemas.microsoft.com/office/powerpoint/2010/main" val="3410257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0C7B23-CCF2-48E7-A518-5BFFA2C0B4FB}" type="datetimeFigureOut">
              <a:rPr lang="en-US" smtClean="0"/>
              <a:t>6/12/2015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F44DA3-725E-4ABC-930F-4F5FD06F1068}" type="slidenum">
              <a:rPr lang="en-US" smtClean="0"/>
              <a:t>‹#›</a:t>
            </a:fld>
            <a:endParaRPr lang="en-US"/>
          </a:p>
        </p:txBody>
      </p:sp>
    </p:spTree>
    <p:extLst>
      <p:ext uri="{BB962C8B-B14F-4D97-AF65-F5344CB8AC3E}">
        <p14:creationId xmlns:p14="http://schemas.microsoft.com/office/powerpoint/2010/main" val="1984601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0C7B23-CCF2-48E7-A518-5BFFA2C0B4FB}" type="datetimeFigureOut">
              <a:rPr lang="en-US" smtClean="0"/>
              <a:t>6/12/2015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F44DA3-725E-4ABC-930F-4F5FD06F1068}" type="slidenum">
              <a:rPr lang="en-US" smtClean="0"/>
              <a:t>‹#›</a:t>
            </a:fld>
            <a:endParaRPr lang="en-US"/>
          </a:p>
        </p:txBody>
      </p:sp>
    </p:spTree>
    <p:extLst>
      <p:ext uri="{BB962C8B-B14F-4D97-AF65-F5344CB8AC3E}">
        <p14:creationId xmlns:p14="http://schemas.microsoft.com/office/powerpoint/2010/main" val="1875127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0C7B23-CCF2-48E7-A518-5BFFA2C0B4FB}" type="datetimeFigureOut">
              <a:rPr lang="en-US" smtClean="0"/>
              <a:t>6/12/2015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F44DA3-725E-4ABC-930F-4F5FD06F1068}" type="slidenum">
              <a:rPr lang="en-US" smtClean="0"/>
              <a:t>‹#›</a:t>
            </a:fld>
            <a:endParaRPr lang="en-US"/>
          </a:p>
        </p:txBody>
      </p:sp>
    </p:spTree>
    <p:extLst>
      <p:ext uri="{BB962C8B-B14F-4D97-AF65-F5344CB8AC3E}">
        <p14:creationId xmlns:p14="http://schemas.microsoft.com/office/powerpoint/2010/main" val="2839153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0C7B23-CCF2-48E7-A518-5BFFA2C0B4FB}" type="datetimeFigureOut">
              <a:rPr lang="en-US" smtClean="0"/>
              <a:t>6/12/2015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F44DA3-725E-4ABC-930F-4F5FD06F1068}" type="slidenum">
              <a:rPr lang="en-US" smtClean="0"/>
              <a:t>‹#›</a:t>
            </a:fld>
            <a:endParaRPr lang="en-US"/>
          </a:p>
        </p:txBody>
      </p:sp>
    </p:spTree>
    <p:extLst>
      <p:ext uri="{BB962C8B-B14F-4D97-AF65-F5344CB8AC3E}">
        <p14:creationId xmlns:p14="http://schemas.microsoft.com/office/powerpoint/2010/main" val="328687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0C7B23-CCF2-48E7-A518-5BFFA2C0B4FB}" type="datetimeFigureOut">
              <a:rPr lang="en-US" smtClean="0"/>
              <a:t>6/12/2015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F44DA3-725E-4ABC-930F-4F5FD06F1068}" type="slidenum">
              <a:rPr lang="en-US" smtClean="0"/>
              <a:t>‹#›</a:t>
            </a:fld>
            <a:endParaRPr lang="en-US"/>
          </a:p>
        </p:txBody>
      </p:sp>
    </p:spTree>
    <p:extLst>
      <p:ext uri="{BB962C8B-B14F-4D97-AF65-F5344CB8AC3E}">
        <p14:creationId xmlns:p14="http://schemas.microsoft.com/office/powerpoint/2010/main" val="23173105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bing.com/images/search?q=navajo+treaty+of+1868+reservation+map&amp;view=detailv2&amp;&amp;&amp;id=DC2B02CB94D9BABA812D6273CF59D2D579E52D7E&amp;selectedIndex=106&amp;ccid=kOBOXSEW&amp;simid=608021976478976178&amp;thid=JN.QQy%2bUws4uDsRHY3GqWFkHg" TargetMode="External"/><Relationship Id="rId1" Type="http://schemas.openxmlformats.org/officeDocument/2006/relationships/slideLayout" Target="../slideLayouts/slideLayout4.xml"/><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bing.com/images/search?q=navajo+reservation+map&amp;view=detailv2&amp;&amp;&amp;id=BEA1C64AFC0CE7605AF0151F48F89129A452ADCA&amp;selectedIndex=28&amp;ccid=/3nXVqtq&amp;simid=607998135116693760&amp;thid=JN.V7Fwhwu4Jj%2bf%2bdnGZ7DN1Q" TargetMode="Externa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bing.com/images/search?q=navajo+reservation+pictures&amp;view=detailv2&amp;&amp;&amp;id=EBDE685661CFCD62145456B0A4213C968F19005E&amp;selectedIndex=56&amp;ccid=eqhaM8zX&amp;simid=608031592910686504&amp;thid=JN.OJhOPlX8jZezIqGNJA5Kxg" TargetMode="External"/><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hyperlink" Target="http://www.bing.com/images/search?q=navajo+reservation+pictures&amp;view=detailv2&amp;&amp;&amp;id=BEA1C64AFC0CE7605AF04A0CF0F29AE0A4CEA94C&amp;selectedIndex=170&amp;ccid=8mqJzD9A&amp;simid=608044507877671373&amp;thid=JN.J1TXkHeVLHMHF23DAzkxQQ"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bing.com/images/search?q=Establishment+of+the+Hopi+reservation&amp;view=detailv2&amp;&amp;&amp;id=84E1272002C7044C7679FAC6F03ACA1F7AF77965&amp;selectedIndex=68&amp;ccid=ihNhGPas&amp;simid=608024678011765531&amp;thid=JN.kTMe2yajYn1HM%2b%2boBpBG2Q" TargetMode="External"/><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hyperlink" Target="http://www.bing.com/images/search?q=hopi+reservation+arizona+map&amp;view=detailv2&amp;&amp;&amp;id=52878583042D227A42540912966A88F32D0BA788&amp;selectedIndex=75&amp;ccid=pDUoDbPo&amp;simid=608010886874138316&amp;thid=JN.4moVgPZinQL8VjpeUZwSB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bing.com/images/search?q=Navajo+Reservation+agencies&amp;view=detailv2&amp;&amp;&amp;id=421B172CE8090177C20B906DAE850F061E99437F&amp;selectedIndex=3&amp;ccid=ihr%2baSUh&amp;simid=608017325031818638&amp;thid=JN.nsjVrKecByGBXskpU2VGag" TargetMode="External"/><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hyperlink" Target="http://www.bing.com/images/search?q=Navajo+Reservation+agencies&amp;view=detailv2&amp;&amp;&amp;id=8007732A29080810F548C5EE6E9ADF7FBDD5CF5C&amp;selectedIndex=0&amp;ccid=XRc3qtYo&amp;simid=608025790410588345&amp;thid=JN.z0Nuw5IncS/GtZD8ER9xb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bing.com/images/search?q=navajo+reservation+chapter+pictures&amp;view=detailv2&amp;&amp;&amp;id=22BD61FD6C18E11EDAE48BF3B5AA80BBB43FEA2A&amp;selectedIndex=8&amp;ccid=9tpB1mdV&amp;simid=608024605003547328&amp;thid=JN.jDKq5AKiXWkMtjB9SvOiSw" TargetMode="Externa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bing.com/images/search?q=Window+Rock,+Az&amp;view=detailv2&amp;&amp;&amp;id=5370414D73C735F59822B8C3A164851367903DED&amp;selectedIndex=0&amp;ccid=F9s5uah/&amp;simid=608006806652520890&amp;thid=JN.hC81vUVbLzBb4e1P01Qkdw" TargetMode="Externa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hyperlink" Target="http://www.bing.com/images/search?q=Navajo+tribal+chambers&amp;view=detailv2&amp;&amp;&amp;id=568396571330097530ACE2BC8BE6F373DA0D3530&amp;selectedIndex=39&amp;ccid=GgfkT7ei&amp;simid=607993835860987859&amp;thid=JN.ynKcTXEM4EcKK3KXHAPBJQ"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3.jpg"/><Relationship Id="rId13" Type="http://schemas.openxmlformats.org/officeDocument/2006/relationships/image" Target="../media/image28.jpg"/><Relationship Id="rId3" Type="http://schemas.openxmlformats.org/officeDocument/2006/relationships/image" Target="../media/image18.jpg"/><Relationship Id="rId7" Type="http://schemas.openxmlformats.org/officeDocument/2006/relationships/image" Target="../media/image22.jpg"/><Relationship Id="rId12" Type="http://schemas.openxmlformats.org/officeDocument/2006/relationships/image" Target="../media/image27.jpg"/><Relationship Id="rId2" Type="http://schemas.openxmlformats.org/officeDocument/2006/relationships/image" Target="../media/image17.jpg"/><Relationship Id="rId1" Type="http://schemas.openxmlformats.org/officeDocument/2006/relationships/slideLayout" Target="../slideLayouts/slideLayout2.xml"/><Relationship Id="rId6" Type="http://schemas.openxmlformats.org/officeDocument/2006/relationships/image" Target="../media/image21.jpg"/><Relationship Id="rId11" Type="http://schemas.openxmlformats.org/officeDocument/2006/relationships/image" Target="../media/image26.jpg"/><Relationship Id="rId5" Type="http://schemas.openxmlformats.org/officeDocument/2006/relationships/image" Target="../media/image20.jpg"/><Relationship Id="rId10" Type="http://schemas.openxmlformats.org/officeDocument/2006/relationships/image" Target="../media/image25.jpg"/><Relationship Id="rId4" Type="http://schemas.openxmlformats.org/officeDocument/2006/relationships/image" Target="../media/image19.jpg"/><Relationship Id="rId9" Type="http://schemas.openxmlformats.org/officeDocument/2006/relationships/image" Target="../media/image24.jp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Navajo" panose="00000400000000000000" pitchFamily="2" charset="0"/>
              </a:rPr>
              <a:t>Din4 Bik4yah </a:t>
            </a:r>
            <a:r>
              <a:rPr lang="en-US" dirty="0" smtClean="0"/>
              <a:t>– </a:t>
            </a:r>
            <a:r>
              <a:rPr lang="en-US" dirty="0" smtClean="0">
                <a:latin typeface="Times New Roman" panose="02020603050405020304" pitchFamily="18" charset="0"/>
                <a:cs typeface="Times New Roman" panose="02020603050405020304" pitchFamily="18" charset="0"/>
              </a:rPr>
              <a:t>Navajo Reservation</a:t>
            </a:r>
            <a:endParaRPr lang="en-US"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7075" y="1779588"/>
            <a:ext cx="5657850" cy="4526280"/>
          </a:xfrm>
          <a:prstGeom prst="rect">
            <a:avLst/>
          </a:prstGeom>
        </p:spPr>
      </p:pic>
    </p:spTree>
    <p:extLst>
      <p:ext uri="{BB962C8B-B14F-4D97-AF65-F5344CB8AC3E}">
        <p14:creationId xmlns:p14="http://schemas.microsoft.com/office/powerpoint/2010/main" val="3874912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b="1" dirty="0">
                <a:latin typeface="Times New Roman" panose="02020603050405020304" pitchFamily="18" charset="0"/>
                <a:cs typeface="Times New Roman" panose="02020603050405020304" pitchFamily="18" charset="0"/>
              </a:rPr>
              <a:t>Navajo Reservation (</a:t>
            </a:r>
            <a:r>
              <a:rPr lang="en-US" sz="2000" b="1" dirty="0">
                <a:latin typeface="Times New Roman Navajo" panose="00000400000000000000" pitchFamily="2" charset="0"/>
                <a:cs typeface="Times New Roman" panose="02020603050405020304" pitchFamily="18" charset="0"/>
              </a:rPr>
              <a:t>Din4 Bik4yah</a:t>
            </a:r>
            <a:r>
              <a:rPr lang="en-US" sz="2000" b="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r>
            <a:br>
              <a:rPr lang="en-US" sz="2000"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Natural Boundaries: The land that </a:t>
            </a:r>
            <a:r>
              <a:rPr lang="en-US" sz="2000" b="1" dirty="0">
                <a:latin typeface="Times New Roman Navajo" panose="00000400000000000000" pitchFamily="2" charset="0"/>
                <a:cs typeface="Times New Roman" panose="02020603050405020304" pitchFamily="18" charset="0"/>
              </a:rPr>
              <a:t>Din4</a:t>
            </a:r>
            <a:r>
              <a:rPr lang="en-US" sz="2000" b="1" dirty="0">
                <a:latin typeface="Times New Roman" panose="02020603050405020304" pitchFamily="18" charset="0"/>
                <a:cs typeface="Times New Roman" panose="02020603050405020304" pitchFamily="18" charset="0"/>
              </a:rPr>
              <a:t> people have always lived on is surrounded by the sacred mountain-Blanca Peak, Mount Taylor, San Francisco Peak, and Mount Hesperus as well as the 4 rivers-Rio Grande, Little Colorado River, Colorado River and Green River.</a:t>
            </a:r>
            <a:r>
              <a:rPr lang="en-US" sz="2000" dirty="0"/>
              <a:t/>
            </a:r>
            <a:br>
              <a:rPr lang="en-US" sz="2000" dirty="0"/>
            </a:br>
            <a:endParaRPr lang="en-US" sz="2000" dirty="0"/>
          </a:p>
        </p:txBody>
      </p:sp>
      <p:pic>
        <p:nvPicPr>
          <p:cNvPr id="5" name="Content Placeholder 4" descr="http://ts3.mm.bing.net/th?id=JN.QQy%2bUws4uDsRHY3GqWFkHg&amp;w=265&amp;h=164&amp;c=7&amp;rs=1&amp;qlt=90&amp;o=4&amp;pid=1.1">
            <a:hlinkClick r:id="rId2"/>
          </p:cNvPr>
          <p:cNvPicPr>
            <a:picLocks noGrp="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706437" y="1962944"/>
            <a:ext cx="5237163" cy="3853656"/>
          </a:xfrm>
          <a:prstGeom prst="rect">
            <a:avLst/>
          </a:prstGeom>
          <a:noFill/>
          <a:ln>
            <a:noFill/>
          </a:ln>
        </p:spPr>
      </p:pic>
      <p:pic>
        <p:nvPicPr>
          <p:cNvPr id="6" name="Content Placeholder 5" descr="http://www.navajohopilittlecoloradoriverwatersettlement2012.info/Lower%20Colorado%20River%20Water%20for%20Navajo%20Energy%20and%20Industrial%20Applications1_files/image002.gif"/>
          <p:cNvPicPr>
            <a:picLocks noGrp="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172200" y="1973711"/>
            <a:ext cx="5181600" cy="4055165"/>
          </a:xfrm>
          <a:prstGeom prst="rect">
            <a:avLst/>
          </a:prstGeom>
          <a:noFill/>
          <a:ln>
            <a:noFill/>
          </a:ln>
        </p:spPr>
      </p:pic>
    </p:spTree>
    <p:extLst>
      <p:ext uri="{BB962C8B-B14F-4D97-AF65-F5344CB8AC3E}">
        <p14:creationId xmlns:p14="http://schemas.microsoft.com/office/powerpoint/2010/main" val="403295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47700"/>
            <a:ext cx="10515600" cy="1042988"/>
          </a:xfrm>
        </p:spPr>
        <p:txBody>
          <a:bodyPr>
            <a:normAutofit fontScale="90000"/>
          </a:bodyPr>
          <a:lstStyle/>
          <a:p>
            <a:r>
              <a:rPr lang="en-US" sz="2200" b="1" dirty="0">
                <a:latin typeface="Times New Roman" panose="02020603050405020304" pitchFamily="18" charset="0"/>
                <a:cs typeface="Times New Roman" panose="02020603050405020304" pitchFamily="18" charset="0"/>
              </a:rPr>
              <a:t>Treaty of 1868 Article II. After 4 years of interment at Bosque Redondo, an 1868 treaty allowed the </a:t>
            </a:r>
            <a:r>
              <a:rPr lang="en-US" sz="2200" b="1" dirty="0">
                <a:latin typeface="Times New Roman Navajo" panose="00000400000000000000" pitchFamily="2" charset="0"/>
                <a:cs typeface="Times New Roman" panose="02020603050405020304" pitchFamily="18" charset="0"/>
              </a:rPr>
              <a:t>Din4</a:t>
            </a:r>
            <a:r>
              <a:rPr lang="en-US" sz="2200" b="1" dirty="0">
                <a:latin typeface="Times New Roman" panose="02020603050405020304" pitchFamily="18" charset="0"/>
                <a:cs typeface="Times New Roman" panose="02020603050405020304" pitchFamily="18" charset="0"/>
              </a:rPr>
              <a:t> people to return to their original homeland. The Navajo Reservation, set aside by the Treaty of 1868, has subsequently been enlarged through executive order and special legislation, including an 1884 executive order through which much of the land in present-day southeastern Utah was added.</a:t>
            </a:r>
            <a:r>
              <a:rPr lang="en-US" sz="1800" dirty="0"/>
              <a:t/>
            </a:r>
            <a:br>
              <a:rPr lang="en-US" sz="1800" dirty="0"/>
            </a:br>
            <a:endParaRPr lang="en-US" sz="1800" dirty="0"/>
          </a:p>
        </p:txBody>
      </p:sp>
      <p:pic>
        <p:nvPicPr>
          <p:cNvPr id="5" name="Content Placeholder 4" descr="http://ts1.mm.bing.net/th?&amp;id=JN.V7Fwhwu4Jj%2bf%2bdnGZ7DN1Q&amp;w=300&amp;h=300&amp;c=0&amp;pid=1.9&amp;rs=0&amp;p=0">
            <a:hlinkClick r:id="rId2"/>
          </p:cNvPr>
          <p:cNvPicPr>
            <a:picLocks noGrp="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577850" y="1825624"/>
            <a:ext cx="5518150" cy="4041775"/>
          </a:xfrm>
          <a:prstGeom prst="rect">
            <a:avLst/>
          </a:prstGeom>
          <a:noFill/>
          <a:ln>
            <a:noFill/>
          </a:ln>
        </p:spPr>
      </p:pic>
      <p:pic>
        <p:nvPicPr>
          <p:cNvPr id="6" name="Content Placeholder 5" descr="http://ts4.mm.bing.net/th?id=JN.z%2bUmXHU%2fT9%2fYRqSmFhcxkg&amp;pid=15.1"/>
          <p:cNvPicPr>
            <a:picLocks noGrp="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096000" y="1916906"/>
            <a:ext cx="5422900" cy="3950493"/>
          </a:xfrm>
          <a:prstGeom prst="rect">
            <a:avLst/>
          </a:prstGeom>
          <a:noFill/>
          <a:ln>
            <a:noFill/>
          </a:ln>
        </p:spPr>
      </p:pic>
    </p:spTree>
    <p:extLst>
      <p:ext uri="{BB962C8B-B14F-4D97-AF65-F5344CB8AC3E}">
        <p14:creationId xmlns:p14="http://schemas.microsoft.com/office/powerpoint/2010/main" val="3697121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Times New Roman" panose="02020603050405020304" pitchFamily="18" charset="0"/>
                <a:cs typeface="Times New Roman" panose="02020603050405020304" pitchFamily="18" charset="0"/>
              </a:rPr>
              <a:t>Reservation growth by Treaties, Executives Orders, Acts of Congress and Purchasing Lands</a:t>
            </a:r>
            <a:r>
              <a:rPr lang="en-US" sz="2400" dirty="0" smtClean="0">
                <a:latin typeface="Times New Roman" panose="02020603050405020304" pitchFamily="18" charset="0"/>
                <a:cs typeface="Times New Roman" panose="02020603050405020304" pitchFamily="18" charset="0"/>
              </a:rPr>
              <a:t> </a:t>
            </a:r>
            <a:endParaRPr lang="en-US" sz="2400"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00300" y="1394618"/>
            <a:ext cx="7112000" cy="5073227"/>
          </a:xfrm>
        </p:spPr>
      </p:pic>
    </p:spTree>
    <p:extLst>
      <p:ext uri="{BB962C8B-B14F-4D97-AF65-F5344CB8AC3E}">
        <p14:creationId xmlns:p14="http://schemas.microsoft.com/office/powerpoint/2010/main" val="1656458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2400" b="1" dirty="0">
                <a:latin typeface="Times New Roman" panose="02020603050405020304" pitchFamily="18" charset="0"/>
                <a:cs typeface="Times New Roman" panose="02020603050405020304" pitchFamily="18" charset="0"/>
              </a:rPr>
              <a:t>The Navajo Reservation in comparison to the United States</a:t>
            </a:r>
            <a:r>
              <a:rPr lang="en-US" sz="2000" dirty="0"/>
              <a:t/>
            </a:r>
            <a:br>
              <a:rPr lang="en-US" sz="2000" dirty="0"/>
            </a:br>
            <a:endParaRPr lang="en-US" sz="2000" dirty="0">
              <a:latin typeface="Times New Roman" panose="02020603050405020304" pitchFamily="18" charset="0"/>
              <a:cs typeface="Times New Roman" panose="02020603050405020304" pitchFamily="18" charset="0"/>
            </a:endParaRPr>
          </a:p>
        </p:txBody>
      </p:sp>
      <p:pic>
        <p:nvPicPr>
          <p:cNvPr id="11" name="Content Placeholder 10" descr="http://ts1.mm.bing.net/th?&amp;id=JN.OJhOPlX8jZezIqGNJA5Kxg&amp;w=300&amp;h=300&amp;c=0&amp;pid=1.9&amp;rs=0&amp;p=0">
            <a:hlinkClick r:id="rId2"/>
          </p:cNvPr>
          <p:cNvPicPr>
            <a:picLocks noGrp="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690688"/>
            <a:ext cx="5054600" cy="4100512"/>
          </a:xfrm>
          <a:prstGeom prst="rect">
            <a:avLst/>
          </a:prstGeom>
          <a:noFill/>
          <a:ln>
            <a:noFill/>
          </a:ln>
        </p:spPr>
      </p:pic>
      <p:pic>
        <p:nvPicPr>
          <p:cNvPr id="12" name="Content Placeholder 11" descr="http://ts1.mm.bing.net/th?&amp;id=JN.J1TXkHeVLHMHF23DAzkxQQ&amp;w=300&amp;h=300&amp;c=0&amp;pid=1.9&amp;rs=0&amp;p=0">
            <a:hlinkClick r:id="rId4"/>
          </p:cNvPr>
          <p:cNvPicPr>
            <a:picLocks noGrp="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6242050" y="1690688"/>
            <a:ext cx="5505450" cy="4100512"/>
          </a:xfrm>
          <a:prstGeom prst="rect">
            <a:avLst/>
          </a:prstGeom>
          <a:noFill/>
          <a:ln>
            <a:noFill/>
          </a:ln>
        </p:spPr>
      </p:pic>
    </p:spTree>
    <p:extLst>
      <p:ext uri="{BB962C8B-B14F-4D97-AF65-F5344CB8AC3E}">
        <p14:creationId xmlns:p14="http://schemas.microsoft.com/office/powerpoint/2010/main" val="2412605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Times New Roman" panose="02020603050405020304" pitchFamily="18" charset="0"/>
                <a:cs typeface="Times New Roman" panose="02020603050405020304" pitchFamily="18" charset="0"/>
              </a:rPr>
              <a:t>On December 16, 1882 President Arthur establishment the Hopi Reservation</a:t>
            </a:r>
            <a:endParaRPr lang="en-US" sz="2400" dirty="0">
              <a:latin typeface="Times New Roman" panose="02020603050405020304" pitchFamily="18" charset="0"/>
              <a:cs typeface="Times New Roman" panose="02020603050405020304" pitchFamily="18" charset="0"/>
            </a:endParaRPr>
          </a:p>
        </p:txBody>
      </p:sp>
      <p:pic>
        <p:nvPicPr>
          <p:cNvPr id="5" name="Content Placeholder 4" descr="http://ts1.mm.bing.net/th?&amp;id=JN.kTMe2yajYn1HM%2b%2boBpBG2Q&amp;w=300&amp;h=300&amp;c=0&amp;pid=1.9&amp;rs=0&amp;p=0">
            <a:hlinkClick r:id="rId2"/>
          </p:cNvPr>
          <p:cNvPicPr>
            <a:picLocks noGrp="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958850" y="1690688"/>
            <a:ext cx="5200650" cy="4125912"/>
          </a:xfrm>
          <a:prstGeom prst="rect">
            <a:avLst/>
          </a:prstGeom>
          <a:noFill/>
          <a:ln>
            <a:noFill/>
          </a:ln>
        </p:spPr>
      </p:pic>
      <p:pic>
        <p:nvPicPr>
          <p:cNvPr id="6" name="Content Placeholder 5" descr="http://ts1.mm.bing.net/th?id=JN.4moVgPZinQL8VjpeUZwSBg&amp;w=214&amp;h=155&amp;c=7&amp;rs=1&amp;qlt=90&amp;o=4&amp;pid=1.1">
            <a:hlinkClick r:id="rId4"/>
          </p:cNvPr>
          <p:cNvPicPr>
            <a:picLocks noGrp="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6778624" y="1539081"/>
            <a:ext cx="4879975" cy="4455319"/>
          </a:xfrm>
          <a:prstGeom prst="rect">
            <a:avLst/>
          </a:prstGeom>
          <a:noFill/>
          <a:ln>
            <a:noFill/>
          </a:ln>
        </p:spPr>
      </p:pic>
    </p:spTree>
    <p:extLst>
      <p:ext uri="{BB962C8B-B14F-4D97-AF65-F5344CB8AC3E}">
        <p14:creationId xmlns:p14="http://schemas.microsoft.com/office/powerpoint/2010/main" val="3349475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dirty="0">
                <a:latin typeface="Times New Roman" panose="02020603050405020304" pitchFamily="18" charset="0"/>
                <a:cs typeface="Times New Roman" panose="02020603050405020304" pitchFamily="18" charset="0"/>
              </a:rPr>
              <a:t>The Navajo Reservation has 5 Agencies: Tuba City, Fort Defiance, </a:t>
            </a:r>
            <a:r>
              <a:rPr lang="en-US" sz="2200" dirty="0" err="1">
                <a:latin typeface="Times New Roman" panose="02020603050405020304" pitchFamily="18" charset="0"/>
                <a:cs typeface="Times New Roman" panose="02020603050405020304" pitchFamily="18" charset="0"/>
              </a:rPr>
              <a:t>Chinle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Shiprock</a:t>
            </a:r>
            <a:r>
              <a:rPr lang="en-US" sz="2200" dirty="0">
                <a:latin typeface="Times New Roman" panose="02020603050405020304" pitchFamily="18" charset="0"/>
                <a:cs typeface="Times New Roman" panose="02020603050405020304" pitchFamily="18" charset="0"/>
              </a:rPr>
              <a:t>, and </a:t>
            </a:r>
            <a:r>
              <a:rPr lang="en-US" sz="2200" dirty="0" err="1">
                <a:latin typeface="Times New Roman" panose="02020603050405020304" pitchFamily="18" charset="0"/>
                <a:cs typeface="Times New Roman" panose="02020603050405020304" pitchFamily="18" charset="0"/>
              </a:rPr>
              <a:t>Crownpoint</a:t>
            </a:r>
            <a:r>
              <a:rPr lang="en-US" dirty="0"/>
              <a:t/>
            </a:r>
            <a:br>
              <a:rPr lang="en-US" dirty="0"/>
            </a:br>
            <a:endParaRPr lang="en-US" dirty="0"/>
          </a:p>
        </p:txBody>
      </p:sp>
      <p:pic>
        <p:nvPicPr>
          <p:cNvPr id="5" name="Content Placeholder 4" descr="http://ts1.mm.bing.net/th?&amp;id=JN.nsjVrKecByGBXskpU2VGag&amp;w=300&amp;h=300&amp;c=0&amp;pid=1.9&amp;rs=0&amp;p=0">
            <a:hlinkClick r:id="rId2"/>
          </p:cNvPr>
          <p:cNvPicPr>
            <a:picLocks noGrp="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690688"/>
            <a:ext cx="4838700" cy="3440112"/>
          </a:xfrm>
          <a:prstGeom prst="rect">
            <a:avLst/>
          </a:prstGeom>
          <a:noFill/>
          <a:ln>
            <a:noFill/>
          </a:ln>
        </p:spPr>
      </p:pic>
      <p:pic>
        <p:nvPicPr>
          <p:cNvPr id="8" name="Content Placeholder 7" descr="http://ts1.mm.bing.net/th?&amp;id=JN.z0Nuw5IncS/GtZD8ER9xbA&amp;w=300&amp;h=300&amp;c=0&amp;pid=1.9&amp;rs=0&amp;p=0">
            <a:hlinkClick r:id="rId4"/>
          </p:cNvPr>
          <p:cNvPicPr>
            <a:picLocks noGrp="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6686550" y="1690688"/>
            <a:ext cx="4565650" cy="3821112"/>
          </a:xfrm>
          <a:prstGeom prst="rect">
            <a:avLst/>
          </a:prstGeom>
          <a:noFill/>
          <a:ln>
            <a:noFill/>
          </a:ln>
        </p:spPr>
      </p:pic>
    </p:spTree>
    <p:extLst>
      <p:ext uri="{BB962C8B-B14F-4D97-AF65-F5344CB8AC3E}">
        <p14:creationId xmlns:p14="http://schemas.microsoft.com/office/powerpoint/2010/main" val="1177895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400" dirty="0" smtClean="0">
                <a:latin typeface="Times New Roman" panose="02020603050405020304" pitchFamily="18" charset="0"/>
                <a:cs typeface="Times New Roman" panose="02020603050405020304" pitchFamily="18" charset="0"/>
              </a:rPr>
              <a:t>The Navajo Reservation has 110 Chapters</a:t>
            </a:r>
            <a:endParaRPr lang="en-US" sz="2400" dirty="0">
              <a:latin typeface="Times New Roman" panose="02020603050405020304" pitchFamily="18" charset="0"/>
              <a:cs typeface="Times New Roman" panose="02020603050405020304" pitchFamily="18" charset="0"/>
            </a:endParaRPr>
          </a:p>
        </p:txBody>
      </p:sp>
      <p:pic>
        <p:nvPicPr>
          <p:cNvPr id="7" name="Content Placeholder 6" descr="http://ts1.mm.bing.net/th?&amp;id=JN.jDKq5AKiXWkMtjB9SvOiSw&amp;w=300&amp;h=300&amp;c=0&amp;pid=1.9&amp;rs=0&amp;p=0">
            <a:hlinkClick r:id="rId2"/>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71550" y="1690688"/>
            <a:ext cx="4502150" cy="3363912"/>
          </a:xfrm>
          <a:prstGeom prst="rect">
            <a:avLst/>
          </a:prstGeom>
          <a:noFill/>
          <a:ln>
            <a:noFill/>
          </a:ln>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7250" y="1690688"/>
            <a:ext cx="5149850" cy="4102714"/>
          </a:xfrm>
          <a:prstGeom prst="rect">
            <a:avLst/>
          </a:prstGeom>
        </p:spPr>
      </p:pic>
    </p:spTree>
    <p:extLst>
      <p:ext uri="{BB962C8B-B14F-4D97-AF65-F5344CB8AC3E}">
        <p14:creationId xmlns:p14="http://schemas.microsoft.com/office/powerpoint/2010/main" val="700238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Times New Roman Navajo" panose="00000400000000000000" pitchFamily="2" charset="0"/>
              </a:rPr>
              <a:t>The Capital of Dine Bik4yah- Ts4gh1hoodz1n7</a:t>
            </a:r>
            <a:r>
              <a:rPr lang="en-US" dirty="0"/>
              <a:t/>
            </a:r>
            <a:br>
              <a:rPr lang="en-US" dirty="0"/>
            </a:br>
            <a:endParaRPr lang="en-US" dirty="0"/>
          </a:p>
        </p:txBody>
      </p:sp>
      <p:pic>
        <p:nvPicPr>
          <p:cNvPr id="4" name="Content Placeholder 3" descr="http://ts1.mm.bing.net/th?&amp;id=JN.hC81vUVbLzBb4e1P01Qkdw&amp;w=300&amp;h=300&amp;c=0&amp;pid=1.9&amp;rs=0&amp;p=0">
            <a:hlinkClick r:id="rId2"/>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35050" y="1824831"/>
            <a:ext cx="4832350" cy="3991769"/>
          </a:xfrm>
          <a:prstGeom prst="rect">
            <a:avLst/>
          </a:prstGeom>
          <a:noFill/>
          <a:ln>
            <a:noFill/>
          </a:ln>
        </p:spPr>
      </p:pic>
      <p:pic>
        <p:nvPicPr>
          <p:cNvPr id="5" name="Picture 4" descr="http://ts4.mm.bing.net/th?id=JN.ynKcTXEM4EcKK3KXHAPBJQ&amp;w=265&amp;h=176&amp;c=7&amp;rs=1&amp;qlt=90&amp;o=4&amp;pid=1.1">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824831"/>
            <a:ext cx="5499100" cy="3902869"/>
          </a:xfrm>
          <a:prstGeom prst="rect">
            <a:avLst/>
          </a:prstGeom>
          <a:noFill/>
          <a:ln>
            <a:noFill/>
          </a:ln>
        </p:spPr>
      </p:pic>
    </p:spTree>
    <p:extLst>
      <p:ext uri="{BB962C8B-B14F-4D97-AF65-F5344CB8AC3E}">
        <p14:creationId xmlns:p14="http://schemas.microsoft.com/office/powerpoint/2010/main" val="1264611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1006475"/>
          </a:xfrm>
        </p:spPr>
        <p:txBody>
          <a:bodyPr>
            <a:normAutofit/>
          </a:bodyPr>
          <a:lstStyle/>
          <a:p>
            <a:r>
              <a:rPr lang="en-US" sz="2400" dirty="0" smtClean="0">
                <a:latin typeface="Times New Roman" panose="02020603050405020304" pitchFamily="18" charset="0"/>
                <a:cs typeface="Times New Roman" panose="02020603050405020304" pitchFamily="18" charset="0"/>
              </a:rPr>
              <a:t>Navajo Reservation Natural Landmarks</a:t>
            </a:r>
            <a:endParaRPr lang="en-US" sz="2400" dirty="0">
              <a:latin typeface="Times New Roman" panose="02020603050405020304" pitchFamily="18" charset="0"/>
              <a:cs typeface="Times New Roman" panose="02020603050405020304" pitchFamily="18"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3900" y="1228725"/>
            <a:ext cx="2857500" cy="1895475"/>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963" y="4716462"/>
            <a:ext cx="2857500" cy="19050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5703" y="1270922"/>
            <a:ext cx="2419797" cy="1809494"/>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0593" y="4732338"/>
            <a:ext cx="2743200" cy="2105025"/>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62650" y="1218407"/>
            <a:ext cx="2533650" cy="1895475"/>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16213" y="2979738"/>
            <a:ext cx="2857500" cy="1905000"/>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53450" y="896937"/>
            <a:ext cx="2857500" cy="2143125"/>
          </a:xfrm>
          <a:prstGeom prst="rect">
            <a:avLst/>
          </a:prstGeom>
        </p:spPr>
      </p:pic>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30056" y="3167061"/>
            <a:ext cx="2857500" cy="1647825"/>
          </a:xfrm>
          <a:prstGeom prst="rect">
            <a:avLst/>
          </a:prstGeom>
        </p:spPr>
      </p:pic>
      <p:pic>
        <p:nvPicPr>
          <p:cNvPr id="14" name="Picture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87556" y="3043235"/>
            <a:ext cx="2857500" cy="1895475"/>
          </a:xfrm>
          <a:prstGeom prst="rect">
            <a:avLst/>
          </a:prstGeom>
        </p:spPr>
      </p:pic>
      <p:pic>
        <p:nvPicPr>
          <p:cNvPr id="15" name="Picture 1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236494" y="4775989"/>
            <a:ext cx="2857500" cy="2061373"/>
          </a:xfrm>
          <a:prstGeom prst="rect">
            <a:avLst/>
          </a:prstGeom>
        </p:spPr>
      </p:pic>
      <p:pic>
        <p:nvPicPr>
          <p:cNvPr id="16" name="Picture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3351" y="3051174"/>
            <a:ext cx="2628900" cy="1743075"/>
          </a:xfrm>
          <a:prstGeom prst="rect">
            <a:avLst/>
          </a:prstGeom>
        </p:spPr>
      </p:pic>
      <p:pic>
        <p:nvPicPr>
          <p:cNvPr id="17" name="Picture 1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109868" y="4890291"/>
            <a:ext cx="2857500" cy="1895475"/>
          </a:xfrm>
          <a:prstGeom prst="rect">
            <a:avLst/>
          </a:prstGeom>
        </p:spPr>
      </p:pic>
    </p:spTree>
    <p:extLst>
      <p:ext uri="{BB962C8B-B14F-4D97-AF65-F5344CB8AC3E}">
        <p14:creationId xmlns:p14="http://schemas.microsoft.com/office/powerpoint/2010/main" val="2865337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dirty="0" smtClean="0">
                <a:latin typeface="Times New Roman" panose="02020603050405020304" pitchFamily="18" charset="0"/>
                <a:cs typeface="Times New Roman" panose="02020603050405020304" pitchFamily="18" charset="0"/>
              </a:rPr>
              <a:t>Navajo Nation Flag and Seal</a:t>
            </a:r>
            <a:endParaRPr lang="en-US" sz="24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8149" y="1690688"/>
            <a:ext cx="5972174" cy="3922712"/>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9424" y="1623219"/>
            <a:ext cx="4105275" cy="4176056"/>
          </a:xfrm>
          <a:prstGeom prst="rect">
            <a:avLst/>
          </a:prstGeom>
        </p:spPr>
      </p:pic>
    </p:spTree>
    <p:extLst>
      <p:ext uri="{BB962C8B-B14F-4D97-AF65-F5344CB8AC3E}">
        <p14:creationId xmlns:p14="http://schemas.microsoft.com/office/powerpoint/2010/main" val="14130099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155</Words>
  <Application>Microsoft Office PowerPoint</Application>
  <PresentationFormat>Widescreen</PresentationFormat>
  <Paragraphs>11</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Times New Roman</vt:lpstr>
      <vt:lpstr>Times New Roman Navajo</vt:lpstr>
      <vt:lpstr>Office Theme</vt:lpstr>
      <vt:lpstr>Din4 Bik4yah – Navajo Reservation</vt:lpstr>
      <vt:lpstr>Navajo Reservation (Din4 Bik4yah) Natural Boundaries: The land that Din4 people have always lived on is surrounded by the sacred mountain-Blanca Peak, Mount Taylor, San Francisco Peak, and Mount Hesperus as well as the 4 rivers-Rio Grande, Little Colorado River, Colorado River and Green River. </vt:lpstr>
      <vt:lpstr>Treaty of 1868 Article II. After 4 years of interment at Bosque Redondo, an 1868 treaty allowed the Din4 people to return to their original homeland. The Navajo Reservation, set aside by the Treaty of 1868, has subsequently been enlarged through executive order and special legislation, including an 1884 executive order through which much of the land in present-day southeastern Utah was added. </vt:lpstr>
      <vt:lpstr>Reservation growth by Treaties, Executives Orders, Acts of Congress and Purchasing Lands </vt:lpstr>
      <vt:lpstr>The Navajo Reservation in comparison to the United States </vt:lpstr>
      <vt:lpstr>On December 16, 1882 President Arthur establishment the Hopi Reservation</vt:lpstr>
      <vt:lpstr>The Navajo Reservation has 5 Agencies: Tuba City, Fort Defiance, Chinle, Shiprock, and Crownpoint </vt:lpstr>
      <vt:lpstr>The Navajo Reservation has 110 Chapters</vt:lpstr>
      <vt:lpstr>The Capital of Dine Bik4yah- Ts4gh1hoodz1n7 </vt:lpstr>
      <vt:lpstr>Navajo Reservation Natural Landmarks</vt:lpstr>
      <vt:lpstr>Navajo Nation Flag and Seal</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Roselyn A. Johnson</dc:creator>
  <cp:lastModifiedBy>Roselyn A. Johnson</cp:lastModifiedBy>
  <cp:revision>13</cp:revision>
  <dcterms:created xsi:type="dcterms:W3CDTF">2015-06-12T19:46:58Z</dcterms:created>
  <dcterms:modified xsi:type="dcterms:W3CDTF">2015-06-12T20:37:51Z</dcterms:modified>
</cp:coreProperties>
</file>