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7772400" cx="1005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976C10-1233-458D-AD35-02611087582D}">
  <a:tblStyle styleId="{63976C10-1233-458D-AD35-02611087582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24" Type="http://schemas.openxmlformats.org/officeDocument/2006/relationships/slide" Target="slides/slide18.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fe43036261_0_6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fe4303626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fe43036261_0_6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fe4303626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Simon Ortiz "Dawn Prayer for All", B: N. Scott Momaday "The Delight of,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4a45a214c7_0_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4a45a214c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"The Truth Is" Linda Hogan, B: "Atlas" Sherwin Bitsui,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66c7906b2aece99e_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6c7906b2aece99e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"The Powwow at the End of the World" Sherman Alexie, B: "Carry Our Words" Ofelia Zepeda,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66c7906b2aece99e_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66c7906b2aece99e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Karla Coridero "Everything Needs Fixing", B: Barney Bush "Her Voice",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66c7906b2aece99e_1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6c7906b2aece99e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Childhood memories, both happy and sad, come to life in “Fifth Grade Autobiography” and “Nikki-Rosa.” Both also emphasize the importance of family love.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4a65ce62dc_0_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4a65ce62d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Diane Burns "Sure You Can Ask Me a Personal Question", B: Joy Harjo "This Morning I Pray for My Enemies",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Childhood memories, both happy and sad, come to life in “Fifth Grade Autobiography” and “Nikki-Rosa.” Both also emphasize the importance of family love.</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66c7906b2aece99e_3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66c7906b2aece99e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Lance Henson "Day Song", B: Joseph Bruhac "Prints",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At the surface, the lure of the ocean is the topic of these two poems, but on a deeper level, both deal with death. "Sea Fever," which has great imagery and uses alliteration, has a haunting quality because of its repetition. Both poems have an easily identifiable rhyme scheme.</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66c7906b2aece99e_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66c7906b2aece99e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Steve Crow "Revival", B: Layli Long Soldier   from "Whereas",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These two classic, yet very stylistically different poems present the message of how fleeting life, and its marvels, can be. Listening to Brooks read her poem is a must. She gives some great backgMATCH UP on writing the poem in the audio included at the link above.</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fe43036261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fe430362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Both poems center aMATCH UP the idea of the unfulfilled dream. Flick Webb is the ex-basketball player in Updike's poem; once great, he now pumps gas. Hughes's short, but powerful poem asks questions about what happens to dreams that are put off.</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66c7906b2aece99e_4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66c7906b2aece99e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Lois Red Elk "She Was Fed Turtle Soup", B: Louise Erdrich "Indian Boarding School: The Runaways",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Both poems center aMATCH UP the idea of the unfulfilled dream. Flick Webb is the ex-basketball player in Updike's poem; once great, he now pumps gas. Hughes's short, but powerful poem asks questions about what happens to dreams that are put off.</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66c7906b2aece99e_5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66c7906b2aece99e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fe43036261_0_1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fe4303626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Natalie Diaz "Why I Hate Raisins", B: Bobby Wilson "Sisseton",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6c7906b2aece99e_5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6c7906b2aece99e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Santee Frazier "Pastoral", B: Heid E. Erdrich "De'an",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Mirrors and the displeasure of looking at oneself in one are the focus of these two poems. In "Same Song," the speaker shows both her daughter and her son's interactions with the mirror. I appreciate that she depicts both genders as struggling with their body image. In "Mirror," the mirror is the speaker and claims to be "truthful" rather than "cruel."</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fe43036261_0_2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fe4303626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Tommy Pico "You can't be an NDN person in today's world", B: Alexander Posey "Coyote",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Mirrors and the displeasure of looking at oneself in one are the focus of these two poems. In "Same Song," the speaker shows both her daughter and her son's interactions with the mirror. I appreciate that she depicts both genders as struggling with their body image. In "Mirror," the mirror is the speaker and claims to be "truthful" rather than "cruel."</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fe43036261_0_4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fe4303626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Mirrors and the displeasure of looking at oneself in one are the focus of these two poems. In "Same Song," the speaker shows both her daughter and her son's interactions with the mirror. I appreciate that she depicts both genders as struggling with their body image. In "Mirror," the mirror is the speaker and claims to be "truthful" rather than "cruel."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fe43036261_0_5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fe4303626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This is a Pear Deck Multiple Choice Slide. Your current options are: A: Douglas Walbourne-Gough "Ella Josephine Campbell", B: Joanne Arnott "World Shapers", </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  To edit the type of question or choices, go back to the "Ask Students a Question" in the Pear Deck sidebar.</a:t>
            </a:r>
            <a:endParaRPr sz="1200">
              <a:solidFill>
                <a:schemeClr val="dk1"/>
              </a:solidFill>
              <a:highlight>
                <a:srgbClr val="FFFFFF"/>
              </a:highlight>
              <a:latin typeface="Georgia"/>
              <a:ea typeface="Georgia"/>
              <a:cs typeface="Georgia"/>
              <a:sym typeface="Georgia"/>
            </a:endParaRPr>
          </a:p>
          <a:p>
            <a:pPr indent="0" lvl="0" marL="0" rtl="0" algn="l">
              <a:spcBef>
                <a:spcPts val="0"/>
              </a:spcBef>
              <a:spcAft>
                <a:spcPts val="0"/>
              </a:spcAft>
              <a:buNone/>
            </a:pPr>
            <a:r>
              <a:rPr lang="en" sz="1200">
                <a:solidFill>
                  <a:schemeClr val="dk1"/>
                </a:solidFill>
                <a:highlight>
                  <a:srgbClr val="FFFFFF"/>
                </a:highlight>
                <a:latin typeface="Georgia"/>
                <a:ea typeface="Georgia"/>
                <a:cs typeface="Georgia"/>
                <a:sym typeface="Georgia"/>
              </a:rPr>
              <a:t>Mirrors and the displeasure of looking at oneself in one are the focus of these two poems. In "Same Song," the speaker shows both her daughter and her son's interactions with the mirror. I appreciate that she depicts both genders as struggling with their body image. In "Mirror," the mirror is the speaker and claims to be "truthful" rather than "cruel."</a:t>
            </a:r>
            <a:endParaRPr sz="1200">
              <a:solidFill>
                <a:schemeClr val="dk1"/>
              </a:solidFill>
              <a:highlight>
                <a:srgbClr val="FFFFFF"/>
              </a:highlight>
              <a:latin typeface="Georgia"/>
              <a:ea typeface="Georgia"/>
              <a:cs typeface="Georgia"/>
              <a:sym typeface="Georgi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Autofit/>
          </a:bodyPr>
          <a:lstStyle>
            <a:lvl1pPr indent="-323850" lvl="0" marL="457200">
              <a:spcBef>
                <a:spcPts val="0"/>
              </a:spcBef>
              <a:spcAft>
                <a:spcPts val="0"/>
              </a:spcAft>
              <a:buSzPts val="1500"/>
              <a:buChar char="●"/>
              <a:defRPr sz="15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Autofit/>
          </a:bodyPr>
          <a:lstStyle>
            <a:lvl1pPr indent="-368300" lvl="0" marL="457200" algn="ctr">
              <a:spcBef>
                <a:spcPts val="0"/>
              </a:spcBef>
              <a:spcAft>
                <a:spcPts val="0"/>
              </a:spcAft>
              <a:buSzPts val="2200"/>
              <a:buChar char="●"/>
              <a:defRPr/>
            </a:lvl1pPr>
            <a:lvl2pPr indent="-336550" lvl="1" marL="914400" algn="ctr">
              <a:spcBef>
                <a:spcPts val="2000"/>
              </a:spcBef>
              <a:spcAft>
                <a:spcPts val="0"/>
              </a:spcAft>
              <a:buSzPts val="1700"/>
              <a:buChar char="○"/>
              <a:defRPr/>
            </a:lvl2pPr>
            <a:lvl3pPr indent="-336550" lvl="2" marL="1371600" algn="ctr">
              <a:spcBef>
                <a:spcPts val="2000"/>
              </a:spcBef>
              <a:spcAft>
                <a:spcPts val="0"/>
              </a:spcAft>
              <a:buSzPts val="1700"/>
              <a:buChar char="■"/>
              <a:defRPr/>
            </a:lvl3pPr>
            <a:lvl4pPr indent="-336550" lvl="3" marL="1828800" algn="ctr">
              <a:spcBef>
                <a:spcPts val="2000"/>
              </a:spcBef>
              <a:spcAft>
                <a:spcPts val="0"/>
              </a:spcAft>
              <a:buSzPts val="1700"/>
              <a:buChar char="●"/>
              <a:defRPr/>
            </a:lvl4pPr>
            <a:lvl5pPr indent="-336550" lvl="4" marL="2286000" algn="ctr">
              <a:spcBef>
                <a:spcPts val="2000"/>
              </a:spcBef>
              <a:spcAft>
                <a:spcPts val="0"/>
              </a:spcAft>
              <a:buSzPts val="1700"/>
              <a:buChar char="○"/>
              <a:defRPr/>
            </a:lvl5pPr>
            <a:lvl6pPr indent="-336550" lvl="5" marL="2743200" algn="ctr">
              <a:spcBef>
                <a:spcPts val="2000"/>
              </a:spcBef>
              <a:spcAft>
                <a:spcPts val="0"/>
              </a:spcAft>
              <a:buSzPts val="1700"/>
              <a:buChar char="■"/>
              <a:defRPr/>
            </a:lvl6pPr>
            <a:lvl7pPr indent="-336550" lvl="6" marL="3200400" algn="ctr">
              <a:spcBef>
                <a:spcPts val="2000"/>
              </a:spcBef>
              <a:spcAft>
                <a:spcPts val="0"/>
              </a:spcAft>
              <a:buSzPts val="1700"/>
              <a:buChar char="●"/>
              <a:defRPr/>
            </a:lvl7pPr>
            <a:lvl8pPr indent="-336550" lvl="7" marL="3657600" algn="ctr">
              <a:spcBef>
                <a:spcPts val="2000"/>
              </a:spcBef>
              <a:spcAft>
                <a:spcPts val="0"/>
              </a:spcAft>
              <a:buSzPts val="1700"/>
              <a:buChar char="○"/>
              <a:defRPr/>
            </a:lvl8pPr>
            <a:lvl9pPr indent="-336550" lvl="8" marL="4114800" algn="ctr">
              <a:spcBef>
                <a:spcPts val="2000"/>
              </a:spcBef>
              <a:spcAft>
                <a:spcPts val="200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2000"/>
              </a:spcBef>
              <a:spcAft>
                <a:spcPts val="0"/>
              </a:spcAft>
              <a:buClr>
                <a:schemeClr val="dk2"/>
              </a:buClr>
              <a:buSzPts val="1700"/>
              <a:buChar char="○"/>
              <a:defRPr sz="1700">
                <a:solidFill>
                  <a:schemeClr val="dk2"/>
                </a:solidFill>
              </a:defRPr>
            </a:lvl2pPr>
            <a:lvl3pPr indent="-336550" lvl="2" marL="1371600">
              <a:lnSpc>
                <a:spcPct val="115000"/>
              </a:lnSpc>
              <a:spcBef>
                <a:spcPts val="2000"/>
              </a:spcBef>
              <a:spcAft>
                <a:spcPts val="0"/>
              </a:spcAft>
              <a:buClr>
                <a:schemeClr val="dk2"/>
              </a:buClr>
              <a:buSzPts val="1700"/>
              <a:buChar char="■"/>
              <a:defRPr sz="1700">
                <a:solidFill>
                  <a:schemeClr val="dk2"/>
                </a:solidFill>
              </a:defRPr>
            </a:lvl3pPr>
            <a:lvl4pPr indent="-336550" lvl="3" marL="1828800">
              <a:lnSpc>
                <a:spcPct val="115000"/>
              </a:lnSpc>
              <a:spcBef>
                <a:spcPts val="2000"/>
              </a:spcBef>
              <a:spcAft>
                <a:spcPts val="0"/>
              </a:spcAft>
              <a:buClr>
                <a:schemeClr val="dk2"/>
              </a:buClr>
              <a:buSzPts val="1700"/>
              <a:buChar char="●"/>
              <a:defRPr sz="1700">
                <a:solidFill>
                  <a:schemeClr val="dk2"/>
                </a:solidFill>
              </a:defRPr>
            </a:lvl4pPr>
            <a:lvl5pPr indent="-336550" lvl="4" marL="2286000">
              <a:lnSpc>
                <a:spcPct val="115000"/>
              </a:lnSpc>
              <a:spcBef>
                <a:spcPts val="2000"/>
              </a:spcBef>
              <a:spcAft>
                <a:spcPts val="0"/>
              </a:spcAft>
              <a:buClr>
                <a:schemeClr val="dk2"/>
              </a:buClr>
              <a:buSzPts val="1700"/>
              <a:buChar char="○"/>
              <a:defRPr sz="1700">
                <a:solidFill>
                  <a:schemeClr val="dk2"/>
                </a:solidFill>
              </a:defRPr>
            </a:lvl5pPr>
            <a:lvl6pPr indent="-336550" lvl="5" marL="2743200">
              <a:lnSpc>
                <a:spcPct val="115000"/>
              </a:lnSpc>
              <a:spcBef>
                <a:spcPts val="2000"/>
              </a:spcBef>
              <a:spcAft>
                <a:spcPts val="0"/>
              </a:spcAft>
              <a:buClr>
                <a:schemeClr val="dk2"/>
              </a:buClr>
              <a:buSzPts val="1700"/>
              <a:buChar char="■"/>
              <a:defRPr sz="1700">
                <a:solidFill>
                  <a:schemeClr val="dk2"/>
                </a:solidFill>
              </a:defRPr>
            </a:lvl6pPr>
            <a:lvl7pPr indent="-336550" lvl="6" marL="3200400">
              <a:lnSpc>
                <a:spcPct val="115000"/>
              </a:lnSpc>
              <a:spcBef>
                <a:spcPts val="2000"/>
              </a:spcBef>
              <a:spcAft>
                <a:spcPts val="0"/>
              </a:spcAft>
              <a:buClr>
                <a:schemeClr val="dk2"/>
              </a:buClr>
              <a:buSzPts val="1700"/>
              <a:buChar char="●"/>
              <a:defRPr sz="1700">
                <a:solidFill>
                  <a:schemeClr val="dk2"/>
                </a:solidFill>
              </a:defRPr>
            </a:lvl7pPr>
            <a:lvl8pPr indent="-336550" lvl="7" marL="3657600">
              <a:lnSpc>
                <a:spcPct val="115000"/>
              </a:lnSpc>
              <a:spcBef>
                <a:spcPts val="2000"/>
              </a:spcBef>
              <a:spcAft>
                <a:spcPts val="0"/>
              </a:spcAft>
              <a:buClr>
                <a:schemeClr val="dk2"/>
              </a:buClr>
              <a:buSzPts val="1700"/>
              <a:buChar char="○"/>
              <a:defRPr sz="1700">
                <a:solidFill>
                  <a:schemeClr val="dk2"/>
                </a:solidFill>
              </a:defRPr>
            </a:lvl8pPr>
            <a:lvl9pPr indent="-336550" lvl="8" marL="4114800">
              <a:lnSpc>
                <a:spcPct val="115000"/>
              </a:lnSpc>
              <a:spcBef>
                <a:spcPts val="2000"/>
              </a:spcBef>
              <a:spcAft>
                <a:spcPts val="200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11.xml"/><Relationship Id="rId10" Type="http://schemas.openxmlformats.org/officeDocument/2006/relationships/slide" Target="/ppt/slides/slide10.xml"/><Relationship Id="rId13" Type="http://schemas.openxmlformats.org/officeDocument/2006/relationships/slide" Target="/ppt/slides/slide13.xml"/><Relationship Id="rId12" Type="http://schemas.openxmlformats.org/officeDocument/2006/relationships/slide" Target="/ppt/slides/slide12.xml"/><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9.xml"/><Relationship Id="rId15" Type="http://schemas.openxmlformats.org/officeDocument/2006/relationships/slide" Target="/ppt/slides/slide15.xml"/><Relationship Id="rId14" Type="http://schemas.openxmlformats.org/officeDocument/2006/relationships/slide" Target="/ppt/slides/slide14.xml"/><Relationship Id="rId17" Type="http://schemas.openxmlformats.org/officeDocument/2006/relationships/slide" Target="/ppt/slides/slide17.xml"/><Relationship Id="rId16" Type="http://schemas.openxmlformats.org/officeDocument/2006/relationships/slide" Target="/ppt/slides/slide16.xml"/><Relationship Id="rId5" Type="http://schemas.openxmlformats.org/officeDocument/2006/relationships/slide" Target="/ppt/slides/slide5.xml"/><Relationship Id="rId6" Type="http://schemas.openxmlformats.org/officeDocument/2006/relationships/slide" Target="/ppt/slides/slide6.xml"/><Relationship Id="rId18" Type="http://schemas.openxmlformats.org/officeDocument/2006/relationships/slide" Target="/ppt/slides/slide18.xml"/><Relationship Id="rId7" Type="http://schemas.openxmlformats.org/officeDocument/2006/relationships/slide" Target="/ppt/slides/slide7.xml"/><Relationship Id="rId8" Type="http://schemas.openxmlformats.org/officeDocument/2006/relationships/slide" Target="/ppt/slides/slide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NpbW9uIE9ydGl6IFwiRGF3biBQcmF5ZXIgZm9yIEFsbFwiIiwiTi4gU2NvdHQgTW9tYWRheSBcIlRoZSBEZWxpZ2h0IG9mIl19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dmZTQzMDM2MjYxXzBfNjgiLCJjb250ZW50SW5zdGFuY2VJZCI6IjFuN0dBTUZDSkxla19qRWdtSVdpNVFXelZZUTE1WHYxSmtkWUJvUnNqWWd3L2Y3NjBiYTFhLWU5NGItNDkxZi04NzhhLWU5MWYyOTY0NGJmYiJ9pearId=magic-pear-metadata-identif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wiVGhlIFRydXRoIElzXCIgTGluZGEgSG9nYW4iLCJcIkF0bGFzXCIgU2hlcndpbiBCaXRzdWkiXX0=pearId=magic-pear-shape-identifier" TargetMode="External"/><Relationship Id="rId4" Type="http://schemas.openxmlformats.org/officeDocument/2006/relationships/image" Target="../media/image9.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xNGE0NWEyMTRjN18wXzciLCJjb250ZW50SW5zdGFuY2VJZCI6IjFuN0dBTUZDSkxla19qRWdtSVdpNVFXelZZUTE1WHYxSmtkWUJvUnNqWWd3LzY0ZWRkYWIyLTA4ZDItNGQ3Yi04MmZmLWZhNjNmYjQ5YjQxNiJ9pearId=magic-pear-metadata-identifi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wiVGhlIFBvd3dvdyBhdCB0aGUgRW5kIG9mIHRoZSBXb3JsZFwiIFNoZXJtYW4gQWxleGllIiwiXCJDYXJyeSBPdXIgV29yZHNcIiBPZmVsaWEgWmVwZWRhIl19pearId=magic-pear-shape-identifier" TargetMode="External"/><Relationship Id="rId4" Type="http://schemas.openxmlformats.org/officeDocument/2006/relationships/image" Target="../media/image9.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UiLCJjb250ZW50SW5zdGFuY2VJZCI6IjFuN0dBTUZDSkxla19qRWdtSVdpNVFXelZZUTE1WHYxSmtkWUJvUnNqWWd3L2Q3OTVhM2I2LWNiMTItNDhiNy04Y2NkLTZhNGU5MDBkMDYyMSJ9pearId=magic-pear-metadata-identifi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thcmxhIENvcmlkZXJvIFwiRXZlcnl0aGluZyBOZWVkcyBGaXhpbmdcIiIsIkJhcm5leSBCdXNoIFwiSGVyIFZvaWNlXCIiXX0=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kiLCJjb250ZW50SW5zdGFuY2VJZCI6IjFuN0dBTUZDSkxla19qRWdtSVdpNVFXelZZUTE1WHYxSmtkWUJvUnNqWWd3L2ZhZjgwYTc0LWVkNTUtNGRkNC05Y2U4LWY0YTEyNzg1MTJhYSJ9pearId=magic-pear-metadata-identifi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watch?v=NGXp8DGSj_c" TargetMode="External"/><Relationship Id="rId4"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RpYW5lIEJ1cm5zIFwiU3VyZSBZb3UgQ2FuIEFzayBNZSBhIFBlcnNvbmFsIFF1ZXN0aW9uXCIiLCJKb3kgSGFyam8gXCJUaGlzIE1vcm5pbmcgSSBQcmF5IGZvciBNeSBFbmVtaWVzXCIiXX0=pearId=magic-pear-shape-identifier" TargetMode="External"/><Relationship Id="rId5" Type="http://schemas.openxmlformats.org/officeDocument/2006/relationships/image" Target="../media/image2.png"/><Relationship Id="rId6"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xNGE2NWNlNjJkY18wXzkiLCJjb250ZW50SW5zdGFuY2VJZCI6IjFuN0dBTUZDSkxla19qRWdtSVdpNVFXelZZUTE1WHYxSmtkWUJvUnNqWWd3LzkyMTM5NmUxLWNiN2YtNDVmNC1iMTM1LTI0NTlmOWFjNTMxZSJ9pearId=magic-pear-metadata-identifi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xhbmNlIEhlbnNvbiBcIkRheSBTb25nXCIiLCJKb3NlcGggQnJ1aGFjIFwiUHJpbnRzXCIiXX0=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M2IiwiY29udGVudEluc3RhbmNlSWQiOiIxbjdHQU1GQ0pMZWtfakVnbUlXaTVRV3pWWVExNVh2MUprZFlCb1Jzallndy9mNjRjZTY4My05M2U1LTQwZTAtYTk3YS05NWE4YmZiODg3ZjIifQ==pearId=magic-pear-metadata-identifie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N0ZXZlIENyb3cgXCJSZXZpdmFsXCIiLCJMYXlsaSBMb25nIFNvbGRpZXIgICBmcm9tIFwiV2hlcmVhc1wiIl19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QwIiwiY29udGVudEluc3RhbmNlSWQiOiIxbjdHQU1GQ0pMZWtfakVnbUlXaTVRV3pWWVExNVh2MUprZFlCb1Jzallndy8wYWEwNzY5ZS1mYmEyLTQ3MjctOWU4Ni1hYjMzNjIwOGJlMTUifQ==pearId=magic-pear-metadata-identifie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xvaXMgUmVkIEVsayBcIlNoZSBXYXMgRmVkIFR1cnRsZSBTb3VwXCIiLCJMb3Vpc2UgRXJkcmljaCBcIkluZGlhbiBCb2FyZGluZyBTY2hvb2w6IFRoZSBSdW5hd2F5c1wiIl19pearId=magic-pear-shape-identifier" TargetMode="External"/><Relationship Id="rId4" Type="http://schemas.openxmlformats.org/officeDocument/2006/relationships/image" Target="../media/image9.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Q4IiwiY29udGVudEluc3RhbmNlSWQiOiIxbjdHQU1GQ0pMZWtfakVnbUlXaTVRV3pWWVExNVh2MUprZFlCb1Jzallndy9mMGEzNzhjMy1mNWQxLTQ2MmUtOGQ0MC1iZTBkODU2Zjc0NjMifQ==pearId=magic-pear-metadata-identifi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www.youtube.com/watch?v=7VywMCU7jyE" TargetMode="External"/><Relationship Id="rId4" Type="http://schemas.openxmlformats.org/officeDocument/2006/relationships/hyperlink" Target="https://www.youtube.com/watch?v=7VywMCU7jyE" TargetMode="External"/><Relationship Id="rId5" Type="http://schemas.openxmlformats.org/officeDocument/2006/relationships/image" Target="../media/image1.png"/><Relationship Id="rId6"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5hdGFsaWUgRGlheiBcIldoeSBJIEhhdGUgUmFpc2luc1wiIiwiQm9iYnkgV2lsc29uIFwiU2lzc2V0b25cIiJdfQ==pearId=magic-pear-shape-identifier" TargetMode="External"/><Relationship Id="rId7" Type="http://schemas.openxmlformats.org/officeDocument/2006/relationships/image" Target="../media/image2.png"/><Relationship Id="rId8"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dmZTQzMDM2MjYxXzBfMTciLCJjb250ZW50SW5zdGFuY2VJZCI6IjFuN0dBTUZDSkxla19qRWdtSVdpNVFXelZZUTE1WHYxSmtkWUJvUnNqWWd3LzJlNTQ4YjgzLWNkODItNDAzYy1iZjI5LTlhOGFlN2VlNTMwMSJ9pearId=magic-pear-metadata-identifi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NhbnRlZSBGcmF6aWVyIFwiUGFzdG9yYWxcIiIsIkhlaWQgRS4gRXJkcmljaCBcIkRlJ2FuXCIiXX0=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c2NmM3OTA2YjJhZWNlOTllXzU2IiwiY29udGVudEluc3RhbmNlSWQiOiIxbjdHQU1GQ0pMZWtfakVnbUlXaTVRV3pWWVExNVh2MUprZFlCb1Jzallndy81YTJlYzk4NC04Mjg5LTQ0N2QtOWY1Mi1lMGY2ZTU4NGMxZGIifQ==pearId=magic-pear-metadata-identifie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RvbW15IFBpY28gXCJZb3UgY2FuJ3QgYmUgYW4gTkROIHBlcnNvbiBpbiB0b2RheSdzIHdvcmxkXCIiLCJBbGV4YW5kZXIgUG9zZXkgXCJDb3lvdGVcIiJdfQ==pearId=magic-pear-shape-identifier" TargetMode="External"/><Relationship Id="rId4" Type="http://schemas.openxmlformats.org/officeDocument/2006/relationships/image" Target="../media/image2.png"/><Relationship Id="rId5"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dmZTQzMDM2MjYxXzBfMjkiLCJjb250ZW50SW5zdGFuY2VJZCI6IjFuN0dBTUZDSkxla19qRWdtSVdpNVFXelZZUTE1WHYxSmtkWUJvUnNqWWd3LzM4MTcwN2Y2LTBmMWEtNDRjMi04NmI1LTY4YTA5MzUxNTU5NyJ9pearId=magic-pear-metadata-identifie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poetryinvoice.com/watch/hannah-halpern-world-shapers-joanne-arnott" TargetMode="External"/><Relationship Id="rId4"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RvdWdsYXMgV2FsYm91cm5lLUdvdWdoIFwiRWxsYSBKb3NlcGhpbmUgQ2FtcGJlbGxcIiIsIkpvYW5uZSBBcm5vdHQgXCJXb3JsZCBTaGFwZXJzXCIiXX0=pearId=magic-pear-shape-identifier" TargetMode="External"/><Relationship Id="rId5" Type="http://schemas.openxmlformats.org/officeDocument/2006/relationships/image" Target="../media/image2.png"/><Relationship Id="rId6" Type="http://schemas.openxmlformats.org/officeDocument/2006/relationships/hyperlink" Target="http://dontchangethislink.peardeckmagic.zone?eyJ0eXBlIjoiZ29vZ2xlLXNsaWRlcy1hZGRvbi1yZXNwb25zZS1mb290ZXIiLCJsYXN0RWRpdGVkQnkiOiIxMTI1NjI0MjA0NjQ4MzIzNDA2MTgiLCJwcmVzZW50YXRpb25JZCI6IjFuN0dBTUZDSkxla19qRWdtSVdpNVFXelZZUTE1WHYxSmtkWUJvUnNqWWd3IiwiY29udGVudElkIjoiY3VzdG9tLXJlc3BvbnNlLW11bHRpcGxlQ2hvaWNlIiwic2xpZGVJZCI6ImdmZTQzMDM2MjYxXzBfNTIiLCJjb250ZW50SW5zdGFuY2VJZCI6IjFuN0dBTUZDSkxla19qRWdtSVdpNVFXelZZUTE1WHYxSmtkWUJvUnNqWWd3L2ZlZmQ3MWI2LTQwODUtNDU0Ni05M2E3LTI1MTk5MjIyZWYwNCJ9pearId=magic-pear-metadata-identif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42895" y="503232"/>
            <a:ext cx="9372600" cy="865500"/>
          </a:xfrm>
          <a:prstGeom prst="rect">
            <a:avLst/>
          </a:prstGeom>
        </p:spPr>
        <p:txBody>
          <a:bodyPr anchorCtr="0" anchor="t" bIns="113100" lIns="113100" spcFirstLastPara="1" rIns="113100" wrap="square" tIns="113100">
            <a:noAutofit/>
          </a:bodyPr>
          <a:lstStyle/>
          <a:p>
            <a:pPr indent="0" lvl="0" marL="0" rtl="0" algn="l">
              <a:spcBef>
                <a:spcPts val="0"/>
              </a:spcBef>
              <a:spcAft>
                <a:spcPts val="0"/>
              </a:spcAft>
              <a:buNone/>
            </a:pPr>
            <a:r>
              <a:rPr lang="en" sz="3100"/>
              <a:t>List of Poems</a:t>
            </a:r>
            <a:endParaRPr sz="3100"/>
          </a:p>
        </p:txBody>
      </p:sp>
      <p:sp>
        <p:nvSpPr>
          <p:cNvPr id="55" name="Google Shape;55;p13"/>
          <p:cNvSpPr txBox="1"/>
          <p:nvPr>
            <p:ph idx="1" type="body"/>
          </p:nvPr>
        </p:nvSpPr>
        <p:spPr>
          <a:xfrm>
            <a:off x="989875" y="1368725"/>
            <a:ext cx="7375500" cy="5788200"/>
          </a:xfrm>
          <a:prstGeom prst="rect">
            <a:avLst/>
          </a:prstGeom>
        </p:spPr>
        <p:txBody>
          <a:bodyPr anchorCtr="0" anchor="t" bIns="113100" lIns="113100" spcFirstLastPara="1" rIns="113100" wrap="square" tIns="113100">
            <a:noAutofit/>
          </a:bodyPr>
          <a:lstStyle/>
          <a:p>
            <a:pPr indent="0" lvl="0" marL="0" rtl="0" algn="l">
              <a:lnSpc>
                <a:spcPct val="100000"/>
              </a:lnSpc>
              <a:spcBef>
                <a:spcPts val="0"/>
              </a:spcBef>
              <a:spcAft>
                <a:spcPts val="0"/>
              </a:spcAft>
              <a:buNone/>
            </a:pPr>
            <a:r>
              <a:rPr b="1" lang="en" sz="3100"/>
              <a:t>Match</a:t>
            </a:r>
            <a:endParaRPr b="1" sz="3100"/>
          </a:p>
          <a:p>
            <a:pPr indent="-393700" lvl="0" marL="457200" rtl="0" algn="l">
              <a:lnSpc>
                <a:spcPct val="100000"/>
              </a:lnSpc>
              <a:spcBef>
                <a:spcPts val="2000"/>
              </a:spcBef>
              <a:spcAft>
                <a:spcPts val="0"/>
              </a:spcAft>
              <a:buSzPts val="2600"/>
              <a:buAutoNum type="arabicPeriod"/>
            </a:pPr>
            <a:r>
              <a:rPr lang="en" sz="2600" u="sng">
                <a:solidFill>
                  <a:schemeClr val="hlink"/>
                </a:solidFill>
                <a:hlinkClick action="ppaction://hlinkshowjump?jump=nextslide"/>
              </a:rPr>
              <a:t>Ortiz vs. Momaday</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3"/>
              </a:rPr>
              <a:t>Hogan</a:t>
            </a:r>
            <a:r>
              <a:rPr lang="en" sz="2600"/>
              <a:t> vs. </a:t>
            </a:r>
            <a:r>
              <a:rPr lang="en" sz="2600" u="sng">
                <a:solidFill>
                  <a:schemeClr val="hlink"/>
                </a:solidFill>
                <a:hlinkClick action="ppaction://hlinksldjump" r:id="rId4"/>
              </a:rPr>
              <a:t>Bitsui</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5"/>
              </a:rPr>
              <a:t>Alexie vs, Zepeda</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6"/>
              </a:rPr>
              <a:t>Cordero vs. Bush</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7"/>
              </a:rPr>
              <a:t>Burns </a:t>
            </a:r>
            <a:r>
              <a:rPr lang="en" sz="2600"/>
              <a:t>vs. </a:t>
            </a:r>
            <a:r>
              <a:rPr lang="en" sz="2600" u="sng">
                <a:solidFill>
                  <a:schemeClr val="hlink"/>
                </a:solidFill>
                <a:hlinkClick action="ppaction://hlinksldjump" r:id="rId8"/>
              </a:rPr>
              <a:t>Harjo</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9"/>
              </a:rPr>
              <a:t>Henson vs. Bruhac</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0"/>
              </a:rPr>
              <a:t>Crow vs, Long Soldier</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1"/>
              </a:rPr>
              <a:t>Red Elk </a:t>
            </a:r>
            <a:r>
              <a:rPr lang="en" sz="2600"/>
              <a:t>vs.</a:t>
            </a:r>
            <a:r>
              <a:rPr lang="en" sz="2600" u="sng">
                <a:solidFill>
                  <a:schemeClr val="hlink"/>
                </a:solidFill>
                <a:hlinkClick action="ppaction://hlinksldjump" r:id="rId12"/>
              </a:rPr>
              <a:t> L. Erdrich</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3"/>
              </a:rPr>
              <a:t>Diaz </a:t>
            </a:r>
            <a:r>
              <a:rPr lang="en" sz="2600"/>
              <a:t>vs. </a:t>
            </a:r>
            <a:r>
              <a:rPr lang="en" sz="2600" u="sng">
                <a:solidFill>
                  <a:schemeClr val="hlink"/>
                </a:solidFill>
                <a:hlinkClick action="ppaction://hlinksldjump" r:id="rId14"/>
              </a:rPr>
              <a:t>Wilson </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5"/>
              </a:rPr>
              <a:t>Frazier vs. H. Erdrich</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6"/>
              </a:rPr>
              <a:t>Pico vs. Posey</a:t>
            </a:r>
            <a:endParaRPr sz="2600"/>
          </a:p>
          <a:p>
            <a:pPr indent="-393700" lvl="0" marL="457200" rtl="0" algn="l">
              <a:lnSpc>
                <a:spcPct val="100000"/>
              </a:lnSpc>
              <a:spcBef>
                <a:spcPts val="0"/>
              </a:spcBef>
              <a:spcAft>
                <a:spcPts val="0"/>
              </a:spcAft>
              <a:buSzPts val="2600"/>
              <a:buAutoNum type="arabicPeriod"/>
            </a:pPr>
            <a:r>
              <a:rPr lang="en" sz="2600" u="sng">
                <a:solidFill>
                  <a:schemeClr val="hlink"/>
                </a:solidFill>
                <a:hlinkClick action="ppaction://hlinksldjump" r:id="rId17"/>
              </a:rPr>
              <a:t>Walbourne-Gough</a:t>
            </a:r>
            <a:r>
              <a:rPr lang="en" sz="2600"/>
              <a:t> vs. </a:t>
            </a:r>
            <a:r>
              <a:rPr lang="en" sz="2600" u="sng">
                <a:solidFill>
                  <a:schemeClr val="hlink"/>
                </a:solidFill>
                <a:hlinkClick action="ppaction://hlinksldjump" r:id="rId18"/>
              </a:rPr>
              <a:t>Arnott</a:t>
            </a:r>
            <a:endParaRPr sz="2600"/>
          </a:p>
          <a:p>
            <a:pPr indent="0" lvl="0" marL="0" rtl="0" algn="l">
              <a:lnSpc>
                <a:spcPct val="100000"/>
              </a:lnSpc>
              <a:spcBef>
                <a:spcPts val="2000"/>
              </a:spcBef>
              <a:spcAft>
                <a:spcPts val="20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graphicFrame>
        <p:nvGraphicFramePr>
          <p:cNvPr id="60" name="Google Shape;60;p14"/>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139700" lvl="0" marL="139700" rtl="0" algn="l">
                        <a:lnSpc>
                          <a:spcPct val="115000"/>
                        </a:lnSpc>
                        <a:spcBef>
                          <a:spcPts val="0"/>
                        </a:spcBef>
                        <a:spcAft>
                          <a:spcPts val="0"/>
                        </a:spcAft>
                        <a:buClr>
                          <a:schemeClr val="dk1"/>
                        </a:buClr>
                        <a:buSzPts val="1100"/>
                        <a:buFont typeface="Arial"/>
                        <a:buNone/>
                      </a:pPr>
                      <a:r>
                        <a:rPr b="1" lang="en">
                          <a:solidFill>
                            <a:schemeClr val="dk1"/>
                          </a:solidFill>
                          <a:highlight>
                            <a:srgbClr val="FFFFFF"/>
                          </a:highlight>
                        </a:rPr>
                        <a:t>Dawn Prayer for All</a:t>
                      </a:r>
                      <a:endParaRPr b="1">
                        <a:solidFill>
                          <a:schemeClr val="dk1"/>
                        </a:solidFill>
                        <a:highlight>
                          <a:srgbClr val="FFFFFF"/>
                        </a:highlight>
                      </a:endParaRPr>
                    </a:p>
                    <a:p>
                      <a:pPr indent="-139700" lvl="0" marL="139700" rtl="0" algn="l">
                        <a:lnSpc>
                          <a:spcPct val="115000"/>
                        </a:lnSpc>
                        <a:spcBef>
                          <a:spcPts val="0"/>
                        </a:spcBef>
                        <a:spcAft>
                          <a:spcPts val="0"/>
                        </a:spcAft>
                        <a:buNone/>
                      </a:pPr>
                      <a:r>
                        <a:rPr lang="en" sz="1200">
                          <a:solidFill>
                            <a:schemeClr val="dk1"/>
                          </a:solidFill>
                          <a:highlight>
                            <a:srgbClr val="FFFFFF"/>
                          </a:highlight>
                        </a:rPr>
                        <a:t>BY SIMON J. ORTIZ    Acoma Pueblo</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Right before dawn, in the blue light of it,</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look for the horses but they aren’t there.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Only the winter trees, thick along the creek.</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Everything is still, not even birds move. Only</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 pain in my chest under my right breast.</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Pulling muscle, something engorged, I’m afraid</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of its motion, the turn I awaken to daily.</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The horses must be beyond the creek, feeding</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in the frozen meadow. I’ll not wait for them.</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My knowledge is only human, only my eyes see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what is to be seen, and beyond that is more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yet it is not within my ken. I can’t see death</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yet know its presence well, even its posture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prior to it. Pain is not death, I allow that.</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For that I am grateful to my mind, the memory</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ancient, not lonely or unreasonable. Pray then</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for the blue light of morning that draws me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toward the day. Pray then for the horses,</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for the presence of all things, for the pain.</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highlight>
                            <a:srgbClr val="FFFFFF"/>
                          </a:highlight>
                        </a:rPr>
                        <a:t>The Delight Song of Tsoai-talee</a:t>
                      </a:r>
                      <a:endParaRPr b="1">
                        <a:solidFill>
                          <a:schemeClr val="dk1"/>
                        </a:solidFill>
                        <a:highlight>
                          <a:srgbClr val="FFFFFF"/>
                        </a:highlight>
                      </a:endParaRPr>
                    </a:p>
                    <a:p>
                      <a:pPr indent="0" lvl="0" marL="0" rtl="0" algn="l">
                        <a:lnSpc>
                          <a:spcPct val="115000"/>
                        </a:lnSpc>
                        <a:spcBef>
                          <a:spcPts val="0"/>
                        </a:spcBef>
                        <a:spcAft>
                          <a:spcPts val="0"/>
                        </a:spcAft>
                        <a:buNone/>
                      </a:pPr>
                      <a:r>
                        <a:rPr lang="en" sz="1200">
                          <a:solidFill>
                            <a:schemeClr val="dk1"/>
                          </a:solidFill>
                          <a:highlight>
                            <a:srgbClr val="FFFFFF"/>
                          </a:highlight>
                        </a:rPr>
                        <a:t>BY N. SCOTT MOMADAY     Kiowa/ Cherokee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 feather on the bright sky</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blue horse that runs in the plain</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fish that rolls, shining, in the water</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shadow that follows a child</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evening light, the lustre of meadows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an eagle playing with the wind</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 cluster of bright beads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farthest star</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cold of dawn</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roaring of the rain</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glitter on the crust of the snow</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long track of the moon in a lake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 flame of four colors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 deer standing away in the dusk</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 field of sumac and the pomme blanche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an angle of geese in the winter sky</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hunger of a young wolf</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the whole dream of these things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You see, I am alive, I am alive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stand in good relation to the earth</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stand in good relation to the gods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stand in good relation to all that is beautiful</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stand in good relation to the daughter of Tsen-tainte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You see, I am alive, I am alive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highlight>
                          <a:srgbClr val="FFFFFF"/>
                        </a:highlight>
                      </a:endParaRPr>
                    </a:p>
                    <a:p>
                      <a:pPr indent="0" lvl="0" marL="0" rtl="0" algn="l">
                        <a:lnSpc>
                          <a:spcPct val="115000"/>
                        </a:lnSpc>
                        <a:spcBef>
                          <a:spcPts val="0"/>
                        </a:spcBef>
                        <a:spcAft>
                          <a:spcPts val="0"/>
                        </a:spcAft>
                        <a:buNone/>
                      </a:pPr>
                      <a:r>
                        <a:t/>
                      </a:r>
                      <a:endParaRPr b="1" sz="1200">
                        <a:solidFill>
                          <a:schemeClr val="dk1"/>
                        </a:solidFill>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61" name="Google Shape;61;p14"/>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latin typeface="Impact"/>
                <a:ea typeface="Impact"/>
                <a:cs typeface="Impact"/>
                <a:sym typeface="Impact"/>
              </a:rPr>
              <a:t>MATCH UP 1</a:t>
            </a:r>
            <a:endParaRPr sz="4500">
              <a:latin typeface="Impact"/>
              <a:ea typeface="Impact"/>
              <a:cs typeface="Impact"/>
              <a:sym typeface="Impact"/>
            </a:endParaRPr>
          </a:p>
        </p:txBody>
      </p:sp>
      <p:pic>
        <p:nvPicPr>
          <p:cNvPr id="62" name="Google Shape;62;p14">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63" name="Google Shape;63;p1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graphicFrame>
        <p:nvGraphicFramePr>
          <p:cNvPr id="68" name="Google Shape;68;p15"/>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0" lvl="0" marL="0" rtl="0" algn="l">
                        <a:lnSpc>
                          <a:spcPct val="50000"/>
                        </a:lnSpc>
                        <a:spcBef>
                          <a:spcPts val="0"/>
                        </a:spcBef>
                        <a:spcAft>
                          <a:spcPts val="0"/>
                        </a:spcAft>
                        <a:buNone/>
                      </a:pPr>
                      <a:r>
                        <a:t/>
                      </a:r>
                      <a:endParaRPr>
                        <a:highlight>
                          <a:srgbClr val="FFFFFF"/>
                        </a:highlight>
                      </a:endParaRPr>
                    </a:p>
                    <a:p>
                      <a:pPr indent="0" lvl="0" marL="0" rtl="0" algn="l">
                        <a:lnSpc>
                          <a:spcPct val="50000"/>
                        </a:lnSpc>
                        <a:spcBef>
                          <a:spcPts val="0"/>
                        </a:spcBef>
                        <a:spcAft>
                          <a:spcPts val="0"/>
                        </a:spcAft>
                        <a:buNone/>
                      </a:pPr>
                      <a:r>
                        <a:rPr b="1" lang="en">
                          <a:highlight>
                            <a:srgbClr val="FFFFFF"/>
                          </a:highlight>
                        </a:rPr>
                        <a:t>The Truth Is</a:t>
                      </a:r>
                      <a:endParaRPr b="1">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b="1" sz="1200">
                        <a:highlight>
                          <a:srgbClr val="FFFFFF"/>
                        </a:highlight>
                      </a:endParaRPr>
                    </a:p>
                    <a:p>
                      <a:pPr indent="0" lvl="0" marL="0" rtl="0" algn="l">
                        <a:lnSpc>
                          <a:spcPct val="50000"/>
                        </a:lnSpc>
                        <a:spcBef>
                          <a:spcPts val="0"/>
                        </a:spcBef>
                        <a:spcAft>
                          <a:spcPts val="0"/>
                        </a:spcAft>
                        <a:buNone/>
                      </a:pPr>
                      <a:r>
                        <a:rPr lang="en" sz="1200">
                          <a:highlight>
                            <a:srgbClr val="FFFFFF"/>
                          </a:highlight>
                        </a:rPr>
                        <a:t>LINDA HOGAN      </a:t>
                      </a:r>
                      <a:r>
                        <a:rPr lang="en" sz="1200">
                          <a:highlight>
                            <a:srgbClr val="FFFFFF"/>
                          </a:highlight>
                        </a:rPr>
                        <a:t>Chickasaw</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In my left pocket a  hand</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rests on the bone of the pelvis.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In my right pocket</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 white hand. Don't worry. It's mine</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and not some thief's.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It belongs to a woman who sleeps in a twin bed</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even though she falls in love too easily,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and walks along with hands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in her own empty pockets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even though she has put them in others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for love not money.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About the hands, I'd like to say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 am a tree, grafted branches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bearing two kinds of fruit,</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apricots maybe and pit cherries.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It's not that way. The truth is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we are crowded together</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and knock against each other at night.</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We want amnesty.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Linda, girl, I keep telling you</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this is nonsense</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about who loved who</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and who killed who.</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Here I am, taped together</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like some old civilian conservation corps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passed by from the great depression</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and my pockets are empty.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It's just as well since they are masks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for the soul, and since coins and keys</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boh have the sharp teeth of property.</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50000"/>
                        </a:lnSpc>
                        <a:spcBef>
                          <a:spcPts val="0"/>
                        </a:spcBef>
                        <a:spcAft>
                          <a:spcPts val="0"/>
                        </a:spcAft>
                        <a:buClr>
                          <a:schemeClr val="dk1"/>
                        </a:buClr>
                        <a:buSzPts val="1100"/>
                        <a:buFont typeface="Arial"/>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None/>
                      </a:pPr>
                      <a:r>
                        <a:t/>
                      </a:r>
                      <a:endParaRPr sz="1200">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Girl, I say,</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it is dangerous to be a woman of two countries.</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You've got your hands in the dark</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of two empty pockets. Even though</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you walk and whistle like you aren't afraid</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you know which pocket the enemy lives in</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and you remember how to fight</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so you better keep right on walking.</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And you remember who killed who.</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For this you want amnesty</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and there's that knocking on the door</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in the middle of the night.</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Relax, there are other things to think about.</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Shoes, for instance.</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Now those are the true masks of the soul.</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The left shoe</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rPr lang="en" sz="1200">
                          <a:solidFill>
                            <a:schemeClr val="dk1"/>
                          </a:solidFill>
                          <a:highlight>
                            <a:schemeClr val="lt1"/>
                          </a:highlight>
                        </a:rPr>
                        <a:t>and the right one with it's white foot.</a:t>
                      </a:r>
                      <a:endParaRPr sz="1200">
                        <a:solidFill>
                          <a:schemeClr val="dk1"/>
                        </a:solidFill>
                        <a:highlight>
                          <a:schemeClr val="lt1"/>
                        </a:highlight>
                      </a:endParaRPr>
                    </a:p>
                    <a:p>
                      <a:pPr indent="0" lvl="0" marL="0" rtl="0" algn="l">
                        <a:lnSpc>
                          <a:spcPct val="50000"/>
                        </a:lnSpc>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69" name="Google Shape;69;p15"/>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2</a:t>
            </a:r>
            <a:endParaRPr sz="4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graphicFrame>
        <p:nvGraphicFramePr>
          <p:cNvPr id="74" name="Google Shape;74;p16"/>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0" lvl="0" marL="0" rtl="0" algn="l">
                        <a:lnSpc>
                          <a:spcPct val="100000"/>
                        </a:lnSpc>
                        <a:spcBef>
                          <a:spcPts val="0"/>
                        </a:spcBef>
                        <a:spcAft>
                          <a:spcPts val="0"/>
                        </a:spcAft>
                        <a:buNone/>
                      </a:pPr>
                      <a:r>
                        <a:rPr b="1" lang="en">
                          <a:highlight>
                            <a:srgbClr val="FFFFFF"/>
                          </a:highlight>
                        </a:rPr>
                        <a:t>Atlas</a:t>
                      </a:r>
                      <a:endParaRPr b="1">
                        <a:highlight>
                          <a:srgbClr val="FFFFFF"/>
                        </a:highlight>
                      </a:endParaRPr>
                    </a:p>
                    <a:p>
                      <a:pPr indent="0" lvl="0" marL="0" rtl="0" algn="l">
                        <a:lnSpc>
                          <a:spcPct val="100000"/>
                        </a:lnSpc>
                        <a:spcBef>
                          <a:spcPts val="0"/>
                        </a:spcBef>
                        <a:spcAft>
                          <a:spcPts val="0"/>
                        </a:spcAft>
                        <a:buNone/>
                      </a:pPr>
                      <a:r>
                        <a:rPr lang="en" sz="1200">
                          <a:highlight>
                            <a:srgbClr val="FFFFFF"/>
                          </a:highlight>
                        </a:rPr>
                        <a:t>SHERWIN BITSUI   Navajo</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Tonight I draw a raven’s wing inside a circle</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measured a half second</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before it expands into a hand.</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I wrap its worn grip over our feet</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as we thrash against pine needles inside the earthen pot.</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He sings an elegy for handcuffs,</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whispers its moment of silence</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at the crunch of rush-hour traffic,</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and speaks the dialect of a forklift,</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lifting like cedar smoke over the mesas</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acred to the furthest block.</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Two headlights flare from blue dusk</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--the eyes of ravens peer at</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Coyote biting his tail in the forklift,</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shaped like another reservation--</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a:t>
                      </a:r>
                      <a:r>
                        <a:rPr lang="en" sz="1200">
                          <a:highlight>
                            <a:srgbClr val="FFFFFF"/>
                          </a:highlight>
                        </a:rPr>
                        <a:t>another cancelled check.</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One finger pointed at him,</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that one--dishwasher,</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he dies like this</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with emergency lights blinking though the creases of his ribbon shirt.</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A light buzzed loud and snapped above the kitchen sink.</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I didn’t notice the sting of the warning:</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	Coyote scattering headlights instead of stars;</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howling dogs silenced by the thought of the moon;</a:t>
                      </a:r>
                      <a:endParaRPr sz="1200">
                        <a:highlight>
                          <a:srgbClr val="FFFFFF"/>
                        </a:highlight>
                      </a:endParaRPr>
                    </a:p>
                    <a:p>
                      <a:pPr indent="0" lvl="0" marL="0" rtl="0" algn="l">
                        <a:lnSpc>
                          <a:spcPct val="100000"/>
                        </a:lnSpc>
                        <a:spcBef>
                          <a:spcPts val="0"/>
                        </a:spcBef>
                        <a:spcAft>
                          <a:spcPts val="0"/>
                        </a:spcAft>
                        <a:buNone/>
                      </a:pPr>
                      <a:r>
                        <a:rPr lang="en" sz="1200">
                          <a:highlight>
                            <a:srgbClr val="FFFFFF"/>
                          </a:highlight>
                        </a:rPr>
                        <a:t>constellations rattling from the atmosphere of the quivering gourd.</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50000"/>
                        </a:lnSpc>
                        <a:spcBef>
                          <a:spcPts val="0"/>
                        </a:spcBef>
                        <a:spcAft>
                          <a:spcPts val="0"/>
                        </a:spcAft>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None/>
                      </a:pPr>
                      <a:r>
                        <a:t/>
                      </a:r>
                      <a:endParaRPr sz="1200">
                        <a:highlight>
                          <a:srgbClr val="FFFFFF"/>
                        </a:highlight>
                      </a:endParaRPr>
                    </a:p>
                    <a:p>
                      <a:pPr indent="0" lvl="0" marL="0" rtl="0" algn="l">
                        <a:lnSpc>
                          <a:spcPct val="50000"/>
                        </a:lnSpc>
                        <a:spcBef>
                          <a:spcPts val="0"/>
                        </a:spcBef>
                        <a:spcAft>
                          <a:spcPts val="0"/>
                        </a:spcAft>
                        <a:buNone/>
                      </a:pPr>
                      <a:r>
                        <a:t/>
                      </a:r>
                      <a:endParaRPr sz="1200">
                        <a:highlight>
                          <a:srgbClr val="FFFFFF"/>
                        </a:highlight>
                      </a:endParaRPr>
                    </a:p>
                    <a:p>
                      <a:pPr indent="0" lvl="0" marL="0" rtl="0" algn="l">
                        <a:lnSpc>
                          <a:spcPct val="50000"/>
                        </a:lnSpc>
                        <a:spcBef>
                          <a:spcPts val="0"/>
                        </a:spcBef>
                        <a:spcAft>
                          <a:spcPts val="0"/>
                        </a:spcAft>
                        <a:buNone/>
                      </a:pPr>
                      <a:r>
                        <a:rPr lang="en" sz="1200">
                          <a:highlight>
                            <a:srgbClr val="FFFFFF"/>
                          </a:highlight>
                        </a:rPr>
                        <a:t> </a:t>
                      </a:r>
                      <a:endParaRPr sz="1200">
                        <a:highlight>
                          <a:srgbClr val="FFFFFF"/>
                        </a:highlight>
                      </a:endParaRPr>
                    </a:p>
                    <a:p>
                      <a:pPr indent="0" lvl="0" marL="0" rtl="0" algn="l">
                        <a:lnSpc>
                          <a:spcPct val="50000"/>
                        </a:lnSpc>
                        <a:spcBef>
                          <a:spcPts val="0"/>
                        </a:spcBef>
                        <a:spcAft>
                          <a:spcPts val="0"/>
                        </a:spcAft>
                        <a:buNone/>
                      </a:pPr>
                      <a:r>
                        <a:t/>
                      </a:r>
                      <a:endParaRPr sz="1200">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50000"/>
                        </a:lnSpc>
                        <a:spcBef>
                          <a:spcPts val="0"/>
                        </a:spcBef>
                        <a:spcAft>
                          <a:spcPts val="0"/>
                        </a:spcAft>
                        <a:buNone/>
                      </a:pPr>
                      <a:r>
                        <a:t/>
                      </a:r>
                      <a:endParaRPr sz="1200">
                        <a:solidFill>
                          <a:schemeClr val="dk1"/>
                        </a:solidFill>
                        <a:highlight>
                          <a:schemeClr val="lt1"/>
                        </a:highlight>
                      </a:endParaRPr>
                    </a:p>
                    <a:p>
                      <a:pPr indent="0" lvl="0" marL="0" rtl="0" algn="l">
                        <a:lnSpc>
                          <a:spcPct val="50000"/>
                        </a:lnSpc>
                        <a:spcBef>
                          <a:spcPts val="0"/>
                        </a:spcBef>
                        <a:spcAft>
                          <a:spcPts val="0"/>
                        </a:spcAft>
                        <a:buNone/>
                      </a:pPr>
                      <a:r>
                        <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How many Indians have stepped onto train tracks,</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	hearing the hoofbeats of horses</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	in the bend above the river</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		rushing at them like a cluster of veins</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scrawled into words on the unmade bed?</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In the cave on the backside of a lie</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	soldiers eye the birth of a new atlas,</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lt1"/>
                        </a:highlight>
                      </a:endParaRPr>
                    </a:p>
                    <a:p>
                      <a:pPr indent="0" lvl="0" marL="0" rtl="0" algn="l">
                        <a:spcBef>
                          <a:spcPts val="0"/>
                        </a:spcBef>
                        <a:spcAft>
                          <a:spcPts val="0"/>
                        </a:spcAft>
                        <a:buNone/>
                      </a:pPr>
                      <a:r>
                        <a:rPr lang="en" sz="1200">
                          <a:solidFill>
                            <a:schemeClr val="dk1"/>
                          </a:solidFill>
                          <a:highlight>
                            <a:schemeClr val="lt1"/>
                          </a:highlight>
                        </a:rPr>
                        <a:t>One more mile, they say, </a:t>
                      </a:r>
                      <a:endParaRPr sz="12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rPr>
                        <a:t>one more mile.</a:t>
                      </a:r>
                      <a:endParaRPr sz="1200">
                        <a:solidFill>
                          <a:schemeClr val="dk1"/>
                        </a:solidFill>
                        <a:highlight>
                          <a:schemeClr val="lt1"/>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75" name="Google Shape;75;p16"/>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2</a:t>
            </a:r>
            <a:endParaRPr sz="4500"/>
          </a:p>
        </p:txBody>
      </p:sp>
      <p:pic>
        <p:nvPicPr>
          <p:cNvPr id="76" name="Google Shape;76;p16">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77" name="Google Shape;77;p16">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graphicFrame>
        <p:nvGraphicFramePr>
          <p:cNvPr id="82" name="Google Shape;82;p17"/>
          <p:cNvGraphicFramePr/>
          <p:nvPr/>
        </p:nvGraphicFramePr>
        <p:xfrm>
          <a:off x="392200" y="311525"/>
          <a:ext cx="3000000" cy="3000000"/>
        </p:xfrm>
        <a:graphic>
          <a:graphicData uri="http://schemas.openxmlformats.org/drawingml/2006/table">
            <a:tbl>
              <a:tblPr>
                <a:noFill/>
                <a:tableStyleId>{63976C10-1233-458D-AD35-02611087582D}</a:tableStyleId>
              </a:tblPr>
              <a:tblGrid>
                <a:gridCol w="5275425"/>
                <a:gridCol w="3429275"/>
              </a:tblGrid>
              <a:tr h="381000">
                <a:tc>
                  <a:txBody>
                    <a:bodyPr/>
                    <a:lstStyle/>
                    <a:p>
                      <a:pPr indent="-139700" lvl="0" marL="139700" rtl="0" algn="l">
                        <a:lnSpc>
                          <a:spcPct val="115000"/>
                        </a:lnSpc>
                        <a:spcBef>
                          <a:spcPts val="0"/>
                        </a:spcBef>
                        <a:spcAft>
                          <a:spcPts val="0"/>
                        </a:spcAft>
                        <a:buClr>
                          <a:schemeClr val="dk1"/>
                        </a:buClr>
                        <a:buSzPts val="1100"/>
                        <a:buFont typeface="Arial"/>
                        <a:buNone/>
                      </a:pPr>
                      <a:r>
                        <a:rPr b="1" lang="en">
                          <a:solidFill>
                            <a:schemeClr val="dk1"/>
                          </a:solidFill>
                          <a:highlight>
                            <a:srgbClr val="FFFFFF"/>
                          </a:highlight>
                        </a:rPr>
                        <a:t>The Powwow at the End of the World</a:t>
                      </a:r>
                      <a:endParaRPr b="1">
                        <a:solidFill>
                          <a:schemeClr val="dk1"/>
                        </a:solidFill>
                        <a:highlight>
                          <a:srgbClr val="FFFFFF"/>
                        </a:highlight>
                      </a:endParaRPr>
                    </a:p>
                    <a:p>
                      <a:pPr indent="-139700" lvl="0" marL="139700" rtl="0" algn="l">
                        <a:lnSpc>
                          <a:spcPct val="115000"/>
                        </a:lnSpc>
                        <a:spcBef>
                          <a:spcPts val="0"/>
                        </a:spcBef>
                        <a:spcAft>
                          <a:spcPts val="0"/>
                        </a:spcAft>
                        <a:buNone/>
                      </a:pPr>
                      <a:r>
                        <a:rPr lang="en" sz="1200">
                          <a:solidFill>
                            <a:schemeClr val="dk1"/>
                          </a:solidFill>
                          <a:highlight>
                            <a:srgbClr val="FFFFFF"/>
                          </a:highlight>
                        </a:rPr>
                        <a:t>SHERMAN ALEXIE    Spokane/Coeur d’Alene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told by many of you that I must forgive and so I shall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after an Indian woman puts her shoulder to the Grand Coulee Dam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topples it. I am told by many of you that I must forgive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so I shall after the floodwaters burst each successive dam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downriver from the Grand Coulee. I am told by many of you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that I must forgive and so I shall after the floodwaters find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their way to the mouth of the Columbia River as it enters the Pacific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causes all of it to rise. I am told by many of you that I must forgive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so I shall after the first drop of floodwater is swallowed by that salmon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waiting in the Pacific. I am told by many of you that I must forgive and so I shall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after that salmon swims upstream, through the mouth of the Columbia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then past the flooded cities, broken dams and abandoned reactors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of Hanford. I am told by many of you that I must forgive and so I shall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after that salmon swims through the mouth of the Spokane River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as it meets the Columbia, then upstream, until it arrives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in the shallows of a secret bay on the reservation where I wait alone.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I am told by many of you that I must forgive and so I shall after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that salmon leaps into the night air above the water, throws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 lightning bolt at the brush near my feet, and starts the fire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which will lead all of the lost Indians home. I am told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by many of you that I must forgive and so I shall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after we Indians have gathered around the fire with that salmon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who has three stories it must tell before sunrise: one story will teach us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how to pray; another story will make us laugh for hours;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the third story will give us reason to dance. I am told by many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of you that I must forgive and so I shall when I am dancing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with my tribe during the powwow at the end of the world.</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solidFill>
                            <a:schemeClr val="dk1"/>
                          </a:solidFill>
                          <a:highlight>
                            <a:srgbClr val="FFFFFF"/>
                          </a:highlight>
                        </a:rPr>
                        <a:t>Carrying Our Words</a:t>
                      </a:r>
                      <a:endParaRPr b="1">
                        <a:solidFill>
                          <a:schemeClr val="dk1"/>
                        </a:solidFill>
                        <a:highlight>
                          <a:srgbClr val="FFFFFF"/>
                        </a:highlight>
                      </a:endParaRPr>
                    </a:p>
                    <a:p>
                      <a:pPr indent="0" lvl="0" marL="0" rtl="0" algn="l">
                        <a:lnSpc>
                          <a:spcPct val="115000"/>
                        </a:lnSpc>
                        <a:spcBef>
                          <a:spcPts val="0"/>
                        </a:spcBef>
                        <a:spcAft>
                          <a:spcPts val="0"/>
                        </a:spcAft>
                        <a:buNone/>
                      </a:pPr>
                      <a:r>
                        <a:rPr lang="en" sz="1200">
                          <a:solidFill>
                            <a:schemeClr val="dk1"/>
                          </a:solidFill>
                          <a:highlight>
                            <a:srgbClr val="FFFFFF"/>
                          </a:highlight>
                        </a:rPr>
                        <a:t>OFELIA ZEPEDA       Tohono O’odham</a:t>
                      </a:r>
                      <a:endParaRPr sz="1200">
                        <a:solidFill>
                          <a:schemeClr val="dk1"/>
                        </a:solidFill>
                        <a:highlight>
                          <a:srgbClr val="FFFFFF"/>
                        </a:highlight>
                      </a:endParaRPr>
                    </a:p>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We travel carrying our words.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We arrive at the ocean.</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With our words we are able to speak</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of the sounds of thunderous waves.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We speak of how majestic it is,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of the ocean power that gifts us songs.</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We sing of our respect</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and call it our relative.</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115000"/>
                        </a:lnSpc>
                        <a:spcBef>
                          <a:spcPts val="0"/>
                        </a:spcBef>
                        <a:spcAft>
                          <a:spcPts val="0"/>
                        </a:spcAft>
                        <a:buNone/>
                      </a:pPr>
                      <a:r>
                        <a:rPr lang="en" sz="1200">
                          <a:solidFill>
                            <a:schemeClr val="dk1"/>
                          </a:solidFill>
                          <a:highlight>
                            <a:srgbClr val="FFFFFF"/>
                          </a:highlight>
                        </a:rPr>
                        <a:t>Translated into English from O’odham by the poet.</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’U’a g T-ñi’okı˘</a:t>
                      </a:r>
                      <a:endParaRPr sz="1200">
                        <a:solidFill>
                          <a:schemeClr val="dk1"/>
                        </a:solidFill>
                        <a:highlight>
                          <a:srgbClr val="FFFFFF"/>
                        </a:highlight>
                      </a:endParaRPr>
                    </a:p>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T-ñi’okı˘ ’att ’an o ’u’akc o hihi</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Am ka:ck wui dada.</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S-ap ‘am o ’a: mo has ma:s g kiod.</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mat ’am ’ed.a betank ’i-gei.</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’Am o ’a: mo he’es ’i-ge’ej,</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mo hascu wud.  i:da gewkdagaj</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mac ’ab amjed.  behě g ñe’i.</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Hemhoa s-ap ‘am o ’a: mac si has elid, mo d.  ’i:mig.</a:t>
                      </a:r>
                      <a:endParaRPr sz="1200">
                        <a:solidFill>
                          <a:schemeClr val="dk1"/>
                        </a:solidFill>
                        <a:highlight>
                          <a:srgbClr val="FFFFFF"/>
                        </a:highlight>
                      </a:endParaRPr>
                    </a:p>
                    <a:p>
                      <a:pPr indent="0" lvl="0" marL="0" rtl="0" algn="l">
                        <a:lnSpc>
                          <a:spcPct val="115000"/>
                        </a:lnSpc>
                        <a:spcBef>
                          <a:spcPts val="0"/>
                        </a:spcBef>
                        <a:spcAft>
                          <a:spcPts val="0"/>
                        </a:spcAft>
                        <a:buNone/>
                      </a:pPr>
                      <a:r>
                        <a:t/>
                      </a:r>
                      <a:endParaRPr sz="1200">
                        <a:solidFill>
                          <a:schemeClr val="dk1"/>
                        </a:solidFill>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83" name="Google Shape;83;p17"/>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4500">
                <a:solidFill>
                  <a:schemeClr val="dk1"/>
                </a:solidFill>
                <a:latin typeface="Impact"/>
                <a:ea typeface="Impact"/>
                <a:cs typeface="Impact"/>
                <a:sym typeface="Impact"/>
              </a:rPr>
              <a:t>MATCH UP 3</a:t>
            </a:r>
            <a:endParaRPr sz="4500"/>
          </a:p>
        </p:txBody>
      </p:sp>
      <p:pic>
        <p:nvPicPr>
          <p:cNvPr id="84" name="Google Shape;84;p17">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85" name="Google Shape;85;p1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graphicFrame>
        <p:nvGraphicFramePr>
          <p:cNvPr id="90" name="Google Shape;90;p18"/>
          <p:cNvGraphicFramePr/>
          <p:nvPr/>
        </p:nvGraphicFramePr>
        <p:xfrm>
          <a:off x="392200" y="311525"/>
          <a:ext cx="3000000" cy="3000000"/>
        </p:xfrm>
        <a:graphic>
          <a:graphicData uri="http://schemas.openxmlformats.org/drawingml/2006/table">
            <a:tbl>
              <a:tblPr>
                <a:noFill/>
                <a:tableStyleId>{63976C10-1233-458D-AD35-02611087582D}</a:tableStyleId>
              </a:tblPr>
              <a:tblGrid>
                <a:gridCol w="5052725"/>
                <a:gridCol w="3651975"/>
              </a:tblGrid>
              <a:tr h="381000">
                <a:tc>
                  <a:txBody>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FF"/>
                          </a:highlight>
                        </a:rPr>
                        <a:t>Everything Needs Fixing</a:t>
                      </a:r>
                      <a:endParaRPr b="1">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KARLA CORDERO    Chichimeca/ Chicana</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in your thirties everything needs fixing. i bought a toolbox</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for this. filled it with equipment my father once owned</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to keep our home from crumbling. i purchased tools with</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names &amp; functions unknown to me. how they sat there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on their shelf in plastic packaging with price tags screaming:</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hey lady, you need this!  like one day i could give my home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&amp; everything living inside it the gift of immortality, to be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 historical monument the neighbor’s would line up</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to visit even after i’m gone &amp; shout: damn that’s a nice house!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i own a drill now, with hundreds &amp; hundreds of metal pieces</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i probably won’t use or use in the wrong ways but what</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i’m certain of, is still, the uncertainty of which tools repair</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the aging dog, the wilting snake plant, the crow’s feet</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under my eyes, the stiff knee or bad back.</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&amp; maybe this is how it is—how parts of our small universe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dissolve like sugar cubes in water—a calling to ask us</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to slow our busy breathing so we can marvel</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at its magic. because even the best box of nails are capable</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of rust. because when i was a child i dropped</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 cookie jar in the shape of noah’s ark,</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 family heirloom that shattered to pieces.</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the animals broke free, zebras ran under</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the kitchen table, the fractured lion roared by</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the front door &amp; out of the tool cabinet</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i snagged duck tape &amp; ceramic glue. pieced each beast</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back to their intended journey.  because that afternoon</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when my father returned from work i confessed</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&amp; he sat the jar on the counter only to fill it with</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pastries. how the cracks of imperfection mended by</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my hands laid jagged. chipped paint sliced across a rhino’s neck.</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every wild animal lined up against the boat—</a:t>
                      </a:r>
                      <a:endParaRPr sz="120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rPr>
                        <a:t>&amp; a flood of sweet confections waiting inside.</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a:t>Her Voice</a:t>
                      </a:r>
                      <a:endParaRPr b="1"/>
                    </a:p>
                    <a:p>
                      <a:pPr indent="0" lvl="0" marL="0" rtl="0" algn="l">
                        <a:spcBef>
                          <a:spcPts val="0"/>
                        </a:spcBef>
                        <a:spcAft>
                          <a:spcPts val="0"/>
                        </a:spcAft>
                        <a:buNone/>
                      </a:pPr>
                      <a:r>
                        <a:rPr lang="en" sz="1200"/>
                        <a:t>BARNEY BUSH     Shawnee/Cayuga</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t>I hear her voice       like</a:t>
                      </a:r>
                      <a:endParaRPr sz="1200"/>
                    </a:p>
                    <a:p>
                      <a:pPr indent="0" lvl="0" marL="0" rtl="0" algn="l">
                        <a:spcBef>
                          <a:spcPts val="0"/>
                        </a:spcBef>
                        <a:spcAft>
                          <a:spcPts val="0"/>
                        </a:spcAft>
                        <a:buClr>
                          <a:schemeClr val="dk1"/>
                        </a:buClr>
                        <a:buSzPts val="1100"/>
                        <a:buFont typeface="Arial"/>
                        <a:buNone/>
                      </a:pPr>
                      <a:r>
                        <a:rPr lang="en" sz="1200"/>
                        <a:t>tornado warning chimes</a:t>
                      </a:r>
                      <a:endParaRPr sz="1200"/>
                    </a:p>
                    <a:p>
                      <a:pPr indent="0" lvl="0" marL="0" rtl="0" algn="l">
                        <a:spcBef>
                          <a:spcPts val="0"/>
                        </a:spcBef>
                        <a:spcAft>
                          <a:spcPts val="0"/>
                        </a:spcAft>
                        <a:buClr>
                          <a:schemeClr val="dk1"/>
                        </a:buClr>
                        <a:buSzPts val="1100"/>
                        <a:buFont typeface="Arial"/>
                        <a:buNone/>
                      </a:pPr>
                      <a:r>
                        <a:rPr lang="en" sz="1200"/>
                        <a:t>It is limestone bluff still</a:t>
                      </a:r>
                      <a:endParaRPr sz="1200"/>
                    </a:p>
                    <a:p>
                      <a:pPr indent="0" lvl="0" marL="0" rtl="0" algn="l">
                        <a:spcBef>
                          <a:spcPts val="0"/>
                        </a:spcBef>
                        <a:spcAft>
                          <a:spcPts val="0"/>
                        </a:spcAft>
                        <a:buClr>
                          <a:schemeClr val="dk1"/>
                        </a:buClr>
                        <a:buSzPts val="1100"/>
                        <a:buFont typeface="Arial"/>
                        <a:buNone/>
                      </a:pPr>
                      <a:r>
                        <a:rPr lang="en" sz="1200"/>
                        <a:t>alive</a:t>
                      </a:r>
                      <a:endParaRPr sz="1200"/>
                    </a:p>
                    <a:p>
                      <a:pPr indent="0" lvl="0" marL="0" rtl="0" algn="l">
                        <a:spcBef>
                          <a:spcPts val="0"/>
                        </a:spcBef>
                        <a:spcAft>
                          <a:spcPts val="0"/>
                        </a:spcAft>
                        <a:buClr>
                          <a:schemeClr val="dk1"/>
                        </a:buClr>
                        <a:buSzPts val="1100"/>
                        <a:buFont typeface="Arial"/>
                        <a:buNone/>
                      </a:pPr>
                      <a:r>
                        <a:rPr lang="en" sz="1200"/>
                        <a:t>Limestone clinks at </a:t>
                      </a:r>
                      <a:endParaRPr sz="1200"/>
                    </a:p>
                    <a:p>
                      <a:pPr indent="0" lvl="0" marL="0" rtl="0" algn="l">
                        <a:spcBef>
                          <a:spcPts val="0"/>
                        </a:spcBef>
                        <a:spcAft>
                          <a:spcPts val="0"/>
                        </a:spcAft>
                        <a:buClr>
                          <a:schemeClr val="dk1"/>
                        </a:buClr>
                        <a:buSzPts val="1100"/>
                        <a:buFont typeface="Arial"/>
                        <a:buNone/>
                      </a:pPr>
                      <a:r>
                        <a:rPr lang="en" sz="1200"/>
                        <a:t>waters edge</a:t>
                      </a:r>
                      <a:endParaRPr sz="1200"/>
                    </a:p>
                    <a:p>
                      <a:pPr indent="0" lvl="0" marL="0" rtl="0" algn="l">
                        <a:spcBef>
                          <a:spcPts val="0"/>
                        </a:spcBef>
                        <a:spcAft>
                          <a:spcPts val="0"/>
                        </a:spcAft>
                        <a:buClr>
                          <a:schemeClr val="dk1"/>
                        </a:buClr>
                        <a:buSzPts val="1100"/>
                        <a:buFont typeface="Arial"/>
                        <a:buNone/>
                      </a:pPr>
                      <a:r>
                        <a:rPr lang="en" sz="1200"/>
                        <a:t>Each clink        a tone from</a:t>
                      </a:r>
                      <a:endParaRPr sz="1200"/>
                    </a:p>
                    <a:p>
                      <a:pPr indent="0" lvl="0" marL="0" rtl="0" algn="l">
                        <a:spcBef>
                          <a:spcPts val="0"/>
                        </a:spcBef>
                        <a:spcAft>
                          <a:spcPts val="0"/>
                        </a:spcAft>
                        <a:buClr>
                          <a:schemeClr val="dk1"/>
                        </a:buClr>
                        <a:buSzPts val="1100"/>
                        <a:buFont typeface="Arial"/>
                        <a:buNone/>
                      </a:pPr>
                      <a:r>
                        <a:rPr lang="en" sz="1200"/>
                        <a:t>creations ghostly voice</a:t>
                      </a:r>
                      <a:endParaRPr sz="1200"/>
                    </a:p>
                    <a:p>
                      <a:pPr indent="0" lvl="0" marL="0" rtl="0" algn="l">
                        <a:spcBef>
                          <a:spcPts val="0"/>
                        </a:spcBef>
                        <a:spcAft>
                          <a:spcPts val="0"/>
                        </a:spcAft>
                        <a:buClr>
                          <a:schemeClr val="dk1"/>
                        </a:buClr>
                        <a:buSzPts val="1100"/>
                        <a:buFont typeface="Arial"/>
                        <a:buNone/>
                      </a:pPr>
                      <a:r>
                        <a:rPr lang="en" sz="1200"/>
                        <a:t>Mortal  voice        inaudible</a:t>
                      </a:r>
                      <a:endParaRPr sz="1200"/>
                    </a:p>
                    <a:p>
                      <a:pPr indent="0" lvl="0" marL="0" rtl="0" algn="l">
                        <a:spcBef>
                          <a:spcPts val="0"/>
                        </a:spcBef>
                        <a:spcAft>
                          <a:spcPts val="0"/>
                        </a:spcAft>
                        <a:buClr>
                          <a:schemeClr val="dk1"/>
                        </a:buClr>
                        <a:buSzPts val="1100"/>
                        <a:buFont typeface="Arial"/>
                        <a:buNone/>
                      </a:pPr>
                      <a:r>
                        <a:rPr lang="en" sz="1200"/>
                        <a:t>murmur that keeps the </a:t>
                      </a:r>
                      <a:endParaRPr sz="1200"/>
                    </a:p>
                    <a:p>
                      <a:pPr indent="0" lvl="0" marL="0" rtl="0" algn="l">
                        <a:spcBef>
                          <a:spcPts val="0"/>
                        </a:spcBef>
                        <a:spcAft>
                          <a:spcPts val="0"/>
                        </a:spcAft>
                        <a:buClr>
                          <a:schemeClr val="dk1"/>
                        </a:buClr>
                        <a:buSzPts val="1100"/>
                        <a:buFont typeface="Arial"/>
                        <a:buNone/>
                      </a:pPr>
                      <a:r>
                        <a:rPr lang="en" sz="1200"/>
                        <a:t>wind</a:t>
                      </a:r>
                      <a:endParaRPr sz="1200"/>
                    </a:p>
                    <a:p>
                      <a:pPr indent="0" lvl="0" marL="0" rtl="0" algn="l">
                        <a:spcBef>
                          <a:spcPts val="0"/>
                        </a:spcBef>
                        <a:spcAft>
                          <a:spcPts val="0"/>
                        </a:spcAft>
                        <a:buClr>
                          <a:schemeClr val="dk1"/>
                        </a:buClr>
                        <a:buSzPts val="1100"/>
                        <a:buFont typeface="Arial"/>
                        <a:buNone/>
                      </a:pPr>
                      <a:r>
                        <a:rPr lang="en" sz="1200"/>
                        <a:t>that plasters spring moisture</a:t>
                      </a:r>
                      <a:endParaRPr sz="1200"/>
                    </a:p>
                    <a:p>
                      <a:pPr indent="0" lvl="0" marL="0" rtl="0" algn="l">
                        <a:spcBef>
                          <a:spcPts val="0"/>
                        </a:spcBef>
                        <a:spcAft>
                          <a:spcPts val="0"/>
                        </a:spcAft>
                        <a:buClr>
                          <a:schemeClr val="dk1"/>
                        </a:buClr>
                        <a:buSzPts val="1100"/>
                        <a:buFont typeface="Arial"/>
                        <a:buNone/>
                      </a:pPr>
                      <a:r>
                        <a:rPr lang="en" sz="1200"/>
                        <a:t>onto the walls of cliffs</a:t>
                      </a:r>
                      <a:endParaRPr sz="1200"/>
                    </a:p>
                    <a:p>
                      <a:pPr indent="0" lvl="0" marL="0" rtl="0" algn="l">
                        <a:spcBef>
                          <a:spcPts val="0"/>
                        </a:spcBef>
                        <a:spcAft>
                          <a:spcPts val="0"/>
                        </a:spcAft>
                        <a:buClr>
                          <a:schemeClr val="dk1"/>
                        </a:buClr>
                        <a:buSzPts val="1100"/>
                        <a:buFont typeface="Arial"/>
                        <a:buNone/>
                      </a:pPr>
                      <a:r>
                        <a:rPr lang="en" sz="1200"/>
                        <a:t>It is the smell of mud and river</a:t>
                      </a:r>
                      <a:endParaRPr sz="1200"/>
                    </a:p>
                    <a:p>
                      <a:pPr indent="0" lvl="0" marL="0" rtl="0" algn="l">
                        <a:spcBef>
                          <a:spcPts val="0"/>
                        </a:spcBef>
                        <a:spcAft>
                          <a:spcPts val="0"/>
                        </a:spcAft>
                        <a:buClr>
                          <a:schemeClr val="dk1"/>
                        </a:buClr>
                        <a:buSzPts val="1100"/>
                        <a:buFont typeface="Arial"/>
                        <a:buNone/>
                      </a:pPr>
                      <a:r>
                        <a:rPr lang="en" sz="1200"/>
                        <a:t>and holes that bring forth</a:t>
                      </a:r>
                      <a:endParaRPr sz="1200"/>
                    </a:p>
                    <a:p>
                      <a:pPr indent="0" lvl="0" marL="0" rtl="0" algn="l">
                        <a:spcBef>
                          <a:spcPts val="0"/>
                        </a:spcBef>
                        <a:spcAft>
                          <a:spcPts val="0"/>
                        </a:spcAft>
                        <a:buClr>
                          <a:schemeClr val="dk1"/>
                        </a:buClr>
                        <a:buSzPts val="1100"/>
                        <a:buFont typeface="Arial"/>
                        <a:buNone/>
                      </a:pPr>
                      <a:r>
                        <a:rPr lang="en" sz="1200"/>
                        <a:t>gusts from inside the earth</a:t>
                      </a:r>
                      <a:endParaRPr sz="1200"/>
                    </a:p>
                    <a:p>
                      <a:pPr indent="0" lvl="0" marL="0" rtl="0" algn="l">
                        <a:spcBef>
                          <a:spcPts val="0"/>
                        </a:spcBef>
                        <a:spcAft>
                          <a:spcPts val="0"/>
                        </a:spcAft>
                        <a:buClr>
                          <a:schemeClr val="dk1"/>
                        </a:buClr>
                        <a:buSzPts val="1100"/>
                        <a:buFont typeface="Arial"/>
                        <a:buNone/>
                      </a:pPr>
                      <a:r>
                        <a:rPr lang="en" sz="1200"/>
                        <a:t>She doesnt cry</a:t>
                      </a:r>
                      <a:endParaRPr sz="1200"/>
                    </a:p>
                    <a:p>
                      <a:pPr indent="0" lvl="0" marL="0" rtl="0" algn="l">
                        <a:spcBef>
                          <a:spcPts val="0"/>
                        </a:spcBef>
                        <a:spcAft>
                          <a:spcPts val="0"/>
                        </a:spcAft>
                        <a:buClr>
                          <a:schemeClr val="dk1"/>
                        </a:buClr>
                        <a:buSzPts val="1100"/>
                        <a:buFont typeface="Arial"/>
                        <a:buNone/>
                      </a:pPr>
                      <a:r>
                        <a:rPr lang="en" sz="1200"/>
                        <a:t>Her mind's footsteps still</a:t>
                      </a:r>
                      <a:endParaRPr sz="1200"/>
                    </a:p>
                    <a:p>
                      <a:pPr indent="0" lvl="0" marL="0" rtl="0" algn="l">
                        <a:spcBef>
                          <a:spcPts val="0"/>
                        </a:spcBef>
                        <a:spcAft>
                          <a:spcPts val="0"/>
                        </a:spcAft>
                        <a:buClr>
                          <a:schemeClr val="dk1"/>
                        </a:buClr>
                        <a:buSzPts val="1100"/>
                        <a:buFont typeface="Arial"/>
                        <a:buNone/>
                      </a:pPr>
                      <a:r>
                        <a:rPr lang="en" sz="1200"/>
                        <a:t>carry her across the gift</a:t>
                      </a:r>
                      <a:endParaRPr sz="1200"/>
                    </a:p>
                    <a:p>
                      <a:pPr indent="0" lvl="0" marL="0" rtl="0" algn="l">
                        <a:spcBef>
                          <a:spcPts val="0"/>
                        </a:spcBef>
                        <a:spcAft>
                          <a:spcPts val="0"/>
                        </a:spcAft>
                        <a:buClr>
                          <a:schemeClr val="dk1"/>
                        </a:buClr>
                        <a:buSzPts val="1100"/>
                        <a:buFont typeface="Arial"/>
                        <a:buNone/>
                      </a:pPr>
                      <a:r>
                        <a:rPr lang="en" sz="1200"/>
                        <a:t>She still hums the songs</a:t>
                      </a:r>
                      <a:endParaRPr sz="1200"/>
                    </a:p>
                    <a:p>
                      <a:pPr indent="0" lvl="0" marL="0" rtl="0" algn="l">
                        <a:spcBef>
                          <a:spcPts val="0"/>
                        </a:spcBef>
                        <a:spcAft>
                          <a:spcPts val="0"/>
                        </a:spcAft>
                        <a:buClr>
                          <a:schemeClr val="dk1"/>
                        </a:buClr>
                        <a:buSzPts val="1100"/>
                        <a:buFont typeface="Arial"/>
                        <a:buNone/>
                      </a:pPr>
                      <a:r>
                        <a:rPr lang="en" sz="1200"/>
                        <a:t>covers her eyes at gravesites</a:t>
                      </a:r>
                      <a:endParaRPr sz="1200"/>
                    </a:p>
                    <a:p>
                      <a:pPr indent="0" lvl="0" marL="0" rtl="0" algn="l">
                        <a:spcBef>
                          <a:spcPts val="0"/>
                        </a:spcBef>
                        <a:spcAft>
                          <a:spcPts val="0"/>
                        </a:spcAft>
                        <a:buClr>
                          <a:schemeClr val="dk1"/>
                        </a:buClr>
                        <a:buSzPts val="1100"/>
                        <a:buFont typeface="Arial"/>
                        <a:buNone/>
                      </a:pPr>
                      <a:r>
                        <a:rPr lang="en" sz="1200"/>
                        <a:t>Stairs across behind folded </a:t>
                      </a:r>
                      <a:endParaRPr sz="1200"/>
                    </a:p>
                    <a:p>
                      <a:pPr indent="0" lvl="0" marL="0" rtl="0" algn="l">
                        <a:spcBef>
                          <a:spcPts val="0"/>
                        </a:spcBef>
                        <a:spcAft>
                          <a:spcPts val="0"/>
                        </a:spcAft>
                        <a:buClr>
                          <a:schemeClr val="dk1"/>
                        </a:buClr>
                        <a:buSzPts val="1100"/>
                        <a:buFont typeface="Arial"/>
                        <a:buNone/>
                      </a:pPr>
                      <a:r>
                        <a:rPr lang="en" sz="1200"/>
                        <a:t>arms        into the precision of </a:t>
                      </a:r>
                      <a:endParaRPr sz="1200"/>
                    </a:p>
                    <a:p>
                      <a:pPr indent="0" lvl="0" marL="0" rtl="0" algn="l">
                        <a:spcBef>
                          <a:spcPts val="0"/>
                        </a:spcBef>
                        <a:spcAft>
                          <a:spcPts val="0"/>
                        </a:spcAft>
                        <a:buClr>
                          <a:schemeClr val="dk1"/>
                        </a:buClr>
                        <a:buSzPts val="1100"/>
                        <a:buFont typeface="Arial"/>
                        <a:buNone/>
                      </a:pPr>
                      <a:r>
                        <a:rPr lang="en" sz="1200"/>
                        <a:t>past events</a:t>
                      </a:r>
                      <a:endParaRPr sz="1200"/>
                    </a:p>
                    <a:p>
                      <a:pPr indent="0" lvl="0" marL="0" rtl="0" algn="l">
                        <a:spcBef>
                          <a:spcPts val="0"/>
                        </a:spcBef>
                        <a:spcAft>
                          <a:spcPts val="0"/>
                        </a:spcAft>
                        <a:buClr>
                          <a:schemeClr val="dk1"/>
                        </a:buClr>
                        <a:buSzPts val="1100"/>
                        <a:buFont typeface="Arial"/>
                        <a:buNone/>
                      </a:pPr>
                      <a:r>
                        <a:rPr lang="en" sz="1200"/>
                        <a:t>The ceremony      her voice</a:t>
                      </a:r>
                      <a:endParaRPr sz="1200"/>
                    </a:p>
                    <a:p>
                      <a:pPr indent="0" lvl="0" marL="0" rtl="0" algn="l">
                        <a:spcBef>
                          <a:spcPts val="0"/>
                        </a:spcBef>
                        <a:spcAft>
                          <a:spcPts val="0"/>
                        </a:spcAft>
                        <a:buClr>
                          <a:schemeClr val="dk1"/>
                        </a:buClr>
                        <a:buSzPts val="1100"/>
                        <a:buFont typeface="Arial"/>
                        <a:buNone/>
                      </a:pPr>
                      <a:r>
                        <a:rPr lang="en" sz="1200"/>
                        <a:t>when the giveaway was the </a:t>
                      </a:r>
                      <a:endParaRPr sz="1200"/>
                    </a:p>
                    <a:p>
                      <a:pPr indent="0" lvl="0" marL="0" rtl="0" algn="l">
                        <a:spcBef>
                          <a:spcPts val="0"/>
                        </a:spcBef>
                        <a:spcAft>
                          <a:spcPts val="0"/>
                        </a:spcAft>
                        <a:buClr>
                          <a:schemeClr val="dk1"/>
                        </a:buClr>
                        <a:buSzPts val="1100"/>
                        <a:buFont typeface="Arial"/>
                        <a:buNone/>
                      </a:pPr>
                      <a:r>
                        <a:rPr lang="en" sz="1200"/>
                        <a:t>beginning of life.</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91" name="Google Shape;91;p18"/>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a:t>
            </a:r>
            <a:r>
              <a:rPr lang="en" sz="4500">
                <a:solidFill>
                  <a:schemeClr val="dk1"/>
                </a:solidFill>
                <a:latin typeface="Impact"/>
                <a:ea typeface="Impact"/>
                <a:cs typeface="Impact"/>
                <a:sym typeface="Impact"/>
              </a:rPr>
              <a:t> 4</a:t>
            </a:r>
            <a:endParaRPr sz="4500"/>
          </a:p>
        </p:txBody>
      </p:sp>
      <p:pic>
        <p:nvPicPr>
          <p:cNvPr id="92" name="Google Shape;92;p18">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93" name="Google Shape;93;p1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graphicFrame>
        <p:nvGraphicFramePr>
          <p:cNvPr id="98" name="Google Shape;98;p19"/>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0" lvl="0" marL="0" rtl="0" algn="l">
                        <a:lnSpc>
                          <a:spcPct val="115000"/>
                        </a:lnSpc>
                        <a:spcBef>
                          <a:spcPts val="0"/>
                        </a:spcBef>
                        <a:spcAft>
                          <a:spcPts val="0"/>
                        </a:spcAft>
                        <a:buNone/>
                      </a:pPr>
                      <a:r>
                        <a:rPr b="1" lang="en"/>
                        <a:t>Sure You Can Ask Me A Personal Question</a:t>
                      </a:r>
                      <a:endParaRPr b="1"/>
                    </a:p>
                    <a:p>
                      <a:pPr indent="0" lvl="0" marL="0" rtl="0" algn="l">
                        <a:lnSpc>
                          <a:spcPct val="115000"/>
                        </a:lnSpc>
                        <a:spcBef>
                          <a:spcPts val="0"/>
                        </a:spcBef>
                        <a:spcAft>
                          <a:spcPts val="0"/>
                        </a:spcAft>
                        <a:buNone/>
                      </a:pPr>
                      <a:r>
                        <a:rPr lang="en" sz="1200"/>
                        <a:t>DIANE BURNS        Chemehuevi/ Anishinabe</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How do you do?</a:t>
                      </a:r>
                      <a:endParaRPr sz="1200"/>
                    </a:p>
                    <a:p>
                      <a:pPr indent="0" lvl="0" marL="0" rtl="0" algn="l">
                        <a:lnSpc>
                          <a:spcPct val="115000"/>
                        </a:lnSpc>
                        <a:spcBef>
                          <a:spcPts val="0"/>
                        </a:spcBef>
                        <a:spcAft>
                          <a:spcPts val="0"/>
                        </a:spcAft>
                        <a:buNone/>
                      </a:pPr>
                      <a:r>
                        <a:rPr lang="en" sz="1200"/>
                        <a:t>No, I am not Chinese.</a:t>
                      </a:r>
                      <a:endParaRPr sz="1200"/>
                    </a:p>
                    <a:p>
                      <a:pPr indent="0" lvl="0" marL="0" rtl="0" algn="l">
                        <a:lnSpc>
                          <a:spcPct val="115000"/>
                        </a:lnSpc>
                        <a:spcBef>
                          <a:spcPts val="0"/>
                        </a:spcBef>
                        <a:spcAft>
                          <a:spcPts val="0"/>
                        </a:spcAft>
                        <a:buNone/>
                      </a:pPr>
                      <a:r>
                        <a:rPr lang="en" sz="1200"/>
                        <a:t>No, not Spanish.</a:t>
                      </a:r>
                      <a:endParaRPr sz="1200"/>
                    </a:p>
                    <a:p>
                      <a:pPr indent="0" lvl="0" marL="0" rtl="0" algn="l">
                        <a:lnSpc>
                          <a:spcPct val="115000"/>
                        </a:lnSpc>
                        <a:spcBef>
                          <a:spcPts val="0"/>
                        </a:spcBef>
                        <a:spcAft>
                          <a:spcPts val="0"/>
                        </a:spcAft>
                        <a:buNone/>
                      </a:pPr>
                      <a:r>
                        <a:rPr lang="en" sz="1200"/>
                        <a:t>No, I am American Indi—uh, Native American.</a:t>
                      </a:r>
                      <a:endParaRPr sz="1200"/>
                    </a:p>
                    <a:p>
                      <a:pPr indent="0" lvl="0" marL="0" rtl="0" algn="l">
                        <a:lnSpc>
                          <a:spcPct val="115000"/>
                        </a:lnSpc>
                        <a:spcBef>
                          <a:spcPts val="0"/>
                        </a:spcBef>
                        <a:spcAft>
                          <a:spcPts val="0"/>
                        </a:spcAft>
                        <a:buNone/>
                      </a:pPr>
                      <a:r>
                        <a:rPr lang="en" sz="1200"/>
                        <a:t>No, not from India.</a:t>
                      </a:r>
                      <a:endParaRPr sz="1200"/>
                    </a:p>
                    <a:p>
                      <a:pPr indent="0" lvl="0" marL="0" rtl="0" algn="l">
                        <a:lnSpc>
                          <a:spcPct val="115000"/>
                        </a:lnSpc>
                        <a:spcBef>
                          <a:spcPts val="0"/>
                        </a:spcBef>
                        <a:spcAft>
                          <a:spcPts val="0"/>
                        </a:spcAft>
                        <a:buNone/>
                      </a:pPr>
                      <a:r>
                        <a:rPr lang="en" sz="1200"/>
                        <a:t>No, not Apache</a:t>
                      </a:r>
                      <a:endParaRPr sz="1200"/>
                    </a:p>
                    <a:p>
                      <a:pPr indent="0" lvl="0" marL="0" rtl="0" algn="l">
                        <a:lnSpc>
                          <a:spcPct val="115000"/>
                        </a:lnSpc>
                        <a:spcBef>
                          <a:spcPts val="0"/>
                        </a:spcBef>
                        <a:spcAft>
                          <a:spcPts val="0"/>
                        </a:spcAft>
                        <a:buNone/>
                      </a:pPr>
                      <a:r>
                        <a:rPr lang="en" sz="1200"/>
                        <a:t>No, not Navajo.</a:t>
                      </a:r>
                      <a:endParaRPr sz="1200"/>
                    </a:p>
                    <a:p>
                      <a:pPr indent="0" lvl="0" marL="0" rtl="0" algn="l">
                        <a:lnSpc>
                          <a:spcPct val="115000"/>
                        </a:lnSpc>
                        <a:spcBef>
                          <a:spcPts val="0"/>
                        </a:spcBef>
                        <a:spcAft>
                          <a:spcPts val="0"/>
                        </a:spcAft>
                        <a:buNone/>
                      </a:pPr>
                      <a:r>
                        <a:rPr lang="en" sz="1200"/>
                        <a:t>No, not Sioux.</a:t>
                      </a:r>
                      <a:endParaRPr sz="1200"/>
                    </a:p>
                    <a:p>
                      <a:pPr indent="0" lvl="0" marL="0" rtl="0" algn="l">
                        <a:lnSpc>
                          <a:spcPct val="115000"/>
                        </a:lnSpc>
                        <a:spcBef>
                          <a:spcPts val="0"/>
                        </a:spcBef>
                        <a:spcAft>
                          <a:spcPts val="0"/>
                        </a:spcAft>
                        <a:buNone/>
                      </a:pPr>
                      <a:r>
                        <a:rPr lang="en" sz="1200"/>
                        <a:t>No, we are not extinct.</a:t>
                      </a:r>
                      <a:endParaRPr sz="1200"/>
                    </a:p>
                    <a:p>
                      <a:pPr indent="0" lvl="0" marL="0" rtl="0" algn="l">
                        <a:lnSpc>
                          <a:spcPct val="115000"/>
                        </a:lnSpc>
                        <a:spcBef>
                          <a:spcPts val="0"/>
                        </a:spcBef>
                        <a:spcAft>
                          <a:spcPts val="0"/>
                        </a:spcAft>
                        <a:buNone/>
                      </a:pPr>
                      <a:r>
                        <a:rPr lang="en" sz="1200"/>
                        <a:t>Yes, Indian.</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Oh?</a:t>
                      </a:r>
                      <a:endParaRPr sz="1200"/>
                    </a:p>
                    <a:p>
                      <a:pPr indent="0" lvl="0" marL="0" rtl="0" algn="l">
                        <a:lnSpc>
                          <a:spcPct val="115000"/>
                        </a:lnSpc>
                        <a:spcBef>
                          <a:spcPts val="0"/>
                        </a:spcBef>
                        <a:spcAft>
                          <a:spcPts val="0"/>
                        </a:spcAft>
                        <a:buNone/>
                      </a:pPr>
                      <a:r>
                        <a:rPr lang="en" sz="1200"/>
                        <a:t>So that’s where you got those high</a:t>
                      </a:r>
                      <a:endParaRPr sz="1200"/>
                    </a:p>
                    <a:p>
                      <a:pPr indent="0" lvl="0" marL="0" rtl="0" algn="l">
                        <a:lnSpc>
                          <a:spcPct val="115000"/>
                        </a:lnSpc>
                        <a:spcBef>
                          <a:spcPts val="0"/>
                        </a:spcBef>
                        <a:spcAft>
                          <a:spcPts val="0"/>
                        </a:spcAft>
                        <a:buNone/>
                      </a:pPr>
                      <a:r>
                        <a:rPr lang="en" sz="1200"/>
                        <a:t>cheekbones.</a:t>
                      </a:r>
                      <a:endParaRPr sz="1200"/>
                    </a:p>
                    <a:p>
                      <a:pPr indent="0" lvl="0" marL="0" rtl="0" algn="l">
                        <a:lnSpc>
                          <a:spcPct val="115000"/>
                        </a:lnSpc>
                        <a:spcBef>
                          <a:spcPts val="0"/>
                        </a:spcBef>
                        <a:spcAft>
                          <a:spcPts val="0"/>
                        </a:spcAft>
                        <a:buNone/>
                      </a:pPr>
                      <a:r>
                        <a:rPr lang="en" sz="1200"/>
                        <a:t>Your great grandmother, huh?</a:t>
                      </a:r>
                      <a:endParaRPr sz="1200"/>
                    </a:p>
                    <a:p>
                      <a:pPr indent="0" lvl="0" marL="0" rtl="0" algn="l">
                        <a:lnSpc>
                          <a:spcPct val="115000"/>
                        </a:lnSpc>
                        <a:spcBef>
                          <a:spcPts val="0"/>
                        </a:spcBef>
                        <a:spcAft>
                          <a:spcPts val="0"/>
                        </a:spcAft>
                        <a:buNone/>
                      </a:pPr>
                      <a:r>
                        <a:rPr lang="en" sz="1200"/>
                        <a:t>An Indian Princess, huh?</a:t>
                      </a:r>
                      <a:endParaRPr sz="1200"/>
                    </a:p>
                    <a:p>
                      <a:pPr indent="0" lvl="0" marL="0" rtl="0" algn="l">
                        <a:lnSpc>
                          <a:spcPct val="115000"/>
                        </a:lnSpc>
                        <a:spcBef>
                          <a:spcPts val="0"/>
                        </a:spcBef>
                        <a:spcAft>
                          <a:spcPts val="0"/>
                        </a:spcAft>
                        <a:buNone/>
                      </a:pPr>
                      <a:r>
                        <a:rPr lang="en" sz="1200"/>
                        <a:t>Hair down to there?</a:t>
                      </a:r>
                      <a:endParaRPr sz="1200"/>
                    </a:p>
                    <a:p>
                      <a:pPr indent="0" lvl="0" marL="0" rtl="0" algn="l">
                        <a:lnSpc>
                          <a:spcPct val="115000"/>
                        </a:lnSpc>
                        <a:spcBef>
                          <a:spcPts val="0"/>
                        </a:spcBef>
                        <a:spcAft>
                          <a:spcPts val="0"/>
                        </a:spcAft>
                        <a:buNone/>
                      </a:pPr>
                      <a:r>
                        <a:rPr lang="en" sz="1200"/>
                        <a:t>Let me guess. Cherokee?</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Oh, so you’ve had an Indian friend?</a:t>
                      </a:r>
                      <a:endParaRPr sz="1200"/>
                    </a:p>
                    <a:p>
                      <a:pPr indent="0" lvl="0" marL="0" rtl="0" algn="l">
                        <a:lnSpc>
                          <a:spcPct val="115000"/>
                        </a:lnSpc>
                        <a:spcBef>
                          <a:spcPts val="0"/>
                        </a:spcBef>
                        <a:spcAft>
                          <a:spcPts val="0"/>
                        </a:spcAft>
                        <a:buNone/>
                      </a:pPr>
                      <a:r>
                        <a:rPr lang="en" sz="1200"/>
                        <a:t>That close?</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Oh, so you’ve had an Indian lover?</a:t>
                      </a:r>
                      <a:endParaRPr sz="1200"/>
                    </a:p>
                    <a:p>
                      <a:pPr indent="0" lvl="0" marL="0" rtl="0" algn="l">
                        <a:lnSpc>
                          <a:spcPct val="115000"/>
                        </a:lnSpc>
                        <a:spcBef>
                          <a:spcPts val="0"/>
                        </a:spcBef>
                        <a:spcAft>
                          <a:spcPts val="0"/>
                        </a:spcAft>
                        <a:buNone/>
                      </a:pPr>
                      <a:r>
                        <a:rPr lang="en" sz="1200"/>
                        <a:t>That tight?</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Oh, so you’ve had an Indian</a:t>
                      </a:r>
                      <a:endParaRPr sz="1200"/>
                    </a:p>
                    <a:p>
                      <a:pPr indent="0" lvl="0" marL="0" rtl="0" algn="l">
                        <a:lnSpc>
                          <a:spcPct val="115000"/>
                        </a:lnSpc>
                        <a:spcBef>
                          <a:spcPts val="0"/>
                        </a:spcBef>
                        <a:spcAft>
                          <a:spcPts val="0"/>
                        </a:spcAft>
                        <a:buNone/>
                      </a:pPr>
                      <a:r>
                        <a:rPr lang="en" sz="1200"/>
                        <a:t>servant?</a:t>
                      </a:r>
                      <a:endParaRPr sz="1200"/>
                    </a:p>
                    <a:p>
                      <a:pPr indent="0" lvl="0" marL="0" rtl="0" algn="l">
                        <a:lnSpc>
                          <a:spcPct val="115000"/>
                        </a:lnSpc>
                        <a:spcBef>
                          <a:spcPts val="0"/>
                        </a:spcBef>
                        <a:spcAft>
                          <a:spcPts val="0"/>
                        </a:spcAft>
                        <a:buNone/>
                      </a:pPr>
                      <a:r>
                        <a:rPr lang="en" sz="1200"/>
                        <a:t>That much?</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Yeah, it was awful what you guys</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did to us.</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It’s real decent of you to apologize.</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 I don’t know where you can get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peyote.</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 I don’t know where you can get Navajo rugs real cheap.</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 I didn’t make this. I bought it at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Bloomingdales.</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Thank you. I like your hair too.</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I don’t know if anyone knows</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whether or not Cher is really</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Indian.</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 I didn’t make it rain tonight.</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Yeah. Uh-huh. Spirituality.</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Uh-huh. Yeah. Spirituality. Uh-huh. Mother</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Earth. Yeah. Uh’huh. Uh-huh. Spirituality.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 I didn’t major in archery.</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Yeah, a lot of us drink too much.</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Some of us can’t drink enough.</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This ain’t no stoic look.</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This is my face.</a:t>
                      </a:r>
                      <a:endParaRPr sz="1200">
                        <a:solidFill>
                          <a:schemeClr val="dk1"/>
                        </a:solidFill>
                      </a:endParaRPr>
                    </a:p>
                    <a:p>
                      <a:pPr indent="0" lvl="0" marL="0" rtl="0" algn="l">
                        <a:lnSpc>
                          <a:spcPct val="115000"/>
                        </a:lnSpc>
                        <a:spcBef>
                          <a:spcPts val="0"/>
                        </a:spcBef>
                        <a:spcAft>
                          <a:spcPts val="0"/>
                        </a:spcAft>
                        <a:buNone/>
                      </a:pPr>
                      <a:r>
                        <a:t/>
                      </a:r>
                      <a:endParaRPr b="1" sz="1200">
                        <a:solidFill>
                          <a:schemeClr val="dk1"/>
                        </a:solidFill>
                        <a:highlight>
                          <a:srgbClr val="FFFFFF"/>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99" name="Google Shape;99;p19"/>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a:t>
            </a:r>
            <a:r>
              <a:rPr lang="en" sz="4500">
                <a:solidFill>
                  <a:schemeClr val="dk1"/>
                </a:solidFill>
                <a:latin typeface="Impact"/>
                <a:ea typeface="Impact"/>
                <a:cs typeface="Impact"/>
                <a:sym typeface="Impact"/>
              </a:rPr>
              <a:t> 5</a:t>
            </a:r>
            <a:endParaRPr sz="4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graphicFrame>
        <p:nvGraphicFramePr>
          <p:cNvPr id="104" name="Google Shape;104;p20"/>
          <p:cNvGraphicFramePr/>
          <p:nvPr/>
        </p:nvGraphicFramePr>
        <p:xfrm>
          <a:off x="392200" y="841075"/>
          <a:ext cx="3000000" cy="3000000"/>
        </p:xfrm>
        <a:graphic>
          <a:graphicData uri="http://schemas.openxmlformats.org/drawingml/2006/table">
            <a:tbl>
              <a:tblPr>
                <a:noFill/>
                <a:tableStyleId>{63976C10-1233-458D-AD35-02611087582D}</a:tableStyleId>
              </a:tblPr>
              <a:tblGrid>
                <a:gridCol w="4352350"/>
                <a:gridCol w="4352350"/>
              </a:tblGrid>
              <a:tr h="3463300">
                <a:tc>
                  <a:txBody>
                    <a:bodyPr/>
                    <a:lstStyle/>
                    <a:p>
                      <a:pPr indent="0" lvl="0" marL="0" rtl="0" algn="l">
                        <a:lnSpc>
                          <a:spcPct val="115000"/>
                        </a:lnSpc>
                        <a:spcBef>
                          <a:spcPts val="0"/>
                        </a:spcBef>
                        <a:spcAft>
                          <a:spcPts val="0"/>
                        </a:spcAft>
                        <a:buNone/>
                      </a:pPr>
                      <a:r>
                        <a:rPr b="1" lang="en" u="sng">
                          <a:solidFill>
                            <a:schemeClr val="hlink"/>
                          </a:solidFill>
                          <a:hlinkClick r:id="rId3"/>
                        </a:rPr>
                        <a:t>This Morning I Pray for my Enemies</a:t>
                      </a:r>
                      <a:endParaRPr b="1"/>
                    </a:p>
                    <a:p>
                      <a:pPr indent="0" lvl="0" marL="0" rtl="0" algn="l">
                        <a:lnSpc>
                          <a:spcPct val="115000"/>
                        </a:lnSpc>
                        <a:spcBef>
                          <a:spcPts val="0"/>
                        </a:spcBef>
                        <a:spcAft>
                          <a:spcPts val="0"/>
                        </a:spcAft>
                        <a:buNone/>
                      </a:pPr>
                      <a:r>
                        <a:rPr lang="en" sz="1200"/>
                        <a:t>JOY HARJO     Muscogee (Creek)</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Clr>
                          <a:schemeClr val="dk1"/>
                        </a:buClr>
                        <a:buSzPts val="1100"/>
                        <a:buFont typeface="Arial"/>
                        <a:buNone/>
                      </a:pPr>
                      <a:r>
                        <a:rPr lang="en" sz="1200"/>
                        <a:t>And whom do I call my enemy?</a:t>
                      </a:r>
                      <a:endParaRPr sz="1200"/>
                    </a:p>
                    <a:p>
                      <a:pPr indent="0" lvl="0" marL="0" rtl="0" algn="l">
                        <a:lnSpc>
                          <a:spcPct val="115000"/>
                        </a:lnSpc>
                        <a:spcBef>
                          <a:spcPts val="0"/>
                        </a:spcBef>
                        <a:spcAft>
                          <a:spcPts val="0"/>
                        </a:spcAft>
                        <a:buClr>
                          <a:schemeClr val="dk1"/>
                        </a:buClr>
                        <a:buSzPts val="1100"/>
                        <a:buFont typeface="Arial"/>
                        <a:buNone/>
                      </a:pPr>
                      <a:r>
                        <a:rPr lang="en" sz="1200"/>
                        <a:t>An enemy must be worthy of engagement.</a:t>
                      </a:r>
                      <a:endParaRPr sz="1200"/>
                    </a:p>
                    <a:p>
                      <a:pPr indent="0" lvl="0" marL="0" rtl="0" algn="l">
                        <a:lnSpc>
                          <a:spcPct val="115000"/>
                        </a:lnSpc>
                        <a:spcBef>
                          <a:spcPts val="0"/>
                        </a:spcBef>
                        <a:spcAft>
                          <a:spcPts val="0"/>
                        </a:spcAft>
                        <a:buClr>
                          <a:schemeClr val="dk1"/>
                        </a:buClr>
                        <a:buSzPts val="1100"/>
                        <a:buFont typeface="Arial"/>
                        <a:buNone/>
                      </a:pPr>
                      <a:r>
                        <a:rPr lang="en" sz="1200"/>
                        <a:t>I turn in the direction of the sun and keep walking.</a:t>
                      </a:r>
                      <a:endParaRPr sz="1200"/>
                    </a:p>
                    <a:p>
                      <a:pPr indent="0" lvl="0" marL="0" rtl="0" algn="l">
                        <a:lnSpc>
                          <a:spcPct val="115000"/>
                        </a:lnSpc>
                        <a:spcBef>
                          <a:spcPts val="0"/>
                        </a:spcBef>
                        <a:spcAft>
                          <a:spcPts val="0"/>
                        </a:spcAft>
                        <a:buClr>
                          <a:schemeClr val="dk1"/>
                        </a:buClr>
                        <a:buSzPts val="1100"/>
                        <a:buFont typeface="Arial"/>
                        <a:buNone/>
                      </a:pPr>
                      <a:r>
                        <a:rPr lang="en" sz="1200"/>
                        <a:t>It’s the heart that asks the question, not my furious mind.</a:t>
                      </a:r>
                      <a:endParaRPr sz="1200"/>
                    </a:p>
                    <a:p>
                      <a:pPr indent="0" lvl="0" marL="0" rtl="0" algn="l">
                        <a:lnSpc>
                          <a:spcPct val="115000"/>
                        </a:lnSpc>
                        <a:spcBef>
                          <a:spcPts val="0"/>
                        </a:spcBef>
                        <a:spcAft>
                          <a:spcPts val="0"/>
                        </a:spcAft>
                        <a:buClr>
                          <a:schemeClr val="dk1"/>
                        </a:buClr>
                        <a:buSzPts val="1100"/>
                        <a:buFont typeface="Arial"/>
                        <a:buNone/>
                      </a:pPr>
                      <a:r>
                        <a:rPr lang="en" sz="1200"/>
                        <a:t>The heart is the smaller cousin of the sun.</a:t>
                      </a:r>
                      <a:endParaRPr sz="1200"/>
                    </a:p>
                    <a:p>
                      <a:pPr indent="0" lvl="0" marL="0" rtl="0" algn="l">
                        <a:lnSpc>
                          <a:spcPct val="115000"/>
                        </a:lnSpc>
                        <a:spcBef>
                          <a:spcPts val="0"/>
                        </a:spcBef>
                        <a:spcAft>
                          <a:spcPts val="0"/>
                        </a:spcAft>
                        <a:buClr>
                          <a:schemeClr val="dk1"/>
                        </a:buClr>
                        <a:buSzPts val="1100"/>
                        <a:buFont typeface="Arial"/>
                        <a:buNone/>
                      </a:pPr>
                      <a:r>
                        <a:rPr lang="en" sz="1200"/>
                        <a:t>It sees and knows everything.</a:t>
                      </a:r>
                      <a:endParaRPr sz="1200"/>
                    </a:p>
                    <a:p>
                      <a:pPr indent="0" lvl="0" marL="0" rtl="0" algn="l">
                        <a:lnSpc>
                          <a:spcPct val="115000"/>
                        </a:lnSpc>
                        <a:spcBef>
                          <a:spcPts val="0"/>
                        </a:spcBef>
                        <a:spcAft>
                          <a:spcPts val="0"/>
                        </a:spcAft>
                        <a:buClr>
                          <a:schemeClr val="dk1"/>
                        </a:buClr>
                        <a:buSzPts val="1100"/>
                        <a:buFont typeface="Arial"/>
                        <a:buNone/>
                      </a:pPr>
                      <a:r>
                        <a:rPr lang="en" sz="1200"/>
                        <a:t>It hears the gnashing even as it hears the blessing.</a:t>
                      </a:r>
                      <a:endParaRPr sz="1200"/>
                    </a:p>
                    <a:p>
                      <a:pPr indent="0" lvl="0" marL="0" rtl="0" algn="l">
                        <a:lnSpc>
                          <a:spcPct val="115000"/>
                        </a:lnSpc>
                        <a:spcBef>
                          <a:spcPts val="0"/>
                        </a:spcBef>
                        <a:spcAft>
                          <a:spcPts val="0"/>
                        </a:spcAft>
                        <a:buClr>
                          <a:schemeClr val="dk1"/>
                        </a:buClr>
                        <a:buSzPts val="1100"/>
                        <a:buFont typeface="Arial"/>
                        <a:buNone/>
                      </a:pPr>
                      <a:r>
                        <a:rPr lang="en" sz="1200"/>
                        <a:t>The door to the mind should only open from the heart.</a:t>
                      </a:r>
                      <a:endParaRPr sz="1200"/>
                    </a:p>
                    <a:p>
                      <a:pPr indent="0" lvl="0" marL="0" rtl="0" algn="l">
                        <a:lnSpc>
                          <a:spcPct val="115000"/>
                        </a:lnSpc>
                        <a:spcBef>
                          <a:spcPts val="0"/>
                        </a:spcBef>
                        <a:spcAft>
                          <a:spcPts val="0"/>
                        </a:spcAft>
                        <a:buClr>
                          <a:schemeClr val="dk1"/>
                        </a:buClr>
                        <a:buSzPts val="1100"/>
                        <a:buFont typeface="Arial"/>
                        <a:buNone/>
                      </a:pPr>
                      <a:r>
                        <a:rPr lang="en" sz="1200"/>
                        <a:t>An enemy who gets in, risks the danger of becoming a friend.</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05" name="Google Shape;105;p20"/>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5</a:t>
            </a:r>
            <a:endParaRPr sz="4500"/>
          </a:p>
        </p:txBody>
      </p:sp>
      <p:pic>
        <p:nvPicPr>
          <p:cNvPr id="106" name="Google Shape;106;p20">
            <a:hlinkClick r:id="rId4"/>
          </p:cNvPr>
          <p:cNvPicPr preferRelativeResize="0"/>
          <p:nvPr/>
        </p:nvPicPr>
        <p:blipFill>
          <a:blip r:embed="rId5">
            <a:alphaModFix/>
          </a:blip>
          <a:stretch>
            <a:fillRect/>
          </a:stretch>
        </p:blipFill>
        <p:spPr>
          <a:xfrm>
            <a:off x="0" y="6986588"/>
            <a:ext cx="10058400" cy="785813"/>
          </a:xfrm>
          <a:prstGeom prst="rect">
            <a:avLst/>
          </a:prstGeom>
          <a:noFill/>
          <a:ln>
            <a:noFill/>
          </a:ln>
        </p:spPr>
      </p:pic>
      <p:sp>
        <p:nvSpPr>
          <p:cNvPr id="107" name="Google Shape;107;p20">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graphicFrame>
        <p:nvGraphicFramePr>
          <p:cNvPr id="112" name="Google Shape;112;p21"/>
          <p:cNvGraphicFramePr/>
          <p:nvPr/>
        </p:nvGraphicFramePr>
        <p:xfrm>
          <a:off x="392200" y="311525"/>
          <a:ext cx="3000000" cy="3000000"/>
        </p:xfrm>
        <a:graphic>
          <a:graphicData uri="http://schemas.openxmlformats.org/drawingml/2006/table">
            <a:tbl>
              <a:tblPr>
                <a:noFill/>
                <a:tableStyleId>{63976C10-1233-458D-AD35-02611087582D}</a:tableStyleId>
              </a:tblPr>
              <a:tblGrid>
                <a:gridCol w="5013500"/>
                <a:gridCol w="3691200"/>
              </a:tblGrid>
              <a:tr h="381000">
                <a:tc>
                  <a:txBody>
                    <a:bodyPr/>
                    <a:lstStyle/>
                    <a:p>
                      <a:pPr indent="-139700" lvl="0" marL="139700" rtl="0" algn="l">
                        <a:lnSpc>
                          <a:spcPct val="115000"/>
                        </a:lnSpc>
                        <a:spcBef>
                          <a:spcPts val="0"/>
                        </a:spcBef>
                        <a:spcAft>
                          <a:spcPts val="0"/>
                        </a:spcAft>
                        <a:buNone/>
                      </a:pPr>
                      <a:r>
                        <a:rPr b="1" lang="en"/>
                        <a:t>Day Song </a:t>
                      </a:r>
                      <a:endParaRPr b="1"/>
                    </a:p>
                    <a:p>
                      <a:pPr indent="0" lvl="0" marL="0" rtl="0" algn="l">
                        <a:lnSpc>
                          <a:spcPct val="115000"/>
                        </a:lnSpc>
                        <a:spcBef>
                          <a:spcPts val="0"/>
                        </a:spcBef>
                        <a:spcAft>
                          <a:spcPts val="0"/>
                        </a:spcAft>
                        <a:buNone/>
                      </a:pPr>
                      <a:r>
                        <a:rPr lang="en" sz="1200"/>
                        <a:t>LANCE HENSON         Cheyenne</a:t>
                      </a:r>
                      <a:endParaRPr sz="1200"/>
                    </a:p>
                    <a:p>
                      <a:pPr indent="0" lvl="0" marL="0" rtl="0" algn="l">
                        <a:lnSpc>
                          <a:spcPct val="115000"/>
                        </a:lnSpc>
                        <a:spcBef>
                          <a:spcPts val="0"/>
                        </a:spcBef>
                        <a:spcAft>
                          <a:spcPts val="0"/>
                        </a:spcAft>
                        <a:buNone/>
                      </a:pPr>
                      <a:r>
                        <a:t/>
                      </a:r>
                      <a:endParaRPr sz="1200"/>
                    </a:p>
                    <a:p>
                      <a:pPr indent="-139700" lvl="0" marL="139700" rtl="0" algn="l">
                        <a:lnSpc>
                          <a:spcPct val="115000"/>
                        </a:lnSpc>
                        <a:spcBef>
                          <a:spcPts val="0"/>
                        </a:spcBef>
                        <a:spcAft>
                          <a:spcPts val="0"/>
                        </a:spcAft>
                        <a:buNone/>
                      </a:pPr>
                      <a:r>
                        <a:rPr lang="en" sz="1200"/>
                        <a:t>perhaps on a sunday</a:t>
                      </a:r>
                      <a:endParaRPr sz="1200"/>
                    </a:p>
                    <a:p>
                      <a:pPr indent="-139700" lvl="0" marL="139700" rtl="0" algn="l">
                        <a:lnSpc>
                          <a:spcPct val="115000"/>
                        </a:lnSpc>
                        <a:spcBef>
                          <a:spcPts val="0"/>
                        </a:spcBef>
                        <a:spcAft>
                          <a:spcPts val="0"/>
                        </a:spcAft>
                        <a:buClr>
                          <a:schemeClr val="dk1"/>
                        </a:buClr>
                        <a:buSzPts val="1100"/>
                        <a:buFont typeface="Arial"/>
                        <a:buNone/>
                      </a:pPr>
                      <a:r>
                        <a:rPr lang="en" sz="1200"/>
                        <a:t>like today</a:t>
                      </a:r>
                      <a:endParaRPr sz="1200"/>
                    </a:p>
                    <a:p>
                      <a:pPr indent="-139700" lvl="0" marL="139700" rtl="0" algn="l">
                        <a:lnSpc>
                          <a:spcPct val="115000"/>
                        </a:lnSpc>
                        <a:spcBef>
                          <a:spcPts val="0"/>
                        </a:spcBef>
                        <a:spcAft>
                          <a:spcPts val="0"/>
                        </a:spcAft>
                        <a:buClr>
                          <a:schemeClr val="dk1"/>
                        </a:buClr>
                        <a:buSzPts val="1100"/>
                        <a:buFont typeface="Arial"/>
                        <a:buNone/>
                      </a:pPr>
                      <a:r>
                        <a:rPr lang="en" sz="1200"/>
                        <a:t>under the sound of a lone bell</a:t>
                      </a:r>
                      <a:endParaRPr sz="1200"/>
                    </a:p>
                    <a:p>
                      <a:pPr indent="-139700" lvl="0" marL="139700" rtl="0" algn="l">
                        <a:lnSpc>
                          <a:spcPct val="115000"/>
                        </a:lnSpc>
                        <a:spcBef>
                          <a:spcPts val="0"/>
                        </a:spcBef>
                        <a:spcAft>
                          <a:spcPts val="0"/>
                        </a:spcAft>
                        <a:buClr>
                          <a:schemeClr val="dk1"/>
                        </a:buClr>
                        <a:buSzPts val="1100"/>
                        <a:buFont typeface="Arial"/>
                        <a:buNone/>
                      </a:pPr>
                      <a:r>
                        <a:rPr lang="en" sz="1200"/>
                        <a:t> </a:t>
                      </a:r>
                      <a:endParaRPr sz="1200"/>
                    </a:p>
                    <a:p>
                      <a:pPr indent="-139700" lvl="0" marL="139700" rtl="0" algn="l">
                        <a:lnSpc>
                          <a:spcPct val="115000"/>
                        </a:lnSpc>
                        <a:spcBef>
                          <a:spcPts val="0"/>
                        </a:spcBef>
                        <a:spcAft>
                          <a:spcPts val="0"/>
                        </a:spcAft>
                        <a:buClr>
                          <a:schemeClr val="dk1"/>
                        </a:buClr>
                        <a:buSzPts val="1100"/>
                        <a:buFont typeface="Arial"/>
                        <a:buNone/>
                      </a:pPr>
                      <a:r>
                        <a:rPr lang="en" sz="1200"/>
                        <a:t>perhaps in the brightest snow of the year</a:t>
                      </a:r>
                      <a:endParaRPr sz="1200"/>
                    </a:p>
                    <a:p>
                      <a:pPr indent="-139700" lvl="0" marL="139700" rtl="0" algn="l">
                        <a:lnSpc>
                          <a:spcPct val="115000"/>
                        </a:lnSpc>
                        <a:spcBef>
                          <a:spcPts val="0"/>
                        </a:spcBef>
                        <a:spcAft>
                          <a:spcPts val="0"/>
                        </a:spcAft>
                        <a:buClr>
                          <a:schemeClr val="dk1"/>
                        </a:buClr>
                        <a:buSzPts val="1100"/>
                        <a:buFont typeface="Arial"/>
                        <a:buNone/>
                      </a:pPr>
                      <a:r>
                        <a:rPr lang="en" sz="1200"/>
                        <a:t>or in autumn</a:t>
                      </a:r>
                      <a:endParaRPr sz="1200"/>
                    </a:p>
                    <a:p>
                      <a:pPr indent="-139700" lvl="0" marL="139700" rtl="0" algn="l">
                        <a:lnSpc>
                          <a:spcPct val="115000"/>
                        </a:lnSpc>
                        <a:spcBef>
                          <a:spcPts val="0"/>
                        </a:spcBef>
                        <a:spcAft>
                          <a:spcPts val="0"/>
                        </a:spcAft>
                        <a:buClr>
                          <a:schemeClr val="dk1"/>
                        </a:buClr>
                        <a:buSzPts val="1100"/>
                        <a:buFont typeface="Arial"/>
                        <a:buNone/>
                      </a:pPr>
                      <a:r>
                        <a:rPr lang="en" sz="1200"/>
                        <a:t>while the leaves are in their last clothes</a:t>
                      </a:r>
                      <a:endParaRPr sz="1200"/>
                    </a:p>
                    <a:p>
                      <a:pPr indent="-139700" lvl="0" marL="139700" rtl="0" algn="l">
                        <a:lnSpc>
                          <a:spcPct val="115000"/>
                        </a:lnSpc>
                        <a:spcBef>
                          <a:spcPts val="0"/>
                        </a:spcBef>
                        <a:spcAft>
                          <a:spcPts val="0"/>
                        </a:spcAft>
                        <a:buClr>
                          <a:schemeClr val="dk1"/>
                        </a:buClr>
                        <a:buSzPts val="1100"/>
                        <a:buFont typeface="Arial"/>
                        <a:buNone/>
                      </a:pPr>
                      <a:r>
                        <a:rPr lang="en" sz="1200"/>
                        <a:t> </a:t>
                      </a:r>
                      <a:endParaRPr sz="1200"/>
                    </a:p>
                    <a:p>
                      <a:pPr indent="-139700" lvl="0" marL="139700" rtl="0" algn="l">
                        <a:lnSpc>
                          <a:spcPct val="115000"/>
                        </a:lnSpc>
                        <a:spcBef>
                          <a:spcPts val="0"/>
                        </a:spcBef>
                        <a:spcAft>
                          <a:spcPts val="0"/>
                        </a:spcAft>
                        <a:buClr>
                          <a:schemeClr val="dk1"/>
                        </a:buClr>
                        <a:buSzPts val="1100"/>
                        <a:buFont typeface="Arial"/>
                        <a:buNone/>
                      </a:pPr>
                      <a:r>
                        <a:rPr lang="en" sz="1200"/>
                        <a:t>someone will lie down</a:t>
                      </a:r>
                      <a:endParaRPr sz="1200"/>
                    </a:p>
                    <a:p>
                      <a:pPr indent="-139700" lvl="0" marL="139700" rtl="0" algn="l">
                        <a:lnSpc>
                          <a:spcPct val="115000"/>
                        </a:lnSpc>
                        <a:spcBef>
                          <a:spcPts val="0"/>
                        </a:spcBef>
                        <a:spcAft>
                          <a:spcPts val="0"/>
                        </a:spcAft>
                        <a:buClr>
                          <a:schemeClr val="dk1"/>
                        </a:buClr>
                        <a:buSzPts val="1100"/>
                        <a:buFont typeface="Arial"/>
                        <a:buNone/>
                      </a:pPr>
                      <a:r>
                        <a:rPr lang="en" sz="1200"/>
                        <a:t>feeling in his  blood a singing wind</a:t>
                      </a:r>
                      <a:endParaRPr sz="1200"/>
                    </a:p>
                    <a:p>
                      <a:pPr indent="-139700" lvl="0" marL="139700" rtl="0" algn="l">
                        <a:lnSpc>
                          <a:spcPct val="115000"/>
                        </a:lnSpc>
                        <a:spcBef>
                          <a:spcPts val="0"/>
                        </a:spcBef>
                        <a:spcAft>
                          <a:spcPts val="0"/>
                        </a:spcAft>
                        <a:buClr>
                          <a:schemeClr val="dk1"/>
                        </a:buClr>
                        <a:buSzPts val="1100"/>
                        <a:buFont typeface="Arial"/>
                        <a:buNone/>
                      </a:pPr>
                      <a:r>
                        <a:rPr lang="en" sz="1200"/>
                        <a:t>that in all his days</a:t>
                      </a:r>
                      <a:endParaRPr sz="1200"/>
                    </a:p>
                    <a:p>
                      <a:pPr indent="-139700" lvl="0" marL="139700" rtl="0" algn="l">
                        <a:lnSpc>
                          <a:spcPct val="115000"/>
                        </a:lnSpc>
                        <a:spcBef>
                          <a:spcPts val="0"/>
                        </a:spcBef>
                        <a:spcAft>
                          <a:spcPts val="0"/>
                        </a:spcAft>
                        <a:buClr>
                          <a:schemeClr val="dk1"/>
                        </a:buClr>
                        <a:buSzPts val="1100"/>
                        <a:buFont typeface="Arial"/>
                        <a:buNone/>
                      </a:pPr>
                      <a:r>
                        <a:rPr lang="en" sz="1200"/>
                        <a:t>he has witnessed</a:t>
                      </a:r>
                      <a:endParaRPr sz="1200"/>
                    </a:p>
                    <a:p>
                      <a:pPr indent="-139700" lvl="0" marL="139700" rtl="0" algn="l">
                        <a:lnSpc>
                          <a:spcPct val="115000"/>
                        </a:lnSpc>
                        <a:spcBef>
                          <a:spcPts val="0"/>
                        </a:spcBef>
                        <a:spcAft>
                          <a:spcPts val="0"/>
                        </a:spcAft>
                        <a:buClr>
                          <a:schemeClr val="dk1"/>
                        </a:buClr>
                        <a:buSzPts val="1100"/>
                        <a:buFont typeface="Arial"/>
                        <a:buNone/>
                      </a:pPr>
                      <a:r>
                        <a:rPr lang="en" sz="1200"/>
                        <a:t>only once</a:t>
                      </a:r>
                      <a:endParaRPr sz="1200"/>
                    </a:p>
                    <a:p>
                      <a:pPr indent="-139700" lvl="0" marL="139700" rtl="0" algn="l">
                        <a:lnSpc>
                          <a:spcPct val="115000"/>
                        </a:lnSpc>
                        <a:spcBef>
                          <a:spcPts val="0"/>
                        </a:spcBef>
                        <a:spcAft>
                          <a:spcPts val="0"/>
                        </a:spcAft>
                        <a:buClr>
                          <a:schemeClr val="dk1"/>
                        </a:buClr>
                        <a:buSzPts val="1100"/>
                        <a:buFont typeface="Arial"/>
                        <a:buNone/>
                      </a:pPr>
                      <a:r>
                        <a:rPr lang="en" sz="1200"/>
                        <a:t> </a:t>
                      </a:r>
                      <a:endParaRPr sz="1200"/>
                    </a:p>
                    <a:p>
                      <a:pPr indent="-139700" lvl="0" marL="139700" rtl="0" algn="l">
                        <a:lnSpc>
                          <a:spcPct val="115000"/>
                        </a:lnSpc>
                        <a:spcBef>
                          <a:spcPts val="0"/>
                        </a:spcBef>
                        <a:spcAft>
                          <a:spcPts val="0"/>
                        </a:spcAft>
                        <a:buClr>
                          <a:schemeClr val="dk1"/>
                        </a:buClr>
                        <a:buSzPts val="1100"/>
                        <a:buFont typeface="Arial"/>
                        <a:buNone/>
                      </a:pPr>
                      <a:r>
                        <a:rPr lang="en" sz="1200"/>
                        <a:t>when dust  stopped on the shivering road</a:t>
                      </a:r>
                      <a:endParaRPr sz="1200"/>
                    </a:p>
                    <a:p>
                      <a:pPr indent="-139700" lvl="0" marL="139700" rtl="0" algn="l">
                        <a:lnSpc>
                          <a:spcPct val="115000"/>
                        </a:lnSpc>
                        <a:spcBef>
                          <a:spcPts val="0"/>
                        </a:spcBef>
                        <a:spcAft>
                          <a:spcPts val="0"/>
                        </a:spcAft>
                        <a:buClr>
                          <a:schemeClr val="dk1"/>
                        </a:buClr>
                        <a:buSzPts val="1100"/>
                        <a:buFont typeface="Arial"/>
                        <a:buNone/>
                      </a:pPr>
                      <a:r>
                        <a:rPr lang="en" sz="1200"/>
                        <a:t>and looked into the mirror</a:t>
                      </a:r>
                      <a:endParaRPr sz="1200"/>
                    </a:p>
                    <a:p>
                      <a:pPr indent="-139700" lvl="0" marL="139700" rtl="0" algn="l">
                        <a:lnSpc>
                          <a:spcPct val="115000"/>
                        </a:lnSpc>
                        <a:spcBef>
                          <a:spcPts val="0"/>
                        </a:spcBef>
                        <a:spcAft>
                          <a:spcPts val="0"/>
                        </a:spcAft>
                        <a:buClr>
                          <a:schemeClr val="dk1"/>
                        </a:buClr>
                        <a:buSzPts val="1100"/>
                        <a:buFont typeface="Arial"/>
                        <a:buNone/>
                      </a:pPr>
                      <a:r>
                        <a:t/>
                      </a:r>
                      <a:endParaRPr sz="1200"/>
                    </a:p>
                    <a:p>
                      <a:pPr indent="-139700" lvl="0" marL="139700" rtl="0" algn="l">
                        <a:lnSpc>
                          <a:spcPct val="115000"/>
                        </a:lnSpc>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highlight>
                            <a:srgbClr val="FFFFFF"/>
                          </a:highlight>
                        </a:rPr>
                        <a:t>Prints</a:t>
                      </a:r>
                      <a:endParaRPr b="1">
                        <a:highlight>
                          <a:srgbClr val="FFFFFF"/>
                        </a:highlight>
                      </a:endParaRPr>
                    </a:p>
                    <a:p>
                      <a:pPr indent="0" lvl="0" marL="0" rtl="0" algn="l">
                        <a:lnSpc>
                          <a:spcPct val="115000"/>
                        </a:lnSpc>
                        <a:spcBef>
                          <a:spcPts val="0"/>
                        </a:spcBef>
                        <a:spcAft>
                          <a:spcPts val="0"/>
                        </a:spcAft>
                        <a:buNone/>
                      </a:pPr>
                      <a:r>
                        <a:rPr lang="en" sz="1200">
                          <a:highlight>
                            <a:srgbClr val="FFFFFF"/>
                          </a:highlight>
                        </a:rPr>
                        <a:t>JOSEPH BRUCHAC     Abenaki</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Seeing photos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of ancestors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 century past</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is like looking</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at your own</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fingerprints—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circles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and lines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you can't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recognize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until someone else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with a stranger's eye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looks close and says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that's you.</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None/>
                      </a:pPr>
                      <a:r>
                        <a:t/>
                      </a:r>
                      <a:endParaRPr b="1" sz="1200">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13" name="Google Shape;113;p21"/>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a:t>
            </a:r>
            <a:r>
              <a:rPr lang="en" sz="4500">
                <a:solidFill>
                  <a:schemeClr val="dk1"/>
                </a:solidFill>
                <a:latin typeface="Impact"/>
                <a:ea typeface="Impact"/>
                <a:cs typeface="Impact"/>
                <a:sym typeface="Impact"/>
              </a:rPr>
              <a:t> 6</a:t>
            </a:r>
            <a:endParaRPr sz="4500"/>
          </a:p>
        </p:txBody>
      </p:sp>
      <p:pic>
        <p:nvPicPr>
          <p:cNvPr id="114" name="Google Shape;114;p21">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115" name="Google Shape;115;p2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graphicFrame>
        <p:nvGraphicFramePr>
          <p:cNvPr id="120" name="Google Shape;120;p22"/>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0" lvl="0" marL="0" rtl="0" algn="l">
                        <a:spcBef>
                          <a:spcPts val="0"/>
                        </a:spcBef>
                        <a:spcAft>
                          <a:spcPts val="0"/>
                        </a:spcAft>
                        <a:buNone/>
                      </a:pPr>
                      <a:r>
                        <a:rPr b="1" lang="en">
                          <a:highlight>
                            <a:srgbClr val="FFFFFF"/>
                          </a:highlight>
                        </a:rPr>
                        <a:t>REVIVAL</a:t>
                      </a:r>
                      <a:endParaRPr b="1">
                        <a:highlight>
                          <a:srgbClr val="FFFFFF"/>
                        </a:highlight>
                      </a:endParaRPr>
                    </a:p>
                    <a:p>
                      <a:pPr indent="0" lvl="0" marL="0" rtl="0" algn="l">
                        <a:spcBef>
                          <a:spcPts val="0"/>
                        </a:spcBef>
                        <a:spcAft>
                          <a:spcPts val="0"/>
                        </a:spcAft>
                        <a:buNone/>
                      </a:pPr>
                      <a:r>
                        <a:rPr lang="en" sz="1200">
                          <a:highlight>
                            <a:srgbClr val="FFFFFF"/>
                          </a:highlight>
                        </a:rPr>
                        <a:t>STEVE CROW     Cherokee</a:t>
                      </a:r>
                      <a:endParaRPr sz="1200">
                        <a:highlight>
                          <a:srgbClr val="FFFFFF"/>
                        </a:highlight>
                      </a:endParaRPr>
                    </a:p>
                    <a:p>
                      <a:pPr indent="0" lvl="0" marL="0" rtl="0" algn="l">
                        <a:spcBef>
                          <a:spcPts val="0"/>
                        </a:spcBef>
                        <a:spcAft>
                          <a:spcPts val="0"/>
                        </a:spcAft>
                        <a:buClr>
                          <a:schemeClr val="dk1"/>
                        </a:buClr>
                        <a:buSzPts val="1100"/>
                        <a:buFont typeface="Arial"/>
                        <a:buNone/>
                      </a:pPr>
                      <a:r>
                        <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Snow is a mind</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falling, a continuous breath</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of climbs, loops, spirals,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dips into the earth</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like white fireflies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wanting to land, finding</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a wind between houses,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diving like moths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into their own light</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so that one wonders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if snow is a wing's</a:t>
                      </a:r>
                      <a:endParaRPr>
                        <a:highlight>
                          <a:srgbClr val="FFFFFF"/>
                        </a:highlight>
                      </a:endParaRPr>
                    </a:p>
                    <a:p>
                      <a:pPr indent="0" lvl="0" marL="0" rtl="0" algn="l">
                        <a:spcBef>
                          <a:spcPts val="0"/>
                        </a:spcBef>
                        <a:spcAft>
                          <a:spcPts val="0"/>
                        </a:spcAft>
                        <a:buClr>
                          <a:schemeClr val="dk1"/>
                        </a:buClr>
                        <a:buSzPts val="1100"/>
                        <a:buFont typeface="Arial"/>
                        <a:buNone/>
                      </a:pPr>
                      <a:r>
                        <a:rPr lang="en">
                          <a:highlight>
                            <a:srgbClr val="FFFFFF"/>
                          </a:highlight>
                        </a:rPr>
                        <a:t>long memory across winter.</a:t>
                      </a:r>
                      <a:endParaRPr>
                        <a:highlight>
                          <a:srgbClr val="FFFFFF"/>
                        </a:highlight>
                      </a:endParaRPr>
                    </a:p>
                    <a:p>
                      <a:pPr indent="0" lvl="0" marL="0" rtl="0" algn="l">
                        <a:spcBef>
                          <a:spcPts val="0"/>
                        </a:spcBef>
                        <a:spcAft>
                          <a:spcPts val="0"/>
                        </a:spcAft>
                        <a:buNone/>
                      </a:pPr>
                      <a:r>
                        <a:t/>
                      </a:r>
                      <a:endParaRPr b="1" sz="1200">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39700" lvl="0" marL="139700" rtl="0" algn="l">
                        <a:lnSpc>
                          <a:spcPct val="115000"/>
                        </a:lnSpc>
                        <a:spcBef>
                          <a:spcPts val="0"/>
                        </a:spcBef>
                        <a:spcAft>
                          <a:spcPts val="0"/>
                        </a:spcAft>
                        <a:buNone/>
                      </a:pPr>
                      <a:r>
                        <a:rPr b="1" i="1" lang="en">
                          <a:solidFill>
                            <a:schemeClr val="dk1"/>
                          </a:solidFill>
                          <a:highlight>
                            <a:srgbClr val="FFFFFF"/>
                          </a:highlight>
                        </a:rPr>
                        <a:t>from </a:t>
                      </a:r>
                      <a:r>
                        <a:rPr b="1" lang="en">
                          <a:solidFill>
                            <a:schemeClr val="dk1"/>
                          </a:solidFill>
                          <a:highlight>
                            <a:srgbClr val="FFFFFF"/>
                          </a:highlight>
                        </a:rPr>
                        <a:t>Whereas</a:t>
                      </a:r>
                      <a:endParaRPr b="1">
                        <a:solidFill>
                          <a:schemeClr val="dk1"/>
                        </a:solidFill>
                        <a:highlight>
                          <a:srgbClr val="FFFFFF"/>
                        </a:highlight>
                      </a:endParaRPr>
                    </a:p>
                    <a:p>
                      <a:pPr indent="-139700" lvl="0" marL="139700" rtl="0" algn="l">
                        <a:lnSpc>
                          <a:spcPct val="115000"/>
                        </a:lnSpc>
                        <a:spcBef>
                          <a:spcPts val="0"/>
                        </a:spcBef>
                        <a:spcAft>
                          <a:spcPts val="0"/>
                        </a:spcAft>
                        <a:buNone/>
                      </a:pPr>
                      <a:r>
                        <a:rPr lang="en" sz="1200">
                          <a:solidFill>
                            <a:schemeClr val="dk1"/>
                          </a:solidFill>
                          <a:highlight>
                            <a:srgbClr val="FFFFFF"/>
                          </a:highlight>
                        </a:rPr>
                        <a:t>LAYLI LONG SOLDIER   Oglala Lakota</a:t>
                      </a:r>
                      <a:endParaRPr sz="1200">
                        <a:solidFill>
                          <a:schemeClr val="dk1"/>
                        </a:solidFill>
                        <a:highlight>
                          <a:srgbClr val="FFFFFF"/>
                        </a:highlight>
                      </a:endParaRPr>
                    </a:p>
                    <a:p>
                      <a:pPr indent="-139700" lvl="0" marL="139700" rtl="0" algn="l">
                        <a:lnSpc>
                          <a:spcPct val="115000"/>
                        </a:lnSpc>
                        <a:spcBef>
                          <a:spcPts val="0"/>
                        </a:spcBef>
                        <a:spcAft>
                          <a:spcPts val="0"/>
                        </a:spcAft>
                        <a:buNone/>
                      </a:pPr>
                      <a:r>
                        <a:t/>
                      </a:r>
                      <a:endParaRPr sz="1200">
                        <a:solidFill>
                          <a:schemeClr val="dk1"/>
                        </a:solidFill>
                        <a:highlight>
                          <a:srgbClr val="FFFFFF"/>
                        </a:highlight>
                      </a:endParaRPr>
                    </a:p>
                    <a:p>
                      <a:pPr indent="-139700" lvl="0" marL="139700" rtl="0" algn="l">
                        <a:lnSpc>
                          <a:spcPct val="115000"/>
                        </a:lnSpc>
                        <a:spcBef>
                          <a:spcPts val="0"/>
                        </a:spcBef>
                        <a:spcAft>
                          <a:spcPts val="0"/>
                        </a:spcAft>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WHEREAS when offered an apology I watch each movement the shoulders</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high or folding, tilt of the head both eyes down or straight through</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me, I listen for cracks in knuckles or in the word choice, what is it</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that I want? To feel and mind you I feel from the senses—I read</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each muscle, I ask the strength of the gesture to move like a poem.</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Expectation’s a terse arm-fold, a failing noun-thing</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I scold myself in the mirror for holding.</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Because I learn from young poets. One sends me new work spotted</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with salt crystals she metaphors as her tears. I feel her phrases,</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“I say,” and “Understand me,” and “I wonder.”</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Pages are cavernous places, white at entrance, black in absorption.</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Echo.</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If I’m transformed by language, I am often</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crouched in footnote or blazing in title.</a:t>
                      </a:r>
                      <a:endParaRPr sz="1200">
                        <a:solidFill>
                          <a:schemeClr val="dk1"/>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                        Where in the body do I begin;</a:t>
                      </a:r>
                      <a:endParaRPr sz="1200">
                        <a:solidFill>
                          <a:schemeClr val="dk1"/>
                        </a:solidFill>
                        <a:highlight>
                          <a:srgbClr val="FFFFFF"/>
                        </a:highlight>
                      </a:endParaRPr>
                    </a:p>
                    <a:p>
                      <a:pPr indent="-139700" lvl="0" marL="139700" rtl="0" algn="l">
                        <a:lnSpc>
                          <a:spcPct val="115000"/>
                        </a:lnSpc>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1" name="Google Shape;121;p22"/>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a:t>
            </a:r>
            <a:r>
              <a:rPr lang="en" sz="4500">
                <a:solidFill>
                  <a:schemeClr val="dk1"/>
                </a:solidFill>
                <a:latin typeface="Impact"/>
                <a:ea typeface="Impact"/>
                <a:cs typeface="Impact"/>
                <a:sym typeface="Impact"/>
              </a:rPr>
              <a:t> 7</a:t>
            </a:r>
            <a:endParaRPr sz="4500"/>
          </a:p>
        </p:txBody>
      </p:sp>
      <p:pic>
        <p:nvPicPr>
          <p:cNvPr id="122" name="Google Shape;122;p22">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123" name="Google Shape;123;p2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graphicFrame>
        <p:nvGraphicFramePr>
          <p:cNvPr id="128" name="Google Shape;128;p23"/>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352350"/>
                <a:gridCol w="4352350"/>
              </a:tblGrid>
              <a:tr h="381000">
                <a:tc>
                  <a:txBody>
                    <a:bodyPr/>
                    <a:lstStyle/>
                    <a:p>
                      <a:pPr indent="-139700" lvl="0" marL="139700" rtl="0" algn="l">
                        <a:lnSpc>
                          <a:spcPct val="115000"/>
                        </a:lnSpc>
                        <a:spcBef>
                          <a:spcPts val="0"/>
                        </a:spcBef>
                        <a:spcAft>
                          <a:spcPts val="0"/>
                        </a:spcAft>
                        <a:buClr>
                          <a:schemeClr val="dk1"/>
                        </a:buClr>
                        <a:buSzPts val="1100"/>
                        <a:buFont typeface="Arial"/>
                        <a:buNone/>
                      </a:pPr>
                      <a:r>
                        <a:rPr b="1" lang="en">
                          <a:solidFill>
                            <a:srgbClr val="343434"/>
                          </a:solidFill>
                          <a:highlight>
                            <a:srgbClr val="FFFFFF"/>
                          </a:highlight>
                        </a:rPr>
                        <a:t>She Was Fed Turtle Soup</a:t>
                      </a:r>
                      <a:endParaRPr b="1">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LOIS RED ELK       Fort Peck Sioux Nation</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rgbClr val="343434"/>
                        </a:solidFill>
                        <a:highlight>
                          <a:srgbClr val="FFFFFF"/>
                        </a:highlight>
                        <a:latin typeface="Georgia"/>
                        <a:ea typeface="Georgia"/>
                        <a:cs typeface="Georgia"/>
                        <a:sym typeface="Georgia"/>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willows were turning green, slips of leafs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pointing to one another in a slow tempo soothing</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air with whispers of coming water. Her feet</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were bare and the earth cool while a loose hem</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feathered her ankles for her walk. Bracing on</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stems for the gradual pace to not disturb all the</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sleeping turtles, she wished for sunlight in a</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shade of green to hurry growth and to keep her</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hidden. How close could she lean into the</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memory of relatives who lived this life of damp</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shells and slow demeanor without alerting them</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of her intent. All of grandma’s voices were now</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shaking her sleepy mind and begging her return</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to answer the details of her dream. It was the</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call of tradition that signaled the next step to</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seal the new experience into her life basket.</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She will be served turtle's energy for her growth.</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Off of grandma's favorite tree a knot was cut and</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shaped into a bowl. Handles in the shape of</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young turtles were carved into the sides. Into</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cottonwood bowl was poured the prepared</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soup with essence of memory from a life once</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lived. Thanking all that came before this earth</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life, was her detailed prayer. A calling of all</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water animals to witness the taking of one</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energy to give to the energy of another, a child</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who passed the test of recalling ancient blood.</a:t>
                      </a:r>
                      <a:endParaRPr sz="1200">
                        <a:solidFill>
                          <a:srgbClr val="343434"/>
                        </a:solidFill>
                        <a:highlight>
                          <a:srgbClr val="FFFFFF"/>
                        </a:highlight>
                      </a:endParaRPr>
                    </a:p>
                    <a:p>
                      <a:pPr indent="0" lvl="0" marL="0" rtl="0" algn="l">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139700" lvl="0" marL="139700" rtl="0" algn="l">
                        <a:lnSpc>
                          <a:spcPct val="115000"/>
                        </a:lnSpc>
                        <a:spcBef>
                          <a:spcPts val="0"/>
                        </a:spcBef>
                        <a:spcAft>
                          <a:spcPts val="0"/>
                        </a:spcAft>
                        <a:buNone/>
                      </a:pPr>
                      <a:r>
                        <a:rPr lang="en" sz="1200">
                          <a:solidFill>
                            <a:srgbClr val="343434"/>
                          </a:solidFill>
                          <a:highlight>
                            <a:schemeClr val="lt1"/>
                          </a:highlight>
                        </a:rPr>
                        <a:t>Her heart will live with turtle strength. Her</a:t>
                      </a:r>
                      <a:endParaRPr sz="1200">
                        <a:solidFill>
                          <a:srgbClr val="343434"/>
                        </a:solidFill>
                        <a:highlight>
                          <a:schemeClr val="lt1"/>
                        </a:highlight>
                      </a:endParaRPr>
                    </a:p>
                    <a:p>
                      <a:pPr indent="-139700" lvl="0" marL="139700" rtl="0" algn="l">
                        <a:lnSpc>
                          <a:spcPct val="115000"/>
                        </a:lnSpc>
                        <a:spcBef>
                          <a:spcPts val="0"/>
                        </a:spcBef>
                        <a:spcAft>
                          <a:spcPts val="0"/>
                        </a:spcAft>
                        <a:buNone/>
                      </a:pPr>
                      <a:r>
                        <a:rPr lang="en" sz="1200">
                          <a:solidFill>
                            <a:srgbClr val="343434"/>
                          </a:solidFill>
                          <a:highlight>
                            <a:schemeClr val="lt1"/>
                          </a:highlight>
                        </a:rPr>
                        <a:t>life will be long and purposefully directed. Her</a:t>
                      </a:r>
                      <a:endParaRPr sz="1200">
                        <a:solidFill>
                          <a:srgbClr val="343434"/>
                        </a:solidFill>
                        <a:highlight>
                          <a:schemeClr val="lt1"/>
                        </a:highlight>
                      </a:endParaRPr>
                    </a:p>
                    <a:p>
                      <a:pPr indent="-139700" lvl="0" marL="139700" rtl="0" algn="l">
                        <a:lnSpc>
                          <a:spcPct val="115000"/>
                        </a:lnSpc>
                        <a:spcBef>
                          <a:spcPts val="0"/>
                        </a:spcBef>
                        <a:spcAft>
                          <a:spcPts val="0"/>
                        </a:spcAft>
                        <a:buNone/>
                      </a:pPr>
                      <a:r>
                        <a:rPr lang="en" sz="1200">
                          <a:solidFill>
                            <a:srgbClr val="343434"/>
                          </a:solidFill>
                          <a:highlight>
                            <a:schemeClr val="lt1"/>
                          </a:highlight>
                        </a:rPr>
                        <a:t>song will be like the cool breeze moving tall</a:t>
                      </a:r>
                      <a:endParaRPr sz="1200">
                        <a:solidFill>
                          <a:srgbClr val="343434"/>
                        </a:solidFill>
                        <a:highlight>
                          <a:schemeClr val="lt1"/>
                        </a:highlight>
                      </a:endParaRPr>
                    </a:p>
                    <a:p>
                      <a:pPr indent="-139700" lvl="0" marL="139700" rtl="0" algn="l">
                        <a:lnSpc>
                          <a:spcPct val="115000"/>
                        </a:lnSpc>
                        <a:spcBef>
                          <a:spcPts val="0"/>
                        </a:spcBef>
                        <a:spcAft>
                          <a:spcPts val="0"/>
                        </a:spcAft>
                        <a:buNone/>
                      </a:pPr>
                      <a:r>
                        <a:rPr lang="en" sz="1200">
                          <a:solidFill>
                            <a:srgbClr val="343434"/>
                          </a:solidFill>
                          <a:highlight>
                            <a:schemeClr val="lt1"/>
                          </a:highlight>
                        </a:rPr>
                        <a:t>willows above eddies remembering motion.</a:t>
                      </a:r>
                      <a:endParaRPr b="1" sz="1200">
                        <a:solidFill>
                          <a:schemeClr val="dk1"/>
                        </a:solidFill>
                        <a:highlight>
                          <a:schemeClr val="lt1"/>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9" name="Google Shape;129;p23"/>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8</a:t>
            </a:r>
            <a:endParaRPr sz="4500"/>
          </a:p>
        </p:txBody>
      </p:sp>
      <p:sp>
        <p:nvSpPr>
          <p:cNvPr id="130" name="Google Shape;130;p23"/>
          <p:cNvSpPr txBox="1"/>
          <p:nvPr/>
        </p:nvSpPr>
        <p:spPr>
          <a:xfrm>
            <a:off x="5354150" y="4274750"/>
            <a:ext cx="3228600" cy="2801400"/>
          </a:xfrm>
          <a:prstGeom prst="rect">
            <a:avLst/>
          </a:prstGeom>
          <a:noFill/>
          <a:ln cap="flat" cmpd="sng" w="28575">
            <a:solidFill>
              <a:srgbClr val="000000"/>
            </a:solidFill>
            <a:prstDash val="dash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“In the Dakota/Lakota culture the story of the turtle carries a life of longevity and purposeful living. We make turtle amulets out of deerskin and present them to new mothers who have female babies. The prayer and promise with the amulet is that the child will have a long, purpose-filled life. A small portion of the baby's dried umbilical cord (the last connection between the mother and baby) is sewn into the amulet and kept with the child’s clothing. The prayer and knowledge is that the turtle spirit now cares for the child spirit. Also, when the child matures and has their first dream, they are fed turtle soup. The dream is always good and reveals a lesson or purpose for the child. We celebrate with the child by telling them that the turtle spirit and energy, in the soup, is transferred into the child and will guide and protect the child in and through their dreams.” —Lois Red Elk</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graphicFrame>
        <p:nvGraphicFramePr>
          <p:cNvPr id="135" name="Google Shape;135;p24"/>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695250"/>
                <a:gridCol w="4009450"/>
              </a:tblGrid>
              <a:tr h="381000">
                <a:tc>
                  <a:txBody>
                    <a:bodyPr/>
                    <a:lstStyle/>
                    <a:p>
                      <a:pPr indent="-139700" lvl="0" marL="139700" rtl="0" algn="l">
                        <a:lnSpc>
                          <a:spcPct val="115000"/>
                        </a:lnSpc>
                        <a:spcBef>
                          <a:spcPts val="0"/>
                        </a:spcBef>
                        <a:spcAft>
                          <a:spcPts val="0"/>
                        </a:spcAft>
                        <a:buClr>
                          <a:schemeClr val="dk1"/>
                        </a:buClr>
                        <a:buSzPts val="1100"/>
                        <a:buFont typeface="Arial"/>
                        <a:buNone/>
                      </a:pPr>
                      <a:r>
                        <a:rPr b="1" lang="en">
                          <a:solidFill>
                            <a:srgbClr val="343434"/>
                          </a:solidFill>
                          <a:highlight>
                            <a:srgbClr val="FFFFFF"/>
                          </a:highlight>
                        </a:rPr>
                        <a:t>Indian Boarding School: The Runaways</a:t>
                      </a:r>
                      <a:endParaRPr b="1">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LOUISE ERDRICH     Ojibwe (Turtle Mountain Band of Chippewa)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rgbClr val="343434"/>
                        </a:solidFill>
                        <a:highlight>
                          <a:srgbClr val="FFFFFF"/>
                        </a:highlight>
                        <a:latin typeface="Georgia"/>
                        <a:ea typeface="Georgia"/>
                        <a:cs typeface="Georgia"/>
                        <a:sym typeface="Georgia"/>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Home’s the place we head for in our sleep.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Boxcars stumbling north in dreams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don’t wait for us. We catch them on the run.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rails, old lacerations that we love,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shoot parallel across the face and break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just under Turtle Mountains. Riding scars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you can’t get lost. Home is the place they cross.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lame guard strikes a match and makes the dark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less tolerant. We watch through cracks in boards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as the land starts rolling, rolling till it hurts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to be here, cold in regulation clothes.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We know the sheriff’s waiting at midrun</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to take us back. His car is dumb and warm.</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highway doesn’t rock, it only hums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like a wing of long insults. The worn-down welts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of ancient punishments lead back and forth.</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All runaways wear dresses, long green ones,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color you would think shame was. We scrub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the sidewalks down because it's shameful work.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Our brushes cut the stone in watered arcs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and in the soak frail outlines shiver clear</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a moment, things us kids pressed on the dark   </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face before it hardened, pale, remembering</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rPr lang="en" sz="1200">
                          <a:solidFill>
                            <a:srgbClr val="343434"/>
                          </a:solidFill>
                          <a:highlight>
                            <a:srgbClr val="FFFFFF"/>
                          </a:highlight>
                        </a:rPr>
                        <a:t>delicate old injuries, the spines of names and leaves.</a:t>
                      </a:r>
                      <a:endParaRPr sz="1200">
                        <a:solidFill>
                          <a:srgbClr val="343434"/>
                        </a:solidFill>
                        <a:highlight>
                          <a:srgbClr val="FFFFFF"/>
                        </a:highlight>
                      </a:endParaRPr>
                    </a:p>
                    <a:p>
                      <a:pPr indent="-139700" lvl="0" marL="139700" rtl="0" algn="l">
                        <a:lnSpc>
                          <a:spcPct val="115000"/>
                        </a:lnSpc>
                        <a:spcBef>
                          <a:spcPts val="0"/>
                        </a:spcBef>
                        <a:spcAft>
                          <a:spcPts val="0"/>
                        </a:spcAft>
                        <a:buClr>
                          <a:schemeClr val="dk1"/>
                        </a:buClr>
                        <a:buSzPts val="1100"/>
                        <a:buFont typeface="Arial"/>
                        <a:buNone/>
                      </a:pPr>
                      <a:r>
                        <a:t/>
                      </a:r>
                      <a:endParaRPr sz="1200">
                        <a:solidFill>
                          <a:srgbClr val="343434"/>
                        </a:solidFill>
                        <a:highlight>
                          <a:srgbClr val="FFFFFF"/>
                        </a:highlight>
                      </a:endParaRPr>
                    </a:p>
                    <a:p>
                      <a:pPr indent="0" lvl="0" marL="0" rtl="0" algn="l">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139700" lvl="0" marL="139700" rtl="0" algn="l">
                        <a:lnSpc>
                          <a:spcPct val="115000"/>
                        </a:lnSpc>
                        <a:spcBef>
                          <a:spcPts val="0"/>
                        </a:spcBef>
                        <a:spcAft>
                          <a:spcPts val="0"/>
                        </a:spcAft>
                        <a:buNone/>
                      </a:pPr>
                      <a:r>
                        <a:t/>
                      </a:r>
                      <a:endParaRPr b="1" sz="1200">
                        <a:solidFill>
                          <a:schemeClr val="dk1"/>
                        </a:solidFill>
                        <a:highlight>
                          <a:schemeClr val="lt1"/>
                        </a:highlight>
                      </a:endParaRPr>
                    </a:p>
                    <a:p>
                      <a:pPr indent="0" lvl="0" marL="0" rtl="0" algn="l">
                        <a:lnSpc>
                          <a:spcPct val="115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36" name="Google Shape;136;p24"/>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a:t>
            </a:r>
            <a:r>
              <a:rPr lang="en" sz="4500">
                <a:solidFill>
                  <a:schemeClr val="dk1"/>
                </a:solidFill>
                <a:latin typeface="Impact"/>
                <a:ea typeface="Impact"/>
                <a:cs typeface="Impact"/>
                <a:sym typeface="Impact"/>
              </a:rPr>
              <a:t> 8</a:t>
            </a:r>
            <a:endParaRPr sz="4500"/>
          </a:p>
        </p:txBody>
      </p:sp>
      <p:sp>
        <p:nvSpPr>
          <p:cNvPr id="137" name="Google Shape;137;p24"/>
          <p:cNvSpPr txBox="1"/>
          <p:nvPr/>
        </p:nvSpPr>
        <p:spPr>
          <a:xfrm>
            <a:off x="5204475" y="3340100"/>
            <a:ext cx="3501900" cy="3109200"/>
          </a:xfrm>
          <a:prstGeom prst="rect">
            <a:avLst/>
          </a:prstGeom>
          <a:noFill/>
          <a:ln cap="flat" cmpd="sng" w="9525">
            <a:solidFill>
              <a:srgbClr val="000000"/>
            </a:solidFill>
            <a:prstDash val="dash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000"/>
              <a:t>From the 19th through much of the 20th century, Indian boarding schools sought to “civilize” indigenous children through education and assimilation. Students were often forcibly removed from their </a:t>
            </a:r>
            <a:r>
              <a:rPr lang="en" sz="1000"/>
              <a:t>families</a:t>
            </a:r>
            <a:r>
              <a:rPr lang="en" sz="1000"/>
              <a:t>. Once at school, they were stripped of their traditional clothing and their hair was cut short. Students were given uniforms and “Christian names.” Students suffered beatings for speaking their own language and praying in their own ways. </a:t>
            </a:r>
            <a:endParaRPr sz="1000"/>
          </a:p>
          <a:p>
            <a:pPr indent="0" lvl="0" marL="0" rtl="0" algn="l">
              <a:spcBef>
                <a:spcPts val="0"/>
              </a:spcBef>
              <a:spcAft>
                <a:spcPts val="0"/>
              </a:spcAft>
              <a:buNone/>
            </a:pPr>
            <a:r>
              <a:rPr lang="en" sz="1000"/>
              <a:t>Indian boarding schools were rife with abuse and disease. The</a:t>
            </a:r>
            <a:r>
              <a:rPr lang="en" sz="1000"/>
              <a:t> US Interior Department reports found that more than 500 indigenous children died in such schools between 1819 and 1969 – with numbers expected to rise as </a:t>
            </a:r>
            <a:r>
              <a:rPr lang="en" sz="1000"/>
              <a:t>marked or unmarked burial sites at 53 schools are investigated </a:t>
            </a:r>
            <a:r>
              <a:rPr lang="en" sz="1000">
                <a:solidFill>
                  <a:schemeClr val="dk1"/>
                </a:solidFill>
              </a:rPr>
              <a:t> (2022)</a:t>
            </a:r>
            <a:r>
              <a:rPr lang="en" sz="1000"/>
              <a:t>.</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It was not until 1978 with the passing of the Indian Child Welfare Act that Native American parents gained the legal right to deny their children’s placement in off-reservation schools.</a:t>
            </a:r>
            <a:endParaRPr sz="1000"/>
          </a:p>
        </p:txBody>
      </p:sp>
      <p:pic>
        <p:nvPicPr>
          <p:cNvPr id="138" name="Google Shape;138;p24">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139" name="Google Shape;139;p2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graphicFrame>
        <p:nvGraphicFramePr>
          <p:cNvPr id="144" name="Google Shape;144;p25"/>
          <p:cNvGraphicFramePr/>
          <p:nvPr/>
        </p:nvGraphicFramePr>
        <p:xfrm>
          <a:off x="392200" y="648050"/>
          <a:ext cx="3000000" cy="3000000"/>
        </p:xfrm>
        <a:graphic>
          <a:graphicData uri="http://schemas.openxmlformats.org/drawingml/2006/table">
            <a:tbl>
              <a:tblPr>
                <a:noFill/>
                <a:tableStyleId>{63976C10-1233-458D-AD35-02611087582D}</a:tableStyleId>
              </a:tblPr>
              <a:tblGrid>
                <a:gridCol w="4352350"/>
                <a:gridCol w="4352350"/>
              </a:tblGrid>
              <a:tr h="6364575">
                <a:tc>
                  <a:txBody>
                    <a:bodyPr/>
                    <a:lstStyle/>
                    <a:p>
                      <a:pPr indent="0" lvl="0" marL="0" rtl="0" algn="l">
                        <a:lnSpc>
                          <a:spcPct val="115000"/>
                        </a:lnSpc>
                        <a:spcBef>
                          <a:spcPts val="0"/>
                        </a:spcBef>
                        <a:spcAft>
                          <a:spcPts val="0"/>
                        </a:spcAft>
                        <a:buNone/>
                      </a:pPr>
                      <a:r>
                        <a:rPr b="1" lang="en"/>
                        <a:t>Why I Hate Raisins</a:t>
                      </a:r>
                      <a:endParaRPr b="1"/>
                    </a:p>
                    <a:p>
                      <a:pPr indent="0" lvl="0" marL="0" rtl="0" algn="l">
                        <a:lnSpc>
                          <a:spcPct val="115000"/>
                        </a:lnSpc>
                        <a:spcBef>
                          <a:spcPts val="0"/>
                        </a:spcBef>
                        <a:spcAft>
                          <a:spcPts val="0"/>
                        </a:spcAft>
                        <a:buClr>
                          <a:schemeClr val="dk1"/>
                        </a:buClr>
                        <a:buSzPts val="1100"/>
                        <a:buFont typeface="Arial"/>
                        <a:buNone/>
                      </a:pPr>
                      <a:r>
                        <a:rPr lang="en" sz="1200"/>
                        <a:t>NATALIE DIAZ         Mojave and Pima</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i="1" lang="en" sz="900"/>
                        <a:t>And is it only the mouth and belly which are</a:t>
                      </a:r>
                      <a:endParaRPr i="1" sz="900"/>
                    </a:p>
                    <a:p>
                      <a:pPr indent="0" lvl="0" marL="0" rtl="0" algn="l">
                        <a:spcBef>
                          <a:spcPts val="0"/>
                        </a:spcBef>
                        <a:spcAft>
                          <a:spcPts val="0"/>
                        </a:spcAft>
                        <a:buClr>
                          <a:schemeClr val="dk1"/>
                        </a:buClr>
                        <a:buSzPts val="1100"/>
                        <a:buFont typeface="Arial"/>
                        <a:buNone/>
                      </a:pPr>
                      <a:r>
                        <a:t/>
                      </a:r>
                      <a:endParaRPr i="1" sz="900"/>
                    </a:p>
                    <a:p>
                      <a:pPr indent="0" lvl="0" marL="0" rtl="0" algn="l">
                        <a:spcBef>
                          <a:spcPts val="0"/>
                        </a:spcBef>
                        <a:spcAft>
                          <a:spcPts val="0"/>
                        </a:spcAft>
                        <a:buClr>
                          <a:schemeClr val="dk1"/>
                        </a:buClr>
                        <a:buSzPts val="1100"/>
                        <a:buFont typeface="Arial"/>
                        <a:buNone/>
                      </a:pPr>
                      <a:r>
                        <a:rPr i="1" lang="en" sz="900"/>
                        <a:t>injured by hunger and thirst?</a:t>
                      </a:r>
                      <a:endParaRPr i="1" sz="900"/>
                    </a:p>
                    <a:p>
                      <a:pPr indent="0" lvl="0" marL="0" rtl="0" algn="l">
                        <a:spcBef>
                          <a:spcPts val="0"/>
                        </a:spcBef>
                        <a:spcAft>
                          <a:spcPts val="0"/>
                        </a:spcAft>
                        <a:buClr>
                          <a:schemeClr val="dk1"/>
                        </a:buClr>
                        <a:buSzPts val="1100"/>
                        <a:buFont typeface="Arial"/>
                        <a:buNone/>
                      </a:pPr>
                      <a:r>
                        <a:t/>
                      </a:r>
                      <a:endParaRPr i="1" sz="900"/>
                    </a:p>
                    <a:p>
                      <a:pPr indent="0" lvl="0" marL="0" rtl="0" algn="l">
                        <a:spcBef>
                          <a:spcPts val="0"/>
                        </a:spcBef>
                        <a:spcAft>
                          <a:spcPts val="0"/>
                        </a:spcAft>
                        <a:buClr>
                          <a:schemeClr val="dk1"/>
                        </a:buClr>
                        <a:buSzPts val="1100"/>
                        <a:buFont typeface="Arial"/>
                        <a:buNone/>
                      </a:pPr>
                      <a:r>
                        <a:rPr i="1" lang="en" sz="900"/>
                        <a:t>-Mencius</a:t>
                      </a:r>
                      <a:endParaRPr i="1"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000"/>
                        <a:t>Love is a pound of sticky raisins</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packed tight in black and white</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government boxes the day we had no</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groceries. I told my mom I was hungry.</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She gave me the whole bright box.</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USDA stamped like a fist on the side.</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I ate them all in ten minutes. Ate</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too many too fast. It wasn’t long</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before those old grapes set like black</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clay at the bottom of my belly</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None/>
                      </a:pPr>
                      <a:r>
                        <a:rPr lang="en" sz="1000"/>
                        <a:t>making it ache and swell.</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I complained, I hate raisins.</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I just wanted a sandwich like other kids.</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1000"/>
                        <a:t>Well that’s all we’ve got, my mom sighed.</a:t>
                      </a:r>
                      <a:endParaRPr sz="1000"/>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solidFill>
                          <a:schemeClr val="dk1"/>
                        </a:solidFill>
                        <a:highlight>
                          <a:srgbClr val="FFFFFF"/>
                        </a:highlight>
                      </a:endParaRPr>
                    </a:p>
                    <a:p>
                      <a:pPr indent="0" lvl="0" marL="0" rtl="0" algn="l">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And what other kids?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Everyone but me, I told her.</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She said, You mean the white kids.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You want to be a white kid?</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Well too bad ’cause you’re my kid.</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I cried, At least the white kids get a sandwich.</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At least the white kids don’t get the shits.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That’s when she slapped me. Left me</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holding my mouth and stomach—</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devoured by shame.</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I still hate raisins,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but not for the crooked commodity lines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we stood in to get them—winding</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around and in the tribal gymnasium.</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Not for the awkward cardboard boxes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we carried them home in. Not for the shits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or how they distended my belly.</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I hate raisins because now I know</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my mom was hungry that day, too,</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and I ate all the raisins.</a:t>
                      </a:r>
                      <a:endParaRPr sz="1000">
                        <a:solidFill>
                          <a:schemeClr val="dk1"/>
                        </a:solidFill>
                      </a:endParaRPr>
                    </a:p>
                    <a:p>
                      <a:pPr indent="0" lvl="0" marL="0" rtl="0" algn="l">
                        <a:lnSpc>
                          <a:spcPct val="115000"/>
                        </a:lnSpc>
                        <a:spcBef>
                          <a:spcPts val="0"/>
                        </a:spcBef>
                        <a:spcAft>
                          <a:spcPts val="0"/>
                        </a:spcAft>
                        <a:buNone/>
                      </a:pPr>
                      <a:r>
                        <a:t/>
                      </a:r>
                      <a:endParaRPr b="1" sz="1200">
                        <a:solidFill>
                          <a:schemeClr val="dk1"/>
                        </a:solidFill>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45" name="Google Shape;145;p25"/>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9</a:t>
            </a:r>
            <a:endParaRPr sz="45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graphicFrame>
        <p:nvGraphicFramePr>
          <p:cNvPr id="150" name="Google Shape;150;p26"/>
          <p:cNvGraphicFramePr/>
          <p:nvPr/>
        </p:nvGraphicFramePr>
        <p:xfrm>
          <a:off x="392200" y="648050"/>
          <a:ext cx="3000000" cy="3000000"/>
        </p:xfrm>
        <a:graphic>
          <a:graphicData uri="http://schemas.openxmlformats.org/drawingml/2006/table">
            <a:tbl>
              <a:tblPr>
                <a:noFill/>
                <a:tableStyleId>{63976C10-1233-458D-AD35-02611087582D}</a:tableStyleId>
              </a:tblPr>
              <a:tblGrid>
                <a:gridCol w="4352350"/>
                <a:gridCol w="4352350"/>
              </a:tblGrid>
              <a:tr h="6364575">
                <a:tc>
                  <a:txBody>
                    <a:bodyPr/>
                    <a:lstStyle/>
                    <a:p>
                      <a:pPr indent="0" lvl="0" marL="0" rtl="0" algn="l">
                        <a:spcBef>
                          <a:spcPts val="0"/>
                        </a:spcBef>
                        <a:spcAft>
                          <a:spcPts val="0"/>
                        </a:spcAft>
                        <a:buNone/>
                      </a:pPr>
                      <a:r>
                        <a:rPr b="1" lang="en" u="sng">
                          <a:solidFill>
                            <a:schemeClr val="hlink"/>
                          </a:solidFill>
                          <a:hlinkClick r:id="rId3"/>
                        </a:rPr>
                        <a:t>"Sisseton" by Bobby Wilson</a:t>
                      </a:r>
                      <a:endParaRPr b="1"/>
                    </a:p>
                    <a:p>
                      <a:pPr indent="0" lvl="0" marL="0" rtl="0" algn="l">
                        <a:spcBef>
                          <a:spcPts val="0"/>
                        </a:spcBef>
                        <a:spcAft>
                          <a:spcPts val="0"/>
                        </a:spcAft>
                        <a:buNone/>
                      </a:pPr>
                      <a:r>
                        <a:rPr lang="en" sz="1200"/>
                        <a:t>Sisseton-Wahpeton Dakota Oyate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solidFill>
                          <a:schemeClr val="dk1"/>
                        </a:solidFill>
                        <a:highlight>
                          <a:srgbClr val="FFFFFF"/>
                        </a:highlight>
                      </a:endParaRPr>
                    </a:p>
                    <a:p>
                      <a:pPr indent="0" lvl="0" marL="0" rtl="0" algn="l">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t/>
                      </a:r>
                      <a:endParaRPr b="1" sz="1200">
                        <a:solidFill>
                          <a:schemeClr val="dk1"/>
                        </a:solidFill>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51" name="Google Shape;151;p26"/>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9</a:t>
            </a:r>
            <a:endParaRPr sz="4500"/>
          </a:p>
        </p:txBody>
      </p:sp>
      <p:pic>
        <p:nvPicPr>
          <p:cNvPr id="152" name="Google Shape;152;p26">
            <a:hlinkClick r:id="rId4"/>
          </p:cNvPr>
          <p:cNvPicPr preferRelativeResize="0"/>
          <p:nvPr/>
        </p:nvPicPr>
        <p:blipFill>
          <a:blip r:embed="rId5">
            <a:alphaModFix/>
          </a:blip>
          <a:stretch>
            <a:fillRect/>
          </a:stretch>
        </p:blipFill>
        <p:spPr>
          <a:xfrm>
            <a:off x="1028700" y="1608075"/>
            <a:ext cx="7417700" cy="4945125"/>
          </a:xfrm>
          <a:prstGeom prst="rect">
            <a:avLst/>
          </a:prstGeom>
          <a:noFill/>
          <a:ln>
            <a:noFill/>
          </a:ln>
        </p:spPr>
      </p:pic>
      <p:pic>
        <p:nvPicPr>
          <p:cNvPr id="153" name="Google Shape;153;p26">
            <a:hlinkClick r:id="rId6"/>
          </p:cNvPr>
          <p:cNvPicPr preferRelativeResize="0"/>
          <p:nvPr/>
        </p:nvPicPr>
        <p:blipFill>
          <a:blip r:embed="rId7">
            <a:alphaModFix/>
          </a:blip>
          <a:stretch>
            <a:fillRect/>
          </a:stretch>
        </p:blipFill>
        <p:spPr>
          <a:xfrm>
            <a:off x="0" y="6986588"/>
            <a:ext cx="10058400" cy="785813"/>
          </a:xfrm>
          <a:prstGeom prst="rect">
            <a:avLst/>
          </a:prstGeom>
          <a:noFill/>
          <a:ln>
            <a:noFill/>
          </a:ln>
        </p:spPr>
      </p:pic>
      <p:sp>
        <p:nvSpPr>
          <p:cNvPr id="154" name="Google Shape;154;p26">
            <a:hlinkClick r:id="rId8"/>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graphicFrame>
        <p:nvGraphicFramePr>
          <p:cNvPr id="159" name="Google Shape;159;p27"/>
          <p:cNvGraphicFramePr/>
          <p:nvPr/>
        </p:nvGraphicFramePr>
        <p:xfrm>
          <a:off x="392200" y="311525"/>
          <a:ext cx="3000000" cy="3000000"/>
        </p:xfrm>
        <a:graphic>
          <a:graphicData uri="http://schemas.openxmlformats.org/drawingml/2006/table">
            <a:tbl>
              <a:tblPr>
                <a:noFill/>
                <a:tableStyleId>{63976C10-1233-458D-AD35-02611087582D}</a:tableStyleId>
              </a:tblPr>
              <a:tblGrid>
                <a:gridCol w="3961825"/>
                <a:gridCol w="4742875"/>
              </a:tblGrid>
              <a:tr h="381000">
                <a:tc>
                  <a:txBody>
                    <a:bodyPr/>
                    <a:lstStyle/>
                    <a:p>
                      <a:pPr indent="-139700" lvl="0" marL="139700" rtl="0" algn="l">
                        <a:lnSpc>
                          <a:spcPct val="100000"/>
                        </a:lnSpc>
                        <a:spcBef>
                          <a:spcPts val="0"/>
                        </a:spcBef>
                        <a:spcAft>
                          <a:spcPts val="0"/>
                        </a:spcAft>
                        <a:buNone/>
                      </a:pPr>
                      <a:r>
                        <a:rPr b="1" lang="en"/>
                        <a:t>Pastoral</a:t>
                      </a:r>
                      <a:endParaRPr b="1"/>
                    </a:p>
                    <a:p>
                      <a:pPr indent="-139700" lvl="0" marL="139700" rtl="0" algn="l">
                        <a:lnSpc>
                          <a:spcPct val="100000"/>
                        </a:lnSpc>
                        <a:spcBef>
                          <a:spcPts val="0"/>
                        </a:spcBef>
                        <a:spcAft>
                          <a:spcPts val="0"/>
                        </a:spcAft>
                        <a:buNone/>
                      </a:pPr>
                      <a:r>
                        <a:rPr lang="en" sz="1200"/>
                        <a:t>SANTEE FRAZIER      Cherokee</a:t>
                      </a:r>
                      <a:endParaRPr sz="1200"/>
                    </a:p>
                    <a:p>
                      <a:pPr indent="-139700" lvl="0" marL="139700" rtl="0" algn="l">
                        <a:lnSpc>
                          <a:spcPct val="100000"/>
                        </a:lnSpc>
                        <a:spcBef>
                          <a:spcPts val="0"/>
                        </a:spcBef>
                        <a:spcAft>
                          <a:spcPts val="0"/>
                        </a:spcAft>
                        <a:buNone/>
                      </a:pPr>
                      <a:r>
                        <a:t/>
                      </a:r>
                      <a:endParaRPr b="1" sz="1200"/>
                    </a:p>
                    <a:p>
                      <a:pPr indent="-139700" lvl="0" marL="139700" rtl="0" algn="l">
                        <a:lnSpc>
                          <a:spcPct val="100000"/>
                        </a:lnSpc>
                        <a:spcBef>
                          <a:spcPts val="0"/>
                        </a:spcBef>
                        <a:spcAft>
                          <a:spcPts val="0"/>
                        </a:spcAft>
                        <a:buClr>
                          <a:schemeClr val="dk1"/>
                        </a:buClr>
                        <a:buSzPts val="1100"/>
                        <a:buFont typeface="Arial"/>
                        <a:buNone/>
                      </a:pPr>
                      <a:r>
                        <a:rPr lang="en" sz="1200"/>
                        <a:t>stark is the wood stove in the dark</a:t>
                      </a:r>
                      <a:endParaRPr sz="1200"/>
                    </a:p>
                    <a:p>
                      <a:pPr indent="-139700" lvl="0" marL="139700" rtl="0" algn="l">
                        <a:lnSpc>
                          <a:spcPct val="100000"/>
                        </a:lnSpc>
                        <a:spcBef>
                          <a:spcPts val="0"/>
                        </a:spcBef>
                        <a:spcAft>
                          <a:spcPts val="0"/>
                        </a:spcAft>
                        <a:buClr>
                          <a:schemeClr val="dk1"/>
                        </a:buClr>
                        <a:buSzPts val="1100"/>
                        <a:buFont typeface="Arial"/>
                        <a:buNone/>
                      </a:pPr>
                      <a:r>
                        <a:rPr lang="en" sz="1200"/>
                        <a:t>its bulbous hull a womb</a:t>
                      </a:r>
                      <a:endParaRPr sz="1200"/>
                    </a:p>
                    <a:p>
                      <a:pPr indent="-139700" lvl="0" marL="139700" rtl="0" algn="l">
                        <a:lnSpc>
                          <a:spcPct val="100000"/>
                        </a:lnSpc>
                        <a:spcBef>
                          <a:spcPts val="0"/>
                        </a:spcBef>
                        <a:spcAft>
                          <a:spcPts val="0"/>
                        </a:spcAft>
                        <a:buClr>
                          <a:schemeClr val="dk1"/>
                        </a:buClr>
                        <a:buSzPts val="1100"/>
                        <a:buFont typeface="Arial"/>
                        <a:buNone/>
                      </a:pPr>
                      <a:r>
                        <a:rPr lang="en" sz="1200"/>
                        <a:t>of popping embers</a:t>
                      </a:r>
                      <a:endParaRPr sz="1200"/>
                    </a:p>
                    <a:p>
                      <a:pPr indent="-139700" lvl="0" marL="139700" rtl="0" algn="l">
                        <a:lnSpc>
                          <a:spcPct val="100000"/>
                        </a:lnSpc>
                        <a:spcBef>
                          <a:spcPts val="0"/>
                        </a:spcBef>
                        <a:spcAft>
                          <a:spcPts val="0"/>
                        </a:spcAft>
                        <a:buClr>
                          <a:schemeClr val="dk1"/>
                        </a:buClr>
                        <a:buSzPts val="1100"/>
                        <a:buFont typeface="Arial"/>
                        <a:buNone/>
                      </a:pPr>
                      <a:r>
                        <a:rPr lang="en" sz="1200"/>
                        <a:t>simmering corn filling the house</a:t>
                      </a:r>
                      <a:endParaRPr sz="1200"/>
                    </a:p>
                    <a:p>
                      <a:pPr indent="-139700" lvl="0" marL="139700" rtl="0" algn="l">
                        <a:lnSpc>
                          <a:spcPct val="100000"/>
                        </a:lnSpc>
                        <a:spcBef>
                          <a:spcPts val="0"/>
                        </a:spcBef>
                        <a:spcAft>
                          <a:spcPts val="0"/>
                        </a:spcAft>
                        <a:buClr>
                          <a:schemeClr val="dk1"/>
                        </a:buClr>
                        <a:buSzPts val="1100"/>
                        <a:buFont typeface="Arial"/>
                        <a:buNone/>
                      </a:pPr>
                      <a:r>
                        <a:rPr lang="en" sz="1200"/>
                        <a:t>with a nutty perfume</a:t>
                      </a:r>
                      <a:endParaRPr sz="1200"/>
                    </a:p>
                    <a:p>
                      <a:pPr indent="-139700" lvl="0" marL="139700" rtl="0" algn="l">
                        <a:lnSpc>
                          <a:spcPct val="100000"/>
                        </a:lnSpc>
                        <a:spcBef>
                          <a:spcPts val="0"/>
                        </a:spcBef>
                        <a:spcAft>
                          <a:spcPts val="0"/>
                        </a:spcAft>
                        <a:buClr>
                          <a:schemeClr val="dk1"/>
                        </a:buClr>
                        <a:buSzPts val="1100"/>
                        <a:buFont typeface="Arial"/>
                        <a:buNone/>
                      </a:pPr>
                      <a:r>
                        <a:rPr lang="en" sz="1200"/>
                        <a:t>what sounds but guzzle</a:t>
                      </a:r>
                      <a:endParaRPr sz="1200"/>
                    </a:p>
                    <a:p>
                      <a:pPr indent="-139700" lvl="0" marL="139700" rtl="0" algn="l">
                        <a:lnSpc>
                          <a:spcPct val="100000"/>
                        </a:lnSpc>
                        <a:spcBef>
                          <a:spcPts val="0"/>
                        </a:spcBef>
                        <a:spcAft>
                          <a:spcPts val="0"/>
                        </a:spcAft>
                        <a:buClr>
                          <a:schemeClr val="dk1"/>
                        </a:buClr>
                        <a:buSzPts val="1100"/>
                        <a:buFont typeface="Arial"/>
                        <a:buNone/>
                      </a:pPr>
                      <a:r>
                        <a:rPr lang="en" sz="1200"/>
                        <a:t>of a pumped well</a:t>
                      </a:r>
                      <a:endParaRPr sz="1200"/>
                    </a:p>
                    <a:p>
                      <a:pPr indent="-139700" lvl="0" marL="139700" rtl="0" algn="l">
                        <a:lnSpc>
                          <a:spcPct val="100000"/>
                        </a:lnSpc>
                        <a:spcBef>
                          <a:spcPts val="0"/>
                        </a:spcBef>
                        <a:spcAft>
                          <a:spcPts val="0"/>
                        </a:spcAft>
                        <a:buClr>
                          <a:schemeClr val="dk1"/>
                        </a:buClr>
                        <a:buSzPts val="1100"/>
                        <a:buFont typeface="Arial"/>
                        <a:buNone/>
                      </a:pPr>
                      <a:r>
                        <a:rPr lang="en" sz="1200"/>
                        <a:t>the gushing water against the metal</a:t>
                      </a:r>
                      <a:endParaRPr sz="1200"/>
                    </a:p>
                    <a:p>
                      <a:pPr indent="-139700" lvl="0" marL="139700" rtl="0" algn="l">
                        <a:lnSpc>
                          <a:spcPct val="100000"/>
                        </a:lnSpc>
                        <a:spcBef>
                          <a:spcPts val="0"/>
                        </a:spcBef>
                        <a:spcAft>
                          <a:spcPts val="0"/>
                        </a:spcAft>
                        <a:buClr>
                          <a:schemeClr val="dk1"/>
                        </a:buClr>
                        <a:buSzPts val="1100"/>
                        <a:buFont typeface="Arial"/>
                        <a:buNone/>
                      </a:pPr>
                      <a:r>
                        <a:rPr lang="en" sz="1200"/>
                        <a:t>stark is slowness</a:t>
                      </a:r>
                      <a:endParaRPr sz="1200"/>
                    </a:p>
                    <a:p>
                      <a:pPr indent="-139700" lvl="0" marL="139700" rtl="0" algn="l">
                        <a:lnSpc>
                          <a:spcPct val="100000"/>
                        </a:lnSpc>
                        <a:spcBef>
                          <a:spcPts val="0"/>
                        </a:spcBef>
                        <a:spcAft>
                          <a:spcPts val="0"/>
                        </a:spcAft>
                        <a:buClr>
                          <a:schemeClr val="dk1"/>
                        </a:buClr>
                        <a:buSzPts val="1100"/>
                        <a:buFont typeface="Arial"/>
                        <a:buNone/>
                      </a:pPr>
                      <a:r>
                        <a:rPr lang="en" sz="1200"/>
                        <a:t>scything of grass</a:t>
                      </a:r>
                      <a:endParaRPr sz="1200"/>
                    </a:p>
                    <a:p>
                      <a:pPr indent="-139700" lvl="0" marL="139700" rtl="0" algn="l">
                        <a:lnSpc>
                          <a:spcPct val="100000"/>
                        </a:lnSpc>
                        <a:spcBef>
                          <a:spcPts val="0"/>
                        </a:spcBef>
                        <a:spcAft>
                          <a:spcPts val="0"/>
                        </a:spcAft>
                        <a:buClr>
                          <a:schemeClr val="dk1"/>
                        </a:buClr>
                        <a:buSzPts val="1100"/>
                        <a:buFont typeface="Arial"/>
                        <a:buNone/>
                      </a:pPr>
                      <a:r>
                        <a:rPr lang="en" sz="1200"/>
                        <a:t>chucking grain toward</a:t>
                      </a:r>
                      <a:endParaRPr sz="1200"/>
                    </a:p>
                    <a:p>
                      <a:pPr indent="-139700" lvl="0" marL="139700" rtl="0" algn="l">
                        <a:lnSpc>
                          <a:spcPct val="100000"/>
                        </a:lnSpc>
                        <a:spcBef>
                          <a:spcPts val="0"/>
                        </a:spcBef>
                        <a:spcAft>
                          <a:spcPts val="0"/>
                        </a:spcAft>
                        <a:buClr>
                          <a:schemeClr val="dk1"/>
                        </a:buClr>
                        <a:buSzPts val="1100"/>
                        <a:buFont typeface="Arial"/>
                        <a:buNone/>
                      </a:pPr>
                      <a:r>
                        <a:rPr lang="en" sz="1200"/>
                        <a:t>chickens</a:t>
                      </a:r>
                      <a:endParaRPr sz="1200"/>
                    </a:p>
                    <a:p>
                      <a:pPr indent="-139700" lvl="0" marL="139700" rtl="0" algn="l">
                        <a:lnSpc>
                          <a:spcPct val="100000"/>
                        </a:lnSpc>
                        <a:spcBef>
                          <a:spcPts val="0"/>
                        </a:spcBef>
                        <a:spcAft>
                          <a:spcPts val="0"/>
                        </a:spcAft>
                        <a:buClr>
                          <a:schemeClr val="dk1"/>
                        </a:buClr>
                        <a:buSzPts val="1100"/>
                        <a:buFont typeface="Arial"/>
                        <a:buNone/>
                      </a:pPr>
                      <a:r>
                        <a:rPr lang="en" sz="1200"/>
                        <a:t>low bark of hounds</a:t>
                      </a:r>
                      <a:endParaRPr sz="1200"/>
                    </a:p>
                    <a:p>
                      <a:pPr indent="-139700" lvl="0" marL="139700" rtl="0" algn="l">
                        <a:lnSpc>
                          <a:spcPct val="100000"/>
                        </a:lnSpc>
                        <a:spcBef>
                          <a:spcPts val="0"/>
                        </a:spcBef>
                        <a:spcAft>
                          <a:spcPts val="0"/>
                        </a:spcAft>
                        <a:buClr>
                          <a:schemeClr val="dk1"/>
                        </a:buClr>
                        <a:buSzPts val="1100"/>
                        <a:buFont typeface="Arial"/>
                        <a:buNone/>
                      </a:pPr>
                      <a:r>
                        <a:rPr lang="en" sz="1200"/>
                        <a:t>gnats backlit by the sun</a:t>
                      </a:r>
                      <a:endParaRPr sz="1200"/>
                    </a:p>
                    <a:p>
                      <a:pPr indent="-139700" lvl="0" marL="139700" rtl="0" algn="l">
                        <a:lnSpc>
                          <a:spcPct val="100000"/>
                        </a:lnSpc>
                        <a:spcBef>
                          <a:spcPts val="0"/>
                        </a:spcBef>
                        <a:spcAft>
                          <a:spcPts val="0"/>
                        </a:spcAft>
                        <a:buClr>
                          <a:schemeClr val="dk1"/>
                        </a:buClr>
                        <a:buSzPts val="1100"/>
                        <a:buFont typeface="Arial"/>
                        <a:buNone/>
                      </a:pPr>
                      <a:r>
                        <a:rPr lang="en" sz="1200"/>
                        <a:t>their flight pattern</a:t>
                      </a:r>
                      <a:endParaRPr sz="1200"/>
                    </a:p>
                    <a:p>
                      <a:pPr indent="-139700" lvl="0" marL="139700" rtl="0" algn="l">
                        <a:lnSpc>
                          <a:spcPct val="100000"/>
                        </a:lnSpc>
                        <a:spcBef>
                          <a:spcPts val="0"/>
                        </a:spcBef>
                        <a:spcAft>
                          <a:spcPts val="0"/>
                        </a:spcAft>
                        <a:buClr>
                          <a:schemeClr val="dk1"/>
                        </a:buClr>
                        <a:buSzPts val="1100"/>
                        <a:buFont typeface="Arial"/>
                        <a:buNone/>
                      </a:pPr>
                      <a:r>
                        <a:rPr lang="en" sz="1200"/>
                        <a:t>scattered in gold</a:t>
                      </a:r>
                      <a:endParaRPr sz="1200"/>
                    </a:p>
                    <a:p>
                      <a:pPr indent="-139700" lvl="0" marL="139700" rtl="0" algn="l">
                        <a:lnSpc>
                          <a:spcPct val="100000"/>
                        </a:lnSpc>
                        <a:spcBef>
                          <a:spcPts val="0"/>
                        </a:spcBef>
                        <a:spcAft>
                          <a:spcPts val="0"/>
                        </a:spcAft>
                        <a:buClr>
                          <a:schemeClr val="dk1"/>
                        </a:buClr>
                        <a:buSzPts val="1100"/>
                        <a:buFont typeface="Arial"/>
                        <a:buNone/>
                      </a:pPr>
                      <a:r>
                        <a:rPr lang="en" sz="1200"/>
                        <a:t>song of exoskeleton</a:t>
                      </a:r>
                      <a:endParaRPr sz="1200"/>
                    </a:p>
                    <a:p>
                      <a:pPr indent="-139700" lvl="0" marL="139700" rtl="0" algn="l">
                        <a:lnSpc>
                          <a:spcPct val="100000"/>
                        </a:lnSpc>
                        <a:spcBef>
                          <a:spcPts val="0"/>
                        </a:spcBef>
                        <a:spcAft>
                          <a:spcPts val="0"/>
                        </a:spcAft>
                        <a:buClr>
                          <a:schemeClr val="dk1"/>
                        </a:buClr>
                        <a:buSzPts val="1100"/>
                        <a:buFont typeface="Arial"/>
                        <a:buNone/>
                      </a:pPr>
                      <a:r>
                        <a:rPr lang="en" sz="1200"/>
                        <a:t>zoom of the june bug’s wings</a:t>
                      </a:r>
                      <a:endParaRPr sz="1200"/>
                    </a:p>
                    <a:p>
                      <a:pPr indent="-139700" lvl="0" marL="139700" rtl="0" algn="l">
                        <a:lnSpc>
                          <a:spcPct val="100000"/>
                        </a:lnSpc>
                        <a:spcBef>
                          <a:spcPts val="0"/>
                        </a:spcBef>
                        <a:spcAft>
                          <a:spcPts val="0"/>
                        </a:spcAft>
                        <a:buClr>
                          <a:schemeClr val="dk1"/>
                        </a:buClr>
                        <a:buSzPts val="1100"/>
                        <a:buFont typeface="Arial"/>
                        <a:buNone/>
                      </a:pPr>
                      <a:r>
                        <a:rPr lang="en" sz="1200"/>
                        <a:t>lifting itself</a:t>
                      </a:r>
                      <a:endParaRPr sz="1200"/>
                    </a:p>
                    <a:p>
                      <a:pPr indent="-139700" lvl="0" marL="139700" rtl="0" algn="l">
                        <a:lnSpc>
                          <a:spcPct val="100000"/>
                        </a:lnSpc>
                        <a:spcBef>
                          <a:spcPts val="0"/>
                        </a:spcBef>
                        <a:spcAft>
                          <a:spcPts val="0"/>
                        </a:spcAft>
                        <a:buClr>
                          <a:schemeClr val="dk1"/>
                        </a:buClr>
                        <a:buSzPts val="1100"/>
                        <a:buFont typeface="Arial"/>
                        <a:buNone/>
                      </a:pPr>
                      <a:r>
                        <a:rPr lang="en" sz="1200"/>
                        <a:t>from the screen door</a:t>
                      </a:r>
                      <a:endParaRPr sz="1200"/>
                    </a:p>
                    <a:p>
                      <a:pPr indent="-139700" lvl="0" marL="139700" rtl="0" algn="l">
                        <a:lnSpc>
                          <a:spcPct val="100000"/>
                        </a:lnSpc>
                        <a:spcBef>
                          <a:spcPts val="0"/>
                        </a:spcBef>
                        <a:spcAft>
                          <a:spcPts val="0"/>
                        </a:spcAft>
                        <a:buClr>
                          <a:schemeClr val="dk1"/>
                        </a:buClr>
                        <a:buSzPts val="1100"/>
                        <a:buFont typeface="Arial"/>
                        <a:buNone/>
                      </a:pPr>
                      <a:r>
                        <a:rPr lang="en" sz="1200"/>
                        <a:t>and off to the damp night</a:t>
                      </a:r>
                      <a:endParaRPr sz="1200"/>
                    </a:p>
                    <a:p>
                      <a:pPr indent="-139700" lvl="0" marL="139700" rtl="0" algn="l">
                        <a:lnSpc>
                          <a:spcPct val="100000"/>
                        </a:lnSpc>
                        <a:spcBef>
                          <a:spcPts val="0"/>
                        </a:spcBef>
                        <a:spcAft>
                          <a:spcPts val="0"/>
                        </a:spcAft>
                        <a:buClr>
                          <a:schemeClr val="dk1"/>
                        </a:buClr>
                        <a:buSzPts val="1100"/>
                        <a:buFont typeface="Arial"/>
                        <a:buNone/>
                      </a:pPr>
                      <a:r>
                        <a:rPr lang="en" sz="1200"/>
                        <a:t>far away roar of tire</a:t>
                      </a:r>
                      <a:endParaRPr sz="1200"/>
                    </a:p>
                    <a:p>
                      <a:pPr indent="-139700" lvl="0" marL="139700" rtl="0" algn="l">
                        <a:lnSpc>
                          <a:spcPct val="100000"/>
                        </a:lnSpc>
                        <a:spcBef>
                          <a:spcPts val="0"/>
                        </a:spcBef>
                        <a:spcAft>
                          <a:spcPts val="0"/>
                        </a:spcAft>
                        <a:buClr>
                          <a:schemeClr val="dk1"/>
                        </a:buClr>
                        <a:buSzPts val="1100"/>
                        <a:buFont typeface="Arial"/>
                        <a:buNone/>
                      </a:pPr>
                      <a:r>
                        <a:rPr lang="en" sz="1200"/>
                        <a:t>bucking junk in the truck bed</a:t>
                      </a:r>
                      <a:endParaRPr sz="1200"/>
                    </a:p>
                    <a:p>
                      <a:pPr indent="-139700" lvl="0" marL="139700" rtl="0" algn="l">
                        <a:lnSpc>
                          <a:spcPct val="100000"/>
                        </a:lnSpc>
                        <a:spcBef>
                          <a:spcPts val="0"/>
                        </a:spcBef>
                        <a:spcAft>
                          <a:spcPts val="0"/>
                        </a:spcAft>
                        <a:buClr>
                          <a:schemeClr val="dk1"/>
                        </a:buClr>
                        <a:buSzPts val="1100"/>
                        <a:buFont typeface="Arial"/>
                        <a:buNone/>
                      </a:pPr>
                      <a:r>
                        <a:rPr lang="en" sz="1200"/>
                        <a:t>slow sputter and buzz</a:t>
                      </a:r>
                      <a:endParaRPr sz="1200"/>
                    </a:p>
                    <a:p>
                      <a:pPr indent="-139700" lvl="0" marL="139700" rtl="0" algn="l">
                        <a:lnSpc>
                          <a:spcPct val="100000"/>
                        </a:lnSpc>
                        <a:spcBef>
                          <a:spcPts val="0"/>
                        </a:spcBef>
                        <a:spcAft>
                          <a:spcPts val="0"/>
                        </a:spcAft>
                        <a:buClr>
                          <a:schemeClr val="dk1"/>
                        </a:buClr>
                        <a:buSzPts val="1100"/>
                        <a:buFont typeface="Arial"/>
                        <a:buNone/>
                      </a:pPr>
                      <a:r>
                        <a:rPr lang="en" sz="1200"/>
                        <a:t>of a mower echoed in the gully</a:t>
                      </a:r>
                      <a:endParaRPr sz="1200"/>
                    </a:p>
                    <a:p>
                      <a:pPr indent="-139700" lvl="0" marL="139700" rtl="0" algn="l">
                        <a:lnSpc>
                          <a:spcPct val="100000"/>
                        </a:lnSpc>
                        <a:spcBef>
                          <a:spcPts val="0"/>
                        </a:spcBef>
                        <a:spcAft>
                          <a:spcPts val="0"/>
                        </a:spcAft>
                        <a:buClr>
                          <a:schemeClr val="dk1"/>
                        </a:buClr>
                        <a:buSzPts val="1100"/>
                        <a:buFont typeface="Arial"/>
                        <a:buNone/>
                      </a:pPr>
                      <a:r>
                        <a:rPr lang="en" sz="1200"/>
                        <a:t>the radio whispering</a:t>
                      </a:r>
                      <a:endParaRPr sz="1200"/>
                    </a:p>
                    <a:p>
                      <a:pPr indent="-139700" lvl="0" marL="139700" rtl="0" algn="l">
                        <a:lnSpc>
                          <a:spcPct val="100000"/>
                        </a:lnSpc>
                        <a:spcBef>
                          <a:spcPts val="0"/>
                        </a:spcBef>
                        <a:spcAft>
                          <a:spcPts val="0"/>
                        </a:spcAft>
                        <a:buClr>
                          <a:schemeClr val="dk1"/>
                        </a:buClr>
                        <a:buSzPts val="1100"/>
                        <a:buFont typeface="Arial"/>
                        <a:buNone/>
                      </a:pPr>
                      <a:r>
                        <a:rPr lang="en" sz="1200"/>
                        <a:t>a piano that vibrated</a:t>
                      </a:r>
                      <a:endParaRPr sz="1200"/>
                    </a:p>
                    <a:p>
                      <a:pPr indent="-139700" lvl="0" marL="139700" rtl="0" algn="l">
                        <a:lnSpc>
                          <a:spcPct val="100000"/>
                        </a:lnSpc>
                        <a:spcBef>
                          <a:spcPts val="0"/>
                        </a:spcBef>
                        <a:spcAft>
                          <a:spcPts val="0"/>
                        </a:spcAft>
                        <a:buClr>
                          <a:schemeClr val="dk1"/>
                        </a:buClr>
                        <a:buSzPts val="1100"/>
                        <a:buFont typeface="Arial"/>
                        <a:buNone/>
                      </a:pPr>
                      <a:r>
                        <a:rPr lang="en" sz="1200"/>
                        <a:t>gospel</a:t>
                      </a:r>
                      <a:endParaRPr sz="1200"/>
                    </a:p>
                    <a:p>
                      <a:pPr indent="-139700" lvl="0" marL="139700" rtl="0" algn="l">
                        <a:lnSpc>
                          <a:spcPct val="100000"/>
                        </a:lnSpc>
                        <a:spcBef>
                          <a:spcPts val="0"/>
                        </a:spcBef>
                        <a:spcAft>
                          <a:spcPts val="0"/>
                        </a:spcAft>
                        <a:buClr>
                          <a:schemeClr val="dk1"/>
                        </a:buClr>
                        <a:buSzPts val="1100"/>
                        <a:buFont typeface="Arial"/>
                        <a:buNone/>
                      </a:pPr>
                      <a:r>
                        <a:rPr lang="en" sz="1200"/>
                        <a:t>when it uttered</a:t>
                      </a:r>
                      <a:endParaRPr sz="1200"/>
                    </a:p>
                    <a:p>
                      <a:pPr indent="-139700" lvl="0" marL="139700" rtl="0" algn="l">
                        <a:lnSpc>
                          <a:spcPct val="100000"/>
                        </a:lnSpc>
                        <a:spcBef>
                          <a:spcPts val="0"/>
                        </a:spcBef>
                        <a:spcAft>
                          <a:spcPts val="0"/>
                        </a:spcAft>
                        <a:buNone/>
                      </a:pPr>
                      <a:r>
                        <a:t/>
                      </a:r>
                      <a:endParaRPr b="1" sz="1200"/>
                    </a:p>
                    <a:p>
                      <a:pPr indent="0" lvl="0" marL="0" rtl="0" algn="l">
                        <a:lnSpc>
                          <a:spcPct val="100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00000"/>
                        </a:lnSpc>
                        <a:spcBef>
                          <a:spcPts val="0"/>
                        </a:spcBef>
                        <a:spcAft>
                          <a:spcPts val="0"/>
                        </a:spcAft>
                        <a:buClr>
                          <a:schemeClr val="dk1"/>
                        </a:buClr>
                        <a:buSzPts val="1100"/>
                        <a:buFont typeface="Arial"/>
                        <a:buNone/>
                      </a:pPr>
                      <a:r>
                        <a:rPr b="1" lang="en"/>
                        <a:t>De'an</a:t>
                      </a:r>
                      <a:endParaRPr b="1"/>
                    </a:p>
                    <a:p>
                      <a:pPr indent="0" lvl="0" marL="0" rtl="0" algn="l">
                        <a:lnSpc>
                          <a:spcPct val="100000"/>
                        </a:lnSpc>
                        <a:spcBef>
                          <a:spcPts val="0"/>
                        </a:spcBef>
                        <a:spcAft>
                          <a:spcPts val="0"/>
                        </a:spcAft>
                        <a:buNone/>
                      </a:pPr>
                      <a:r>
                        <a:rPr lang="en" sz="1200"/>
                        <a:t>HEID E. ERDRICH    </a:t>
                      </a:r>
                      <a:endParaRPr sz="1200"/>
                    </a:p>
                    <a:p>
                      <a:pPr indent="0" lvl="0" marL="0" rtl="0" algn="l">
                        <a:lnSpc>
                          <a:spcPct val="100000"/>
                        </a:lnSpc>
                        <a:spcBef>
                          <a:spcPts val="0"/>
                        </a:spcBef>
                        <a:spcAft>
                          <a:spcPts val="0"/>
                        </a:spcAft>
                        <a:buNone/>
                      </a:pPr>
                      <a:r>
                        <a:rPr lang="en" sz="1200"/>
                        <a:t>Ojibwe (Turtle Mountain Band of Chippewa)</a:t>
                      </a:r>
                      <a:endParaRPr sz="1200"/>
                    </a:p>
                    <a:p>
                      <a:pPr indent="0" lvl="0" marL="0" rtl="0" algn="l">
                        <a:lnSpc>
                          <a:spcPct val="100000"/>
                        </a:lnSpc>
                        <a:spcBef>
                          <a:spcPts val="0"/>
                        </a:spcBef>
                        <a:spcAft>
                          <a:spcPts val="0"/>
                        </a:spcAft>
                        <a:buClr>
                          <a:schemeClr val="dk1"/>
                        </a:buClr>
                        <a:buSzPts val="1100"/>
                        <a:buFont typeface="Arial"/>
                        <a:buNone/>
                      </a:pPr>
                      <a:r>
                        <a:t/>
                      </a:r>
                      <a:endParaRPr sz="1200"/>
                    </a:p>
                    <a:p>
                      <a:pPr indent="0" lvl="0" marL="0" rtl="0" algn="l">
                        <a:lnSpc>
                          <a:spcPct val="100000"/>
                        </a:lnSpc>
                        <a:spcBef>
                          <a:spcPts val="0"/>
                        </a:spcBef>
                        <a:spcAft>
                          <a:spcPts val="0"/>
                        </a:spcAft>
                        <a:buClr>
                          <a:schemeClr val="dk1"/>
                        </a:buClr>
                        <a:buSzPts val="1100"/>
                        <a:buFont typeface="Arial"/>
                        <a:buNone/>
                      </a:pPr>
                      <a:r>
                        <a:rPr lang="en" sz="1000"/>
                        <a:t>Dogs so long with us we forget</a:t>
                      </a:r>
                      <a:endParaRPr sz="1000"/>
                    </a:p>
                    <a:p>
                      <a:pPr indent="0" lvl="0" marL="0" rtl="0" algn="l">
                        <a:lnSpc>
                          <a:spcPct val="100000"/>
                        </a:lnSpc>
                        <a:spcBef>
                          <a:spcPts val="0"/>
                        </a:spcBef>
                        <a:spcAft>
                          <a:spcPts val="0"/>
                        </a:spcAft>
                        <a:buClr>
                          <a:schemeClr val="dk1"/>
                        </a:buClr>
                        <a:buSzPts val="1100"/>
                        <a:buFont typeface="Arial"/>
                        <a:buNone/>
                      </a:pPr>
                      <a:r>
                        <a:rPr lang="en" sz="1000"/>
                        <a:t>that wolves allowed as how</a:t>
                      </a:r>
                      <a:endParaRPr sz="1000"/>
                    </a:p>
                    <a:p>
                      <a:pPr indent="0" lvl="0" marL="0" rtl="0" algn="l">
                        <a:lnSpc>
                          <a:spcPct val="100000"/>
                        </a:lnSpc>
                        <a:spcBef>
                          <a:spcPts val="0"/>
                        </a:spcBef>
                        <a:spcAft>
                          <a:spcPts val="0"/>
                        </a:spcAft>
                        <a:buClr>
                          <a:schemeClr val="dk1"/>
                        </a:buClr>
                        <a:buSzPts val="1100"/>
                        <a:buFont typeface="Arial"/>
                        <a:buNone/>
                      </a:pPr>
                      <a:r>
                        <a:rPr lang="en" sz="1000"/>
                        <a:t>they might be tamed and sprang up</a:t>
                      </a:r>
                      <a:endParaRPr sz="1000"/>
                    </a:p>
                    <a:p>
                      <a:pPr indent="0" lvl="0" marL="0" rtl="0" algn="l">
                        <a:lnSpc>
                          <a:spcPct val="100000"/>
                        </a:lnSpc>
                        <a:spcBef>
                          <a:spcPts val="0"/>
                        </a:spcBef>
                        <a:spcAft>
                          <a:spcPts val="0"/>
                        </a:spcAft>
                        <a:buClr>
                          <a:schemeClr val="dk1"/>
                        </a:buClr>
                        <a:buSzPts val="1100"/>
                        <a:buFont typeface="Arial"/>
                        <a:buNone/>
                      </a:pPr>
                      <a:r>
                        <a:rPr lang="en" sz="1000"/>
                        <a:t>all over the globe, with all humans,</a:t>
                      </a:r>
                      <a:endParaRPr sz="1000"/>
                    </a:p>
                    <a:p>
                      <a:pPr indent="0" lvl="0" marL="0" rtl="0" algn="l">
                        <a:lnSpc>
                          <a:spcPct val="100000"/>
                        </a:lnSpc>
                        <a:spcBef>
                          <a:spcPts val="0"/>
                        </a:spcBef>
                        <a:spcAft>
                          <a:spcPts val="0"/>
                        </a:spcAft>
                        <a:buClr>
                          <a:schemeClr val="dk1"/>
                        </a:buClr>
                        <a:buSzPts val="1100"/>
                        <a:buFont typeface="Arial"/>
                        <a:buNone/>
                      </a:pPr>
                      <a:r>
                        <a:rPr lang="en" sz="1000"/>
                        <a:t>all at once, like a good idea.</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So we tamed our own hearts.</a:t>
                      </a:r>
                      <a:endParaRPr sz="1000"/>
                    </a:p>
                    <a:p>
                      <a:pPr indent="0" lvl="0" marL="0" rtl="0" algn="l">
                        <a:lnSpc>
                          <a:spcPct val="100000"/>
                        </a:lnSpc>
                        <a:spcBef>
                          <a:spcPts val="0"/>
                        </a:spcBef>
                        <a:spcAft>
                          <a:spcPts val="0"/>
                        </a:spcAft>
                        <a:buClr>
                          <a:schemeClr val="dk1"/>
                        </a:buClr>
                        <a:buSzPts val="1100"/>
                        <a:buFont typeface="Arial"/>
                        <a:buNone/>
                      </a:pPr>
                      <a:r>
                        <a:rPr lang="en" sz="1000"/>
                        <a:t>Leashed them or sent them to camp’s edge.</a:t>
                      </a:r>
                      <a:endParaRPr sz="1000"/>
                    </a:p>
                    <a:p>
                      <a:pPr indent="0" lvl="0" marL="0" rtl="0" algn="l">
                        <a:lnSpc>
                          <a:spcPct val="100000"/>
                        </a:lnSpc>
                        <a:spcBef>
                          <a:spcPts val="0"/>
                        </a:spcBef>
                        <a:spcAft>
                          <a:spcPts val="0"/>
                        </a:spcAft>
                        <a:buClr>
                          <a:schemeClr val="dk1"/>
                        </a:buClr>
                        <a:buSzPts val="1100"/>
                        <a:buFont typeface="Arial"/>
                        <a:buNone/>
                      </a:pPr>
                      <a:r>
                        <a:rPr lang="en" sz="1000"/>
                        <a:t>Even the shrinks once agreed, in dreams</a:t>
                      </a:r>
                      <a:endParaRPr sz="1000"/>
                    </a:p>
                    <a:p>
                      <a:pPr indent="0" lvl="0" marL="0" rtl="0" algn="l">
                        <a:lnSpc>
                          <a:spcPct val="100000"/>
                        </a:lnSpc>
                        <a:spcBef>
                          <a:spcPts val="0"/>
                        </a:spcBef>
                        <a:spcAft>
                          <a:spcPts val="0"/>
                        </a:spcAft>
                        <a:buClr>
                          <a:schemeClr val="dk1"/>
                        </a:buClr>
                        <a:buSzPts val="1100"/>
                        <a:buFont typeface="Arial"/>
                        <a:buNone/>
                      </a:pPr>
                      <a:r>
                        <a:rPr lang="en" sz="1000"/>
                        <a:t>our dogs are our deepest selves.</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Ur Dog, a Siberian, dogged</a:t>
                      </a:r>
                      <a:endParaRPr sz="1000"/>
                    </a:p>
                    <a:p>
                      <a:pPr indent="0" lvl="0" marL="0" rtl="0" algn="l">
                        <a:lnSpc>
                          <a:spcPct val="100000"/>
                        </a:lnSpc>
                        <a:spcBef>
                          <a:spcPts val="0"/>
                        </a:spcBef>
                        <a:spcAft>
                          <a:spcPts val="0"/>
                        </a:spcAft>
                        <a:buClr>
                          <a:schemeClr val="dk1"/>
                        </a:buClr>
                        <a:buSzPts val="1100"/>
                        <a:buFont typeface="Arial"/>
                        <a:buNone/>
                      </a:pPr>
                      <a:r>
                        <a:rPr lang="en" sz="1000"/>
                        <a:t>the heels of nomads,</a:t>
                      </a:r>
                      <a:endParaRPr sz="1000"/>
                    </a:p>
                    <a:p>
                      <a:pPr indent="0" lvl="0" marL="0" rtl="0" algn="l">
                        <a:lnSpc>
                          <a:spcPct val="100000"/>
                        </a:lnSpc>
                        <a:spcBef>
                          <a:spcPts val="0"/>
                        </a:spcBef>
                        <a:spcAft>
                          <a:spcPts val="0"/>
                        </a:spcAft>
                        <a:buClr>
                          <a:schemeClr val="dk1"/>
                        </a:buClr>
                        <a:buSzPts val="1100"/>
                        <a:buFont typeface="Arial"/>
                        <a:buNone/>
                      </a:pPr>
                      <a:r>
                        <a:rPr lang="en" sz="1000"/>
                        <a:t>then turned south to Egypt</a:t>
                      </a:r>
                      <a:endParaRPr sz="1000"/>
                    </a:p>
                    <a:p>
                      <a:pPr indent="0" lvl="0" marL="0" rtl="0" algn="l">
                        <a:lnSpc>
                          <a:spcPct val="100000"/>
                        </a:lnSpc>
                        <a:spcBef>
                          <a:spcPts val="0"/>
                        </a:spcBef>
                        <a:spcAft>
                          <a:spcPts val="0"/>
                        </a:spcAft>
                        <a:buClr>
                          <a:schemeClr val="dk1"/>
                        </a:buClr>
                        <a:buSzPts val="1100"/>
                        <a:buFont typeface="Arial"/>
                        <a:buNone/>
                      </a:pPr>
                      <a:r>
                        <a:rPr lang="en" sz="1000"/>
                        <a:t>to keep Pharaoh safe.</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Seemed strange, my mother sighed,</a:t>
                      </a:r>
                      <a:endParaRPr sz="1000"/>
                    </a:p>
                    <a:p>
                      <a:pPr indent="0" lvl="0" marL="0" rtl="0" algn="l">
                        <a:lnSpc>
                          <a:spcPct val="100000"/>
                        </a:lnSpc>
                        <a:spcBef>
                          <a:spcPts val="0"/>
                        </a:spcBef>
                        <a:spcAft>
                          <a:spcPts val="0"/>
                        </a:spcAft>
                        <a:buClr>
                          <a:schemeClr val="dk1"/>
                        </a:buClr>
                        <a:buSzPts val="1100"/>
                        <a:buFont typeface="Arial"/>
                        <a:buNone/>
                      </a:pPr>
                      <a:r>
                        <a:rPr lang="en" sz="1000"/>
                        <a:t>when finally we got a hound,</a:t>
                      </a:r>
                      <a:endParaRPr sz="1000"/>
                    </a:p>
                    <a:p>
                      <a:pPr indent="0" lvl="0" marL="0" rtl="0" algn="l">
                        <a:lnSpc>
                          <a:spcPct val="100000"/>
                        </a:lnSpc>
                        <a:spcBef>
                          <a:spcPts val="0"/>
                        </a:spcBef>
                        <a:spcAft>
                          <a:spcPts val="0"/>
                        </a:spcAft>
                        <a:buClr>
                          <a:schemeClr val="dk1"/>
                        </a:buClr>
                        <a:buSzPts val="1100"/>
                        <a:buFont typeface="Arial"/>
                        <a:buNone/>
                      </a:pPr>
                      <a:r>
                        <a:rPr lang="en" sz="1000"/>
                        <a:t>. . . a house without a dog.</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Her world never knew</a:t>
                      </a:r>
                      <a:endParaRPr sz="1000"/>
                    </a:p>
                    <a:p>
                      <a:pPr indent="0" lvl="0" marL="0" rtl="0" algn="l">
                        <a:lnSpc>
                          <a:spcPct val="100000"/>
                        </a:lnSpc>
                        <a:spcBef>
                          <a:spcPts val="0"/>
                        </a:spcBef>
                        <a:spcAft>
                          <a:spcPts val="0"/>
                        </a:spcAft>
                        <a:buClr>
                          <a:schemeClr val="dk1"/>
                        </a:buClr>
                        <a:buSzPts val="1100"/>
                        <a:buFont typeface="Arial"/>
                        <a:buNone/>
                      </a:pPr>
                      <a:r>
                        <a:rPr lang="en" sz="1000"/>
                        <a:t>a yard un-dogged and thus</a:t>
                      </a:r>
                      <a:endParaRPr sz="1000"/>
                    </a:p>
                    <a:p>
                      <a:pPr indent="0" lvl="0" marL="0" rtl="0" algn="l">
                        <a:lnSpc>
                          <a:spcPct val="100000"/>
                        </a:lnSpc>
                        <a:spcBef>
                          <a:spcPts val="0"/>
                        </a:spcBef>
                        <a:spcAft>
                          <a:spcPts val="0"/>
                        </a:spcAft>
                        <a:buClr>
                          <a:schemeClr val="dk1"/>
                        </a:buClr>
                        <a:buSzPts val="1100"/>
                        <a:buFont typeface="Arial"/>
                        <a:buNone/>
                      </a:pPr>
                      <a:r>
                        <a:rPr lang="en" sz="1000"/>
                        <a:t>unlocked. Sudden intrusions</a:t>
                      </a:r>
                      <a:endParaRPr sz="1000"/>
                    </a:p>
                    <a:p>
                      <a:pPr indent="0" lvl="0" marL="0" rtl="0" algn="l">
                        <a:lnSpc>
                          <a:spcPct val="100000"/>
                        </a:lnSpc>
                        <a:spcBef>
                          <a:spcPts val="0"/>
                        </a:spcBef>
                        <a:spcAft>
                          <a:spcPts val="0"/>
                        </a:spcAft>
                        <a:buClr>
                          <a:schemeClr val="dk1"/>
                        </a:buClr>
                        <a:buSzPts val="1100"/>
                        <a:buFont typeface="Arial"/>
                        <a:buNone/>
                      </a:pPr>
                      <a:r>
                        <a:rPr lang="en" sz="1000"/>
                        <a:t>impossible where yappers yap.</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Or maybe she objected</a:t>
                      </a:r>
                      <a:endParaRPr sz="1000"/>
                    </a:p>
                    <a:p>
                      <a:pPr indent="0" lvl="0" marL="0" rtl="0" algn="l">
                        <a:lnSpc>
                          <a:spcPct val="100000"/>
                        </a:lnSpc>
                        <a:spcBef>
                          <a:spcPts val="0"/>
                        </a:spcBef>
                        <a:spcAft>
                          <a:spcPts val="0"/>
                        </a:spcAft>
                        <a:buClr>
                          <a:schemeClr val="dk1"/>
                        </a:buClr>
                        <a:buSzPts val="1100"/>
                        <a:buFont typeface="Arial"/>
                        <a:buNone/>
                      </a:pPr>
                      <a:r>
                        <a:rPr lang="en" sz="1000"/>
                        <a:t>to empty armchairs,</a:t>
                      </a:r>
                      <a:endParaRPr sz="1000"/>
                    </a:p>
                    <a:p>
                      <a:pPr indent="0" lvl="0" marL="0" rtl="0" algn="l">
                        <a:lnSpc>
                          <a:spcPct val="100000"/>
                        </a:lnSpc>
                        <a:spcBef>
                          <a:spcPts val="0"/>
                        </a:spcBef>
                        <a:spcAft>
                          <a:spcPts val="0"/>
                        </a:spcAft>
                        <a:buClr>
                          <a:schemeClr val="dk1"/>
                        </a:buClr>
                        <a:buSzPts val="1100"/>
                        <a:buFont typeface="Arial"/>
                        <a:buNone/>
                      </a:pPr>
                      <a:r>
                        <a:rPr lang="en" sz="1000"/>
                        <a:t>rooms too quiet</a:t>
                      </a:r>
                      <a:endParaRPr sz="1000"/>
                    </a:p>
                    <a:p>
                      <a:pPr indent="0" lvl="0" marL="0" rtl="0" algn="l">
                        <a:lnSpc>
                          <a:spcPct val="100000"/>
                        </a:lnSpc>
                        <a:spcBef>
                          <a:spcPts val="0"/>
                        </a:spcBef>
                        <a:spcAft>
                          <a:spcPts val="0"/>
                        </a:spcAft>
                        <a:buClr>
                          <a:schemeClr val="dk1"/>
                        </a:buClr>
                        <a:buSzPts val="1100"/>
                        <a:buFont typeface="Arial"/>
                        <a:buNone/>
                      </a:pPr>
                      <a:r>
                        <a:rPr lang="en" sz="1000"/>
                        <a:t>without the beat</a:t>
                      </a:r>
                      <a:endParaRPr sz="1000"/>
                    </a:p>
                    <a:p>
                      <a:pPr indent="0" lvl="0" marL="0" rtl="0" algn="l">
                        <a:lnSpc>
                          <a:spcPct val="100000"/>
                        </a:lnSpc>
                        <a:spcBef>
                          <a:spcPts val="0"/>
                        </a:spcBef>
                        <a:spcAft>
                          <a:spcPts val="0"/>
                        </a:spcAft>
                        <a:buClr>
                          <a:schemeClr val="dk1"/>
                        </a:buClr>
                        <a:buSzPts val="1100"/>
                        <a:buFont typeface="Arial"/>
                        <a:buNone/>
                      </a:pPr>
                      <a:r>
                        <a:rPr lang="en" sz="1000"/>
                        <a:t>of tail thump or paw thud.</a:t>
                      </a:r>
                      <a:endParaRPr sz="1000"/>
                    </a:p>
                    <a:p>
                      <a:pPr indent="0" lvl="0" marL="0" rtl="0" algn="l">
                        <a:lnSpc>
                          <a:spcPct val="100000"/>
                        </a:lnSpc>
                        <a:spcBef>
                          <a:spcPts val="0"/>
                        </a:spcBef>
                        <a:spcAft>
                          <a:spcPts val="0"/>
                        </a:spcAft>
                        <a:buClr>
                          <a:schemeClr val="dk1"/>
                        </a:buClr>
                        <a:buSzPts val="1100"/>
                        <a:buFont typeface="Arial"/>
                        <a:buNone/>
                      </a:pPr>
                      <a:r>
                        <a:rPr lang="en" sz="1000"/>
                        <a:t> </a:t>
                      </a:r>
                      <a:endParaRPr sz="1000"/>
                    </a:p>
                    <a:p>
                      <a:pPr indent="0" lvl="0" marL="0" rtl="0" algn="l">
                        <a:lnSpc>
                          <a:spcPct val="100000"/>
                        </a:lnSpc>
                        <a:spcBef>
                          <a:spcPts val="0"/>
                        </a:spcBef>
                        <a:spcAft>
                          <a:spcPts val="0"/>
                        </a:spcAft>
                        <a:buClr>
                          <a:schemeClr val="dk1"/>
                        </a:buClr>
                        <a:buSzPts val="1100"/>
                        <a:buFont typeface="Arial"/>
                        <a:buNone/>
                      </a:pPr>
                      <a:r>
                        <a:rPr lang="en" sz="1000"/>
                        <a:t>N’de, Ojibwe say, my pet,</a:t>
                      </a:r>
                      <a:endParaRPr sz="1000"/>
                    </a:p>
                    <a:p>
                      <a:pPr indent="0" lvl="0" marL="0" rtl="0" algn="l">
                        <a:lnSpc>
                          <a:spcPct val="100000"/>
                        </a:lnSpc>
                        <a:spcBef>
                          <a:spcPts val="0"/>
                        </a:spcBef>
                        <a:spcAft>
                          <a:spcPts val="0"/>
                        </a:spcAft>
                        <a:buClr>
                          <a:schemeClr val="dk1"/>
                        </a:buClr>
                        <a:buSzPts val="1100"/>
                        <a:buFont typeface="Arial"/>
                        <a:buNone/>
                      </a:pPr>
                      <a:r>
                        <a:rPr lang="en" sz="1000"/>
                        <a:t>which also suggests ode, that spot in the chest,</a:t>
                      </a:r>
                      <a:endParaRPr sz="1000"/>
                    </a:p>
                    <a:p>
                      <a:pPr indent="0" lvl="0" marL="0" rtl="0" algn="l">
                        <a:lnSpc>
                          <a:spcPct val="100000"/>
                        </a:lnSpc>
                        <a:spcBef>
                          <a:spcPts val="0"/>
                        </a:spcBef>
                        <a:spcAft>
                          <a:spcPts val="0"/>
                        </a:spcAft>
                        <a:buClr>
                          <a:schemeClr val="dk1"/>
                        </a:buClr>
                        <a:buSzPts val="1100"/>
                        <a:buFont typeface="Arial"/>
                        <a:buNone/>
                      </a:pPr>
                      <a:r>
                        <a:rPr lang="en" sz="1000"/>
                        <a:t>the part you point to when you pray,</a:t>
                      </a:r>
                      <a:endParaRPr sz="1000"/>
                    </a:p>
                    <a:p>
                      <a:pPr indent="0" lvl="0" marL="0" rtl="0" algn="l">
                        <a:lnSpc>
                          <a:spcPct val="100000"/>
                        </a:lnSpc>
                        <a:spcBef>
                          <a:spcPts val="0"/>
                        </a:spcBef>
                        <a:spcAft>
                          <a:spcPts val="0"/>
                        </a:spcAft>
                        <a:buClr>
                          <a:schemeClr val="dk1"/>
                        </a:buClr>
                        <a:buSzPts val="1100"/>
                        <a:buFont typeface="Arial"/>
                        <a:buNone/>
                      </a:pPr>
                      <a:r>
                        <a:rPr lang="en" sz="1000"/>
                        <a:t>or say with great feeling—great meaning,</a:t>
                      </a:r>
                      <a:endParaRPr sz="1000"/>
                    </a:p>
                    <a:p>
                      <a:pPr indent="0" lvl="0" marL="0" rtl="0" algn="l">
                        <a:lnSpc>
                          <a:spcPct val="100000"/>
                        </a:lnSpc>
                        <a:spcBef>
                          <a:spcPts val="0"/>
                        </a:spcBef>
                        <a:spcAft>
                          <a:spcPts val="0"/>
                        </a:spcAft>
                        <a:buClr>
                          <a:schemeClr val="dk1"/>
                        </a:buClr>
                        <a:buSzPts val="1100"/>
                        <a:buFont typeface="Arial"/>
                        <a:buNone/>
                      </a:pPr>
                      <a:r>
                        <a:rPr lang="en" sz="1000"/>
                        <a:t>meaning dog-love goes that deep.</a:t>
                      </a:r>
                      <a:endParaRPr sz="1000"/>
                    </a:p>
                    <a:p>
                      <a:pPr indent="0" lvl="0" marL="0" rtl="0" algn="l">
                        <a:lnSpc>
                          <a:spcPct val="100000"/>
                        </a:lnSpc>
                        <a:spcBef>
                          <a:spcPts val="0"/>
                        </a:spcBef>
                        <a:spcAft>
                          <a:spcPts val="0"/>
                        </a:spcAft>
                        <a:buNone/>
                      </a:pPr>
                      <a:r>
                        <a:t/>
                      </a:r>
                      <a:endParaRPr sz="1200"/>
                    </a:p>
                    <a:p>
                      <a:pPr indent="-139700" lvl="0" marL="13970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60" name="Google Shape;160;p27"/>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10</a:t>
            </a:r>
            <a:endParaRPr sz="4500"/>
          </a:p>
        </p:txBody>
      </p:sp>
      <p:pic>
        <p:nvPicPr>
          <p:cNvPr id="161" name="Google Shape;161;p27">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162" name="Google Shape;162;p2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aphicFrame>
        <p:nvGraphicFramePr>
          <p:cNvPr id="167" name="Google Shape;167;p28"/>
          <p:cNvGraphicFramePr/>
          <p:nvPr/>
        </p:nvGraphicFramePr>
        <p:xfrm>
          <a:off x="392200" y="311525"/>
          <a:ext cx="3000000" cy="3000000"/>
        </p:xfrm>
        <a:graphic>
          <a:graphicData uri="http://schemas.openxmlformats.org/drawingml/2006/table">
            <a:tbl>
              <a:tblPr>
                <a:noFill/>
                <a:tableStyleId>{63976C10-1233-458D-AD35-02611087582D}</a:tableStyleId>
              </a:tblPr>
              <a:tblGrid>
                <a:gridCol w="5109975"/>
                <a:gridCol w="3594725"/>
              </a:tblGrid>
              <a:tr h="381000">
                <a:tc>
                  <a:txBody>
                    <a:bodyPr/>
                    <a:lstStyle/>
                    <a:p>
                      <a:pPr indent="0" lvl="0" marL="0" rtl="0" algn="l">
                        <a:lnSpc>
                          <a:spcPct val="100000"/>
                        </a:lnSpc>
                        <a:spcBef>
                          <a:spcPts val="0"/>
                        </a:spcBef>
                        <a:spcAft>
                          <a:spcPts val="0"/>
                        </a:spcAft>
                        <a:buNone/>
                      </a:pPr>
                      <a:r>
                        <a:rPr b="1" lang="en"/>
                        <a:t>You can’t be an NDN person in today’s world</a:t>
                      </a:r>
                      <a:endParaRPr b="1"/>
                    </a:p>
                    <a:p>
                      <a:pPr indent="0" lvl="0" marL="0" rtl="0" algn="l">
                        <a:lnSpc>
                          <a:spcPct val="100000"/>
                        </a:lnSpc>
                        <a:spcBef>
                          <a:spcPts val="0"/>
                        </a:spcBef>
                        <a:spcAft>
                          <a:spcPts val="0"/>
                        </a:spcAft>
                        <a:buNone/>
                      </a:pPr>
                      <a:r>
                        <a:rPr lang="en" sz="1200"/>
                        <a:t>TOMMY PICO         Viejas</a:t>
                      </a:r>
                      <a:endParaRPr sz="1200"/>
                    </a:p>
                    <a:p>
                      <a:pPr indent="0" lvl="0" marL="0" rtl="0" algn="l">
                        <a:lnSpc>
                          <a:spcPct val="100000"/>
                        </a:lnSpc>
                        <a:spcBef>
                          <a:spcPts val="0"/>
                        </a:spcBef>
                        <a:spcAft>
                          <a:spcPts val="0"/>
                        </a:spcAft>
                        <a:buNone/>
                      </a:pPr>
                      <a:r>
                        <a:t/>
                      </a:r>
                      <a:endParaRPr sz="1000"/>
                    </a:p>
                    <a:p>
                      <a:pPr indent="0" lvl="0" marL="0" rtl="0" algn="l">
                        <a:lnSpc>
                          <a:spcPct val="100000"/>
                        </a:lnSpc>
                        <a:spcBef>
                          <a:spcPts val="0"/>
                        </a:spcBef>
                        <a:spcAft>
                          <a:spcPts val="0"/>
                        </a:spcAft>
                        <a:buClr>
                          <a:schemeClr val="dk1"/>
                        </a:buClr>
                        <a:buSzPts val="1100"/>
                        <a:buFont typeface="Arial"/>
                        <a:buNone/>
                      </a:pPr>
                      <a:r>
                        <a:rPr lang="en" sz="1100"/>
                        <a:t>You can't be an NDN person in today's world</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and write a nature poem. I swore to myself I would never write a nature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poem. Let's be clear, I hate nature — hate its guts</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I say to my audience. There is something smaller I say to myself:</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I don't hate nature at all. Places have thoughts — hills have backs that love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being stroked by our eyes. The river gobbles down its tract as a metaphor</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but also abt its day. The bluffs purr when we put down blankets at the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downturn of the sun and laugh at a couple on a obvi OkCupid date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and even more stellar, the jellybean moon sugars at me. She flies and</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beams and I breathe.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F* that. I recant. I slap myself.</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Let's say I live in NYC. Let's say I was the first person in my family to</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graduate college. Let's say UGH I like watching New Girl on Hulu.</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Clr>
                          <a:schemeClr val="dk1"/>
                        </a:buClr>
                        <a:buSzPts val="1100"/>
                        <a:buFont typeface="Arial"/>
                        <a:buNone/>
                      </a:pPr>
                      <a:r>
                        <a:rPr lang="en" sz="1100"/>
                        <a:t>This is the difference:</a:t>
                      </a:r>
                      <a:endParaRPr sz="1100"/>
                    </a:p>
                    <a:p>
                      <a:pPr indent="0" lvl="0" marL="0" rtl="0" algn="l">
                        <a:lnSpc>
                          <a:spcPct val="100000"/>
                        </a:lnSpc>
                        <a:spcBef>
                          <a:spcPts val="0"/>
                        </a:spcBef>
                        <a:spcAft>
                          <a:spcPts val="0"/>
                        </a:spcAft>
                        <a:buClr>
                          <a:schemeClr val="dk1"/>
                        </a:buClr>
                        <a:buSzPts val="1100"/>
                        <a:buFont typeface="Arial"/>
                        <a:buNone/>
                      </a:pPr>
                      <a:r>
                        <a:rPr lang="en" sz="1100"/>
                        <a:t> </a:t>
                      </a:r>
                      <a:endParaRPr sz="1100"/>
                    </a:p>
                    <a:p>
                      <a:pPr indent="0" lvl="0" marL="0" rtl="0" algn="l">
                        <a:lnSpc>
                          <a:spcPct val="100000"/>
                        </a:lnSpc>
                        <a:spcBef>
                          <a:spcPts val="0"/>
                        </a:spcBef>
                        <a:spcAft>
                          <a:spcPts val="0"/>
                        </a:spcAft>
                        <a:buClr>
                          <a:schemeClr val="dk1"/>
                        </a:buClr>
                        <a:buSzPts val="1100"/>
                        <a:buFont typeface="Arial"/>
                        <a:buNone/>
                      </a:pPr>
                      <a:r>
                        <a:rPr lang="en" sz="1100"/>
                        <a:t>Some see objects in the Earth, where I see lungs. Sky mother falls thru</a:t>
                      </a:r>
                      <a:endParaRPr sz="1100"/>
                    </a:p>
                    <a:p>
                      <a:pPr indent="0" lvl="0" marL="0" rtl="0" algn="l">
                        <a:lnSpc>
                          <a:spcPct val="100000"/>
                        </a:lnSpc>
                        <a:spcBef>
                          <a:spcPts val="0"/>
                        </a:spcBef>
                        <a:spcAft>
                          <a:spcPts val="0"/>
                        </a:spcAft>
                        <a:buClr>
                          <a:schemeClr val="dk1"/>
                        </a:buClr>
                        <a:buSzPts val="1100"/>
                        <a:buFont typeface="Arial"/>
                        <a:buNone/>
                      </a:pPr>
                      <a:r>
                        <a:rPr lang="en" sz="1100"/>
                        <a:t>a hole, lands on a turtle.</a:t>
                      </a:r>
                      <a:endParaRPr sz="1100"/>
                    </a:p>
                    <a:p>
                      <a:pPr indent="0" lvl="0" marL="0" rtl="0" algn="l">
                        <a:lnSpc>
                          <a:spcPct val="100000"/>
                        </a:lnSpc>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None/>
                      </a:pPr>
                      <a:r>
                        <a:rPr lang="en" sz="1100"/>
                        <a:t>Hole is my favorite band.</a:t>
                      </a:r>
                      <a:endParaRPr sz="11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b="1" lang="en"/>
                        <a:t>Coyote</a:t>
                      </a:r>
                      <a:endParaRPr b="1"/>
                    </a:p>
                    <a:p>
                      <a:pPr indent="0" lvl="0" marL="0" rtl="0" algn="l">
                        <a:lnSpc>
                          <a:spcPct val="100000"/>
                        </a:lnSpc>
                        <a:spcBef>
                          <a:spcPts val="0"/>
                        </a:spcBef>
                        <a:spcAft>
                          <a:spcPts val="0"/>
                        </a:spcAft>
                        <a:buNone/>
                      </a:pPr>
                      <a:r>
                        <a:rPr lang="en" sz="1200"/>
                        <a:t>ALEXANDER POSEY    Muskogee (Creek)</a:t>
                      </a:r>
                      <a:endParaRPr sz="1200"/>
                    </a:p>
                    <a:p>
                      <a:pPr indent="0" lvl="0" marL="0" rtl="0" algn="l">
                        <a:lnSpc>
                          <a:spcPct val="100000"/>
                        </a:lnSpc>
                        <a:spcBef>
                          <a:spcPts val="0"/>
                        </a:spcBef>
                        <a:spcAft>
                          <a:spcPts val="0"/>
                        </a:spcAft>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 few days more, and then</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There’ll be no secret glen,</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Or hollow, deep and dim,</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To hide or shelter him.</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And on the prairie far,</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Beneath the beacon star</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On evening’s dark’ning shore,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I’ll hear him nevermore.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For where the tepee smoke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Curled up of yore, the stroke</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Of hammers rings all day,</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And grim Doom shouts, “Make way!”</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The immemorial hush</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Is broken by the rush</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Of armed enemies</a:t>
                      </a:r>
                      <a:endParaRPr sz="1200">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1200">
                          <a:highlight>
                            <a:srgbClr val="FFFFFF"/>
                          </a:highlight>
                        </a:rPr>
                        <a:t>Unto the utmost seas.</a:t>
                      </a:r>
                      <a:endParaRPr sz="1200">
                        <a:highlight>
                          <a:srgbClr val="FFFFFF"/>
                        </a:highlight>
                      </a:endParaRPr>
                    </a:p>
                    <a:p>
                      <a:pPr indent="0" lvl="0" marL="0" rtl="0" algn="l">
                        <a:lnSpc>
                          <a:spcPct val="100000"/>
                        </a:lnSpc>
                        <a:spcBef>
                          <a:spcPts val="0"/>
                        </a:spcBef>
                        <a:spcAft>
                          <a:spcPts val="0"/>
                        </a:spcAft>
                        <a:buNone/>
                      </a:pPr>
                      <a:r>
                        <a:t/>
                      </a:r>
                      <a:endParaRPr sz="1200">
                        <a:highlight>
                          <a:srgbClr val="FFFFFF"/>
                        </a:highligh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68" name="Google Shape;168;p28"/>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11</a:t>
            </a:r>
            <a:endParaRPr sz="4500"/>
          </a:p>
        </p:txBody>
      </p:sp>
      <p:pic>
        <p:nvPicPr>
          <p:cNvPr id="169" name="Google Shape;169;p28">
            <a:hlinkClick r:id="rId3"/>
          </p:cNvPr>
          <p:cNvPicPr preferRelativeResize="0"/>
          <p:nvPr/>
        </p:nvPicPr>
        <p:blipFill>
          <a:blip r:embed="rId4">
            <a:alphaModFix/>
          </a:blip>
          <a:stretch>
            <a:fillRect/>
          </a:stretch>
        </p:blipFill>
        <p:spPr>
          <a:xfrm>
            <a:off x="0" y="6986588"/>
            <a:ext cx="10058400" cy="785813"/>
          </a:xfrm>
          <a:prstGeom prst="rect">
            <a:avLst/>
          </a:prstGeom>
          <a:noFill/>
          <a:ln>
            <a:noFill/>
          </a:ln>
        </p:spPr>
      </p:pic>
      <p:sp>
        <p:nvSpPr>
          <p:cNvPr id="170" name="Google Shape;170;p2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graphicFrame>
        <p:nvGraphicFramePr>
          <p:cNvPr id="175" name="Google Shape;175;p29"/>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637000"/>
                <a:gridCol w="4067700"/>
              </a:tblGrid>
              <a:tr h="381000">
                <a:tc>
                  <a:txBody>
                    <a:bodyPr/>
                    <a:lstStyle/>
                    <a:p>
                      <a:pPr indent="0" lvl="0" marL="0" rtl="0" algn="l">
                        <a:lnSpc>
                          <a:spcPct val="100000"/>
                        </a:lnSpc>
                        <a:spcBef>
                          <a:spcPts val="0"/>
                        </a:spcBef>
                        <a:spcAft>
                          <a:spcPts val="0"/>
                        </a:spcAft>
                        <a:buNone/>
                      </a:pPr>
                      <a:r>
                        <a:rPr b="1" lang="en"/>
                        <a:t>Ella Josephine Campbell</a:t>
                      </a:r>
                      <a:endParaRPr sz="1200"/>
                    </a:p>
                    <a:p>
                      <a:pPr indent="0" lvl="0" marL="0" rtl="0" algn="l">
                        <a:lnSpc>
                          <a:spcPct val="100000"/>
                        </a:lnSpc>
                        <a:spcBef>
                          <a:spcPts val="0"/>
                        </a:spcBef>
                        <a:spcAft>
                          <a:spcPts val="0"/>
                        </a:spcAft>
                        <a:buNone/>
                      </a:pPr>
                      <a:r>
                        <a:rPr lang="en" sz="1200"/>
                        <a:t>DOUGLAS WALBOURNE-GOUGH</a:t>
                      </a:r>
                      <a:endParaRPr sz="1200"/>
                    </a:p>
                    <a:p>
                      <a:pPr indent="0" lvl="0" marL="0" rtl="0" algn="l">
                        <a:lnSpc>
                          <a:spcPct val="100000"/>
                        </a:lnSpc>
                        <a:spcBef>
                          <a:spcPts val="0"/>
                        </a:spcBef>
                        <a:spcAft>
                          <a:spcPts val="0"/>
                        </a:spcAft>
                        <a:buNone/>
                      </a:pPr>
                      <a:r>
                        <a:rPr lang="en" sz="1200"/>
                        <a:t>Mi'kmaq    (First Nations)</a:t>
                      </a:r>
                      <a:endParaRPr sz="1200"/>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t/>
                      </a:r>
                      <a:endParaRPr sz="1000"/>
                    </a:p>
                    <a:p>
                      <a:pPr indent="0" lvl="0" marL="0" rtl="0" algn="l">
                        <a:lnSpc>
                          <a:spcPct val="100000"/>
                        </a:lnSpc>
                        <a:spcBef>
                          <a:spcPts val="0"/>
                        </a:spcBef>
                        <a:spcAft>
                          <a:spcPts val="0"/>
                        </a:spcAft>
                        <a:buNone/>
                      </a:pPr>
                      <a:r>
                        <a:rPr lang="en" sz="1100"/>
                        <a:t>Slim, slight. Sinew and bird bones.</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Cords of her hands like spruce roots.</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Came from Ship Cove to Crow Gulch</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with little more than the child inside her,</a:t>
                      </a:r>
                      <a:endParaRPr sz="1100"/>
                    </a:p>
                    <a:p>
                      <a:pPr indent="0" lvl="0" marL="0" rtl="0" algn="l">
                        <a:lnSpc>
                          <a:spcPct val="100000"/>
                        </a:lnSpc>
                        <a:spcBef>
                          <a:spcPts val="0"/>
                        </a:spcBef>
                        <a:spcAft>
                          <a:spcPts val="0"/>
                        </a:spcAft>
                        <a:buNone/>
                      </a:pPr>
                      <a:r>
                        <a:rPr lang="en" sz="1100"/>
                        <a:t> </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landed in a small shack flanked by</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an outhouse, train tracks. Made it work,</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had to. No surviving a place like this</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without some acceptance, some yield</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to the blunt force of what must be done.</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Lived for a dance on the weekend, game</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of Bingo during the week. Draped in her</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favourite sweater, blue-green swirls on black,</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three times her size. Costume pearls, earrings</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to match. Heading to the Palace, all tobacco</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 </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t/>
                      </a:r>
                      <a:endParaRPr sz="11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smoke and last week’s gossip. Nights she won,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she dropped by the Padarnac Lounge to chat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with her brothers, a quick rum ’n’ coke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warms the blood for the walk home.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Get her in the woods, she was all business.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Frantic flick of the rod whipping the hackle off</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the fly long before trout ever could. Peals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of laughter against the far shore. No smooth arcs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or figure-eight false casts, just enough line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in the water to get wet. A woman most at home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without ceilings, without walls.</a:t>
                      </a:r>
                      <a:endParaRPr sz="1100">
                        <a:solidFill>
                          <a:schemeClr val="dk1"/>
                        </a:solidFill>
                      </a:endParaRPr>
                    </a:p>
                    <a:p>
                      <a:pPr indent="0" lvl="0" marL="0" rtl="0" algn="l">
                        <a:lnSpc>
                          <a:spcPct val="100000"/>
                        </a:lnSpc>
                        <a:spcBef>
                          <a:spcPts val="0"/>
                        </a:spcBef>
                        <a:spcAft>
                          <a:spcPts val="0"/>
                        </a:spcAft>
                        <a:buNone/>
                      </a:pPr>
                      <a:r>
                        <a:t/>
                      </a:r>
                      <a:endParaRPr b="1"/>
                    </a:p>
                    <a:p>
                      <a:pPr indent="-139700" lvl="0" marL="13970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76" name="Google Shape;176;p29"/>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12</a:t>
            </a:r>
            <a:endParaRPr sz="4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graphicFrame>
        <p:nvGraphicFramePr>
          <p:cNvPr id="181" name="Google Shape;181;p30"/>
          <p:cNvGraphicFramePr/>
          <p:nvPr/>
        </p:nvGraphicFramePr>
        <p:xfrm>
          <a:off x="392200" y="311525"/>
          <a:ext cx="3000000" cy="3000000"/>
        </p:xfrm>
        <a:graphic>
          <a:graphicData uri="http://schemas.openxmlformats.org/drawingml/2006/table">
            <a:tbl>
              <a:tblPr>
                <a:noFill/>
                <a:tableStyleId>{63976C10-1233-458D-AD35-02611087582D}</a:tableStyleId>
              </a:tblPr>
              <a:tblGrid>
                <a:gridCol w="4637000"/>
                <a:gridCol w="4067700"/>
              </a:tblGrid>
              <a:tr h="381000">
                <a:tc>
                  <a:txBody>
                    <a:bodyPr/>
                    <a:lstStyle/>
                    <a:p>
                      <a:pPr indent="0" lvl="0" marL="0" rtl="0" algn="l">
                        <a:lnSpc>
                          <a:spcPct val="100000"/>
                        </a:lnSpc>
                        <a:spcBef>
                          <a:spcPts val="0"/>
                        </a:spcBef>
                        <a:spcAft>
                          <a:spcPts val="0"/>
                        </a:spcAft>
                        <a:buNone/>
                      </a:pPr>
                      <a:r>
                        <a:rPr b="1" lang="en" u="sng">
                          <a:solidFill>
                            <a:schemeClr val="hlink"/>
                          </a:solidFill>
                          <a:hlinkClick r:id="rId3"/>
                        </a:rPr>
                        <a:t>world shapers</a:t>
                      </a:r>
                      <a:endParaRPr sz="1200"/>
                    </a:p>
                    <a:p>
                      <a:pPr indent="0" lvl="0" marL="0" rtl="0" algn="l">
                        <a:lnSpc>
                          <a:spcPct val="100000"/>
                        </a:lnSpc>
                        <a:spcBef>
                          <a:spcPts val="0"/>
                        </a:spcBef>
                        <a:spcAft>
                          <a:spcPts val="0"/>
                        </a:spcAft>
                        <a:buNone/>
                      </a:pPr>
                      <a:r>
                        <a:rPr lang="en" sz="1200"/>
                        <a:t>JOANNE ARNOTT        </a:t>
                      </a:r>
                      <a:r>
                        <a:rPr lang="en" sz="1350">
                          <a:solidFill>
                            <a:schemeClr val="dk1"/>
                          </a:solidFill>
                          <a:highlight>
                            <a:srgbClr val="FFFFFF"/>
                          </a:highlight>
                        </a:rPr>
                        <a:t>Métis </a:t>
                      </a:r>
                      <a:r>
                        <a:rPr lang="en" sz="1200"/>
                        <a:t>(First Nations)</a:t>
                      </a:r>
                      <a:endParaRPr sz="1200"/>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t/>
                      </a:r>
                      <a:endParaRPr sz="1000"/>
                    </a:p>
                    <a:p>
                      <a:pPr indent="0" lvl="0" marL="0" rtl="0" algn="l">
                        <a:lnSpc>
                          <a:spcPct val="50000"/>
                        </a:lnSpc>
                        <a:spcBef>
                          <a:spcPts val="0"/>
                        </a:spcBef>
                        <a:spcAft>
                          <a:spcPts val="0"/>
                        </a:spcAft>
                        <a:buNone/>
                      </a:pPr>
                      <a:r>
                        <a:rPr lang="en" sz="1100"/>
                        <a:t>creation stories are lullabies for grown-ups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they remind us of all the possible ways &amp; means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that worlds can be born</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&amp; humans come to be</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rPr lang="en" sz="1100"/>
                        <a:t>tricksters &amp; goddesses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fire &amp; water</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the one god, or all of the gods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working as a team</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worldmakers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worldshakers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worldbreakers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there is no end to the doing &amp; the undoing</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of our creators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they have imagined us over &amp; over &amp; over</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recreating us &amp; recreating our world on a whim</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there is no end to us, humans, either</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we keep re-inventing the cosmos &amp; fighting</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one anothers’ visions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with killing hands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we have our feast times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&amp; our fast times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our celebrations &amp; our long days &amp; nights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of lament</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 </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&amp; yet we are not powerless, we adults, we humans</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we reinvent, we shape and reshape the world, every</a:t>
                      </a:r>
                      <a:endParaRPr sz="1100"/>
                    </a:p>
                    <a:p>
                      <a:pPr indent="0" lvl="0" marL="0" rtl="0" algn="l">
                        <a:lnSpc>
                          <a:spcPct val="50000"/>
                        </a:lnSpc>
                        <a:spcBef>
                          <a:spcPts val="0"/>
                        </a:spcBef>
                        <a:spcAft>
                          <a:spcPts val="0"/>
                        </a:spcAft>
                        <a:buNone/>
                      </a:pPr>
                      <a:r>
                        <a:t/>
                      </a:r>
                      <a:endParaRPr sz="1100"/>
                    </a:p>
                    <a:p>
                      <a:pPr indent="0" lvl="0" marL="0" rtl="0" algn="l">
                        <a:lnSpc>
                          <a:spcPct val="50000"/>
                        </a:lnSpc>
                        <a:spcBef>
                          <a:spcPts val="0"/>
                        </a:spcBef>
                        <a:spcAft>
                          <a:spcPts val="0"/>
                        </a:spcAft>
                        <a:buNone/>
                      </a:pPr>
                      <a:r>
                        <a:rPr lang="en" sz="1100"/>
                        <a:t>single day</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 </a:t>
                      </a:r>
                      <a:endParaRPr sz="1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t/>
                      </a:r>
                      <a:endParaRPr sz="11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139700" lvl="0" marL="139700" rtl="0" algn="l">
                        <a:lnSpc>
                          <a:spcPct val="100000"/>
                        </a:lnSpc>
                        <a:spcBef>
                          <a:spcPts val="0"/>
                        </a:spcBef>
                        <a:spcAft>
                          <a:spcPts val="0"/>
                        </a:spcAft>
                        <a:buNone/>
                      </a:pPr>
                      <a:r>
                        <a:t/>
                      </a:r>
                      <a:endParaRPr sz="1200">
                        <a:highlight>
                          <a:srgbClr val="FFFFFF"/>
                        </a:highlight>
                      </a:endParaRPr>
                    </a:p>
                    <a:p>
                      <a:pPr indent="0" lvl="0" marL="0" rtl="0" algn="l">
                        <a:lnSpc>
                          <a:spcPct val="100000"/>
                        </a:lnSpc>
                        <a:spcBef>
                          <a:spcPts val="0"/>
                        </a:spcBef>
                        <a:spcAft>
                          <a:spcPts val="0"/>
                        </a:spcAft>
                        <a:buNone/>
                      </a:pPr>
                      <a:r>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82" name="Google Shape;182;p30"/>
          <p:cNvSpPr txBox="1"/>
          <p:nvPr/>
        </p:nvSpPr>
        <p:spPr>
          <a:xfrm rot="5400000">
            <a:off x="6683250" y="2725175"/>
            <a:ext cx="5607300" cy="7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dk1"/>
                </a:solidFill>
                <a:latin typeface="Impact"/>
                <a:ea typeface="Impact"/>
                <a:cs typeface="Impact"/>
                <a:sym typeface="Impact"/>
              </a:rPr>
              <a:t>MATCH UP 12</a:t>
            </a:r>
            <a:endParaRPr sz="4500"/>
          </a:p>
        </p:txBody>
      </p:sp>
      <p:pic>
        <p:nvPicPr>
          <p:cNvPr id="183" name="Google Shape;183;p30">
            <a:hlinkClick r:id="rId4"/>
          </p:cNvPr>
          <p:cNvPicPr preferRelativeResize="0"/>
          <p:nvPr/>
        </p:nvPicPr>
        <p:blipFill>
          <a:blip r:embed="rId5">
            <a:alphaModFix/>
          </a:blip>
          <a:stretch>
            <a:fillRect/>
          </a:stretch>
        </p:blipFill>
        <p:spPr>
          <a:xfrm>
            <a:off x="0" y="6986588"/>
            <a:ext cx="10058400" cy="785813"/>
          </a:xfrm>
          <a:prstGeom prst="rect">
            <a:avLst/>
          </a:prstGeom>
          <a:noFill/>
          <a:ln>
            <a:noFill/>
          </a:ln>
        </p:spPr>
      </p:pic>
      <p:sp>
        <p:nvSpPr>
          <p:cNvPr id="184" name="Google Shape;184;p30">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