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handoutMasterIdLst>
    <p:handoutMasterId r:id="rId26"/>
  </p:handout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08" y="-17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atin typeface="Georgia" pitchFamily="18" charset="0"/>
              </a:defRPr>
            </a:lvl1pPr>
          </a:lstStyle>
          <a:p>
            <a:pPr>
              <a:defRPr/>
            </a:pPr>
            <a:endParaRPr lang="en-US"/>
          </a:p>
        </p:txBody>
      </p:sp>
      <p:sp>
        <p:nvSpPr>
          <p:cNvPr id="30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Georgia" pitchFamily="18" charset="0"/>
              </a:defRPr>
            </a:lvl1pPr>
          </a:lstStyle>
          <a:p>
            <a:pPr>
              <a:defRPr/>
            </a:pPr>
            <a:fld id="{AD9241CA-420C-45CA-A5A4-9D02AB2C7EE2}" type="datetimeFigureOut">
              <a:rPr lang="en-US"/>
              <a:pPr>
                <a:defRPr/>
              </a:pPr>
              <a:t>9/19/2012</a:t>
            </a:fld>
            <a:endParaRPr lang="en-US"/>
          </a:p>
        </p:txBody>
      </p:sp>
      <p:sp>
        <p:nvSpPr>
          <p:cNvPr id="30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atin typeface="Georgia" pitchFamily="18" charset="0"/>
              </a:defRPr>
            </a:lvl1pPr>
          </a:lstStyle>
          <a:p>
            <a:pPr>
              <a:defRPr/>
            </a:pPr>
            <a:endParaRPr lang="en-US"/>
          </a:p>
        </p:txBody>
      </p:sp>
      <p:sp>
        <p:nvSpPr>
          <p:cNvPr id="30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Georgia" pitchFamily="18" charset="0"/>
              </a:defRPr>
            </a:lvl1pPr>
          </a:lstStyle>
          <a:p>
            <a:pPr>
              <a:defRPr/>
            </a:pPr>
            <a:fld id="{222B2068-37B1-49E2-B582-B41028F5012B}"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5" name="Rectangle 18"/>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0" name="Rectangle 11"/>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Straight Connector 6"/>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2" name="Rectangle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fld id="{D78BA7D4-82BA-4A5F-85C4-DAB1853AB760}" type="datetimeFigureOut">
              <a:rPr lang="en-US"/>
              <a:pPr>
                <a:defRPr/>
              </a:pPr>
              <a:t>9/19/2012</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762CBA41-BD75-434B-993B-11B149B3F21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53CEFAA-49FB-4E2F-92D5-620264948DFF}" type="datetimeFigureOut">
              <a:rPr lang="en-US"/>
              <a:pPr>
                <a:defRPr/>
              </a:pPr>
              <a:t>9/19/2012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87126CA2-03C1-425F-9884-E100314AFB3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ctangle 18"/>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ctangle 11"/>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0" name="Rectangle 12"/>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Rectangle 13"/>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Straight Connector 7"/>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3" name="Oval 9"/>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0"/>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450DA0BB-1FDF-4C47-9DE4-0BA933E02F2E}" type="datetimeFigureOut">
              <a:rPr lang="en-US"/>
              <a:pPr>
                <a:defRPr/>
              </a:pPr>
              <a:t>9/19/2012</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8F324568-F7AE-4657-9BB1-EE217447F039}"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7"/>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fld id="{57164868-A254-43F8-82BE-93361D84471E}" type="datetimeFigureOut">
              <a:rPr lang="en-US"/>
              <a:pPr>
                <a:defRPr/>
              </a:pPr>
              <a:t>9/19/2012</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2A44A58E-44DE-4D65-94DD-CC9E521D4E0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9"/>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0"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2" name="Rectangle 10"/>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4" name="Straight Connector 14"/>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5" name="Rectangle 1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6" name="Oval 24"/>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2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fld id="{328C070E-4F12-4C27-93C4-E95FB509DA26}" type="datetimeFigureOut">
              <a:rPr lang="en-US"/>
              <a:pPr>
                <a:defRPr/>
              </a:pPr>
              <a:t>9/19/2012</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lgn="ctr">
              <a:defRPr/>
            </a:lvl1pPr>
          </a:lstStyle>
          <a:p>
            <a:pPr>
              <a:defRPr/>
            </a:pPr>
            <a:fld id="{39C98603-EB38-4F58-872B-B53A7F31715C}"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48AA830B-37D1-4CD7-8A85-9DBCA3108F2E}" type="datetimeFigureOut">
              <a:rPr lang="en-US"/>
              <a:pPr>
                <a:defRPr/>
              </a:pPr>
              <a:t>9/19/2012</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BE318E1B-E0BF-426B-B1F5-047FBCF95CC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3" name="Rectangle 7"/>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4"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5"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ctangle 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ctangle 5"/>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8" name="Date Placeholder 1"/>
          <p:cNvSpPr>
            <a:spLocks noGrp="1"/>
          </p:cNvSpPr>
          <p:nvPr>
            <p:ph type="dt" sz="half" idx="10"/>
          </p:nvPr>
        </p:nvSpPr>
        <p:spPr/>
        <p:txBody>
          <a:bodyPr/>
          <a:lstStyle>
            <a:lvl1pPr>
              <a:defRPr/>
            </a:lvl1pPr>
          </a:lstStyle>
          <a:p>
            <a:pPr>
              <a:defRPr/>
            </a:pPr>
            <a:fld id="{83AE05A6-A1BC-46D8-9428-5945432C0195}" type="datetimeFigureOut">
              <a:rPr lang="en-US"/>
              <a:pPr>
                <a:defRPr/>
              </a:pPr>
              <a:t>9/19/2012</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B1A33BEC-45F4-4AD2-AA08-B0972BB728F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8"/>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ctangle 15"/>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0"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7"/>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Straight Connector 8"/>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3"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0"/>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20"/>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E0B93DAB-0762-425D-9678-E9C47012F23F}"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fld id="{02EDED2E-6C8D-44B8-82FF-DAD40B1B9221}" type="datetimeFigureOut">
              <a:rPr lang="en-US"/>
              <a:pPr>
                <a:defRPr/>
              </a:pPr>
              <a:t>9/19/2012</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20"/>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Rectangle 1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3"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2"/>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21"/>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321D906F-3510-42A5-99BD-064F29C5EC2E}"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fld id="{2C8529D1-A556-4E9C-853A-6836510B720E}" type="datetimeFigureOut">
              <a:rPr lang="en-US"/>
              <a:pPr>
                <a:defRPr/>
              </a:pPr>
              <a:t>9/19/2012</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F32076-F338-4761-9145-2315EF4FBFF0}" type="datetimeFigureOut">
              <a:rPr lang="en-US"/>
              <a:pPr>
                <a:defRPr/>
              </a:pPr>
              <a:t>9/19/2012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47A962-5942-4113-8C59-755680AC1503}"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5"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ctangle 8"/>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ctangle 10"/>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Straight Connector 12"/>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Oval 13"/>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4"/>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DB137A5D-8FAE-4C87-935F-275166B48AA3}" type="slidenum">
              <a:rPr lang="en-US"/>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fld id="{E3D8C774-05A6-4D60-98E1-62549C031CA6}" type="datetimeFigureOut">
              <a:rPr lang="en-US"/>
              <a:pPr>
                <a:defRPr/>
              </a:pPr>
              <a:t>9/19/2012</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cs typeface="+mn-cs"/>
              </a:defRPr>
            </a:lvl1pPr>
          </a:lstStyle>
          <a:p>
            <a:pPr>
              <a:defRPr/>
            </a:pPr>
            <a:fld id="{D5771C00-28F9-49F5-93B9-53077DAE1BC8}" type="datetimeFigureOut">
              <a:rPr lang="en-US"/>
              <a:pPr>
                <a:defRPr/>
              </a:pPr>
              <a:t>9/19/2012</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a:solidFill>
                  <a:schemeClr val="accent3">
                    <a:shade val="75000"/>
                  </a:schemeClr>
                </a:solidFill>
                <a:latin typeface="+mn-lt"/>
                <a:cs typeface="+mn-cs"/>
              </a:defRPr>
            </a:lvl1pPr>
          </a:lstStyle>
          <a:p>
            <a:pPr>
              <a:defRPr/>
            </a:pPr>
            <a:fld id="{C84B1E85-E308-48F7-8828-83D5FC4D5B3B}"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sz="20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ore.kodak.com/store/ekconsus/en_US/html/pbPage.GlossaryContent/ThemeID.16765600" TargetMode="External"/><Relationship Id="rId2" Type="http://schemas.openxmlformats.org/officeDocument/2006/relationships/hyperlink" Target="file:///C:\Users\LapTop\Documents\alexis\Photo%20I\Photography%20Vocabulary.doc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npsd.k12.nj.us/cms/lib04/NJ01001216/Centricity/Domain/423/partsofcamera.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photoinf.com/General/KODAK/guidelines_for_better_photographic_composition.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digitaldiver.net/images/tutor/fstop_shutter.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eaLnBrk="1" fontAlgn="auto" hangingPunct="1">
              <a:spcAft>
                <a:spcPts val="0"/>
              </a:spcAft>
              <a:buFont typeface="Wingdings 2"/>
              <a:buNone/>
              <a:defRPr/>
            </a:pPr>
            <a:r>
              <a:rPr lang="en-US" dirty="0"/>
              <a:t>Perceive and Respond to Aspects of Photography	</a:t>
            </a:r>
          </a:p>
        </p:txBody>
      </p:sp>
      <p:sp>
        <p:nvSpPr>
          <p:cNvPr id="14338" name="Title 1"/>
          <p:cNvSpPr>
            <a:spLocks noGrp="1"/>
          </p:cNvSpPr>
          <p:nvPr>
            <p:ph type="ctrTitle"/>
          </p:nvPr>
        </p:nvSpPr>
        <p:spPr/>
        <p:txBody>
          <a:bodyPr/>
          <a:lstStyle/>
          <a:p>
            <a:pPr eaLnBrk="1" hangingPunct="1"/>
            <a:r>
              <a:rPr lang="en-US" smtClean="0"/>
              <a:t>Photography I: Unit 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EQ: What do you think makes a photograph effective/ “work”?</a:t>
            </a:r>
          </a:p>
        </p:txBody>
      </p:sp>
      <p:sp>
        <p:nvSpPr>
          <p:cNvPr id="15362" name="Content Placeholder 2"/>
          <p:cNvSpPr>
            <a:spLocks noGrp="1"/>
          </p:cNvSpPr>
          <p:nvPr>
            <p:ph sz="quarter" idx="1"/>
          </p:nvPr>
        </p:nvSpPr>
        <p:spPr>
          <a:xfrm>
            <a:off x="301625" y="1527175"/>
            <a:ext cx="8504238" cy="4572000"/>
          </a:xfrm>
        </p:spPr>
        <p:txBody>
          <a:bodyPr/>
          <a:lstStyle/>
          <a:p>
            <a:pPr eaLnBrk="1" hangingPunct="1"/>
            <a:r>
              <a:rPr lang="en-US" b="1" u="sng" smtClean="0"/>
              <a:t>Photographic Eye</a:t>
            </a:r>
            <a:r>
              <a:rPr lang="en-US" smtClean="0"/>
              <a:t> (text) Ch.3</a:t>
            </a:r>
            <a:endParaRPr lang="en-US" smtClean="0">
              <a:hlinkClick r:id="rId2" action="ppaction://hlinkfile"/>
            </a:endParaRPr>
          </a:p>
          <a:p>
            <a:pPr eaLnBrk="1" hangingPunct="1"/>
            <a:r>
              <a:rPr lang="en-US" smtClean="0">
                <a:hlinkClick r:id="rId2" action="ppaction://hlinkfile"/>
              </a:rPr>
              <a:t>Vocabulary</a:t>
            </a:r>
            <a:endParaRPr lang="en-US" smtClean="0"/>
          </a:p>
          <a:p>
            <a:pPr eaLnBrk="1" hangingPunct="1"/>
            <a:r>
              <a:rPr lang="en-US" smtClean="0">
                <a:hlinkClick r:id="rId3"/>
              </a:rPr>
              <a:t>Kodak Glossary</a:t>
            </a:r>
            <a:endParaRPr lang="en-US" smtClean="0"/>
          </a:p>
          <a:p>
            <a:pPr eaLnBrk="1" hangingPunct="1"/>
            <a:endParaRPr lang="en-US" b="1" u="sng" smtClean="0"/>
          </a:p>
          <a:p>
            <a:pPr eaLnBrk="1" hangingPunct="1"/>
            <a:r>
              <a:rPr lang="en-US" smtClean="0"/>
              <a:t>Homework</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0" y="228600"/>
            <a:ext cx="9144000" cy="838200"/>
          </a:xfrm>
        </p:spPr>
        <p:txBody>
          <a:bodyPr/>
          <a:lstStyle/>
          <a:p>
            <a:pPr eaLnBrk="1" hangingPunct="1"/>
            <a:r>
              <a:rPr lang="en-US" sz="2800" smtClean="0">
                <a:solidFill>
                  <a:srgbClr val="7B9899"/>
                </a:solidFill>
              </a:rPr>
              <a:t>EQ: In what ways do we use light? </a:t>
            </a:r>
            <a:br>
              <a:rPr lang="en-US" sz="2800" smtClean="0">
                <a:solidFill>
                  <a:srgbClr val="7B9899"/>
                </a:solidFill>
              </a:rPr>
            </a:br>
            <a:r>
              <a:rPr lang="en-US" sz="2800" smtClean="0">
                <a:solidFill>
                  <a:srgbClr val="7B9899"/>
                </a:solidFill>
              </a:rPr>
              <a:t>In the world around us? In our Artwork? </a:t>
            </a:r>
          </a:p>
        </p:txBody>
      </p:sp>
      <p:sp>
        <p:nvSpPr>
          <p:cNvPr id="3" name="Content Placeholder 2"/>
          <p:cNvSpPr>
            <a:spLocks noGrp="1"/>
          </p:cNvSpPr>
          <p:nvPr>
            <p:ph sz="quarter" idx="1"/>
          </p:nvPr>
        </p:nvSpPr>
        <p:spPr>
          <a:xfrm>
            <a:off x="301625" y="1527175"/>
            <a:ext cx="8504238" cy="4572000"/>
          </a:xfrm>
        </p:spPr>
        <p:txBody>
          <a:bodyPr>
            <a:normAutofit lnSpcReduction="10000"/>
          </a:bodyPr>
          <a:lstStyle/>
          <a:p>
            <a:pPr marL="274320" indent="-274320" eaLnBrk="1" fontAlgn="auto" hangingPunct="1">
              <a:spcAft>
                <a:spcPts val="0"/>
              </a:spcAft>
              <a:buFont typeface="Wingdings 2"/>
              <a:buChar char=""/>
              <a:defRPr/>
            </a:pPr>
            <a:r>
              <a:rPr lang="en-US" dirty="0" smtClean="0"/>
              <a:t>Define ‘Light’</a:t>
            </a:r>
          </a:p>
          <a:p>
            <a:pPr marL="274320" indent="-274320" eaLnBrk="1" fontAlgn="auto" hangingPunct="1">
              <a:spcAft>
                <a:spcPts val="0"/>
              </a:spcAft>
              <a:buFont typeface="Wingdings 2"/>
              <a:buChar char=""/>
              <a:defRPr/>
            </a:pPr>
            <a:r>
              <a:rPr lang="en-US" b="1" u="sng" dirty="0" smtClean="0"/>
              <a:t>Photography</a:t>
            </a:r>
            <a:r>
              <a:rPr lang="en-US" dirty="0" smtClean="0"/>
              <a:t> (text): effects of lights/physical characteristics</a:t>
            </a:r>
          </a:p>
          <a:p>
            <a:pPr marL="274320" indent="-274320" eaLnBrk="1" fontAlgn="auto" hangingPunct="1">
              <a:spcAft>
                <a:spcPts val="0"/>
              </a:spcAft>
              <a:buFont typeface="Wingdings 2"/>
              <a:buChar char=""/>
              <a:defRPr/>
            </a:pPr>
            <a:r>
              <a:rPr lang="en-US" dirty="0" smtClean="0"/>
              <a:t>TPS: using texts find examples of the following:</a:t>
            </a:r>
          </a:p>
          <a:p>
            <a:pPr marL="548640" lvl="1" indent="-274320" eaLnBrk="1" fontAlgn="auto" hangingPunct="1">
              <a:spcAft>
                <a:spcPts val="0"/>
              </a:spcAft>
              <a:buFont typeface="Wingdings"/>
              <a:buChar char=""/>
              <a:defRPr/>
            </a:pPr>
            <a:r>
              <a:rPr lang="en-US" dirty="0" smtClean="0"/>
              <a:t>Use light as an aesthetic tool</a:t>
            </a:r>
          </a:p>
          <a:p>
            <a:pPr marL="548640" lvl="1" indent="-274320" eaLnBrk="1" fontAlgn="auto" hangingPunct="1">
              <a:spcAft>
                <a:spcPts val="0"/>
              </a:spcAft>
              <a:buFont typeface="Wingdings"/>
              <a:buChar char=""/>
              <a:defRPr/>
            </a:pPr>
            <a:r>
              <a:rPr lang="en-US" dirty="0" smtClean="0"/>
              <a:t>Demonstrates light to:</a:t>
            </a:r>
          </a:p>
          <a:p>
            <a:pPr marL="822960" lvl="2" eaLnBrk="1" fontAlgn="auto" hangingPunct="1">
              <a:spcAft>
                <a:spcPts val="0"/>
              </a:spcAft>
              <a:buClr>
                <a:schemeClr val="accent3"/>
              </a:buClr>
              <a:buFont typeface="Wingdings 2"/>
              <a:buChar char=""/>
              <a:defRPr/>
            </a:pPr>
            <a:r>
              <a:rPr lang="en-US" dirty="0" smtClean="0"/>
              <a:t>Isolate subject matter</a:t>
            </a:r>
          </a:p>
          <a:p>
            <a:pPr marL="822960" lvl="2" eaLnBrk="1" fontAlgn="auto" hangingPunct="1">
              <a:spcAft>
                <a:spcPts val="0"/>
              </a:spcAft>
              <a:buClr>
                <a:schemeClr val="accent3"/>
              </a:buClr>
              <a:buFont typeface="Wingdings 2"/>
              <a:buChar char=""/>
              <a:defRPr/>
            </a:pPr>
            <a:r>
              <a:rPr lang="en-US" dirty="0" smtClean="0"/>
              <a:t>Create mood p.117</a:t>
            </a:r>
          </a:p>
          <a:p>
            <a:pPr marL="822960" lvl="2" eaLnBrk="1" fontAlgn="auto" hangingPunct="1">
              <a:spcAft>
                <a:spcPts val="0"/>
              </a:spcAft>
              <a:buClr>
                <a:schemeClr val="accent3"/>
              </a:buClr>
              <a:buFont typeface="Wingdings 2"/>
              <a:buChar char=""/>
              <a:defRPr/>
            </a:pPr>
            <a:r>
              <a:rPr lang="en-US" dirty="0" smtClean="0"/>
              <a:t>Direct eye of the viewer</a:t>
            </a:r>
          </a:p>
          <a:p>
            <a:pPr marL="274320" indent="-274320" eaLnBrk="1" fontAlgn="auto" hangingPunct="1">
              <a:spcAft>
                <a:spcPts val="0"/>
              </a:spcAft>
              <a:buFont typeface="Wingdings 2"/>
              <a:buChar char=""/>
              <a:defRPr/>
            </a:pPr>
            <a:r>
              <a:rPr lang="en-US" dirty="0" smtClean="0"/>
              <a:t>Facilities/Equipment available to Photo Student during course</a:t>
            </a:r>
          </a:p>
          <a:p>
            <a:pPr marL="274320" indent="-274320" eaLnBrk="1" fontAlgn="auto" hangingPunct="1">
              <a:spcAft>
                <a:spcPts val="0"/>
              </a:spcAft>
              <a:buFont typeface="Wingdings 2"/>
              <a:buChar char=""/>
              <a:defRPr/>
            </a:pPr>
            <a:endParaRPr lang="en-US" b="1" u="sn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smtClean="0">
                <a:solidFill>
                  <a:srgbClr val="7B9899"/>
                </a:solidFill>
              </a:rPr>
              <a:t>Parts of the Camera</a:t>
            </a:r>
          </a:p>
        </p:txBody>
      </p:sp>
      <p:sp>
        <p:nvSpPr>
          <p:cNvPr id="17410" name="Content Placeholder 2"/>
          <p:cNvSpPr>
            <a:spLocks noGrp="1"/>
          </p:cNvSpPr>
          <p:nvPr>
            <p:ph sz="quarter" idx="1"/>
          </p:nvPr>
        </p:nvSpPr>
        <p:spPr>
          <a:xfrm>
            <a:off x="301625" y="1676400"/>
            <a:ext cx="8504238" cy="4876800"/>
          </a:xfrm>
        </p:spPr>
        <p:txBody>
          <a:bodyPr/>
          <a:lstStyle/>
          <a:p>
            <a:pPr eaLnBrk="1" hangingPunct="1"/>
            <a:r>
              <a:rPr lang="en-US" sz="2800" smtClean="0">
                <a:hlinkClick r:id="rId2"/>
              </a:rPr>
              <a:t>Camera Diagram</a:t>
            </a:r>
            <a:r>
              <a:rPr lang="en-US" sz="2800" smtClean="0"/>
              <a:t>: Pair Groups (2-4 Students)</a:t>
            </a:r>
          </a:p>
          <a:p>
            <a:pPr eaLnBrk="1" hangingPunct="1"/>
            <a:r>
              <a:rPr lang="en-US" sz="2800" b="1" u="sng" smtClean="0"/>
              <a:t>Photography</a:t>
            </a:r>
            <a:r>
              <a:rPr lang="en-US" sz="2800" smtClean="0"/>
              <a:t> (text) Ch. 4</a:t>
            </a:r>
          </a:p>
          <a:p>
            <a:pPr lvl="1" eaLnBrk="1" hangingPunct="1"/>
            <a:r>
              <a:rPr lang="en-US" sz="2400" smtClean="0"/>
              <a:t>Define the following:</a:t>
            </a:r>
          </a:p>
          <a:p>
            <a:pPr marL="1143000" lvl="2" eaLnBrk="1" hangingPunct="1"/>
            <a:r>
              <a:rPr lang="en-US" smtClean="0"/>
              <a:t>Cameras/ p.87-94: </a:t>
            </a:r>
            <a:r>
              <a:rPr lang="en-US" i="1" smtClean="0"/>
              <a:t>Simple, Reflex, Rangefinder, Digital</a:t>
            </a:r>
          </a:p>
          <a:p>
            <a:pPr marL="1143000" lvl="2" eaLnBrk="1" hangingPunct="1"/>
            <a:r>
              <a:rPr lang="en-US" smtClean="0"/>
              <a:t>Shutter Types/ p.95-96</a:t>
            </a:r>
          </a:p>
          <a:p>
            <a:pPr marL="1143000" lvl="2" eaLnBrk="1" hangingPunct="1"/>
            <a:r>
              <a:rPr lang="en-US" smtClean="0"/>
              <a:t>Accessories/ p.97</a:t>
            </a:r>
          </a:p>
          <a:p>
            <a:pPr eaLnBrk="1" hangingPunct="1"/>
            <a:r>
              <a:rPr lang="en-US" sz="2800" smtClean="0"/>
              <a:t>Define/discuss each part and function of camera</a:t>
            </a:r>
          </a:p>
          <a:p>
            <a:pPr lvl="1" eaLnBrk="1" hangingPunct="1"/>
            <a:r>
              <a:rPr lang="en-US" sz="2800" smtClean="0"/>
              <a:t>SW sketch diagram of camera in notes</a:t>
            </a:r>
          </a:p>
          <a:p>
            <a:pPr eaLnBrk="1" hangingPunct="1"/>
            <a:r>
              <a:rPr lang="en-US" sz="2800" smtClean="0"/>
              <a:t>Collect cameras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0" y="228600"/>
            <a:ext cx="9144000" cy="758825"/>
          </a:xfrm>
        </p:spPr>
        <p:txBody>
          <a:bodyPr/>
          <a:lstStyle/>
          <a:p>
            <a:pPr eaLnBrk="1" hangingPunct="1"/>
            <a:r>
              <a:rPr lang="en-US" sz="2800" smtClean="0">
                <a:solidFill>
                  <a:srgbClr val="7B9899"/>
                </a:solidFill>
              </a:rPr>
              <a:t>Six Guidelines for Better Photographing Composition</a:t>
            </a:r>
          </a:p>
        </p:txBody>
      </p:sp>
      <p:sp>
        <p:nvSpPr>
          <p:cNvPr id="3" name="Content Placeholder 2"/>
          <p:cNvSpPr>
            <a:spLocks noGrp="1"/>
          </p:cNvSpPr>
          <p:nvPr>
            <p:ph sz="quarter" idx="1"/>
          </p:nvPr>
        </p:nvSpPr>
        <p:spPr>
          <a:xfrm>
            <a:off x="301625" y="1527175"/>
            <a:ext cx="8504238" cy="4572000"/>
          </a:xfrm>
        </p:spPr>
        <p:txBody>
          <a:bodyPr>
            <a:normAutofit/>
          </a:bodyPr>
          <a:lstStyle/>
          <a:p>
            <a:pPr marL="514350" indent="-514350" eaLnBrk="1" fontAlgn="auto" hangingPunct="1">
              <a:spcAft>
                <a:spcPts val="0"/>
              </a:spcAft>
              <a:buFont typeface="+mj-lt"/>
              <a:buAutoNum type="arabicPeriod"/>
              <a:defRPr/>
            </a:pPr>
            <a:r>
              <a:rPr lang="en-US" dirty="0" smtClean="0"/>
              <a:t>Simplicity</a:t>
            </a:r>
            <a:endParaRPr lang="en-US" dirty="0"/>
          </a:p>
          <a:p>
            <a:pPr marL="514350" indent="-514350" eaLnBrk="1" fontAlgn="auto" hangingPunct="1">
              <a:spcAft>
                <a:spcPts val="0"/>
              </a:spcAft>
              <a:buFont typeface="+mj-lt"/>
              <a:buAutoNum type="arabicPeriod"/>
              <a:defRPr/>
            </a:pPr>
            <a:r>
              <a:rPr lang="en-US" dirty="0"/>
              <a:t>Use of line</a:t>
            </a:r>
          </a:p>
          <a:p>
            <a:pPr marL="514350" indent="-514350" eaLnBrk="1" fontAlgn="auto" hangingPunct="1">
              <a:spcAft>
                <a:spcPts val="0"/>
              </a:spcAft>
              <a:buFont typeface="+mj-lt"/>
              <a:buAutoNum type="arabicPeriod"/>
              <a:defRPr/>
            </a:pPr>
            <a:r>
              <a:rPr lang="en-US" dirty="0"/>
              <a:t>Geometric placement</a:t>
            </a:r>
          </a:p>
          <a:p>
            <a:pPr marL="514350" indent="-514350" eaLnBrk="1" fontAlgn="auto" hangingPunct="1">
              <a:spcAft>
                <a:spcPts val="0"/>
              </a:spcAft>
              <a:buFont typeface="+mj-lt"/>
              <a:buAutoNum type="arabicPeriod"/>
              <a:defRPr/>
            </a:pPr>
            <a:r>
              <a:rPr lang="en-US" dirty="0"/>
              <a:t>Balance</a:t>
            </a:r>
          </a:p>
          <a:p>
            <a:pPr marL="514350" indent="-514350" eaLnBrk="1" fontAlgn="auto" hangingPunct="1">
              <a:spcAft>
                <a:spcPts val="0"/>
              </a:spcAft>
              <a:buFont typeface="+mj-lt"/>
              <a:buAutoNum type="arabicPeriod"/>
              <a:defRPr/>
            </a:pPr>
            <a:r>
              <a:rPr lang="en-US" dirty="0"/>
              <a:t>Avoidance of mergers</a:t>
            </a:r>
          </a:p>
          <a:p>
            <a:pPr marL="514350" indent="-514350" eaLnBrk="1" fontAlgn="auto" hangingPunct="1">
              <a:spcAft>
                <a:spcPts val="0"/>
              </a:spcAft>
              <a:buFont typeface="+mj-lt"/>
              <a:buAutoNum type="arabicPeriod"/>
              <a:defRPr/>
            </a:pPr>
            <a:r>
              <a:rPr lang="en-US" dirty="0"/>
              <a:t>Framing </a:t>
            </a:r>
            <a:r>
              <a:rPr lang="en-US" dirty="0" smtClean="0"/>
              <a:t>techniques</a:t>
            </a:r>
          </a:p>
          <a:p>
            <a:pPr marL="514350" indent="-514350" eaLnBrk="1" fontAlgn="auto" hangingPunct="1">
              <a:spcAft>
                <a:spcPts val="0"/>
              </a:spcAft>
              <a:buFont typeface="Wingdings 2"/>
              <a:buNone/>
              <a:defRPr/>
            </a:pPr>
            <a:endParaRPr lang="en-US" dirty="0"/>
          </a:p>
          <a:p>
            <a:pPr marL="274320" indent="-274320" eaLnBrk="1" fontAlgn="auto" hangingPunct="1">
              <a:spcAft>
                <a:spcPts val="0"/>
              </a:spcAft>
              <a:buFont typeface="Wingdings 2"/>
              <a:buChar char=""/>
              <a:defRPr/>
            </a:pPr>
            <a:r>
              <a:rPr lang="en-US" dirty="0" smtClean="0">
                <a:hlinkClick r:id="rId2"/>
              </a:rPr>
              <a:t>Guidelines for Photographic Composition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smtClean="0">
                <a:solidFill>
                  <a:srgbClr val="7B9899"/>
                </a:solidFill>
              </a:rPr>
              <a:t>Shutter Speed vs. Aperture</a:t>
            </a:r>
          </a:p>
        </p:txBody>
      </p:sp>
      <p:sp>
        <p:nvSpPr>
          <p:cNvPr id="19458" name="Content Placeholder 2"/>
          <p:cNvSpPr>
            <a:spLocks noGrp="1"/>
          </p:cNvSpPr>
          <p:nvPr>
            <p:ph sz="quarter" idx="1"/>
          </p:nvPr>
        </p:nvSpPr>
        <p:spPr>
          <a:xfrm>
            <a:off x="301625" y="1527175"/>
            <a:ext cx="8504238" cy="4572000"/>
          </a:xfrm>
        </p:spPr>
        <p:txBody>
          <a:bodyPr/>
          <a:lstStyle/>
          <a:p>
            <a:pPr eaLnBrk="1" hangingPunct="1">
              <a:lnSpc>
                <a:spcPct val="90000"/>
              </a:lnSpc>
            </a:pPr>
            <a:r>
              <a:rPr lang="en-US" b="1" i="1" smtClean="0"/>
              <a:t>Shutter speed </a:t>
            </a:r>
            <a:r>
              <a:rPr lang="en-US" i="1" smtClean="0"/>
              <a:t>and </a:t>
            </a:r>
            <a:r>
              <a:rPr lang="en-US" b="1" i="1" smtClean="0"/>
              <a:t>aperture</a:t>
            </a:r>
            <a:r>
              <a:rPr lang="en-US" i="1" smtClean="0"/>
              <a:t> </a:t>
            </a:r>
            <a:r>
              <a:rPr lang="en-US" smtClean="0"/>
              <a:t>are important in controlling the amount of light entering the camera.</a:t>
            </a:r>
          </a:p>
          <a:p>
            <a:pPr eaLnBrk="1" hangingPunct="1">
              <a:lnSpc>
                <a:spcPct val="90000"/>
              </a:lnSpc>
            </a:pPr>
            <a:r>
              <a:rPr lang="en-US" smtClean="0"/>
              <a:t> </a:t>
            </a:r>
            <a:r>
              <a:rPr lang="en-US" b="1" i="1" smtClean="0"/>
              <a:t>Aperture</a:t>
            </a:r>
            <a:r>
              <a:rPr lang="en-US" smtClean="0"/>
              <a:t> is the small opening allowing light on to the film while </a:t>
            </a:r>
            <a:r>
              <a:rPr lang="en-US" b="1" i="1" smtClean="0"/>
              <a:t>shutter speed</a:t>
            </a:r>
            <a:r>
              <a:rPr lang="en-US" i="1" smtClean="0"/>
              <a:t> </a:t>
            </a:r>
            <a:r>
              <a:rPr lang="en-US" smtClean="0"/>
              <a:t>is the length of time that sensor is exposed to light.</a:t>
            </a:r>
          </a:p>
          <a:p>
            <a:pPr eaLnBrk="1" hangingPunct="1">
              <a:lnSpc>
                <a:spcPct val="90000"/>
              </a:lnSpc>
            </a:pPr>
            <a:r>
              <a:rPr lang="en-US" b="1" i="1" smtClean="0"/>
              <a:t>Aperture </a:t>
            </a:r>
            <a:r>
              <a:rPr lang="en-US" i="1" smtClean="0"/>
              <a:t>and</a:t>
            </a:r>
            <a:r>
              <a:rPr lang="en-US" b="1" i="1" smtClean="0"/>
              <a:t> shutter speeds</a:t>
            </a:r>
            <a:r>
              <a:rPr lang="en-US" smtClean="0"/>
              <a:t> are inversely proportional to each other and you need a balance between the two to achieve desirable results.</a:t>
            </a:r>
          </a:p>
          <a:p>
            <a:pPr eaLnBrk="1" hangingPunct="1">
              <a:lnSpc>
                <a:spcPct val="90000"/>
              </a:lnSpc>
            </a:pPr>
            <a:r>
              <a:rPr lang="en-US" smtClean="0">
                <a:hlinkClick r:id="rId2"/>
              </a:rPr>
              <a:t>Shutter vs. Aperture Diagram</a:t>
            </a:r>
            <a:endParaRPr lang="en-US" smtClean="0"/>
          </a:p>
          <a:p>
            <a:pPr eaLnBrk="1" hangingPunct="1">
              <a:lnSpc>
                <a:spcPct val="90000"/>
              </a:lnSpc>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p:txBody>
          <a:bodyPr/>
          <a:lstStyle/>
          <a:p>
            <a:r>
              <a:rPr lang="en-US" smtClean="0"/>
              <a:t>Quiz Day !</a:t>
            </a:r>
          </a:p>
        </p:txBody>
      </p:sp>
      <p:sp>
        <p:nvSpPr>
          <p:cNvPr id="20482" name="Rectangle 3"/>
          <p:cNvSpPr>
            <a:spLocks noGrp="1"/>
          </p:cNvSpPr>
          <p:nvPr>
            <p:ph type="body" idx="4294967295"/>
          </p:nvPr>
        </p:nvSpPr>
        <p:spPr/>
        <p:txBody>
          <a:bodyPr/>
          <a:lstStyle/>
          <a:p>
            <a:r>
              <a:rPr lang="en-US" smtClean="0"/>
              <a:t>Good Luck!</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idx="4294967295"/>
          </p:nvPr>
        </p:nvSpPr>
        <p:spPr/>
        <p:txBody>
          <a:bodyPr/>
          <a:lstStyle/>
          <a:p>
            <a:r>
              <a:rPr lang="en-US" sz="2400" smtClean="0"/>
              <a:t>EQ: How does a photographer utilize a bulk loader to create economical film portions for personal use?</a:t>
            </a:r>
            <a:r>
              <a:rPr lang="en-US" sz="2900" smtClean="0"/>
              <a:t> </a:t>
            </a:r>
          </a:p>
        </p:txBody>
      </p:sp>
      <p:sp>
        <p:nvSpPr>
          <p:cNvPr id="21506" name="Rectangle 3"/>
          <p:cNvSpPr>
            <a:spLocks noGrp="1"/>
          </p:cNvSpPr>
          <p:nvPr>
            <p:ph type="body" idx="4294967295"/>
          </p:nvPr>
        </p:nvSpPr>
        <p:spPr/>
        <p:txBody>
          <a:bodyPr/>
          <a:lstStyle/>
          <a:p>
            <a:r>
              <a:rPr lang="en-US" smtClean="0"/>
              <a:t>What is a </a:t>
            </a:r>
            <a:r>
              <a:rPr lang="en-US" b="1" smtClean="0"/>
              <a:t>bulk loader</a:t>
            </a:r>
            <a:r>
              <a:rPr lang="en-US" smtClean="0"/>
              <a:t>?</a:t>
            </a:r>
          </a:p>
          <a:p>
            <a:r>
              <a:rPr lang="en-US" smtClean="0"/>
              <a:t>What is a </a:t>
            </a:r>
            <a:r>
              <a:rPr lang="en-US" b="1" smtClean="0"/>
              <a:t>cassette</a:t>
            </a:r>
            <a:r>
              <a:rPr lang="en-US" smtClean="0"/>
              <a:t>?</a:t>
            </a:r>
          </a:p>
          <a:p>
            <a:endParaRPr lang="en-US" smtClean="0"/>
          </a:p>
          <a:p>
            <a:r>
              <a:rPr lang="en-US" i="1" smtClean="0"/>
              <a:t>how to use a bulk film loader and empty cassettes to create rolls of film for personal use </a:t>
            </a:r>
          </a:p>
          <a:p>
            <a:pPr>
              <a:buFont typeface="Wingdings 2" pitchFamily="18" charset="2"/>
              <a:buNone/>
            </a:pPr>
            <a:endParaRPr lang="en-US" i="1"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idx="4294967295"/>
          </p:nvPr>
        </p:nvSpPr>
        <p:spPr/>
        <p:txBody>
          <a:bodyPr/>
          <a:lstStyle/>
          <a:p>
            <a:r>
              <a:rPr lang="en-US" smtClean="0"/>
              <a:t>Technical Guidelines</a:t>
            </a:r>
          </a:p>
        </p:txBody>
      </p:sp>
      <p:sp>
        <p:nvSpPr>
          <p:cNvPr id="22530" name="Rectangle 3"/>
          <p:cNvSpPr>
            <a:spLocks noGrp="1"/>
          </p:cNvSpPr>
          <p:nvPr>
            <p:ph type="body" idx="4294967295"/>
          </p:nvPr>
        </p:nvSpPr>
        <p:spPr/>
        <p:txBody>
          <a:bodyPr/>
          <a:lstStyle/>
          <a:p>
            <a:pPr>
              <a:lnSpc>
                <a:spcPct val="80000"/>
              </a:lnSpc>
            </a:pPr>
            <a:r>
              <a:rPr lang="en-US" sz="2300" smtClean="0"/>
              <a:t>Subject matter</a:t>
            </a:r>
          </a:p>
          <a:p>
            <a:pPr lvl="1">
              <a:lnSpc>
                <a:spcPct val="80000"/>
              </a:lnSpc>
            </a:pPr>
            <a:r>
              <a:rPr lang="en-US" sz="2000" smtClean="0"/>
              <a:t>Portraits</a:t>
            </a:r>
          </a:p>
          <a:p>
            <a:pPr lvl="1">
              <a:lnSpc>
                <a:spcPct val="80000"/>
              </a:lnSpc>
            </a:pPr>
            <a:r>
              <a:rPr lang="en-US" sz="2000" smtClean="0"/>
              <a:t>Landscapes/Cityscapes</a:t>
            </a:r>
          </a:p>
          <a:p>
            <a:pPr lvl="1">
              <a:lnSpc>
                <a:spcPct val="80000"/>
              </a:lnSpc>
            </a:pPr>
            <a:r>
              <a:rPr lang="en-US" sz="2000" smtClean="0"/>
              <a:t>Still-Life</a:t>
            </a:r>
          </a:p>
          <a:p>
            <a:pPr>
              <a:lnSpc>
                <a:spcPct val="80000"/>
              </a:lnSpc>
            </a:pPr>
            <a:r>
              <a:rPr lang="en-US" sz="2300" smtClean="0"/>
              <a:t>Exposure Settings</a:t>
            </a:r>
          </a:p>
          <a:p>
            <a:pPr lvl="1">
              <a:lnSpc>
                <a:spcPct val="80000"/>
              </a:lnSpc>
            </a:pPr>
            <a:r>
              <a:rPr lang="en-US" sz="2000" smtClean="0"/>
              <a:t>With 'passive' photography (no artificial lighting used) such as weather and landscape photography, there are three variables that determine how much light reaches the film to yield a properly exposed photo. These are the </a:t>
            </a:r>
            <a:r>
              <a:rPr lang="en-US" sz="2000" i="1" smtClean="0"/>
              <a:t>lens aperture</a:t>
            </a:r>
            <a:r>
              <a:rPr lang="en-US" sz="2000" smtClean="0"/>
              <a:t>, </a:t>
            </a:r>
            <a:r>
              <a:rPr lang="en-US" sz="2000" i="1" smtClean="0"/>
              <a:t>shutter speed</a:t>
            </a:r>
            <a:r>
              <a:rPr lang="en-US" sz="2000" smtClean="0"/>
              <a:t>, and </a:t>
            </a:r>
            <a:r>
              <a:rPr lang="en-US" sz="2000" i="1" smtClean="0"/>
              <a:t>film or sensor sensitivity</a:t>
            </a:r>
            <a:r>
              <a:rPr lang="en-US" sz="2000" smtClean="0"/>
              <a:t>. </a:t>
            </a:r>
          </a:p>
          <a:p>
            <a:pPr>
              <a:lnSpc>
                <a:spcPct val="80000"/>
              </a:lnSpc>
            </a:pPr>
            <a:r>
              <a:rPr lang="en-US" sz="2300" smtClean="0"/>
              <a:t>Depth of Field</a:t>
            </a:r>
          </a:p>
          <a:p>
            <a:pPr lvl="1">
              <a:lnSpc>
                <a:spcPct val="80000"/>
              </a:lnSpc>
            </a:pPr>
            <a:r>
              <a:rPr lang="en-US" sz="2000" smtClean="0"/>
              <a:t>f/ratio determines is the depth of field, or depth of focus. At smaller apertures (higher f/ratios) the lens acts more like a pinhole, and both objects relatively close and far away from the lens will appear sharp. At larger apertures, the depth of focus decreases, and everything except objects within a narrow range of distance will not be sharp.</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idx="4294967295"/>
          </p:nvPr>
        </p:nvSpPr>
        <p:spPr/>
        <p:txBody>
          <a:bodyPr/>
          <a:lstStyle/>
          <a:p>
            <a:r>
              <a:rPr lang="en-US" smtClean="0"/>
              <a:t>Subject Matter: Portrait</a:t>
            </a:r>
          </a:p>
        </p:txBody>
      </p:sp>
      <p:sp>
        <p:nvSpPr>
          <p:cNvPr id="23554" name="Rectangle 9"/>
          <p:cNvSpPr>
            <a:spLocks noGrp="1"/>
          </p:cNvSpPr>
          <p:nvPr>
            <p:ph sz="quarter" idx="4294967295"/>
          </p:nvPr>
        </p:nvSpPr>
        <p:spPr>
          <a:xfrm>
            <a:off x="301625" y="1524000"/>
            <a:ext cx="4191000" cy="2222500"/>
          </a:xfrm>
        </p:spPr>
        <p:txBody>
          <a:bodyPr/>
          <a:lstStyle/>
          <a:p>
            <a:endParaRPr lang="en-US" sz="2000" smtClean="0"/>
          </a:p>
        </p:txBody>
      </p:sp>
      <p:sp>
        <p:nvSpPr>
          <p:cNvPr id="23555" name="Rectangle 10"/>
          <p:cNvSpPr>
            <a:spLocks noGrp="1"/>
          </p:cNvSpPr>
          <p:nvPr>
            <p:ph sz="quarter" idx="4294967295"/>
          </p:nvPr>
        </p:nvSpPr>
        <p:spPr>
          <a:xfrm>
            <a:off x="4645025" y="1524000"/>
            <a:ext cx="4191000" cy="2222500"/>
          </a:xfrm>
        </p:spPr>
        <p:txBody>
          <a:bodyPr/>
          <a:lstStyle/>
          <a:p>
            <a:endParaRPr lang="en-US" sz="2000" smtClean="0"/>
          </a:p>
        </p:txBody>
      </p:sp>
      <p:sp>
        <p:nvSpPr>
          <p:cNvPr id="23556" name="Rectangle 11"/>
          <p:cNvSpPr>
            <a:spLocks noGrp="1"/>
          </p:cNvSpPr>
          <p:nvPr>
            <p:ph type="body" sz="half" idx="4294967295"/>
          </p:nvPr>
        </p:nvSpPr>
        <p:spPr>
          <a:xfrm>
            <a:off x="301625" y="5105400"/>
            <a:ext cx="8534400" cy="1017588"/>
          </a:xfrm>
        </p:spPr>
        <p:txBody>
          <a:bodyPr/>
          <a:lstStyle/>
          <a:p>
            <a:pPr>
              <a:lnSpc>
                <a:spcPct val="90000"/>
              </a:lnSpc>
            </a:pPr>
            <a:r>
              <a:rPr lang="en-US" sz="1800" smtClean="0"/>
              <a:t>A work of art that represents a specific person, a group of people, or an animal. </a:t>
            </a:r>
          </a:p>
          <a:p>
            <a:pPr>
              <a:lnSpc>
                <a:spcPct val="90000"/>
              </a:lnSpc>
            </a:pPr>
            <a:r>
              <a:rPr lang="en-US" sz="1800" smtClean="0"/>
              <a:t>Portraits usually show what a person looks like as well as revealing something about the subject's personality </a:t>
            </a:r>
          </a:p>
        </p:txBody>
      </p:sp>
      <p:pic>
        <p:nvPicPr>
          <p:cNvPr id="23557" name="Picture 8" descr="Picture-10"/>
          <p:cNvPicPr>
            <a:picLocks noChangeAspect="1" noChangeArrowheads="1"/>
          </p:cNvPicPr>
          <p:nvPr/>
        </p:nvPicPr>
        <p:blipFill>
          <a:blip r:embed="rId2"/>
          <a:srcRect/>
          <a:stretch>
            <a:fillRect/>
          </a:stretch>
        </p:blipFill>
        <p:spPr bwMode="auto">
          <a:xfrm>
            <a:off x="1066800" y="1524000"/>
            <a:ext cx="2649538" cy="3429000"/>
          </a:xfrm>
          <a:prstGeom prst="rect">
            <a:avLst/>
          </a:prstGeom>
          <a:noFill/>
          <a:ln w="9525">
            <a:noFill/>
            <a:miter lim="800000"/>
            <a:headEnd/>
            <a:tailEnd/>
          </a:ln>
        </p:spPr>
      </p:pic>
      <p:pic>
        <p:nvPicPr>
          <p:cNvPr id="23558" name="Picture 13" descr="famous+portrait+photographers+%284%29"/>
          <p:cNvPicPr>
            <a:picLocks noChangeAspect="1" noChangeArrowheads="1"/>
          </p:cNvPicPr>
          <p:nvPr/>
        </p:nvPicPr>
        <p:blipFill>
          <a:blip r:embed="rId3"/>
          <a:srcRect/>
          <a:stretch>
            <a:fillRect/>
          </a:stretch>
        </p:blipFill>
        <p:spPr bwMode="auto">
          <a:xfrm>
            <a:off x="5638800" y="1524000"/>
            <a:ext cx="2238375"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p:cNvSpPr>
          <p:nvPr>
            <p:ph type="title" idx="4294967295"/>
          </p:nvPr>
        </p:nvSpPr>
        <p:spPr/>
        <p:txBody>
          <a:bodyPr/>
          <a:lstStyle/>
          <a:p>
            <a:r>
              <a:rPr lang="en-US" smtClean="0"/>
              <a:t>Subject Matter: Landscapes/Cityscapes</a:t>
            </a:r>
          </a:p>
        </p:txBody>
      </p:sp>
      <p:sp>
        <p:nvSpPr>
          <p:cNvPr id="24578" name="Rectangle 4"/>
          <p:cNvSpPr>
            <a:spLocks noGrp="1"/>
          </p:cNvSpPr>
          <p:nvPr>
            <p:ph sz="quarter" idx="4294967295"/>
          </p:nvPr>
        </p:nvSpPr>
        <p:spPr>
          <a:xfrm>
            <a:off x="301625" y="1524000"/>
            <a:ext cx="4191000" cy="2222500"/>
          </a:xfrm>
        </p:spPr>
        <p:txBody>
          <a:bodyPr/>
          <a:lstStyle/>
          <a:p>
            <a:endParaRPr lang="en-US" sz="2000" smtClean="0"/>
          </a:p>
        </p:txBody>
      </p:sp>
      <p:sp>
        <p:nvSpPr>
          <p:cNvPr id="24579" name="Rectangle 5"/>
          <p:cNvSpPr>
            <a:spLocks noGrp="1"/>
          </p:cNvSpPr>
          <p:nvPr>
            <p:ph sz="quarter" idx="4294967295"/>
          </p:nvPr>
        </p:nvSpPr>
        <p:spPr>
          <a:xfrm>
            <a:off x="4645025" y="1524000"/>
            <a:ext cx="4191000" cy="2222500"/>
          </a:xfrm>
        </p:spPr>
        <p:txBody>
          <a:bodyPr/>
          <a:lstStyle/>
          <a:p>
            <a:endParaRPr lang="en-US" sz="2000" smtClean="0"/>
          </a:p>
        </p:txBody>
      </p:sp>
      <p:sp>
        <p:nvSpPr>
          <p:cNvPr id="24580" name="Rectangle 6"/>
          <p:cNvSpPr>
            <a:spLocks noGrp="1"/>
          </p:cNvSpPr>
          <p:nvPr>
            <p:ph type="body" sz="half" idx="4294967295"/>
          </p:nvPr>
        </p:nvSpPr>
        <p:spPr>
          <a:xfrm>
            <a:off x="301625" y="5029200"/>
            <a:ext cx="8534400" cy="1093788"/>
          </a:xfrm>
        </p:spPr>
        <p:txBody>
          <a:bodyPr/>
          <a:lstStyle/>
          <a:p>
            <a:pPr>
              <a:lnSpc>
                <a:spcPct val="90000"/>
              </a:lnSpc>
            </a:pPr>
            <a:r>
              <a:rPr lang="en-US" sz="2300" smtClean="0"/>
              <a:t>work of art which depicts scenery such as mountains, valleys, trees, rivers and forests. There is invariably some sky in the scene. </a:t>
            </a:r>
          </a:p>
        </p:txBody>
      </p:sp>
      <p:pic>
        <p:nvPicPr>
          <p:cNvPr id="24581" name="Picture 8" descr="10027,xitefun-black-and-white-intersting-landscape-ins"/>
          <p:cNvPicPr>
            <a:picLocks noChangeAspect="1" noChangeArrowheads="1"/>
          </p:cNvPicPr>
          <p:nvPr/>
        </p:nvPicPr>
        <p:blipFill>
          <a:blip r:embed="rId2"/>
          <a:srcRect/>
          <a:stretch>
            <a:fillRect/>
          </a:stretch>
        </p:blipFill>
        <p:spPr bwMode="auto">
          <a:xfrm>
            <a:off x="228600" y="1752600"/>
            <a:ext cx="4340225" cy="2813050"/>
          </a:xfrm>
          <a:prstGeom prst="rect">
            <a:avLst/>
          </a:prstGeom>
          <a:noFill/>
          <a:ln w="9525">
            <a:noFill/>
            <a:miter lim="800000"/>
            <a:headEnd/>
            <a:tailEnd/>
          </a:ln>
        </p:spPr>
      </p:pic>
      <p:pic>
        <p:nvPicPr>
          <p:cNvPr id="24582" name="Picture 10" descr="usga38364-bw"/>
          <p:cNvPicPr>
            <a:picLocks noChangeAspect="1" noChangeArrowheads="1"/>
          </p:cNvPicPr>
          <p:nvPr/>
        </p:nvPicPr>
        <p:blipFill>
          <a:blip r:embed="rId3"/>
          <a:srcRect/>
          <a:stretch>
            <a:fillRect/>
          </a:stretch>
        </p:blipFill>
        <p:spPr bwMode="auto">
          <a:xfrm>
            <a:off x="4648200" y="1752600"/>
            <a:ext cx="4267200" cy="2889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idx="4294967295"/>
          </p:nvPr>
        </p:nvSpPr>
        <p:spPr/>
        <p:txBody>
          <a:bodyPr/>
          <a:lstStyle/>
          <a:p>
            <a:r>
              <a:rPr lang="en-US" smtClean="0"/>
              <a:t>Subject Matter: Still-Life</a:t>
            </a:r>
          </a:p>
        </p:txBody>
      </p:sp>
      <p:sp>
        <p:nvSpPr>
          <p:cNvPr id="25602" name="Rectangle 4"/>
          <p:cNvSpPr>
            <a:spLocks noGrp="1"/>
          </p:cNvSpPr>
          <p:nvPr>
            <p:ph sz="quarter" idx="4294967295"/>
          </p:nvPr>
        </p:nvSpPr>
        <p:spPr>
          <a:xfrm>
            <a:off x="301625" y="1524000"/>
            <a:ext cx="4191000" cy="2222500"/>
          </a:xfrm>
        </p:spPr>
        <p:txBody>
          <a:bodyPr/>
          <a:lstStyle/>
          <a:p>
            <a:endParaRPr lang="en-US" sz="2000" smtClean="0"/>
          </a:p>
        </p:txBody>
      </p:sp>
      <p:sp>
        <p:nvSpPr>
          <p:cNvPr id="25603" name="Rectangle 5"/>
          <p:cNvSpPr>
            <a:spLocks noGrp="1"/>
          </p:cNvSpPr>
          <p:nvPr>
            <p:ph sz="quarter" idx="4294967295"/>
          </p:nvPr>
        </p:nvSpPr>
        <p:spPr>
          <a:xfrm>
            <a:off x="4645025" y="1524000"/>
            <a:ext cx="4191000" cy="2222500"/>
          </a:xfrm>
        </p:spPr>
        <p:txBody>
          <a:bodyPr/>
          <a:lstStyle/>
          <a:p>
            <a:endParaRPr lang="en-US" sz="2000" smtClean="0"/>
          </a:p>
        </p:txBody>
      </p:sp>
      <p:sp>
        <p:nvSpPr>
          <p:cNvPr id="25604" name="Rectangle 6"/>
          <p:cNvSpPr>
            <a:spLocks noGrp="1"/>
          </p:cNvSpPr>
          <p:nvPr>
            <p:ph type="body" sz="half" idx="4294967295"/>
          </p:nvPr>
        </p:nvSpPr>
        <p:spPr>
          <a:xfrm>
            <a:off x="301625" y="5029200"/>
            <a:ext cx="8534400" cy="1093788"/>
          </a:xfrm>
        </p:spPr>
        <p:txBody>
          <a:bodyPr/>
          <a:lstStyle/>
          <a:p>
            <a:r>
              <a:rPr lang="en-US" sz="2300" smtClean="0"/>
              <a:t>A picture of inanimate objects. Common still life subjects include vessels, food, flowers, books, clothing. </a:t>
            </a:r>
          </a:p>
        </p:txBody>
      </p:sp>
      <p:pic>
        <p:nvPicPr>
          <p:cNvPr id="25605" name="Picture 8" descr="Still-Life-photography-1"/>
          <p:cNvPicPr>
            <a:picLocks noChangeAspect="1" noChangeArrowheads="1"/>
          </p:cNvPicPr>
          <p:nvPr/>
        </p:nvPicPr>
        <p:blipFill>
          <a:blip r:embed="rId2"/>
          <a:srcRect/>
          <a:stretch>
            <a:fillRect/>
          </a:stretch>
        </p:blipFill>
        <p:spPr bwMode="auto">
          <a:xfrm>
            <a:off x="914400" y="1447800"/>
            <a:ext cx="2879725" cy="3429000"/>
          </a:xfrm>
          <a:prstGeom prst="rect">
            <a:avLst/>
          </a:prstGeom>
          <a:noFill/>
          <a:ln w="9525">
            <a:noFill/>
            <a:miter lim="800000"/>
            <a:headEnd/>
            <a:tailEnd/>
          </a:ln>
        </p:spPr>
      </p:pic>
      <p:pic>
        <p:nvPicPr>
          <p:cNvPr id="25606" name="Picture 10" descr="shell"/>
          <p:cNvPicPr>
            <a:picLocks noChangeAspect="1" noChangeArrowheads="1"/>
          </p:cNvPicPr>
          <p:nvPr/>
        </p:nvPicPr>
        <p:blipFill>
          <a:blip r:embed="rId3"/>
          <a:srcRect/>
          <a:stretch>
            <a:fillRect/>
          </a:stretch>
        </p:blipFill>
        <p:spPr bwMode="auto">
          <a:xfrm>
            <a:off x="4191000" y="1533525"/>
            <a:ext cx="4419600" cy="3314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idx="4294967295"/>
          </p:nvPr>
        </p:nvSpPr>
        <p:spPr/>
        <p:txBody>
          <a:bodyPr/>
          <a:lstStyle/>
          <a:p>
            <a:r>
              <a:rPr lang="en-US" smtClean="0"/>
              <a:t>Exposure Settings: Lens Aperture</a:t>
            </a:r>
          </a:p>
        </p:txBody>
      </p:sp>
      <p:sp>
        <p:nvSpPr>
          <p:cNvPr id="26626" name="Rectangle 3"/>
          <p:cNvSpPr>
            <a:spLocks noGrp="1"/>
          </p:cNvSpPr>
          <p:nvPr>
            <p:ph type="body" idx="4294967295"/>
          </p:nvPr>
        </p:nvSpPr>
        <p:spPr/>
        <p:txBody>
          <a:bodyPr/>
          <a:lstStyle/>
          <a:p>
            <a:pPr>
              <a:lnSpc>
                <a:spcPct val="90000"/>
              </a:lnSpc>
            </a:pPr>
            <a:r>
              <a:rPr lang="en-US" sz="2300" smtClean="0"/>
              <a:t>Lens Aperture:</a:t>
            </a:r>
          </a:p>
          <a:p>
            <a:pPr lvl="1">
              <a:lnSpc>
                <a:spcPct val="90000"/>
              </a:lnSpc>
            </a:pPr>
            <a:r>
              <a:rPr lang="en-US" sz="2000" i="1" smtClean="0"/>
              <a:t>The lens aperture controls how much light per unit time reaches the film/sensor</a:t>
            </a:r>
            <a:r>
              <a:rPr lang="en-US" sz="2000" smtClean="0"/>
              <a:t>. </a:t>
            </a:r>
          </a:p>
          <a:p>
            <a:pPr lvl="1">
              <a:lnSpc>
                <a:spcPct val="90000"/>
              </a:lnSpc>
            </a:pPr>
            <a:r>
              <a:rPr lang="en-US" sz="2000" smtClean="0"/>
              <a:t>A camera lens consists of several groups of glass lenses, each group containing one or more elements. There is a group at the front of the lens, where the light comes in, and a group at the back, which mounts to the camera.</a:t>
            </a:r>
          </a:p>
          <a:p>
            <a:pPr lvl="1">
              <a:lnSpc>
                <a:spcPct val="90000"/>
              </a:lnSpc>
            </a:pPr>
            <a:r>
              <a:rPr lang="en-US" sz="2000" smtClean="0"/>
              <a:t>The aperture measures the diameter of this part of the lens, where light travels parallel, and the lens' aperture is typically indicated as a so-called f/ratio. For example, a 28mm lens with a maximal aperture of f/2.8 has an aperture of 10mm (28mm focal length divided by 2.8). The bigger the aperture, the lower the f/ratio number, and the more light the lens will 'catch'.</a:t>
            </a:r>
          </a:p>
          <a:p>
            <a:pPr lvl="1">
              <a:lnSpc>
                <a:spcPct val="90000"/>
              </a:lnSpc>
            </a:pPr>
            <a:r>
              <a:rPr lang="en-US" sz="2000" smtClean="0"/>
              <a:t>typical lens may have adjustable apertures f/2.8, f/4, f/5.6, f/8, f/11, f/16, f/22.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idx="4294967295"/>
          </p:nvPr>
        </p:nvSpPr>
        <p:spPr/>
        <p:txBody>
          <a:bodyPr/>
          <a:lstStyle/>
          <a:p>
            <a:r>
              <a:rPr lang="en-US" smtClean="0"/>
              <a:t>Exposure Settings: Shutter Speed </a:t>
            </a:r>
          </a:p>
        </p:txBody>
      </p:sp>
      <p:sp>
        <p:nvSpPr>
          <p:cNvPr id="27650" name="Rectangle 3"/>
          <p:cNvSpPr>
            <a:spLocks noGrp="1"/>
          </p:cNvSpPr>
          <p:nvPr>
            <p:ph type="body" idx="4294967295"/>
          </p:nvPr>
        </p:nvSpPr>
        <p:spPr/>
        <p:txBody>
          <a:bodyPr/>
          <a:lstStyle/>
          <a:p>
            <a:r>
              <a:rPr lang="en-US" smtClean="0"/>
              <a:t>Shutter Speed:</a:t>
            </a:r>
          </a:p>
          <a:p>
            <a:pPr lvl="1"/>
            <a:r>
              <a:rPr lang="en-US" i="1" smtClean="0"/>
              <a:t>The shutter speed determines how long a certain amount of light will reach the film/sensor</a:t>
            </a:r>
            <a:r>
              <a:rPr lang="en-US" smtClean="0"/>
              <a:t>. </a:t>
            </a:r>
          </a:p>
          <a:p>
            <a:pPr lvl="1"/>
            <a:r>
              <a:rPr lang="en-US" smtClean="0"/>
              <a:t>With daytime photography, shutter speeds are usually very fast, of the order of 1/1000 second (1 millisecond). </a:t>
            </a:r>
          </a:p>
          <a:p>
            <a:pPr lvl="1"/>
            <a:r>
              <a:rPr lang="en-US" smtClean="0"/>
              <a:t>Shutter speeds on older cameras differ approximately by factors of two, starting maybe from 1 second down to 1/1000 second or faster: 1, 1/2, 1/4, 1/8, 1/15, 1/30, 1/60, 1/125, 1/250, 1/500 and 1/1000 second. </a:t>
            </a:r>
          </a:p>
          <a:p>
            <a:pPr lvl="1"/>
            <a:r>
              <a:rPr lang="en-US" smtClean="0"/>
              <a:t>The 1/ part is usually omitted, with the understanding that the </a:t>
            </a:r>
            <a:r>
              <a:rPr lang="en-US" b="1" smtClean="0"/>
              <a:t>number corresponds to the fraction of a second.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p:txBody>
          <a:bodyPr/>
          <a:lstStyle/>
          <a:p>
            <a:r>
              <a:rPr lang="en-US" smtClean="0"/>
              <a:t>Exposure Setting: Film Sensitivity</a:t>
            </a:r>
          </a:p>
        </p:txBody>
      </p:sp>
      <p:sp>
        <p:nvSpPr>
          <p:cNvPr id="28674" name="Rectangle 3"/>
          <p:cNvSpPr>
            <a:spLocks noGrp="1"/>
          </p:cNvSpPr>
          <p:nvPr>
            <p:ph type="body" idx="4294967295"/>
          </p:nvPr>
        </p:nvSpPr>
        <p:spPr/>
        <p:txBody>
          <a:bodyPr/>
          <a:lstStyle/>
          <a:p>
            <a:pPr>
              <a:lnSpc>
                <a:spcPct val="80000"/>
              </a:lnSpc>
            </a:pPr>
            <a:r>
              <a:rPr lang="en-US" sz="2300" smtClean="0"/>
              <a:t>Film Sensitivity:</a:t>
            </a:r>
          </a:p>
          <a:p>
            <a:pPr lvl="1">
              <a:lnSpc>
                <a:spcPct val="80000"/>
              </a:lnSpc>
            </a:pPr>
            <a:r>
              <a:rPr lang="en-US" sz="2000" i="1" smtClean="0"/>
              <a:t>The film sensitivity determines how quickly a film or sensor will respond to a certain amount of light to become properly exposed</a:t>
            </a:r>
            <a:r>
              <a:rPr lang="en-US" sz="2000" smtClean="0"/>
              <a:t>. </a:t>
            </a:r>
          </a:p>
          <a:p>
            <a:pPr lvl="1">
              <a:lnSpc>
                <a:spcPct val="80000"/>
              </a:lnSpc>
            </a:pPr>
            <a:r>
              <a:rPr lang="en-US" sz="2000" smtClean="0"/>
              <a:t>With film, the most common sensitivities are 100 and 200 ISO (also called ASA). </a:t>
            </a:r>
          </a:p>
          <a:p>
            <a:pPr lvl="1">
              <a:lnSpc>
                <a:spcPct val="80000"/>
              </a:lnSpc>
            </a:pPr>
            <a:r>
              <a:rPr lang="en-US" sz="2000" smtClean="0"/>
              <a:t>The lower the ISO number, the less sensitive a film is. </a:t>
            </a:r>
          </a:p>
          <a:p>
            <a:pPr lvl="1">
              <a:lnSpc>
                <a:spcPct val="80000"/>
              </a:lnSpc>
            </a:pPr>
            <a:r>
              <a:rPr lang="en-US" sz="2000" smtClean="0"/>
              <a:t>Most slide and print films have sensitivities ranging from 50 to 3200 ISO in factors of 2: 50, 100, 200, 400, 800, 1600 and 3200 ISO. </a:t>
            </a:r>
          </a:p>
          <a:p>
            <a:pPr lvl="1">
              <a:lnSpc>
                <a:spcPct val="80000"/>
              </a:lnSpc>
            </a:pPr>
            <a:r>
              <a:rPr lang="en-US" sz="2000" smtClean="0"/>
              <a:t>All these factors correspond to one stop difference, so an exposure of 1/500 second at f/8 on 100 ISO film should yield the same amount of exposure as an exposure of 1/500 second at f/11 on 200 ISO film, or 1/250 second at f/8 on 50 ISO film.</a:t>
            </a:r>
          </a:p>
          <a:p>
            <a:pPr lvl="1">
              <a:lnSpc>
                <a:spcPct val="80000"/>
              </a:lnSpc>
            </a:pPr>
            <a:r>
              <a:rPr lang="en-US" sz="2000" smtClean="0"/>
              <a:t>But 'slower' films have finer resolution than 'faster' films, thus low ISO films are desired unless the amount of available light is very limited.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idx="4294967295"/>
          </p:nvPr>
        </p:nvSpPr>
        <p:spPr/>
        <p:txBody>
          <a:bodyPr/>
          <a:lstStyle/>
          <a:p>
            <a:r>
              <a:rPr lang="en-US" smtClean="0"/>
              <a:t>Depth of Field</a:t>
            </a:r>
          </a:p>
        </p:txBody>
      </p:sp>
      <p:sp>
        <p:nvSpPr>
          <p:cNvPr id="29698" name="Rectangle 4"/>
          <p:cNvSpPr>
            <a:spLocks noGrp="1"/>
          </p:cNvSpPr>
          <p:nvPr>
            <p:ph sz="half" idx="4294967295"/>
          </p:nvPr>
        </p:nvSpPr>
        <p:spPr>
          <a:xfrm>
            <a:off x="301625" y="1524000"/>
            <a:ext cx="8534400" cy="2222500"/>
          </a:xfrm>
        </p:spPr>
        <p:txBody>
          <a:bodyPr/>
          <a:lstStyle/>
          <a:p>
            <a:endParaRPr lang="en-US" sz="2300" smtClean="0"/>
          </a:p>
        </p:txBody>
      </p:sp>
      <p:sp>
        <p:nvSpPr>
          <p:cNvPr id="29699" name="Rectangle 5"/>
          <p:cNvSpPr>
            <a:spLocks noGrp="1"/>
          </p:cNvSpPr>
          <p:nvPr>
            <p:ph type="body" sz="half" idx="4294967295"/>
          </p:nvPr>
        </p:nvSpPr>
        <p:spPr>
          <a:xfrm>
            <a:off x="301625" y="4800600"/>
            <a:ext cx="8534400" cy="1322388"/>
          </a:xfrm>
        </p:spPr>
        <p:txBody>
          <a:bodyPr/>
          <a:lstStyle/>
          <a:p>
            <a:pPr>
              <a:lnSpc>
                <a:spcPct val="90000"/>
              </a:lnSpc>
            </a:pPr>
            <a:r>
              <a:rPr lang="en-US" sz="2100" smtClean="0"/>
              <a:t>Depth of field refers to the range of distance that appears acceptably sharp. It varies depending on camera type, aperture and focusing distance, although print size and viewing distance can also influence our perception of depth of field. </a:t>
            </a:r>
          </a:p>
        </p:txBody>
      </p:sp>
      <p:pic>
        <p:nvPicPr>
          <p:cNvPr id="29700" name="Picture 9" descr="6965118641_4eb319e865_z"/>
          <p:cNvPicPr>
            <a:picLocks noChangeAspect="1" noChangeArrowheads="1"/>
          </p:cNvPicPr>
          <p:nvPr/>
        </p:nvPicPr>
        <p:blipFill>
          <a:blip r:embed="rId2"/>
          <a:srcRect/>
          <a:stretch>
            <a:fillRect/>
          </a:stretch>
        </p:blipFill>
        <p:spPr bwMode="auto">
          <a:xfrm>
            <a:off x="2133600" y="1676400"/>
            <a:ext cx="4572000" cy="3043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idx="4294967295"/>
          </p:nvPr>
        </p:nvSpPr>
        <p:spPr/>
        <p:txBody>
          <a:bodyPr/>
          <a:lstStyle/>
          <a:p>
            <a:r>
              <a:rPr lang="en-US" smtClean="0"/>
              <a:t>Controlling Depth of Field</a:t>
            </a:r>
          </a:p>
        </p:txBody>
      </p:sp>
      <p:sp>
        <p:nvSpPr>
          <p:cNvPr id="30722" name="Rectangle 4"/>
          <p:cNvSpPr>
            <a:spLocks noGrp="1"/>
          </p:cNvSpPr>
          <p:nvPr>
            <p:ph type="body" sz="half" idx="4294967295"/>
          </p:nvPr>
        </p:nvSpPr>
        <p:spPr>
          <a:xfrm>
            <a:off x="301625" y="1524000"/>
            <a:ext cx="8534400" cy="1676400"/>
          </a:xfrm>
        </p:spPr>
        <p:txBody>
          <a:bodyPr/>
          <a:lstStyle/>
          <a:p>
            <a:pPr>
              <a:lnSpc>
                <a:spcPct val="80000"/>
              </a:lnSpc>
            </a:pPr>
            <a:r>
              <a:rPr lang="en-US" sz="1800" smtClean="0"/>
              <a:t>Although print size and viewing distance influence how large the circle of confusion </a:t>
            </a:r>
            <a:r>
              <a:rPr lang="en-US" sz="1800" i="1" smtClean="0"/>
              <a:t>appears</a:t>
            </a:r>
            <a:r>
              <a:rPr lang="en-US" sz="1800" smtClean="0"/>
              <a:t> to our eyes, aperture and focal distance are the two main factors that determine how big the circle of confusion will be on your camera's sensor.</a:t>
            </a:r>
          </a:p>
          <a:p>
            <a:pPr>
              <a:lnSpc>
                <a:spcPct val="80000"/>
              </a:lnSpc>
            </a:pPr>
            <a:r>
              <a:rPr lang="en-US" sz="1800" smtClean="0"/>
              <a:t>Larger apertures (smaller F-stop number) and closer focusing distances produce a shallower depth of field. The following test maintains the same focus distance, but changes the aperture setting: </a:t>
            </a:r>
          </a:p>
        </p:txBody>
      </p:sp>
      <p:pic>
        <p:nvPicPr>
          <p:cNvPr id="30723" name="Picture 6" descr="Depth-of-Field"/>
          <p:cNvPicPr>
            <a:picLocks noChangeAspect="1" noChangeArrowheads="1"/>
          </p:cNvPicPr>
          <p:nvPr/>
        </p:nvPicPr>
        <p:blipFill>
          <a:blip r:embed="rId2"/>
          <a:srcRect/>
          <a:stretch>
            <a:fillRect/>
          </a:stretch>
        </p:blipFill>
        <p:spPr bwMode="auto">
          <a:xfrm>
            <a:off x="1066800" y="3200400"/>
            <a:ext cx="6781800" cy="325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idx="4294967295"/>
          </p:nvPr>
        </p:nvSpPr>
        <p:spPr/>
        <p:txBody>
          <a:bodyPr/>
          <a:lstStyle/>
          <a:p>
            <a:r>
              <a:rPr lang="en-US" smtClean="0"/>
              <a:t>Depth of Field and Aperture Visualization</a:t>
            </a:r>
          </a:p>
        </p:txBody>
      </p:sp>
      <p:sp>
        <p:nvSpPr>
          <p:cNvPr id="31746" name="Rectangle 8"/>
          <p:cNvSpPr>
            <a:spLocks noGrp="1"/>
          </p:cNvSpPr>
          <p:nvPr>
            <p:ph type="body" sz="half" idx="4294967295"/>
          </p:nvPr>
        </p:nvSpPr>
        <p:spPr>
          <a:xfrm>
            <a:off x="301625" y="1524000"/>
            <a:ext cx="8534400" cy="1600200"/>
          </a:xfrm>
        </p:spPr>
        <p:txBody>
          <a:bodyPr/>
          <a:lstStyle/>
          <a:p>
            <a:pPr>
              <a:lnSpc>
                <a:spcPct val="90000"/>
              </a:lnSpc>
            </a:pPr>
            <a:r>
              <a:rPr lang="en-US" sz="1800" smtClean="0"/>
              <a:t>The key concept is this: when an object is in focus, light rays originating from that point converge at a point on the camera's sensor. If the light rays hit the sensor at slightly different locations (arriving at a disc instead of a point), then this object will be rendered as out of focus — and increasingly so depending on how far apart the light rays are.</a:t>
            </a:r>
          </a:p>
        </p:txBody>
      </p:sp>
      <p:sp>
        <p:nvSpPr>
          <p:cNvPr id="31747" name="Rectangle 9"/>
          <p:cNvSpPr>
            <a:spLocks noGrp="1"/>
          </p:cNvSpPr>
          <p:nvPr>
            <p:ph sz="half" idx="4294967295"/>
          </p:nvPr>
        </p:nvSpPr>
        <p:spPr>
          <a:xfrm>
            <a:off x="301625" y="3898900"/>
            <a:ext cx="8534400" cy="2224088"/>
          </a:xfrm>
        </p:spPr>
        <p:txBody>
          <a:bodyPr/>
          <a:lstStyle/>
          <a:p>
            <a:endParaRPr lang="en-US" sz="2300" smtClean="0"/>
          </a:p>
        </p:txBody>
      </p:sp>
      <p:pic>
        <p:nvPicPr>
          <p:cNvPr id="31748" name="Picture 5" descr="Visualization: Aperture vs Depth of Field"/>
          <p:cNvPicPr>
            <a:picLocks noChangeAspect="1" noChangeArrowheads="1"/>
          </p:cNvPicPr>
          <p:nvPr/>
        </p:nvPicPr>
        <p:blipFill>
          <a:blip r:embed="rId2">
            <a:lum contrast="72000"/>
            <a:grayscl/>
            <a:biLevel thresh="50000"/>
          </a:blip>
          <a:srcRect/>
          <a:stretch>
            <a:fillRect/>
          </a:stretch>
        </p:blipFill>
        <p:spPr bwMode="auto">
          <a:xfrm>
            <a:off x="1143000" y="3048000"/>
            <a:ext cx="6781800" cy="3094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p:txBody>
          <a:bodyPr/>
          <a:lstStyle/>
          <a:p>
            <a:r>
              <a:rPr lang="en-US" sz="2600" smtClean="0"/>
              <a:t>EQ: How is 35mm B&amp;W roll processed after exposure to produce usable images (negatives)?</a:t>
            </a:r>
          </a:p>
        </p:txBody>
      </p:sp>
      <p:sp>
        <p:nvSpPr>
          <p:cNvPr id="32770" name="Rectangle 3"/>
          <p:cNvSpPr>
            <a:spLocks noGrp="1"/>
          </p:cNvSpPr>
          <p:nvPr>
            <p:ph type="body" idx="4294967295"/>
          </p:nvPr>
        </p:nvSpPr>
        <p:spPr/>
        <p:txBody>
          <a:bodyPr/>
          <a:lstStyle/>
          <a:p>
            <a:r>
              <a:rPr lang="en-US" smtClean="0"/>
              <a:t>Understanding of the critical attributes of the chemicals used to process 35mm B&amp;W roll film</a:t>
            </a:r>
          </a:p>
          <a:p>
            <a:pPr lvl="1"/>
            <a:r>
              <a:rPr lang="en-US" smtClean="0"/>
              <a:t>Developer</a:t>
            </a:r>
          </a:p>
          <a:p>
            <a:pPr lvl="1"/>
            <a:r>
              <a:rPr lang="en-US" smtClean="0"/>
              <a:t>Stop bath</a:t>
            </a:r>
          </a:p>
          <a:p>
            <a:pPr lvl="1"/>
            <a:r>
              <a:rPr lang="en-US" smtClean="0"/>
              <a:t>Fixer </a:t>
            </a:r>
          </a:p>
          <a:p>
            <a:pPr lvl="1"/>
            <a:r>
              <a:rPr lang="en-US" smtClean="0"/>
              <a:t>Photo flo (negatives)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idx="4294967295"/>
          </p:nvPr>
        </p:nvSpPr>
        <p:spPr/>
        <p:txBody>
          <a:bodyPr/>
          <a:lstStyle/>
          <a:p>
            <a:r>
              <a:rPr lang="en-US" smtClean="0"/>
              <a:t>Developer: D76</a:t>
            </a:r>
          </a:p>
        </p:txBody>
      </p:sp>
      <p:sp>
        <p:nvSpPr>
          <p:cNvPr id="33794" name="Rectangle 3"/>
          <p:cNvSpPr>
            <a:spLocks noGrp="1"/>
          </p:cNvSpPr>
          <p:nvPr>
            <p:ph type="body" idx="4294967295"/>
          </p:nvPr>
        </p:nvSpPr>
        <p:spPr/>
        <p:txBody>
          <a:bodyPr/>
          <a:lstStyle/>
          <a:p>
            <a:pPr>
              <a:lnSpc>
                <a:spcPct val="80000"/>
              </a:lnSpc>
            </a:pPr>
            <a:r>
              <a:rPr lang="en-US" sz="2300" smtClean="0"/>
              <a:t>Film developer reveals the latent images on your </a:t>
            </a:r>
            <a:r>
              <a:rPr lang="en-US" sz="2300" b="1" smtClean="0"/>
              <a:t>film's negatives</a:t>
            </a:r>
            <a:r>
              <a:rPr lang="en-US" sz="2300" smtClean="0"/>
              <a:t>. The chemical acts on the film's light-sensitive silver halides and reduces them over time. </a:t>
            </a:r>
            <a:r>
              <a:rPr lang="en-US" sz="2300" i="1" smtClean="0"/>
              <a:t>The further the silvers get reduced, the lighter the negative will appear after processing and the darker the final image.</a:t>
            </a:r>
          </a:p>
          <a:p>
            <a:pPr>
              <a:lnSpc>
                <a:spcPct val="80000"/>
              </a:lnSpc>
            </a:pPr>
            <a:r>
              <a:rPr lang="en-US" sz="2300" smtClean="0"/>
              <a:t>When processing film, you must make sure the film developer is at the </a:t>
            </a:r>
            <a:r>
              <a:rPr lang="en-US" sz="2300" b="1" smtClean="0"/>
              <a:t>right temperature</a:t>
            </a:r>
            <a:r>
              <a:rPr lang="en-US" sz="2300" smtClean="0"/>
              <a:t>. Consult the packaging or container of the particular film you are developing for temperature guidelines as well as information about how much time film should be left in the developer. </a:t>
            </a:r>
            <a:r>
              <a:rPr lang="en-US" sz="2300" i="1" smtClean="0"/>
              <a:t>Agitate the tank while developing to ensure that the chemicals reach all parts of the negatives evenly.</a:t>
            </a:r>
          </a:p>
          <a:p>
            <a:pPr>
              <a:lnSpc>
                <a:spcPct val="80000"/>
              </a:lnSpc>
            </a:pPr>
            <a:r>
              <a:rPr lang="en-US" sz="2300" u="sng" smtClean="0"/>
              <a:t>Film developer is not the same as print developer</a:t>
            </a:r>
            <a:r>
              <a:rPr lang="en-US" sz="2300" smtClean="0"/>
              <a:t>, so make sure to use the correct chemical.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idx="4294967295"/>
          </p:nvPr>
        </p:nvSpPr>
        <p:spPr/>
        <p:txBody>
          <a:bodyPr/>
          <a:lstStyle/>
          <a:p>
            <a:r>
              <a:rPr lang="en-US" smtClean="0"/>
              <a:t>Stop Bath</a:t>
            </a:r>
          </a:p>
        </p:txBody>
      </p:sp>
      <p:sp>
        <p:nvSpPr>
          <p:cNvPr id="34818" name="Rectangle 3"/>
          <p:cNvSpPr>
            <a:spLocks noGrp="1"/>
          </p:cNvSpPr>
          <p:nvPr>
            <p:ph type="body" sz="half" idx="4294967295"/>
          </p:nvPr>
        </p:nvSpPr>
        <p:spPr>
          <a:xfrm>
            <a:off x="301625" y="1524000"/>
            <a:ext cx="4191000" cy="4598988"/>
          </a:xfrm>
        </p:spPr>
        <p:txBody>
          <a:bodyPr/>
          <a:lstStyle/>
          <a:p>
            <a:pPr>
              <a:lnSpc>
                <a:spcPct val="90000"/>
              </a:lnSpc>
            </a:pPr>
            <a:r>
              <a:rPr lang="en-US" sz="1800" smtClean="0"/>
              <a:t>Stop bath is a yellow, acidic chemical that quickly neutralizes the film developer and </a:t>
            </a:r>
            <a:r>
              <a:rPr lang="en-US" sz="1800" b="1" smtClean="0"/>
              <a:t>stops the developing process. </a:t>
            </a:r>
          </a:p>
          <a:p>
            <a:pPr>
              <a:lnSpc>
                <a:spcPct val="90000"/>
              </a:lnSpc>
            </a:pPr>
            <a:r>
              <a:rPr lang="en-US" sz="1800" smtClean="0"/>
              <a:t>This chemical is </a:t>
            </a:r>
            <a:r>
              <a:rPr lang="en-US" sz="1800" u="sng" smtClean="0"/>
              <a:t>essential for avoiding over-development of negatives</a:t>
            </a:r>
            <a:r>
              <a:rPr lang="en-US" sz="1800" smtClean="0"/>
              <a:t>.</a:t>
            </a:r>
          </a:p>
          <a:p>
            <a:pPr>
              <a:lnSpc>
                <a:spcPct val="90000"/>
              </a:lnSpc>
            </a:pPr>
            <a:r>
              <a:rPr lang="en-US" sz="1800" smtClean="0"/>
              <a:t>Depending on the film and processing procedures you are using, the time you'll need to leave the negatives in the stop bath will vary, but it will usually be about </a:t>
            </a:r>
            <a:r>
              <a:rPr lang="en-US" sz="1800" b="1" smtClean="0"/>
              <a:t>15 to 30 seconds</a:t>
            </a:r>
            <a:r>
              <a:rPr lang="en-US" sz="1800" smtClean="0"/>
              <a:t>.</a:t>
            </a:r>
          </a:p>
          <a:p>
            <a:pPr>
              <a:lnSpc>
                <a:spcPct val="90000"/>
              </a:lnSpc>
            </a:pPr>
            <a:r>
              <a:rPr lang="en-US" sz="1800" b="1" u="sng" smtClean="0"/>
              <a:t>Stop bath can stain clothes and cause irritation to skin, so wear gloves during processing.</a:t>
            </a:r>
          </a:p>
          <a:p>
            <a:pPr>
              <a:lnSpc>
                <a:spcPct val="90000"/>
              </a:lnSpc>
            </a:pPr>
            <a:r>
              <a:rPr lang="en-US" sz="1800" smtClean="0"/>
              <a:t>Dilute 1 part concentrate with 63 parts water.</a:t>
            </a:r>
          </a:p>
        </p:txBody>
      </p:sp>
      <p:sp>
        <p:nvSpPr>
          <p:cNvPr id="34819" name="Rectangle 4"/>
          <p:cNvSpPr>
            <a:spLocks noGrp="1"/>
          </p:cNvSpPr>
          <p:nvPr>
            <p:ph sz="half" idx="4294967295"/>
          </p:nvPr>
        </p:nvSpPr>
        <p:spPr>
          <a:xfrm>
            <a:off x="4645025" y="1524000"/>
            <a:ext cx="4191000" cy="4598988"/>
          </a:xfrm>
        </p:spPr>
        <p:txBody>
          <a:bodyPr/>
          <a:lstStyle/>
          <a:p>
            <a:pPr>
              <a:lnSpc>
                <a:spcPct val="90000"/>
              </a:lnSpc>
            </a:pPr>
            <a:endParaRPr lang="en-US" sz="1800" smtClean="0"/>
          </a:p>
        </p:txBody>
      </p:sp>
      <p:pic>
        <p:nvPicPr>
          <p:cNvPr id="34820" name="Picture 6" descr="Indicator Stop Bath"/>
          <p:cNvPicPr>
            <a:picLocks noChangeAspect="1" noChangeArrowheads="1"/>
          </p:cNvPicPr>
          <p:nvPr/>
        </p:nvPicPr>
        <p:blipFill>
          <a:blip r:embed="rId2"/>
          <a:srcRect/>
          <a:stretch>
            <a:fillRect/>
          </a:stretch>
        </p:blipFill>
        <p:spPr bwMode="auto">
          <a:xfrm>
            <a:off x="5638800" y="1524000"/>
            <a:ext cx="2411413" cy="4419600"/>
          </a:xfrm>
          <a:prstGeom prst="rect">
            <a:avLst/>
          </a:prstGeom>
          <a:noFill/>
          <a:ln w="9525">
            <a:noFill/>
            <a:miter lim="800000"/>
            <a:headEnd/>
            <a:tailEnd/>
          </a:ln>
        </p:spPr>
      </p:pic>
      <p:pic>
        <p:nvPicPr>
          <p:cNvPr id="34821" name="Picture 8" descr="1pixel"/>
          <p:cNvPicPr>
            <a:picLocks noChangeAspect="1" noChangeArrowheads="1"/>
          </p:cNvPicPr>
          <p:nvPr/>
        </p:nvPicPr>
        <p:blipFill>
          <a:blip r:embed="rId3"/>
          <a:srcRect/>
          <a:stretch>
            <a:fillRect/>
          </a:stretch>
        </p:blipFill>
        <p:spPr bwMode="auto">
          <a:xfrm>
            <a:off x="2786063" y="3071813"/>
            <a:ext cx="38100" cy="38100"/>
          </a:xfrm>
          <a:prstGeom prst="rect">
            <a:avLst/>
          </a:prstGeom>
          <a:noFill/>
          <a:ln w="9525">
            <a:noFill/>
            <a:miter lim="800000"/>
            <a:headEnd/>
            <a:tailEnd/>
          </a:ln>
        </p:spPr>
      </p:pic>
      <p:pic>
        <p:nvPicPr>
          <p:cNvPr id="34822" name="Picture 9" descr="1pixel"/>
          <p:cNvPicPr>
            <a:picLocks noChangeAspect="1" noChangeArrowheads="1"/>
          </p:cNvPicPr>
          <p:nvPr/>
        </p:nvPicPr>
        <p:blipFill>
          <a:blip r:embed="rId3"/>
          <a:srcRect/>
          <a:stretch>
            <a:fillRect/>
          </a:stretch>
        </p:blipFill>
        <p:spPr bwMode="auto">
          <a:xfrm>
            <a:off x="2786063" y="3513138"/>
            <a:ext cx="38100" cy="38100"/>
          </a:xfrm>
          <a:prstGeom prst="rect">
            <a:avLst/>
          </a:prstGeom>
          <a:noFill/>
          <a:ln w="9525">
            <a:noFill/>
            <a:miter lim="800000"/>
            <a:headEnd/>
            <a:tailEnd/>
          </a:ln>
        </p:spPr>
      </p:pic>
      <p:pic>
        <p:nvPicPr>
          <p:cNvPr id="34823" name="Picture 10" descr="1pixel"/>
          <p:cNvPicPr>
            <a:picLocks noChangeAspect="1" noChangeArrowheads="1"/>
          </p:cNvPicPr>
          <p:nvPr/>
        </p:nvPicPr>
        <p:blipFill>
          <a:blip r:embed="rId3"/>
          <a:srcRect/>
          <a:stretch>
            <a:fillRect/>
          </a:stretch>
        </p:blipFill>
        <p:spPr bwMode="auto">
          <a:xfrm>
            <a:off x="2786063" y="3954463"/>
            <a:ext cx="38100" cy="3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idx="4294967295"/>
          </p:nvPr>
        </p:nvSpPr>
        <p:spPr/>
        <p:txBody>
          <a:bodyPr/>
          <a:lstStyle/>
          <a:p>
            <a:r>
              <a:rPr lang="en-US" smtClean="0"/>
              <a:t>Fixer</a:t>
            </a:r>
          </a:p>
        </p:txBody>
      </p:sp>
      <p:sp>
        <p:nvSpPr>
          <p:cNvPr id="35842" name="Rectangle 3"/>
          <p:cNvSpPr>
            <a:spLocks noGrp="1"/>
          </p:cNvSpPr>
          <p:nvPr>
            <p:ph type="body" sz="half" idx="4294967295"/>
          </p:nvPr>
        </p:nvSpPr>
        <p:spPr>
          <a:xfrm>
            <a:off x="301625" y="1524000"/>
            <a:ext cx="4191000" cy="4598988"/>
          </a:xfrm>
        </p:spPr>
        <p:txBody>
          <a:bodyPr/>
          <a:lstStyle/>
          <a:p>
            <a:pPr>
              <a:lnSpc>
                <a:spcPct val="90000"/>
              </a:lnSpc>
            </a:pPr>
            <a:r>
              <a:rPr lang="en-US" sz="2100" smtClean="0"/>
              <a:t>The fixer removes any remaining light-sensitive silvers from the film to "fix" the image so that you can safely view and work with the negatives in the light. </a:t>
            </a:r>
          </a:p>
          <a:p>
            <a:pPr>
              <a:lnSpc>
                <a:spcPct val="90000"/>
              </a:lnSpc>
            </a:pPr>
            <a:r>
              <a:rPr lang="en-US" sz="2100" smtClean="0"/>
              <a:t>The fixer step in film processing typically requires the most time. </a:t>
            </a:r>
          </a:p>
          <a:p>
            <a:pPr>
              <a:lnSpc>
                <a:spcPct val="90000"/>
              </a:lnSpc>
            </a:pPr>
            <a:r>
              <a:rPr lang="en-US" sz="2100" smtClean="0"/>
              <a:t>Dried fixer can stain negatives, so wash negatives with specialized bleach fix before continuing to the final water wash.</a:t>
            </a:r>
          </a:p>
        </p:txBody>
      </p:sp>
      <p:sp>
        <p:nvSpPr>
          <p:cNvPr id="35843" name="Rectangle 4"/>
          <p:cNvSpPr>
            <a:spLocks noGrp="1"/>
          </p:cNvSpPr>
          <p:nvPr>
            <p:ph sz="half" idx="4294967295"/>
          </p:nvPr>
        </p:nvSpPr>
        <p:spPr>
          <a:xfrm>
            <a:off x="4645025" y="1524000"/>
            <a:ext cx="4191000" cy="4598988"/>
          </a:xfrm>
        </p:spPr>
        <p:txBody>
          <a:bodyPr/>
          <a:lstStyle/>
          <a:p>
            <a:pPr>
              <a:lnSpc>
                <a:spcPct val="90000"/>
              </a:lnSpc>
            </a:pPr>
            <a:endParaRPr lang="en-US" sz="2100" smtClean="0"/>
          </a:p>
        </p:txBody>
      </p:sp>
      <p:pic>
        <p:nvPicPr>
          <p:cNvPr id="35844" name="Picture 6" descr="fixer"/>
          <p:cNvPicPr>
            <a:picLocks noChangeAspect="1" noChangeArrowheads="1"/>
          </p:cNvPicPr>
          <p:nvPr/>
        </p:nvPicPr>
        <p:blipFill>
          <a:blip r:embed="rId2"/>
          <a:srcRect/>
          <a:stretch>
            <a:fillRect/>
          </a:stretch>
        </p:blipFill>
        <p:spPr bwMode="auto">
          <a:xfrm>
            <a:off x="4419600" y="2514600"/>
            <a:ext cx="4267200" cy="2925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4"/>
          <p:cNvSpPr>
            <a:spLocks noGrp="1"/>
          </p:cNvSpPr>
          <p:nvPr>
            <p:ph type="title" idx="4294967295"/>
          </p:nvPr>
        </p:nvSpPr>
        <p:spPr/>
        <p:txBody>
          <a:bodyPr/>
          <a:lstStyle/>
          <a:p>
            <a:r>
              <a:rPr lang="en-US" smtClean="0"/>
              <a:t>Photo Flo</a:t>
            </a:r>
          </a:p>
        </p:txBody>
      </p:sp>
      <p:sp>
        <p:nvSpPr>
          <p:cNvPr id="36866" name="Rectangle 5"/>
          <p:cNvSpPr>
            <a:spLocks noGrp="1"/>
          </p:cNvSpPr>
          <p:nvPr>
            <p:ph type="body" sz="half" idx="4294967295"/>
          </p:nvPr>
        </p:nvSpPr>
        <p:spPr>
          <a:xfrm>
            <a:off x="301625" y="1524000"/>
            <a:ext cx="4191000" cy="4598988"/>
          </a:xfrm>
        </p:spPr>
        <p:txBody>
          <a:bodyPr/>
          <a:lstStyle/>
          <a:p>
            <a:r>
              <a:rPr lang="en-US" sz="2300" smtClean="0"/>
              <a:t>Decreases water-surface tension</a:t>
            </a:r>
            <a:br>
              <a:rPr lang="en-US" sz="2300" smtClean="0"/>
            </a:br>
            <a:r>
              <a:rPr lang="en-US" sz="2300" smtClean="0"/>
              <a:t/>
            </a:r>
            <a:br>
              <a:rPr lang="en-US" sz="2300" smtClean="0"/>
            </a:br>
            <a:endParaRPr lang="en-US" sz="2300" smtClean="0"/>
          </a:p>
          <a:p>
            <a:r>
              <a:rPr lang="en-US" sz="2300" smtClean="0"/>
              <a:t> Minimizes water marks and streaks on film</a:t>
            </a:r>
            <a:br>
              <a:rPr lang="en-US" sz="2300" smtClean="0"/>
            </a:br>
            <a:r>
              <a:rPr lang="en-US" sz="2300" smtClean="0"/>
              <a:t/>
            </a:r>
            <a:br>
              <a:rPr lang="en-US" sz="2300" smtClean="0"/>
            </a:br>
            <a:endParaRPr lang="en-US" sz="2300" smtClean="0"/>
          </a:p>
          <a:p>
            <a:r>
              <a:rPr lang="en-US" sz="2300" smtClean="0"/>
              <a:t> Promotes faster, more uniform drying</a:t>
            </a:r>
            <a:br>
              <a:rPr lang="en-US" sz="2300" smtClean="0"/>
            </a:br>
            <a:r>
              <a:rPr lang="en-US" sz="2300" smtClean="0"/>
              <a:t/>
            </a:r>
            <a:br>
              <a:rPr lang="en-US" sz="2300" smtClean="0"/>
            </a:br>
            <a:endParaRPr lang="en-US" sz="2300" smtClean="0"/>
          </a:p>
        </p:txBody>
      </p:sp>
      <p:sp>
        <p:nvSpPr>
          <p:cNvPr id="36867" name="Rectangle 6"/>
          <p:cNvSpPr>
            <a:spLocks noGrp="1"/>
          </p:cNvSpPr>
          <p:nvPr>
            <p:ph sz="half" idx="4294967295"/>
          </p:nvPr>
        </p:nvSpPr>
        <p:spPr>
          <a:xfrm>
            <a:off x="4645025" y="1524000"/>
            <a:ext cx="4191000" cy="4598988"/>
          </a:xfrm>
        </p:spPr>
        <p:txBody>
          <a:bodyPr/>
          <a:lstStyle/>
          <a:p>
            <a:endParaRPr lang="en-US" sz="2300" smtClean="0"/>
          </a:p>
        </p:txBody>
      </p:sp>
      <p:pic>
        <p:nvPicPr>
          <p:cNvPr id="36868" name="Picture 8" descr="PHOTO-FLO Solution"/>
          <p:cNvPicPr>
            <a:picLocks noChangeAspect="1" noChangeArrowheads="1"/>
          </p:cNvPicPr>
          <p:nvPr/>
        </p:nvPicPr>
        <p:blipFill>
          <a:blip r:embed="rId2"/>
          <a:srcRect/>
          <a:stretch>
            <a:fillRect/>
          </a:stretch>
        </p:blipFill>
        <p:spPr bwMode="auto">
          <a:xfrm>
            <a:off x="5791200" y="1752600"/>
            <a:ext cx="2189163"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5" descr="14209_266_1"/>
          <p:cNvPicPr>
            <a:picLocks noChangeAspect="1" noChangeArrowheads="1"/>
          </p:cNvPicPr>
          <p:nvPr/>
        </p:nvPicPr>
        <p:blipFill>
          <a:blip r:embed="rId2"/>
          <a:srcRect/>
          <a:stretch>
            <a:fillRect/>
          </a:stretch>
        </p:blipFill>
        <p:spPr bwMode="auto">
          <a:xfrm>
            <a:off x="304800" y="1600200"/>
            <a:ext cx="8534400" cy="4487863"/>
          </a:xfrm>
          <a:prstGeom prst="rect">
            <a:avLst/>
          </a:prstGeom>
          <a:noFill/>
          <a:ln w="9525">
            <a:noFill/>
            <a:miter lim="800000"/>
            <a:headEnd/>
            <a:tailEnd/>
          </a:ln>
        </p:spPr>
      </p:pic>
      <p:sp>
        <p:nvSpPr>
          <p:cNvPr id="37890" name="Rectangle 6"/>
          <p:cNvSpPr>
            <a:spLocks noGrp="1"/>
          </p:cNvSpPr>
          <p:nvPr>
            <p:ph type="title" idx="4294967295"/>
          </p:nvPr>
        </p:nvSpPr>
        <p:spPr/>
        <p:txBody>
          <a:bodyPr/>
          <a:lstStyle/>
          <a:p>
            <a:r>
              <a:rPr lang="en-US" smtClean="0"/>
              <a:t>Developing Process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919</TotalTime>
  <Words>1358</Words>
  <Application>Microsoft Office PowerPoint</Application>
  <PresentationFormat>On-screen Show (4:3)</PresentationFormat>
  <Paragraphs>117</Paragraphs>
  <Slides>24</Slides>
  <Notes>0</Notes>
  <HiddenSlides>0</HiddenSlides>
  <MMClips>0</MMClips>
  <ScaleCrop>false</ScaleCrop>
  <HeadingPairs>
    <vt:vector size="6" baseType="variant">
      <vt:variant>
        <vt:lpstr>Fonts Used</vt:lpstr>
      </vt:variant>
      <vt:variant>
        <vt:i4>5</vt:i4>
      </vt:variant>
      <vt:variant>
        <vt:lpstr>Design Template</vt:lpstr>
      </vt:variant>
      <vt:variant>
        <vt:i4>12</vt:i4>
      </vt:variant>
      <vt:variant>
        <vt:lpstr>Slide Titles</vt:lpstr>
      </vt:variant>
      <vt:variant>
        <vt:i4>24</vt:i4>
      </vt:variant>
    </vt:vector>
  </HeadingPairs>
  <TitlesOfParts>
    <vt:vector size="41" baseType="lpstr">
      <vt:lpstr>Arial</vt:lpstr>
      <vt:lpstr>Georgia</vt:lpstr>
      <vt:lpstr>Wingdings 2</vt:lpstr>
      <vt:lpstr>Wingdings</vt:lpstr>
      <vt:lpstr>Calibri</vt:lpstr>
      <vt:lpstr>Civic</vt:lpstr>
      <vt:lpstr>Civic</vt:lpstr>
      <vt:lpstr>Civic</vt:lpstr>
      <vt:lpstr>Civic</vt:lpstr>
      <vt:lpstr>Civic</vt:lpstr>
      <vt:lpstr>Civic</vt:lpstr>
      <vt:lpstr>Civic</vt:lpstr>
      <vt:lpstr>Civic</vt:lpstr>
      <vt:lpstr>Civic</vt:lpstr>
      <vt:lpstr>Civic</vt:lpstr>
      <vt:lpstr>Civic</vt:lpstr>
      <vt:lpstr>Civic</vt:lpstr>
      <vt:lpstr>Photography I: Unit I</vt:lpstr>
      <vt:lpstr>EQ: What do you think makes a photograph effective/ “work”?</vt:lpstr>
      <vt:lpstr>EQ: In what ways do we use light?  In the world around us? In our Artwork? </vt:lpstr>
      <vt:lpstr>Parts of the Camera</vt:lpstr>
      <vt:lpstr>Six Guidelines for Better Photographing Composition</vt:lpstr>
      <vt:lpstr>Shutter Speed vs. Aperture</vt:lpstr>
      <vt:lpstr>Quiz Day !</vt:lpstr>
      <vt:lpstr>EQ: How does a photographer utilize a bulk loader to create economical film portions for personal use? </vt:lpstr>
      <vt:lpstr>Technical Guidelines</vt:lpstr>
      <vt:lpstr>Subject Matter: Portrait</vt:lpstr>
      <vt:lpstr>Subject Matter: Landscapes/Cityscapes</vt:lpstr>
      <vt:lpstr>Subject Matter: Still-Life</vt:lpstr>
      <vt:lpstr>Exposure Settings: Lens Aperture</vt:lpstr>
      <vt:lpstr>Exposure Settings: Shutter Speed </vt:lpstr>
      <vt:lpstr>Exposure Setting: Film Sensitivity</vt:lpstr>
      <vt:lpstr>Depth of Field</vt:lpstr>
      <vt:lpstr>Controlling Depth of Field</vt:lpstr>
      <vt:lpstr>Depth of Field and Aperture Visualization</vt:lpstr>
      <vt:lpstr>EQ: How is 35mm B&amp;W roll processed after exposure to produce usable images (negatives)?</vt:lpstr>
      <vt:lpstr>Developer: D76</vt:lpstr>
      <vt:lpstr>Stop Bath</vt:lpstr>
      <vt:lpstr>Fixer</vt:lpstr>
      <vt:lpstr>Photo Flo</vt:lpstr>
      <vt:lpstr>Developing Process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Photography I: Unit I</dc:title>
  <dc:creator>LapTop</dc:creator>
  <cp:lastModifiedBy>ajacqueney</cp:lastModifiedBy>
  <cp:revision>15</cp:revision>
  <dcterms:created xsi:type="dcterms:W3CDTF">2012-09-08T01:00:26Z</dcterms:created>
  <dcterms:modified xsi:type="dcterms:W3CDTF">2012-09-19T15:01:49Z</dcterms:modified>
</cp:coreProperties>
</file>