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9" r:id="rId7"/>
    <p:sldId id="260" r:id="rId8"/>
    <p:sldId id="262" r:id="rId9"/>
    <p:sldId id="263" r:id="rId10"/>
    <p:sldId id="264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66" r:id="rId2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9139E-355E-4390-8A84-63CA8BBB4C0E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744AE-B6F0-4283-AD94-6541B250D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85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744AE-B6F0-4283-AD94-6541B250D0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69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038599"/>
            <a:ext cx="9144000" cy="2819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467600" y="5257800"/>
            <a:ext cx="1295400" cy="12999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53564" y="292353"/>
            <a:ext cx="543687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740" y="1110741"/>
            <a:ext cx="8224519" cy="4773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rcs.k12.va.us/Domain/181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collegeboard.org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rginiawestern.edu/dualenrollment/hb1184.php" TargetMode="External"/><Relationship Id="rId2" Type="http://schemas.openxmlformats.org/officeDocument/2006/relationships/hyperlink" Target="http://www.virginiawestern.edu/academy/index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rcs.k12.va.us/Domain/18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2022" y="474217"/>
            <a:ext cx="4374515" cy="565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020"/>
              </a:lnSpc>
            </a:pPr>
            <a:r>
              <a:rPr sz="3200" b="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Above </a:t>
            </a:r>
            <a:r>
              <a:rPr sz="3200" b="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200" b="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Beyond…</a:t>
            </a:r>
            <a:endParaRPr sz="3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59740" y="1143000"/>
            <a:ext cx="8224519" cy="3114571"/>
          </a:xfrm>
          <a:prstGeom prst="rect">
            <a:avLst/>
          </a:prstGeom>
        </p:spPr>
        <p:txBody>
          <a:bodyPr vert="horz" wrap="square" lIns="0" tIns="1524889" rIns="0" bIns="0" rtlCol="0">
            <a:spAutoFit/>
          </a:bodyPr>
          <a:lstStyle/>
          <a:p>
            <a:pPr marL="1976755" indent="-253365">
              <a:lnSpc>
                <a:spcPct val="100000"/>
              </a:lnSpc>
              <a:buFont typeface="Arial"/>
              <a:buChar char="•"/>
              <a:tabLst>
                <a:tab pos="1976755" algn="l"/>
              </a:tabLst>
            </a:pPr>
            <a:r>
              <a:rPr sz="3000" b="0" spc="-10" dirty="0">
                <a:latin typeface="Tahoma"/>
                <a:cs typeface="Tahoma"/>
              </a:rPr>
              <a:t>Advanced </a:t>
            </a:r>
            <a:r>
              <a:rPr sz="3000" b="0" spc="-5" dirty="0">
                <a:latin typeface="Tahoma"/>
                <a:cs typeface="Tahoma"/>
              </a:rPr>
              <a:t>Placement</a:t>
            </a:r>
            <a:r>
              <a:rPr sz="3000" b="0" spc="-55" dirty="0">
                <a:latin typeface="Tahoma"/>
                <a:cs typeface="Tahoma"/>
              </a:rPr>
              <a:t> </a:t>
            </a:r>
            <a:r>
              <a:rPr sz="3000" b="0" dirty="0">
                <a:latin typeface="Tahoma"/>
                <a:cs typeface="Tahoma"/>
              </a:rPr>
              <a:t>exams</a:t>
            </a:r>
            <a:endParaRPr lang="en-US" sz="3000" b="0" dirty="0">
              <a:latin typeface="Tahoma"/>
              <a:cs typeface="Tahoma"/>
            </a:endParaRPr>
          </a:p>
          <a:p>
            <a:pPr marL="151130" algn="ctr">
              <a:lnSpc>
                <a:spcPct val="100000"/>
              </a:lnSpc>
              <a:spcBef>
                <a:spcPts val="570"/>
              </a:spcBef>
            </a:pPr>
            <a:r>
              <a:rPr sz="3000" b="0" spc="-40" dirty="0">
                <a:latin typeface="Arial"/>
                <a:cs typeface="Arial"/>
              </a:rPr>
              <a:t>•</a:t>
            </a:r>
            <a:r>
              <a:rPr sz="3000" b="0" spc="-40" dirty="0">
                <a:hlinkClick r:id="rId2"/>
              </a:rPr>
              <a:t>RCPS</a:t>
            </a:r>
            <a:r>
              <a:rPr lang="en-US" sz="3000" b="0" spc="-40" dirty="0">
                <a:hlinkClick r:id="rId2"/>
              </a:rPr>
              <a:t> </a:t>
            </a:r>
            <a:r>
              <a:rPr lang="en-US" sz="3000" b="0" i="1" spc="-40" dirty="0">
                <a:hlinkClick r:id="rId2"/>
              </a:rPr>
              <a:t>O</a:t>
            </a:r>
            <a:r>
              <a:rPr sz="3150" b="0" i="1" spc="-40" dirty="0">
                <a:hlinkClick r:id="rId2"/>
              </a:rPr>
              <a:t>nline</a:t>
            </a:r>
            <a:endParaRPr sz="3150" dirty="0">
              <a:latin typeface="Tahoma"/>
              <a:cs typeface="Tahoma"/>
            </a:endParaRPr>
          </a:p>
          <a:p>
            <a:pPr marL="150495" algn="ctr">
              <a:lnSpc>
                <a:spcPct val="100000"/>
              </a:lnSpc>
              <a:spcBef>
                <a:spcPts val="690"/>
              </a:spcBef>
            </a:pPr>
            <a:r>
              <a:rPr sz="3000" b="0" spc="-5" dirty="0">
                <a:latin typeface="Arial"/>
                <a:cs typeface="Arial"/>
              </a:rPr>
              <a:t>•</a:t>
            </a:r>
            <a:r>
              <a:rPr sz="3000" b="0" spc="-5" dirty="0">
                <a:latin typeface="Tahoma"/>
                <a:cs typeface="Tahoma"/>
              </a:rPr>
              <a:t>Virginia </a:t>
            </a:r>
            <a:r>
              <a:rPr sz="3000" b="0" spc="-20" dirty="0">
                <a:latin typeface="Tahoma"/>
                <a:cs typeface="Tahoma"/>
              </a:rPr>
              <a:t>Western </a:t>
            </a:r>
            <a:r>
              <a:rPr sz="3000" b="0" spc="-5" dirty="0">
                <a:latin typeface="Tahoma"/>
                <a:cs typeface="Tahoma"/>
              </a:rPr>
              <a:t>Community</a:t>
            </a:r>
            <a:r>
              <a:rPr sz="3000" b="0" spc="-55" dirty="0">
                <a:latin typeface="Tahoma"/>
                <a:cs typeface="Tahoma"/>
              </a:rPr>
              <a:t> </a:t>
            </a:r>
            <a:r>
              <a:rPr sz="3000" b="0" dirty="0">
                <a:latin typeface="Tahoma"/>
                <a:cs typeface="Tahoma"/>
              </a:rPr>
              <a:t>College</a:t>
            </a:r>
            <a:endParaRPr sz="3000" dirty="0">
              <a:latin typeface="Tahoma"/>
              <a:cs typeface="Taho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807" y="1143000"/>
            <a:ext cx="53599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Opportunities for High </a:t>
            </a:r>
          </a:p>
          <a:p>
            <a:pPr algn="ctr"/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 Students Via</a:t>
            </a:r>
          </a:p>
        </p:txBody>
      </p:sp>
      <p:pic>
        <p:nvPicPr>
          <p:cNvPr id="1028" name="Picture 4" descr="Colo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3564" y="292353"/>
            <a:ext cx="543687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7560">
              <a:lnSpc>
                <a:spcPct val="100000"/>
              </a:lnSpc>
            </a:pPr>
            <a:r>
              <a:rPr sz="36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36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bbreviations</a:t>
            </a:r>
            <a:endParaRPr sz="36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143000"/>
            <a:ext cx="8382000" cy="3124200"/>
          </a:xfrm>
          <a:custGeom>
            <a:avLst/>
            <a:gdLst/>
            <a:ahLst/>
            <a:cxnLst/>
            <a:rect l="l" t="t" r="r" b="b"/>
            <a:pathLst>
              <a:path w="8382000" h="3124200">
                <a:moveTo>
                  <a:pt x="0" y="3124200"/>
                </a:moveTo>
                <a:lnTo>
                  <a:pt x="8382000" y="3124200"/>
                </a:lnTo>
                <a:lnTo>
                  <a:pt x="8382000" y="0"/>
                </a:lnTo>
                <a:lnTo>
                  <a:pt x="0" y="0"/>
                </a:lnTo>
                <a:lnTo>
                  <a:pt x="0" y="3124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title="box"/>
          <p:cNvSpPr txBox="1">
            <a:spLocks noGrp="1"/>
          </p:cNvSpPr>
          <p:nvPr>
            <p:ph type="body" idx="1"/>
          </p:nvPr>
        </p:nvSpPr>
        <p:spPr>
          <a:xfrm>
            <a:off x="459740" y="1110741"/>
            <a:ext cx="8224519" cy="3041858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endParaRPr lang="en-US" b="0" spc="-5" dirty="0"/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b="0" spc="-5" dirty="0"/>
              <a:t>AP </a:t>
            </a:r>
            <a:r>
              <a:rPr b="0" dirty="0"/>
              <a:t>= Advanced</a:t>
            </a:r>
            <a:r>
              <a:rPr b="0" spc="-254" dirty="0"/>
              <a:t> </a:t>
            </a:r>
            <a:r>
              <a:rPr b="0" spc="-5" dirty="0"/>
              <a:t>Placement</a:t>
            </a:r>
            <a:endParaRPr lang="en-US" b="0" spc="-5" dirty="0"/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10" dirty="0"/>
              <a:t>DE </a:t>
            </a:r>
            <a:r>
              <a:rPr b="0" dirty="0"/>
              <a:t>= </a:t>
            </a:r>
            <a:r>
              <a:rPr b="0" spc="-5" dirty="0"/>
              <a:t>Dual</a:t>
            </a:r>
            <a:r>
              <a:rPr b="0" spc="-204" dirty="0"/>
              <a:t> </a:t>
            </a:r>
            <a:r>
              <a:rPr b="0" spc="-5" dirty="0"/>
              <a:t>Enrollment</a:t>
            </a:r>
            <a:endParaRPr lang="en-US" b="0" spc="-5" dirty="0"/>
          </a:p>
          <a:p>
            <a:pPr marL="355600" indent="-342900">
              <a:lnSpc>
                <a:spcPts val="4795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/>
              <a:t>VWCC </a:t>
            </a:r>
            <a:r>
              <a:rPr b="0" dirty="0"/>
              <a:t>= Virginia</a:t>
            </a:r>
            <a:r>
              <a:rPr b="0" spc="-215" dirty="0"/>
              <a:t> </a:t>
            </a:r>
            <a:r>
              <a:rPr b="0" dirty="0"/>
              <a:t>Western</a:t>
            </a:r>
            <a:r>
              <a:rPr lang="en-US" b="0" dirty="0"/>
              <a:t> </a:t>
            </a:r>
            <a:r>
              <a:rPr b="0" spc="-5" dirty="0"/>
              <a:t>Community</a:t>
            </a:r>
            <a:r>
              <a:rPr b="0" spc="-45" dirty="0"/>
              <a:t> </a:t>
            </a:r>
            <a:r>
              <a:rPr lang="en-US" b="0" spc="-45" dirty="0"/>
              <a:t>				  </a:t>
            </a:r>
            <a:r>
              <a:rPr b="0" spc="-5" dirty="0"/>
              <a:t>College</a:t>
            </a:r>
            <a:endParaRPr b="0" dirty="0"/>
          </a:p>
        </p:txBody>
      </p:sp>
      <p:pic>
        <p:nvPicPr>
          <p:cNvPr id="2050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00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title="box"/>
          <p:cNvSpPr/>
          <p:nvPr/>
        </p:nvSpPr>
        <p:spPr>
          <a:xfrm>
            <a:off x="381000" y="1143000"/>
            <a:ext cx="8382000" cy="4038600"/>
          </a:xfrm>
          <a:custGeom>
            <a:avLst/>
            <a:gdLst/>
            <a:ahLst/>
            <a:cxnLst/>
            <a:rect l="l" t="t" r="r" b="b"/>
            <a:pathLst>
              <a:path w="8382000" h="4038600">
                <a:moveTo>
                  <a:pt x="0" y="4038600"/>
                </a:moveTo>
                <a:lnTo>
                  <a:pt x="8382000" y="4038600"/>
                </a:lnTo>
                <a:lnTo>
                  <a:pt x="8382000" y="0"/>
                </a:lnTo>
                <a:lnTo>
                  <a:pt x="0" y="0"/>
                </a:lnTo>
                <a:lnTo>
                  <a:pt x="0" y="4038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9740" y="292353"/>
            <a:ext cx="7947025" cy="4047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5890">
              <a:lnSpc>
                <a:spcPct val="100000"/>
              </a:lnSpc>
            </a:pP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Placement</a:t>
            </a:r>
            <a:r>
              <a:rPr sz="36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(AP)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2245"/>
              </a:spcBef>
              <a:buFont typeface="Arial"/>
              <a:buChar char="•"/>
              <a:tabLst>
                <a:tab pos="356235" algn="l"/>
              </a:tabLst>
            </a:pPr>
            <a:r>
              <a:rPr sz="3200" spc="-5" dirty="0">
                <a:latin typeface="Tahoma"/>
                <a:cs typeface="Tahoma"/>
              </a:rPr>
              <a:t>AP </a:t>
            </a:r>
            <a:r>
              <a:rPr sz="3200" spc="-10" dirty="0">
                <a:latin typeface="Tahoma"/>
                <a:cs typeface="Tahoma"/>
              </a:rPr>
              <a:t>is </a:t>
            </a:r>
            <a:r>
              <a:rPr sz="3200" spc="-5" dirty="0">
                <a:latin typeface="Tahoma"/>
                <a:cs typeface="Tahoma"/>
              </a:rPr>
              <a:t>coordinated through</a:t>
            </a:r>
            <a:r>
              <a:rPr sz="3200" spc="-3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College</a:t>
            </a:r>
            <a:endParaRPr sz="3200" dirty="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spc="-5" dirty="0">
                <a:latin typeface="Tahoma"/>
                <a:cs typeface="Tahoma"/>
              </a:rPr>
              <a:t>Board</a:t>
            </a:r>
            <a:r>
              <a:rPr sz="3200" spc="-75" dirty="0">
                <a:latin typeface="Tahoma"/>
                <a:cs typeface="Tahoma"/>
              </a:rPr>
              <a:t> </a:t>
            </a:r>
            <a:r>
              <a:rPr lang="en-US" sz="3200" spc="-75" dirty="0">
                <a:latin typeface="Tahoma"/>
                <a:cs typeface="Tahoma"/>
                <a:hlinkClick r:id="rId2"/>
              </a:rPr>
              <a:t>https://www.collegeboard.org/</a:t>
            </a:r>
            <a:endParaRPr lang="en-US" sz="3200" spc="-75" dirty="0">
              <a:latin typeface="Tahoma"/>
              <a:cs typeface="Tahoma"/>
            </a:endParaRPr>
          </a:p>
          <a:p>
            <a:pPr marL="355600" marR="39751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sz="3200" spc="-10" dirty="0">
                <a:latin typeface="Tahoma"/>
                <a:cs typeface="Tahoma"/>
              </a:rPr>
              <a:t>Students </a:t>
            </a:r>
            <a:r>
              <a:rPr sz="3200" spc="-5" dirty="0">
                <a:latin typeface="Tahoma"/>
                <a:cs typeface="Tahoma"/>
              </a:rPr>
              <a:t>can </a:t>
            </a:r>
            <a:r>
              <a:rPr sz="3200" spc="-10" dirty="0">
                <a:latin typeface="Tahoma"/>
                <a:cs typeface="Tahoma"/>
              </a:rPr>
              <a:t>earn </a:t>
            </a:r>
            <a:r>
              <a:rPr sz="3200" spc="-5" dirty="0">
                <a:latin typeface="Tahoma"/>
                <a:cs typeface="Tahoma"/>
              </a:rPr>
              <a:t>college </a:t>
            </a:r>
            <a:r>
              <a:rPr sz="3200" spc="-10" dirty="0">
                <a:latin typeface="Tahoma"/>
                <a:cs typeface="Tahoma"/>
              </a:rPr>
              <a:t>credit </a:t>
            </a:r>
            <a:r>
              <a:rPr sz="3200" spc="-5" dirty="0">
                <a:latin typeface="Tahoma"/>
                <a:cs typeface="Tahoma"/>
              </a:rPr>
              <a:t>(based on </a:t>
            </a:r>
            <a:r>
              <a:rPr sz="3200" spc="-10" dirty="0">
                <a:latin typeface="Tahoma"/>
                <a:cs typeface="Tahoma"/>
              </a:rPr>
              <a:t>exam</a:t>
            </a:r>
            <a:r>
              <a:rPr sz="3200" spc="-25" dirty="0">
                <a:latin typeface="Tahoma"/>
                <a:cs typeface="Tahoma"/>
              </a:rPr>
              <a:t> </a:t>
            </a:r>
            <a:r>
              <a:rPr sz="3200" spc="-10" dirty="0">
                <a:latin typeface="Tahoma"/>
                <a:cs typeface="Tahoma"/>
              </a:rPr>
              <a:t>score)</a:t>
            </a:r>
            <a:endParaRPr sz="3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sz="3200" spc="-5" dirty="0">
                <a:latin typeface="Tahoma"/>
                <a:cs typeface="Tahoma"/>
              </a:rPr>
              <a:t>Classes designed to </a:t>
            </a:r>
            <a:r>
              <a:rPr sz="3200" spc="-20" dirty="0">
                <a:latin typeface="Tahoma"/>
                <a:cs typeface="Tahoma"/>
              </a:rPr>
              <a:t>have</a:t>
            </a:r>
            <a:r>
              <a:rPr sz="3200" spc="-2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college</a:t>
            </a:r>
            <a:r>
              <a:rPr lang="en-US" sz="3200" spc="-5" dirty="0">
                <a:latin typeface="Tahoma"/>
                <a:cs typeface="Tahoma"/>
              </a:rPr>
              <a:t> </a:t>
            </a:r>
            <a:r>
              <a:rPr sz="3200" spc="-15" dirty="0">
                <a:latin typeface="Tahoma"/>
                <a:cs typeface="Tahoma"/>
              </a:rPr>
              <a:t>level</a:t>
            </a:r>
            <a:r>
              <a:rPr sz="3200" spc="-7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rigor</a:t>
            </a:r>
            <a:endParaRPr sz="3200" dirty="0">
              <a:latin typeface="Tahoma"/>
              <a:cs typeface="Tahoma"/>
            </a:endParaRPr>
          </a:p>
        </p:txBody>
      </p:sp>
      <p:pic>
        <p:nvPicPr>
          <p:cNvPr id="3076" name="Picture 4" descr="Colo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00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3564" y="292353"/>
            <a:ext cx="543687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Placement</a:t>
            </a:r>
            <a:r>
              <a:rPr sz="3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(AP)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59740" y="1110741"/>
            <a:ext cx="8224519" cy="1694823"/>
          </a:xfrm>
          <a:prstGeom prst="rect">
            <a:avLst/>
          </a:prstGeom>
        </p:spPr>
        <p:txBody>
          <a:bodyPr vert="horz" wrap="square" lIns="0" tIns="75692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Students </a:t>
            </a:r>
            <a:r>
              <a:rPr b="0" spc="-10" dirty="0">
                <a:latin typeface="Tahoma"/>
                <a:cs typeface="Tahoma"/>
              </a:rPr>
              <a:t>take </a:t>
            </a:r>
            <a:r>
              <a:rPr b="0" dirty="0">
                <a:latin typeface="Tahoma"/>
                <a:cs typeface="Tahoma"/>
              </a:rPr>
              <a:t>AP </a:t>
            </a:r>
            <a:r>
              <a:rPr b="0" spc="-5" dirty="0">
                <a:latin typeface="Tahoma"/>
                <a:cs typeface="Tahoma"/>
              </a:rPr>
              <a:t>classes</a:t>
            </a:r>
            <a:r>
              <a:rPr b="0" spc="-8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in</a:t>
            </a:r>
            <a:endParaRPr dirty="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base</a:t>
            </a:r>
            <a:r>
              <a:rPr b="0" spc="-8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schools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55"/>
              </a:spcBef>
              <a:buFont typeface="Arial"/>
              <a:buChar char="•"/>
              <a:tabLst>
                <a:tab pos="356235" algn="l"/>
              </a:tabLst>
            </a:pPr>
            <a:r>
              <a:rPr b="0" dirty="0">
                <a:latin typeface="Tahoma"/>
                <a:cs typeface="Tahoma"/>
              </a:rPr>
              <a:t>AP </a:t>
            </a:r>
            <a:r>
              <a:rPr b="0" spc="-5" dirty="0">
                <a:latin typeface="Tahoma"/>
                <a:cs typeface="Tahoma"/>
              </a:rPr>
              <a:t>Courses</a:t>
            </a:r>
            <a:r>
              <a:rPr b="0" spc="-90" dirty="0">
                <a:latin typeface="Tahoma"/>
                <a:cs typeface="Tahoma"/>
              </a:rPr>
              <a:t> </a:t>
            </a:r>
            <a:r>
              <a:rPr b="0" spc="-15" dirty="0">
                <a:latin typeface="Tahoma"/>
                <a:cs typeface="Tahoma"/>
              </a:rPr>
              <a:t>offered: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459740" y="2895600"/>
            <a:ext cx="8224519" cy="1480059"/>
          </a:xfrm>
          <a:prstGeom prst="rect">
            <a:avLst/>
          </a:prstGeom>
        </p:spPr>
        <p:txBody>
          <a:bodyPr wrap="square" lIns="0" tIns="0" rIns="0" bIns="0" numCol="3">
            <a:spAutoFit/>
          </a:bodyPr>
          <a:lstStyle>
            <a:lvl1pPr marL="0">
              <a:defRPr sz="3200" b="1" i="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/>
            <a:r>
              <a:rPr lang="en-US" sz="1200" kern="0" dirty="0"/>
              <a:t>AP </a:t>
            </a:r>
            <a:r>
              <a:rPr lang="en-US" sz="1200" kern="0" spc="-5" dirty="0"/>
              <a:t>Biology </a:t>
            </a:r>
            <a:r>
              <a:rPr lang="en-US" sz="1200" kern="0" dirty="0"/>
              <a:t>(2 </a:t>
            </a:r>
            <a:r>
              <a:rPr lang="en-US" sz="1200" kern="0" dirty="0" err="1"/>
              <a:t>blks</a:t>
            </a:r>
            <a:r>
              <a:rPr lang="en-US" sz="1200" kern="0" dirty="0"/>
              <a:t>)  </a:t>
            </a:r>
          </a:p>
          <a:p>
            <a:pPr marL="12700" marR="5080"/>
            <a:r>
              <a:rPr lang="en-US" sz="1200" kern="0" dirty="0"/>
              <a:t>AP </a:t>
            </a:r>
            <a:r>
              <a:rPr lang="en-US" sz="1200" kern="0" spc="-5" dirty="0"/>
              <a:t>Physics </a:t>
            </a:r>
            <a:r>
              <a:rPr lang="en-US" sz="1200" kern="0" dirty="0"/>
              <a:t>B (2</a:t>
            </a:r>
            <a:r>
              <a:rPr lang="en-US" sz="1200" kern="0" spc="-130" dirty="0"/>
              <a:t> </a:t>
            </a:r>
            <a:r>
              <a:rPr lang="en-US" sz="1200" kern="0" dirty="0" err="1"/>
              <a:t>blks</a:t>
            </a:r>
            <a:r>
              <a:rPr lang="en-US" sz="1200" kern="0" dirty="0"/>
              <a:t>) </a:t>
            </a:r>
          </a:p>
          <a:p>
            <a:pPr marL="12700" marR="5080"/>
            <a:r>
              <a:rPr lang="en-US" sz="1200" kern="0" dirty="0"/>
              <a:t>AP Chemistry</a:t>
            </a:r>
            <a:r>
              <a:rPr lang="en-US" sz="1200" kern="0" spc="-110" dirty="0"/>
              <a:t> </a:t>
            </a:r>
            <a:r>
              <a:rPr lang="en-US" sz="1200" kern="0" spc="-5" dirty="0"/>
              <a:t>(2blks) </a:t>
            </a:r>
          </a:p>
          <a:p>
            <a:pPr marL="12700" marR="5080"/>
            <a:r>
              <a:rPr lang="en-US" sz="1200" kern="0" dirty="0"/>
              <a:t>AP</a:t>
            </a:r>
            <a:r>
              <a:rPr lang="en-US" sz="1200" kern="0" spc="-95" dirty="0"/>
              <a:t> </a:t>
            </a:r>
            <a:r>
              <a:rPr lang="en-US" sz="1200" kern="0" spc="-5" dirty="0"/>
              <a:t>Latin</a:t>
            </a:r>
            <a:endParaRPr lang="en-US" sz="1200" kern="0" dirty="0"/>
          </a:p>
          <a:p>
            <a:pPr marL="12700"/>
            <a:r>
              <a:rPr lang="en-US" sz="1200" kern="0" dirty="0"/>
              <a:t>AP</a:t>
            </a:r>
            <a:r>
              <a:rPr lang="en-US" sz="1200" kern="0" spc="-90" dirty="0"/>
              <a:t> </a:t>
            </a:r>
            <a:r>
              <a:rPr lang="en-US" sz="1200" kern="0" spc="-10" dirty="0"/>
              <a:t>French</a:t>
            </a:r>
            <a:endParaRPr lang="en-US" sz="1200" kern="0" dirty="0"/>
          </a:p>
          <a:p>
            <a:pPr marL="12700"/>
            <a:r>
              <a:rPr lang="en-US" sz="1200" kern="0" dirty="0"/>
              <a:t>AP</a:t>
            </a:r>
            <a:r>
              <a:rPr lang="en-US" sz="1200" kern="0" spc="-110" dirty="0"/>
              <a:t> </a:t>
            </a:r>
            <a:r>
              <a:rPr lang="en-US" sz="1200" kern="0" spc="-5" dirty="0"/>
              <a:t>German</a:t>
            </a:r>
          </a:p>
          <a:p>
            <a:pPr marL="12700" marR="1028065"/>
            <a:r>
              <a:rPr lang="en-US" sz="1200" kern="0" dirty="0"/>
              <a:t>AP Spanish </a:t>
            </a:r>
          </a:p>
          <a:p>
            <a:pPr marL="12700" marR="1028065"/>
            <a:endParaRPr lang="en-US" sz="1200" kern="0" dirty="0"/>
          </a:p>
          <a:p>
            <a:pPr marL="12700" marR="1028065"/>
            <a:r>
              <a:rPr lang="en-US" sz="1200" kern="0" dirty="0"/>
              <a:t>AP </a:t>
            </a:r>
            <a:r>
              <a:rPr lang="en-US" sz="1200" kern="0" spc="-5" dirty="0"/>
              <a:t>Studio</a:t>
            </a:r>
            <a:r>
              <a:rPr lang="en-US" sz="1200" kern="0" spc="-114" dirty="0"/>
              <a:t> </a:t>
            </a:r>
            <a:r>
              <a:rPr lang="en-US" sz="1200" kern="0" dirty="0"/>
              <a:t>Art</a:t>
            </a:r>
          </a:p>
          <a:p>
            <a:pPr marL="12700" marR="669290"/>
            <a:r>
              <a:rPr lang="en-US" sz="1200" kern="0" dirty="0"/>
              <a:t>AP </a:t>
            </a:r>
            <a:r>
              <a:rPr lang="en-US" sz="1200" kern="0" spc="-20" dirty="0"/>
              <a:t>World </a:t>
            </a:r>
            <a:r>
              <a:rPr lang="en-US" sz="1200" kern="0" spc="-10" dirty="0"/>
              <a:t>History  </a:t>
            </a:r>
          </a:p>
          <a:p>
            <a:pPr marL="12700" marR="669290"/>
            <a:r>
              <a:rPr lang="en-US" sz="1200" kern="0" dirty="0"/>
              <a:t>AP </a:t>
            </a:r>
            <a:r>
              <a:rPr lang="en-US" sz="1200" kern="0" spc="-5" dirty="0"/>
              <a:t>Calculus </a:t>
            </a:r>
            <a:r>
              <a:rPr lang="en-US" sz="1200" kern="0" dirty="0"/>
              <a:t>AB  </a:t>
            </a:r>
          </a:p>
          <a:p>
            <a:pPr marL="12700" marR="669290"/>
            <a:r>
              <a:rPr lang="en-US" sz="1200" kern="0" dirty="0"/>
              <a:t>AP </a:t>
            </a:r>
            <a:r>
              <a:rPr lang="en-US" sz="1200" kern="0" spc="-5" dirty="0"/>
              <a:t>Calculus</a:t>
            </a:r>
            <a:r>
              <a:rPr lang="en-US" sz="1200" kern="0" spc="-114" dirty="0"/>
              <a:t> </a:t>
            </a:r>
            <a:r>
              <a:rPr lang="en-US" sz="1200" kern="0" dirty="0"/>
              <a:t>BC </a:t>
            </a:r>
          </a:p>
          <a:p>
            <a:pPr marL="12700"/>
            <a:r>
              <a:rPr lang="en-US" sz="1200" kern="0" dirty="0"/>
              <a:t>AP </a:t>
            </a:r>
            <a:r>
              <a:rPr lang="en-US" sz="1200" kern="0" spc="-5" dirty="0"/>
              <a:t>Computer Science</a:t>
            </a:r>
            <a:r>
              <a:rPr lang="en-US" sz="1200" kern="0" spc="-75" dirty="0"/>
              <a:t> </a:t>
            </a:r>
            <a:r>
              <a:rPr lang="en-US" sz="1200" kern="0" dirty="0"/>
              <a:t>A</a:t>
            </a:r>
          </a:p>
          <a:p>
            <a:pPr marL="12700" algn="just"/>
            <a:r>
              <a:rPr lang="en-US" sz="1200" kern="0" dirty="0"/>
              <a:t>AP</a:t>
            </a:r>
            <a:r>
              <a:rPr lang="en-US" sz="1200" kern="0" spc="-105" dirty="0"/>
              <a:t> </a:t>
            </a:r>
            <a:r>
              <a:rPr lang="en-US" sz="1200" kern="0" spc="-5" dirty="0"/>
              <a:t>Statistics</a:t>
            </a:r>
            <a:endParaRPr lang="en-US" sz="1200" kern="0" dirty="0"/>
          </a:p>
          <a:p>
            <a:pPr marL="12700" marR="5080" algn="just"/>
            <a:r>
              <a:rPr lang="en-US" sz="1200" kern="0" dirty="0"/>
              <a:t>AP </a:t>
            </a:r>
            <a:r>
              <a:rPr lang="en-US" sz="1200" kern="0" spc="-5" dirty="0" err="1"/>
              <a:t>Eng</a:t>
            </a:r>
            <a:r>
              <a:rPr lang="en-US" sz="1200" kern="0" spc="-5" dirty="0"/>
              <a:t> </a:t>
            </a:r>
            <a:r>
              <a:rPr lang="en-US" sz="1200" kern="0" dirty="0"/>
              <a:t>11</a:t>
            </a:r>
            <a:r>
              <a:rPr lang="en-US" sz="1200" kern="0" spc="-55" dirty="0"/>
              <a:t> </a:t>
            </a:r>
            <a:r>
              <a:rPr lang="en-US" sz="1200" kern="0" spc="-5" dirty="0"/>
              <a:t>(language)  </a:t>
            </a:r>
          </a:p>
          <a:p>
            <a:pPr marL="12700" marR="5080" algn="just"/>
            <a:endParaRPr lang="en-US" sz="1200" kern="0" dirty="0"/>
          </a:p>
          <a:p>
            <a:pPr marL="12700" marR="5080" algn="just"/>
            <a:r>
              <a:rPr lang="en-US" sz="1200" kern="0" dirty="0"/>
              <a:t>AP </a:t>
            </a:r>
            <a:r>
              <a:rPr lang="en-US" sz="1200" kern="0" spc="-5" dirty="0" err="1"/>
              <a:t>Eng</a:t>
            </a:r>
            <a:r>
              <a:rPr lang="en-US" sz="1200" kern="0" spc="-5" dirty="0"/>
              <a:t> </a:t>
            </a:r>
            <a:r>
              <a:rPr lang="en-US" sz="1200" kern="0" dirty="0"/>
              <a:t>12 </a:t>
            </a:r>
            <a:r>
              <a:rPr lang="en-US" sz="1200" kern="0" spc="-10" dirty="0"/>
              <a:t>(literature)  </a:t>
            </a:r>
          </a:p>
          <a:p>
            <a:pPr marL="12700" marR="5080" algn="just"/>
            <a:r>
              <a:rPr lang="en-US" sz="1200" kern="0" dirty="0"/>
              <a:t>AP US </a:t>
            </a:r>
            <a:r>
              <a:rPr lang="en-US" sz="1200" kern="0" spc="-5" dirty="0" err="1"/>
              <a:t>Govt</a:t>
            </a:r>
            <a:r>
              <a:rPr lang="en-US" sz="1200" kern="0" spc="-5" dirty="0"/>
              <a:t> </a:t>
            </a:r>
            <a:r>
              <a:rPr lang="en-US" sz="1200" kern="0" dirty="0"/>
              <a:t>&amp; </a:t>
            </a:r>
            <a:r>
              <a:rPr lang="en-US" sz="1200" kern="0" spc="-5" dirty="0"/>
              <a:t>Politics  </a:t>
            </a:r>
          </a:p>
          <a:p>
            <a:pPr marL="12700" marR="5080" algn="just"/>
            <a:r>
              <a:rPr lang="en-US" sz="1200" kern="0" dirty="0"/>
              <a:t>AP US</a:t>
            </a:r>
            <a:r>
              <a:rPr lang="en-US" sz="1200" kern="0" spc="-120" dirty="0"/>
              <a:t> </a:t>
            </a:r>
            <a:r>
              <a:rPr lang="en-US" sz="1200" kern="0" spc="-5" dirty="0"/>
              <a:t>History</a:t>
            </a:r>
          </a:p>
          <a:p>
            <a:pPr marL="12700" marR="5080" algn="just"/>
            <a:r>
              <a:rPr lang="en-US" sz="1200" kern="0" spc="-5" dirty="0"/>
              <a:t>AP Psychology</a:t>
            </a:r>
          </a:p>
          <a:p>
            <a:pPr marL="12700" marR="5080" algn="just"/>
            <a:r>
              <a:rPr lang="en-US" sz="1200" kern="0" spc="-5" dirty="0"/>
              <a:t>(Supplemental/RCPS On-line)</a:t>
            </a:r>
            <a:endParaRPr lang="en-US" sz="1200" kern="0" dirty="0"/>
          </a:p>
          <a:p>
            <a:pPr marL="12700"/>
            <a:endParaRPr lang="en-US" sz="1200" kern="0" dirty="0"/>
          </a:p>
          <a:p>
            <a:pPr marL="12700"/>
            <a:endParaRPr lang="en-US" sz="1200" kern="0" dirty="0"/>
          </a:p>
          <a:p>
            <a:endParaRPr lang="en-US" sz="1200" kern="0" dirty="0"/>
          </a:p>
        </p:txBody>
      </p:sp>
      <p:pic>
        <p:nvPicPr>
          <p:cNvPr id="4098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563" y="4800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3564" y="292353"/>
            <a:ext cx="543687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Placement</a:t>
            </a:r>
            <a:r>
              <a:rPr sz="3600" b="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(AP)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061465"/>
            <a:ext cx="8136255" cy="49746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3200" dirty="0">
                <a:latin typeface="Tahoma"/>
                <a:cs typeface="Tahoma"/>
              </a:rPr>
              <a:t>AP </a:t>
            </a:r>
            <a:r>
              <a:rPr sz="3200" spc="-5" dirty="0">
                <a:latin typeface="Tahoma"/>
                <a:cs typeface="Tahoma"/>
              </a:rPr>
              <a:t>courses </a:t>
            </a:r>
            <a:r>
              <a:rPr sz="3200" spc="-10" dirty="0">
                <a:latin typeface="Tahoma"/>
                <a:cs typeface="Tahoma"/>
              </a:rPr>
              <a:t>are </a:t>
            </a:r>
            <a:r>
              <a:rPr sz="3200" spc="-5" dirty="0">
                <a:latin typeface="Tahoma"/>
                <a:cs typeface="Tahoma"/>
              </a:rPr>
              <a:t>weighted </a:t>
            </a:r>
            <a:r>
              <a:rPr sz="3200" spc="-10" dirty="0">
                <a:latin typeface="Tahoma"/>
                <a:cs typeface="Tahoma"/>
              </a:rPr>
              <a:t>for</a:t>
            </a:r>
            <a:r>
              <a:rPr sz="3200" spc="-30" dirty="0">
                <a:latin typeface="Tahoma"/>
                <a:cs typeface="Tahoma"/>
              </a:rPr>
              <a:t> </a:t>
            </a:r>
            <a:r>
              <a:rPr sz="3200" spc="-35" dirty="0">
                <a:latin typeface="Tahoma"/>
                <a:cs typeface="Tahoma"/>
              </a:rPr>
              <a:t>GPA</a:t>
            </a:r>
            <a:endParaRPr lang="en-US" sz="3200" spc="-35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endParaRPr sz="3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3200" spc="-5" dirty="0">
                <a:latin typeface="Tahoma"/>
                <a:cs typeface="Tahoma"/>
              </a:rPr>
              <a:t>Students </a:t>
            </a:r>
            <a:r>
              <a:rPr sz="3200" spc="-15" dirty="0">
                <a:latin typeface="Tahoma"/>
                <a:cs typeface="Tahoma"/>
              </a:rPr>
              <a:t>take </a:t>
            </a:r>
            <a:r>
              <a:rPr sz="3200" dirty="0">
                <a:latin typeface="Tahoma"/>
                <a:cs typeface="Tahoma"/>
              </a:rPr>
              <a:t>AP </a:t>
            </a:r>
            <a:r>
              <a:rPr sz="3200" spc="-5" dirty="0">
                <a:latin typeface="Tahoma"/>
                <a:cs typeface="Tahoma"/>
              </a:rPr>
              <a:t>exam </a:t>
            </a:r>
            <a:r>
              <a:rPr sz="3200" dirty="0">
                <a:latin typeface="Tahoma"/>
                <a:cs typeface="Tahoma"/>
              </a:rPr>
              <a:t>in</a:t>
            </a:r>
            <a:r>
              <a:rPr sz="3200" spc="10" dirty="0">
                <a:latin typeface="Tahoma"/>
                <a:cs typeface="Tahoma"/>
              </a:rPr>
              <a:t> </a:t>
            </a:r>
            <a:r>
              <a:rPr sz="3200" spc="-10" dirty="0">
                <a:latin typeface="Tahoma"/>
                <a:cs typeface="Tahoma"/>
              </a:rPr>
              <a:t>May</a:t>
            </a:r>
            <a:endParaRPr lang="en-US" sz="3200" spc="-1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endParaRPr sz="3200" dirty="0">
              <a:latin typeface="Tahoma"/>
              <a:cs typeface="Tahoma"/>
            </a:endParaRPr>
          </a:p>
          <a:p>
            <a:pPr marL="355600" marR="5080" indent="-342900">
              <a:lnSpc>
                <a:spcPct val="80000"/>
              </a:lnSpc>
              <a:spcBef>
                <a:spcPts val="985"/>
              </a:spcBef>
              <a:buFont typeface="Arial"/>
              <a:buChar char="•"/>
              <a:tabLst>
                <a:tab pos="356235" algn="l"/>
              </a:tabLst>
            </a:pPr>
            <a:r>
              <a:rPr sz="3200" dirty="0">
                <a:latin typeface="Tahoma"/>
                <a:cs typeface="Tahoma"/>
              </a:rPr>
              <a:t>Colleges decide </a:t>
            </a:r>
            <a:r>
              <a:rPr sz="3200" spc="-5" dirty="0">
                <a:latin typeface="Tahoma"/>
                <a:cs typeface="Tahoma"/>
              </a:rPr>
              <a:t>to </a:t>
            </a:r>
            <a:r>
              <a:rPr sz="3200" spc="-15" dirty="0">
                <a:latin typeface="Tahoma"/>
                <a:cs typeface="Tahoma"/>
              </a:rPr>
              <a:t>award </a:t>
            </a:r>
            <a:r>
              <a:rPr sz="3200" spc="-10" dirty="0">
                <a:latin typeface="Tahoma"/>
                <a:cs typeface="Tahoma"/>
              </a:rPr>
              <a:t>credit </a:t>
            </a:r>
            <a:r>
              <a:rPr sz="3200" dirty="0">
                <a:latin typeface="Tahoma"/>
                <a:cs typeface="Tahoma"/>
              </a:rPr>
              <a:t>(or not) based on </a:t>
            </a:r>
            <a:r>
              <a:rPr sz="3200" spc="-5" dirty="0">
                <a:latin typeface="Tahoma"/>
                <a:cs typeface="Tahoma"/>
              </a:rPr>
              <a:t>AP </a:t>
            </a:r>
            <a:r>
              <a:rPr sz="3200" dirty="0">
                <a:latin typeface="Tahoma"/>
                <a:cs typeface="Tahoma"/>
              </a:rPr>
              <a:t>exam</a:t>
            </a:r>
            <a:r>
              <a:rPr sz="3200" spc="-9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score</a:t>
            </a:r>
            <a:r>
              <a:rPr lang="en-US" sz="3200" spc="-5" dirty="0">
                <a:latin typeface="Tahoma"/>
                <a:cs typeface="Tahoma"/>
              </a:rPr>
              <a:t> of</a:t>
            </a:r>
            <a:r>
              <a:rPr sz="3200" spc="-5" dirty="0">
                <a:latin typeface="Tahoma"/>
                <a:cs typeface="Tahoma"/>
              </a:rPr>
              <a:t>:  </a:t>
            </a:r>
            <a:r>
              <a:rPr sz="3200" dirty="0">
                <a:latin typeface="Tahoma"/>
                <a:cs typeface="Tahoma"/>
              </a:rPr>
              <a:t>1-5</a:t>
            </a:r>
            <a:r>
              <a:rPr lang="en-US" sz="3200" dirty="0">
                <a:latin typeface="Tahoma"/>
                <a:cs typeface="Tahoma"/>
              </a:rPr>
              <a:t> </a:t>
            </a:r>
          </a:p>
          <a:p>
            <a:pPr marL="355600" marR="5080" indent="-342900">
              <a:lnSpc>
                <a:spcPct val="80000"/>
              </a:lnSpc>
              <a:spcBef>
                <a:spcPts val="985"/>
              </a:spcBef>
              <a:buFont typeface="Arial"/>
              <a:buChar char="•"/>
              <a:tabLst>
                <a:tab pos="356235" algn="l"/>
              </a:tabLst>
            </a:pPr>
            <a:endParaRPr lang="en-US" sz="3200" dirty="0">
              <a:latin typeface="Tahoma"/>
              <a:cs typeface="Tahoma"/>
            </a:endParaRPr>
          </a:p>
          <a:p>
            <a:pPr marL="355600" marR="5080" indent="-342900">
              <a:lnSpc>
                <a:spcPct val="80000"/>
              </a:lnSpc>
              <a:spcBef>
                <a:spcPts val="985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3200" dirty="0">
                <a:latin typeface="Tahoma"/>
                <a:cs typeface="Tahoma"/>
              </a:rPr>
              <a:t>Go to college websites to view AP</a:t>
            </a:r>
          </a:p>
          <a:p>
            <a:pPr marL="12700" marR="5080">
              <a:lnSpc>
                <a:spcPct val="80000"/>
              </a:lnSpc>
              <a:spcBef>
                <a:spcPts val="985"/>
              </a:spcBef>
              <a:tabLst>
                <a:tab pos="356235" algn="l"/>
              </a:tabLst>
            </a:pPr>
            <a:r>
              <a:rPr lang="en-US" sz="3200" dirty="0">
                <a:latin typeface="Tahoma"/>
                <a:cs typeface="Tahoma"/>
              </a:rPr>
              <a:t>   transferrable scores or contact</a:t>
            </a:r>
          </a:p>
          <a:p>
            <a:pPr marL="12700" marR="5080">
              <a:lnSpc>
                <a:spcPct val="80000"/>
              </a:lnSpc>
              <a:spcBef>
                <a:spcPts val="985"/>
              </a:spcBef>
              <a:tabLst>
                <a:tab pos="356235" algn="l"/>
              </a:tabLst>
            </a:pPr>
            <a:r>
              <a:rPr lang="en-US" sz="3200" dirty="0">
                <a:latin typeface="Tahoma"/>
                <a:cs typeface="Tahoma"/>
              </a:rPr>
              <a:t>   college </a:t>
            </a:r>
            <a:r>
              <a:rPr lang="en-US" sz="3200" dirty="0" smtClean="0">
                <a:latin typeface="Tahoma"/>
                <a:cs typeface="Tahoma"/>
              </a:rPr>
              <a:t>admission </a:t>
            </a:r>
            <a:r>
              <a:rPr lang="en-US" sz="3200" dirty="0">
                <a:latin typeface="Tahoma"/>
                <a:cs typeface="Tahoma"/>
              </a:rPr>
              <a:t>offices </a:t>
            </a:r>
            <a:endParaRPr sz="3200" dirty="0">
              <a:latin typeface="Tahoma"/>
              <a:cs typeface="Tahoma"/>
            </a:endParaRPr>
          </a:p>
        </p:txBody>
      </p:sp>
      <p:pic>
        <p:nvPicPr>
          <p:cNvPr id="5122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34" y="48768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3564" y="292353"/>
            <a:ext cx="543687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Placement</a:t>
            </a:r>
            <a:r>
              <a:rPr sz="3600" b="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(AP)</a:t>
            </a:r>
          </a:p>
        </p:txBody>
      </p:sp>
      <p:sp>
        <p:nvSpPr>
          <p:cNvPr id="3" name="object 3" title="box"/>
          <p:cNvSpPr/>
          <p:nvPr/>
        </p:nvSpPr>
        <p:spPr>
          <a:xfrm>
            <a:off x="381000" y="1981200"/>
            <a:ext cx="8382000" cy="2209800"/>
          </a:xfrm>
          <a:custGeom>
            <a:avLst/>
            <a:gdLst/>
            <a:ahLst/>
            <a:cxnLst/>
            <a:rect l="l" t="t" r="r" b="b"/>
            <a:pathLst>
              <a:path w="8382000" h="2209800">
                <a:moveTo>
                  <a:pt x="0" y="2209800"/>
                </a:moveTo>
                <a:lnTo>
                  <a:pt x="8382000" y="2209800"/>
                </a:lnTo>
                <a:lnTo>
                  <a:pt x="8382000" y="0"/>
                </a:lnTo>
                <a:lnTo>
                  <a:pt x="0" y="0"/>
                </a:lnTo>
                <a:lnTo>
                  <a:pt x="0" y="2209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338834"/>
            <a:ext cx="7865109" cy="2667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435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HOW TO </a:t>
            </a:r>
            <a:r>
              <a:rPr sz="3200" b="1" spc="-5" dirty="0">
                <a:latin typeface="Tahoma"/>
                <a:cs typeface="Tahoma"/>
              </a:rPr>
              <a:t>REGISTER FOR </a:t>
            </a:r>
            <a:r>
              <a:rPr sz="3200" b="1" dirty="0">
                <a:latin typeface="Tahoma"/>
                <a:cs typeface="Tahoma"/>
              </a:rPr>
              <a:t>AP</a:t>
            </a:r>
            <a:r>
              <a:rPr sz="3200" b="1" spc="-75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EXAMS</a:t>
            </a:r>
            <a:endParaRPr sz="3200" dirty="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235" algn="l"/>
              </a:tabLst>
            </a:pPr>
            <a:r>
              <a:rPr sz="3200" spc="-30" dirty="0">
                <a:latin typeface="Tahoma"/>
                <a:cs typeface="Tahoma"/>
              </a:rPr>
              <a:t>Work </a:t>
            </a:r>
            <a:r>
              <a:rPr sz="3200" spc="-5" dirty="0">
                <a:latin typeface="Tahoma"/>
                <a:cs typeface="Tahoma"/>
              </a:rPr>
              <a:t>with school counselor to register </a:t>
            </a:r>
            <a:r>
              <a:rPr sz="3200" spc="-15" dirty="0">
                <a:latin typeface="Tahoma"/>
                <a:cs typeface="Tahoma"/>
              </a:rPr>
              <a:t>for  </a:t>
            </a:r>
            <a:r>
              <a:rPr sz="3200" dirty="0">
                <a:latin typeface="Tahoma"/>
                <a:cs typeface="Tahoma"/>
              </a:rPr>
              <a:t>AP </a:t>
            </a:r>
            <a:r>
              <a:rPr sz="3200" spc="-5" dirty="0">
                <a:latin typeface="Tahoma"/>
                <a:cs typeface="Tahoma"/>
              </a:rPr>
              <a:t>Exams </a:t>
            </a:r>
            <a:r>
              <a:rPr sz="3200" dirty="0">
                <a:latin typeface="Tahoma"/>
                <a:cs typeface="Tahoma"/>
              </a:rPr>
              <a:t>by </a:t>
            </a:r>
            <a:r>
              <a:rPr lang="en-US" sz="3200" spc="-5" dirty="0" smtClean="0">
                <a:latin typeface="Tahoma"/>
                <a:cs typeface="Tahoma"/>
              </a:rPr>
              <a:t>each high school’s deadline.</a:t>
            </a:r>
            <a:endParaRPr lang="en-US" sz="3200" spc="-45" dirty="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3200" spc="-45" dirty="0">
                <a:latin typeface="Tahoma"/>
                <a:cs typeface="Tahoma"/>
              </a:rPr>
              <a:t>R</a:t>
            </a:r>
            <a:r>
              <a:rPr lang="en-US" sz="3200" spc="-45" dirty="0" smtClean="0">
                <a:latin typeface="Tahoma"/>
                <a:cs typeface="Tahoma"/>
              </a:rPr>
              <a:t>eview </a:t>
            </a:r>
            <a:r>
              <a:rPr lang="en-US" sz="3200" spc="-45" dirty="0">
                <a:latin typeface="Tahoma"/>
                <a:cs typeface="Tahoma"/>
              </a:rPr>
              <a:t>the AP Bulletin for Students &amp; Parents</a:t>
            </a:r>
            <a:endParaRPr sz="3200" dirty="0">
              <a:latin typeface="Tahoma"/>
              <a:cs typeface="Tahoma"/>
            </a:endParaRPr>
          </a:p>
        </p:txBody>
      </p:sp>
      <p:pic>
        <p:nvPicPr>
          <p:cNvPr id="16386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64859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3564" y="292353"/>
            <a:ext cx="543687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Placement</a:t>
            </a:r>
            <a:r>
              <a:rPr sz="3600" b="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(AP)</a:t>
            </a:r>
          </a:p>
        </p:txBody>
      </p:sp>
      <p:sp>
        <p:nvSpPr>
          <p:cNvPr id="3" name="object 3" title="box"/>
          <p:cNvSpPr/>
          <p:nvPr/>
        </p:nvSpPr>
        <p:spPr>
          <a:xfrm>
            <a:off x="381000" y="1752600"/>
            <a:ext cx="8382000" cy="2895600"/>
          </a:xfrm>
          <a:custGeom>
            <a:avLst/>
            <a:gdLst/>
            <a:ahLst/>
            <a:cxnLst/>
            <a:rect l="l" t="t" r="r" b="b"/>
            <a:pathLst>
              <a:path w="8382000" h="2895600">
                <a:moveTo>
                  <a:pt x="0" y="2895600"/>
                </a:moveTo>
                <a:lnTo>
                  <a:pt x="8382000" y="2895600"/>
                </a:lnTo>
                <a:lnTo>
                  <a:pt x="8382000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143000"/>
            <a:ext cx="8303260" cy="3288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435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HOW TO </a:t>
            </a:r>
            <a:r>
              <a:rPr sz="3200" b="1" spc="-5" dirty="0">
                <a:latin typeface="Tahoma"/>
                <a:cs typeface="Tahoma"/>
              </a:rPr>
              <a:t>REGISTER FOR </a:t>
            </a:r>
            <a:r>
              <a:rPr sz="3200" b="1" dirty="0">
                <a:latin typeface="Tahoma"/>
                <a:cs typeface="Tahoma"/>
              </a:rPr>
              <a:t>AP</a:t>
            </a:r>
            <a:r>
              <a:rPr sz="3200" b="1" spc="-75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EXAMS</a:t>
            </a:r>
            <a:endParaRPr sz="3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9"/>
              </a:spcBef>
              <a:buFont typeface="Arial"/>
              <a:buChar char="•"/>
              <a:tabLst>
                <a:tab pos="356235" algn="l"/>
              </a:tabLst>
            </a:pPr>
            <a:r>
              <a:rPr sz="3200" dirty="0">
                <a:latin typeface="Tahoma"/>
                <a:cs typeface="Tahoma"/>
              </a:rPr>
              <a:t>Regular </a:t>
            </a:r>
            <a:r>
              <a:rPr sz="3200" spc="-5" dirty="0">
                <a:latin typeface="Tahoma"/>
                <a:cs typeface="Tahoma"/>
              </a:rPr>
              <a:t>Exam </a:t>
            </a:r>
            <a:r>
              <a:rPr sz="3200" spc="-30" dirty="0">
                <a:latin typeface="Tahoma"/>
                <a:cs typeface="Tahoma"/>
              </a:rPr>
              <a:t>Fee </a:t>
            </a:r>
            <a:r>
              <a:rPr sz="3200" dirty="0">
                <a:latin typeface="Tahoma"/>
                <a:cs typeface="Tahoma"/>
              </a:rPr>
              <a:t>– </a:t>
            </a:r>
            <a:r>
              <a:rPr lang="en-US" sz="3200" dirty="0">
                <a:latin typeface="Tahoma"/>
                <a:cs typeface="Tahoma"/>
              </a:rPr>
              <a:t>contact your school counselor for exam fee information</a:t>
            </a:r>
            <a:endParaRPr lang="en-US" sz="3200" spc="-5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9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3200" spc="-5" dirty="0">
                <a:latin typeface="Tahoma"/>
                <a:cs typeface="Tahoma"/>
              </a:rPr>
              <a:t>Eco</a:t>
            </a:r>
            <a:r>
              <a:rPr sz="3200" spc="-5" dirty="0">
                <a:latin typeface="Tahoma"/>
                <a:cs typeface="Tahoma"/>
              </a:rPr>
              <a:t>nomically </a:t>
            </a:r>
            <a:r>
              <a:rPr sz="3200" dirty="0">
                <a:latin typeface="Tahoma"/>
                <a:cs typeface="Tahoma"/>
              </a:rPr>
              <a:t>Qualified </a:t>
            </a:r>
            <a:r>
              <a:rPr sz="3200" spc="-5" dirty="0">
                <a:latin typeface="Tahoma"/>
                <a:cs typeface="Tahoma"/>
              </a:rPr>
              <a:t>Students </a:t>
            </a:r>
            <a:r>
              <a:rPr sz="3200" dirty="0">
                <a:latin typeface="Tahoma"/>
                <a:cs typeface="Tahoma"/>
              </a:rPr>
              <a:t>– </a:t>
            </a:r>
            <a:r>
              <a:rPr sz="3200" spc="-5" dirty="0">
                <a:latin typeface="Tahoma"/>
                <a:cs typeface="Tahoma"/>
              </a:rPr>
              <a:t>(to</a:t>
            </a:r>
            <a:r>
              <a:rPr sz="3200" spc="-24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be  determined by College</a:t>
            </a:r>
            <a:r>
              <a:rPr sz="3200" spc="-7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Board)</a:t>
            </a:r>
            <a:endParaRPr sz="3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356235" algn="l"/>
              </a:tabLst>
            </a:pPr>
            <a:r>
              <a:rPr sz="3200" dirty="0">
                <a:latin typeface="Tahoma"/>
                <a:cs typeface="Tahoma"/>
              </a:rPr>
              <a:t>Late </a:t>
            </a:r>
            <a:r>
              <a:rPr sz="3200" spc="-5" dirty="0">
                <a:latin typeface="Tahoma"/>
                <a:cs typeface="Tahoma"/>
              </a:rPr>
              <a:t>Exam Fee </a:t>
            </a:r>
            <a:r>
              <a:rPr sz="3200" dirty="0">
                <a:latin typeface="Tahoma"/>
                <a:cs typeface="Tahoma"/>
              </a:rPr>
              <a:t>(student </a:t>
            </a:r>
            <a:r>
              <a:rPr lang="en-US" sz="3200" dirty="0">
                <a:latin typeface="Tahoma"/>
                <a:cs typeface="Tahoma"/>
              </a:rPr>
              <a:t>illness/emergency.</a:t>
            </a:r>
            <a:r>
              <a:rPr sz="3200" spc="-35" dirty="0">
                <a:latin typeface="Tahoma"/>
                <a:cs typeface="Tahoma"/>
              </a:rPr>
              <a:t>)</a:t>
            </a:r>
            <a:endParaRPr sz="3200" dirty="0">
              <a:latin typeface="Tahoma"/>
              <a:cs typeface="Tahoma"/>
            </a:endParaRPr>
          </a:p>
        </p:txBody>
      </p:sp>
      <p:pic>
        <p:nvPicPr>
          <p:cNvPr id="6146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87" y="48768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4273" y="590550"/>
            <a:ext cx="7917180" cy="4924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Western </a:t>
            </a:r>
            <a:r>
              <a:rPr sz="32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College</a:t>
            </a:r>
            <a:r>
              <a:rPr sz="32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600200"/>
            <a:ext cx="8382000" cy="3810000"/>
          </a:xfrm>
          <a:custGeom>
            <a:avLst/>
            <a:gdLst/>
            <a:ahLst/>
            <a:cxnLst/>
            <a:rect l="l" t="t" r="r" b="b"/>
            <a:pathLst>
              <a:path w="8382000" h="3505200">
                <a:moveTo>
                  <a:pt x="0" y="3505200"/>
                </a:moveTo>
                <a:lnTo>
                  <a:pt x="8382000" y="3505200"/>
                </a:lnTo>
                <a:lnTo>
                  <a:pt x="83820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57200" y="1110741"/>
            <a:ext cx="8224519" cy="6099106"/>
          </a:xfrm>
          <a:prstGeom prst="rect">
            <a:avLst/>
          </a:prstGeom>
        </p:spPr>
        <p:txBody>
          <a:bodyPr vert="horz" wrap="square" lIns="0" tIns="45720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671309" algn="l"/>
              </a:tabLst>
            </a:pPr>
            <a:r>
              <a:rPr b="0" spc="-10" dirty="0">
                <a:latin typeface="Tahoma"/>
                <a:cs typeface="Tahoma"/>
              </a:rPr>
              <a:t>Three </a:t>
            </a:r>
            <a:r>
              <a:rPr b="0" spc="-15" dirty="0">
                <a:latin typeface="Tahoma"/>
                <a:cs typeface="Tahoma"/>
              </a:rPr>
              <a:t>programs</a:t>
            </a:r>
            <a:r>
              <a:rPr b="0" spc="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designed</a:t>
            </a:r>
            <a:r>
              <a:rPr b="0" dirty="0">
                <a:latin typeface="Tahoma"/>
                <a:cs typeface="Tahoma"/>
              </a:rPr>
              <a:t> </a:t>
            </a:r>
            <a:r>
              <a:rPr b="0" spc="-15" dirty="0">
                <a:latin typeface="Tahoma"/>
                <a:cs typeface="Tahoma"/>
              </a:rPr>
              <a:t>for</a:t>
            </a:r>
            <a:r>
              <a:rPr lang="en-US" b="0" spc="-1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high</a:t>
            </a:r>
            <a:r>
              <a:rPr lang="en-US" b="0" spc="-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school</a:t>
            </a:r>
            <a:r>
              <a:rPr b="0" spc="-60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students: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Dual Enrollment (DE)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classes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VWCC </a:t>
            </a:r>
            <a:r>
              <a:rPr b="0" spc="-15" dirty="0">
                <a:latin typeface="Tahoma"/>
                <a:cs typeface="Tahoma"/>
              </a:rPr>
              <a:t>Regional</a:t>
            </a:r>
            <a:r>
              <a:rPr b="0" spc="-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Academies</a:t>
            </a:r>
            <a:r>
              <a:rPr lang="en-US" b="0" spc="-5" dirty="0"/>
              <a:t> </a:t>
            </a: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2400" b="0" spc="-5" dirty="0">
                <a:hlinkClick r:id="rId2"/>
              </a:rPr>
              <a:t>www.virginiawestern.edu/academy/index.php</a:t>
            </a:r>
            <a:endParaRPr lang="en-US" sz="2400" b="0" spc="-5" dirty="0"/>
          </a:p>
          <a:p>
            <a:pPr marL="355600" indent="-342900" algn="l"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HB 1184 Associates </a:t>
            </a:r>
            <a:r>
              <a:rPr b="0" spc="-10" dirty="0">
                <a:latin typeface="Tahoma"/>
                <a:cs typeface="Tahoma"/>
              </a:rPr>
              <a:t>Degree</a:t>
            </a:r>
            <a:r>
              <a:rPr b="0" spc="-5" dirty="0">
                <a:latin typeface="Tahoma"/>
                <a:cs typeface="Tahoma"/>
              </a:rPr>
              <a:t> </a:t>
            </a:r>
            <a:r>
              <a:rPr lang="en-US" sz="2400" b="0" spc="-5" dirty="0">
                <a:hlinkClick r:id="rId3"/>
              </a:rPr>
              <a:t>www.virginiawestern.edu/dualenrollment/hb1184.php</a:t>
            </a:r>
            <a:r>
              <a:rPr lang="en-US" sz="2400" b="0" spc="-5" dirty="0"/>
              <a:t>  </a:t>
            </a:r>
            <a:endParaRPr lang="en-US" sz="2400" dirty="0"/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endParaRPr lang="en-US" b="0" spc="-5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endParaRPr lang="en-US" b="0" spc="-5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endParaRPr dirty="0">
              <a:latin typeface="Tahoma"/>
              <a:cs typeface="Tahoma"/>
            </a:endParaRPr>
          </a:p>
        </p:txBody>
      </p:sp>
      <p:pic>
        <p:nvPicPr>
          <p:cNvPr id="7170" name="Picture 2" descr="Color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87" y="525217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214" y="281685"/>
            <a:ext cx="68808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676400"/>
            <a:ext cx="8382000" cy="3429000"/>
          </a:xfrm>
          <a:custGeom>
            <a:avLst/>
            <a:gdLst/>
            <a:ahLst/>
            <a:cxnLst/>
            <a:rect l="l" t="t" r="r" b="b"/>
            <a:pathLst>
              <a:path w="8382000" h="3429000">
                <a:moveTo>
                  <a:pt x="0" y="3429000"/>
                </a:moveTo>
                <a:lnTo>
                  <a:pt x="8382000" y="3429000"/>
                </a:lnTo>
                <a:lnTo>
                  <a:pt x="8382000" y="0"/>
                </a:lnTo>
                <a:lnTo>
                  <a:pt x="0" y="0"/>
                </a:lnTo>
                <a:lnTo>
                  <a:pt x="0" y="3429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644522"/>
            <a:ext cx="8150860" cy="2600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7145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spc="-10" dirty="0">
                <a:latin typeface="Tahoma"/>
                <a:cs typeface="Tahoma"/>
              </a:rPr>
              <a:t>Students earn </a:t>
            </a:r>
            <a:r>
              <a:rPr sz="2400" spc="-5" dirty="0">
                <a:latin typeface="Tahoma"/>
                <a:cs typeface="Tahoma"/>
              </a:rPr>
              <a:t>high school </a:t>
            </a:r>
            <a:r>
              <a:rPr sz="2400" spc="-10" dirty="0">
                <a:latin typeface="Tahoma"/>
                <a:cs typeface="Tahoma"/>
              </a:rPr>
              <a:t>credit </a:t>
            </a:r>
            <a:r>
              <a:rPr sz="2400" spc="-5" dirty="0">
                <a:latin typeface="Tahoma"/>
                <a:cs typeface="Tahoma"/>
              </a:rPr>
              <a:t>and VWCC </a:t>
            </a:r>
            <a:r>
              <a:rPr sz="2400" spc="-10" dirty="0">
                <a:latin typeface="Tahoma"/>
                <a:cs typeface="Tahoma"/>
              </a:rPr>
              <a:t>credit </a:t>
            </a:r>
            <a:r>
              <a:rPr sz="2400" dirty="0">
                <a:latin typeface="Tahoma"/>
                <a:cs typeface="Tahoma"/>
              </a:rPr>
              <a:t>at </a:t>
            </a:r>
            <a:r>
              <a:rPr sz="2400" spc="-5" dirty="0">
                <a:latin typeface="Tahoma"/>
                <a:cs typeface="Tahoma"/>
              </a:rPr>
              <a:t>same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time</a:t>
            </a:r>
            <a:endParaRPr sz="24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  <a:tab pos="3740785" algn="l"/>
              </a:tabLst>
            </a:pPr>
            <a:r>
              <a:rPr sz="2400" spc="-5" dirty="0">
                <a:latin typeface="Tahoma"/>
                <a:cs typeface="Tahoma"/>
              </a:rPr>
              <a:t>DE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classes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are</a:t>
            </a:r>
            <a:r>
              <a:rPr lang="en-US" sz="2400" spc="-1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taught in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RCPS</a:t>
            </a:r>
            <a:endParaRPr sz="24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sz="2400" spc="-60" dirty="0">
                <a:latin typeface="Tahoma"/>
                <a:cs typeface="Tahoma"/>
              </a:rPr>
              <a:t>Teachers </a:t>
            </a:r>
            <a:r>
              <a:rPr sz="2400" spc="-15" dirty="0">
                <a:latin typeface="Tahoma"/>
                <a:cs typeface="Tahoma"/>
              </a:rPr>
              <a:t>are </a:t>
            </a:r>
            <a:r>
              <a:rPr sz="2400" dirty="0">
                <a:latin typeface="Tahoma"/>
                <a:cs typeface="Tahoma"/>
              </a:rPr>
              <a:t>RCPS </a:t>
            </a:r>
            <a:r>
              <a:rPr sz="2400" spc="-5" dirty="0">
                <a:latin typeface="Tahoma"/>
                <a:cs typeface="Tahoma"/>
              </a:rPr>
              <a:t>teachers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-5" dirty="0" smtClean="0">
                <a:latin typeface="Tahoma"/>
                <a:cs typeface="Tahoma"/>
              </a:rPr>
              <a:t>and</a:t>
            </a:r>
            <a:r>
              <a:rPr lang="en-US" sz="2400" dirty="0">
                <a:latin typeface="Tahoma"/>
                <a:cs typeface="Tahoma"/>
              </a:rPr>
              <a:t> </a:t>
            </a:r>
            <a:r>
              <a:rPr sz="2400" spc="-5" dirty="0" smtClean="0">
                <a:latin typeface="Tahoma"/>
                <a:cs typeface="Tahoma"/>
              </a:rPr>
              <a:t>VWCC</a:t>
            </a:r>
            <a:r>
              <a:rPr sz="2400" spc="-45" dirty="0" smtClean="0">
                <a:latin typeface="Tahoma"/>
                <a:cs typeface="Tahoma"/>
              </a:rPr>
              <a:t> </a:t>
            </a:r>
            <a:r>
              <a:rPr sz="2400" spc="-5" dirty="0" smtClean="0">
                <a:latin typeface="Tahoma"/>
                <a:cs typeface="Tahoma"/>
              </a:rPr>
              <a:t>instructors</a:t>
            </a:r>
            <a:endParaRPr lang="en-US" sz="2400" spc="-5" dirty="0" smtClean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2400" spc="-5" dirty="0" smtClean="0">
                <a:latin typeface="Tahoma"/>
                <a:cs typeface="Tahoma"/>
              </a:rPr>
              <a:t>Students </a:t>
            </a:r>
            <a:r>
              <a:rPr lang="en-US" sz="2400" spc="-5" dirty="0" smtClean="0">
                <a:latin typeface="Tahoma"/>
                <a:cs typeface="Tahoma"/>
              </a:rPr>
              <a:t>may not enroll in more than 18 </a:t>
            </a:r>
            <a:r>
              <a:rPr lang="en-US" sz="2400" spc="-5" dirty="0" smtClean="0">
                <a:latin typeface="Tahoma"/>
                <a:cs typeface="Tahoma"/>
              </a:rPr>
              <a:t>credits </a:t>
            </a:r>
            <a:r>
              <a:rPr lang="en-US" sz="2400" spc="-5" smtClean="0">
                <a:latin typeface="Tahoma"/>
                <a:cs typeface="Tahoma"/>
              </a:rPr>
              <a:t>each semester</a:t>
            </a:r>
            <a:endParaRPr lang="en-US" sz="2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5213" y="957834"/>
            <a:ext cx="5125720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latin typeface="Tahoma"/>
                <a:cs typeface="Tahoma"/>
              </a:rPr>
              <a:t>DUAL ENROLLMENT</a:t>
            </a:r>
            <a:r>
              <a:rPr sz="3200" spc="-3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(DE)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8194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933" y="46536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320317"/>
            <a:ext cx="68046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676400"/>
            <a:ext cx="8382000" cy="3352800"/>
          </a:xfrm>
          <a:custGeom>
            <a:avLst/>
            <a:gdLst/>
            <a:ahLst/>
            <a:cxnLst/>
            <a:rect l="l" t="t" r="r" b="b"/>
            <a:pathLst>
              <a:path w="8382000" h="3352800">
                <a:moveTo>
                  <a:pt x="0" y="3352800"/>
                </a:moveTo>
                <a:lnTo>
                  <a:pt x="8382000" y="3352800"/>
                </a:lnTo>
                <a:lnTo>
                  <a:pt x="8382000" y="0"/>
                </a:lnTo>
                <a:lnTo>
                  <a:pt x="0" y="0"/>
                </a:lnTo>
                <a:lnTo>
                  <a:pt x="0" y="3352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59740" y="1110741"/>
            <a:ext cx="8224519" cy="3777443"/>
          </a:xfrm>
          <a:prstGeom prst="rect">
            <a:avLst/>
          </a:prstGeom>
        </p:spPr>
        <p:txBody>
          <a:bodyPr vert="horz" wrap="square" lIns="0" tIns="553211" rIns="0" bIns="0" rtlCol="0">
            <a:spAutoFit/>
          </a:bodyPr>
          <a:lstStyle/>
          <a:p>
            <a:pPr marL="355600" indent="-342900">
              <a:lnSpc>
                <a:spcPts val="4275"/>
              </a:lnSpc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All DE </a:t>
            </a:r>
            <a:r>
              <a:rPr b="0" spc="-10" dirty="0">
                <a:latin typeface="Tahoma"/>
                <a:cs typeface="Tahoma"/>
              </a:rPr>
              <a:t>students </a:t>
            </a:r>
            <a:r>
              <a:rPr b="0" spc="-15" dirty="0">
                <a:latin typeface="Tahoma"/>
                <a:cs typeface="Tahoma"/>
              </a:rPr>
              <a:t>take </a:t>
            </a:r>
            <a:r>
              <a:rPr b="0" spc="-10" dirty="0">
                <a:latin typeface="Tahoma"/>
                <a:cs typeface="Tahoma"/>
              </a:rPr>
              <a:t>semester</a:t>
            </a:r>
            <a:r>
              <a:rPr b="0" spc="145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exams</a:t>
            </a:r>
            <a:endParaRPr dirty="0">
              <a:latin typeface="Tahoma"/>
              <a:cs typeface="Tahoma"/>
            </a:endParaRPr>
          </a:p>
          <a:p>
            <a:pPr marL="355600">
              <a:lnSpc>
                <a:spcPts val="3195"/>
              </a:lnSpc>
            </a:pPr>
            <a:r>
              <a:rPr b="0" spc="-5" dirty="0">
                <a:latin typeface="Tahoma"/>
                <a:cs typeface="Tahoma"/>
              </a:rPr>
              <a:t>(no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exemptions)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ts val="4220"/>
              </a:lnSpc>
              <a:spcBef>
                <a:spcPts val="445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RCPS </a:t>
            </a:r>
            <a:r>
              <a:rPr b="0" spc="-15" dirty="0">
                <a:latin typeface="Tahoma"/>
                <a:cs typeface="Tahoma"/>
              </a:rPr>
              <a:t>grade for </a:t>
            </a:r>
            <a:r>
              <a:rPr b="0" spc="-5" dirty="0">
                <a:latin typeface="Tahoma"/>
                <a:cs typeface="Tahoma"/>
              </a:rPr>
              <a:t>DE class </a:t>
            </a:r>
            <a:r>
              <a:rPr b="0" spc="-10" dirty="0">
                <a:latin typeface="Tahoma"/>
                <a:cs typeface="Tahoma"/>
              </a:rPr>
              <a:t>follows</a:t>
            </a:r>
            <a:r>
              <a:rPr b="0" spc="1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RCPS</a:t>
            </a:r>
            <a:endParaRPr dirty="0">
              <a:latin typeface="Tahoma"/>
              <a:cs typeface="Tahoma"/>
            </a:endParaRPr>
          </a:p>
          <a:p>
            <a:pPr marL="355600">
              <a:lnSpc>
                <a:spcPts val="4220"/>
              </a:lnSpc>
            </a:pPr>
            <a:r>
              <a:rPr b="0" spc="-5" dirty="0">
                <a:latin typeface="Tahoma"/>
                <a:cs typeface="Tahoma"/>
              </a:rPr>
              <a:t>policies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ts val="4220"/>
              </a:lnSpc>
              <a:spcBef>
                <a:spcPts val="440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VWCC </a:t>
            </a:r>
            <a:r>
              <a:rPr b="0" spc="-15" dirty="0">
                <a:latin typeface="Tahoma"/>
                <a:cs typeface="Tahoma"/>
              </a:rPr>
              <a:t>grade for </a:t>
            </a:r>
            <a:r>
              <a:rPr b="0" spc="-5" dirty="0">
                <a:latin typeface="Tahoma"/>
                <a:cs typeface="Tahoma"/>
              </a:rPr>
              <a:t>DE </a:t>
            </a:r>
            <a:r>
              <a:rPr b="0" spc="-10" dirty="0">
                <a:latin typeface="Tahoma"/>
                <a:cs typeface="Tahoma"/>
              </a:rPr>
              <a:t>class</a:t>
            </a:r>
            <a:r>
              <a:rPr b="0" spc="55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follows</a:t>
            </a:r>
            <a:r>
              <a:rPr lang="en-US" b="0" spc="-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VWCC dept</a:t>
            </a:r>
            <a:r>
              <a:rPr b="0" spc="-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policies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5213" y="1034034"/>
            <a:ext cx="512572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ahoma"/>
                <a:cs typeface="Tahoma"/>
              </a:rPr>
              <a:t>DUAL ENROLLMENT</a:t>
            </a:r>
            <a:r>
              <a:rPr sz="2800" spc="-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(DE)</a:t>
            </a:r>
            <a:endParaRPr sz="2800" dirty="0">
              <a:latin typeface="Tahoma"/>
              <a:cs typeface="Tahoma"/>
            </a:endParaRPr>
          </a:p>
        </p:txBody>
      </p:sp>
      <p:pic>
        <p:nvPicPr>
          <p:cNvPr id="9218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090" y="488818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214" y="243585"/>
            <a:ext cx="68808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676400"/>
            <a:ext cx="8382000" cy="3352800"/>
          </a:xfrm>
          <a:custGeom>
            <a:avLst/>
            <a:gdLst/>
            <a:ahLst/>
            <a:cxnLst/>
            <a:rect l="l" t="t" r="r" b="b"/>
            <a:pathLst>
              <a:path w="8382000" h="3352800">
                <a:moveTo>
                  <a:pt x="0" y="3352800"/>
                </a:moveTo>
                <a:lnTo>
                  <a:pt x="8382000" y="3352800"/>
                </a:lnTo>
                <a:lnTo>
                  <a:pt x="8382000" y="0"/>
                </a:lnTo>
                <a:lnTo>
                  <a:pt x="0" y="0"/>
                </a:lnTo>
                <a:lnTo>
                  <a:pt x="0" y="3352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59740" y="1110741"/>
            <a:ext cx="8224519" cy="3323986"/>
          </a:xfrm>
          <a:prstGeom prst="rect">
            <a:avLst/>
          </a:prstGeom>
        </p:spPr>
        <p:txBody>
          <a:bodyPr vert="horz" wrap="square" lIns="0" tIns="6099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VWCC </a:t>
            </a:r>
            <a:r>
              <a:rPr b="0" spc="-10" dirty="0">
                <a:latin typeface="Tahoma"/>
                <a:cs typeface="Tahoma"/>
              </a:rPr>
              <a:t>courses </a:t>
            </a:r>
            <a:r>
              <a:rPr b="0" spc="-5" dirty="0">
                <a:latin typeface="Tahoma"/>
                <a:cs typeface="Tahoma"/>
              </a:rPr>
              <a:t>are </a:t>
            </a:r>
            <a:r>
              <a:rPr b="0" spc="-10" dirty="0">
                <a:latin typeface="Tahoma"/>
                <a:cs typeface="Tahoma"/>
              </a:rPr>
              <a:t>by</a:t>
            </a:r>
            <a:r>
              <a:rPr b="0" spc="45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semester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6235" algn="l"/>
              </a:tabLst>
            </a:pPr>
            <a:r>
              <a:rPr b="0" dirty="0">
                <a:latin typeface="Tahoma"/>
                <a:cs typeface="Tahoma"/>
              </a:rPr>
              <a:t>Some </a:t>
            </a:r>
            <a:r>
              <a:rPr b="0" spc="-5" dirty="0">
                <a:latin typeface="Tahoma"/>
                <a:cs typeface="Tahoma"/>
              </a:rPr>
              <a:t>DE </a:t>
            </a:r>
            <a:r>
              <a:rPr b="0" spc="-10" dirty="0">
                <a:latin typeface="Tahoma"/>
                <a:cs typeface="Tahoma"/>
              </a:rPr>
              <a:t>classes </a:t>
            </a:r>
            <a:r>
              <a:rPr b="0" spc="-15" dirty="0">
                <a:latin typeface="Tahoma"/>
                <a:cs typeface="Tahoma"/>
              </a:rPr>
              <a:t>have </a:t>
            </a:r>
            <a:r>
              <a:rPr b="0" spc="-10" dirty="0">
                <a:latin typeface="Tahoma"/>
                <a:cs typeface="Tahoma"/>
              </a:rPr>
              <a:t>both </a:t>
            </a:r>
            <a:r>
              <a:rPr b="0" spc="-45" dirty="0">
                <a:latin typeface="Tahoma"/>
                <a:cs typeface="Tahoma"/>
              </a:rPr>
              <a:t>Fall</a:t>
            </a:r>
            <a:r>
              <a:rPr b="0" spc="5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and</a:t>
            </a:r>
            <a:endParaRPr dirty="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Spring </a:t>
            </a:r>
            <a:r>
              <a:rPr b="0" spc="-10" dirty="0">
                <a:latin typeface="Tahoma"/>
                <a:cs typeface="Tahoma"/>
              </a:rPr>
              <a:t>semester </a:t>
            </a:r>
            <a:r>
              <a:rPr b="0" spc="-5" dirty="0">
                <a:latin typeface="Tahoma"/>
                <a:cs typeface="Tahoma"/>
              </a:rPr>
              <a:t>VWCC</a:t>
            </a:r>
            <a:r>
              <a:rPr b="0" spc="65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courses</a:t>
            </a:r>
            <a:endParaRPr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6235" algn="l"/>
              </a:tabLst>
            </a:pPr>
            <a:r>
              <a:rPr b="0" dirty="0">
                <a:latin typeface="Tahoma"/>
                <a:cs typeface="Tahoma"/>
              </a:rPr>
              <a:t>Some </a:t>
            </a:r>
            <a:r>
              <a:rPr b="0" spc="-5" dirty="0">
                <a:latin typeface="Tahoma"/>
                <a:cs typeface="Tahoma"/>
              </a:rPr>
              <a:t>DE </a:t>
            </a:r>
            <a:r>
              <a:rPr b="0" spc="-10" dirty="0">
                <a:latin typeface="Tahoma"/>
                <a:cs typeface="Tahoma"/>
              </a:rPr>
              <a:t>classes </a:t>
            </a:r>
            <a:r>
              <a:rPr b="0" spc="-15" dirty="0">
                <a:latin typeface="Tahoma"/>
                <a:cs typeface="Tahoma"/>
              </a:rPr>
              <a:t>have </a:t>
            </a:r>
            <a:r>
              <a:rPr b="0" spc="-5" dirty="0">
                <a:latin typeface="Tahoma"/>
                <a:cs typeface="Tahoma"/>
              </a:rPr>
              <a:t>one</a:t>
            </a:r>
            <a:r>
              <a:rPr b="0" spc="1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VWCC</a:t>
            </a:r>
            <a:endParaRPr dirty="0">
              <a:latin typeface="Tahoma"/>
              <a:cs typeface="Tahoma"/>
            </a:endParaRPr>
          </a:p>
          <a:p>
            <a:pPr marL="355600">
              <a:lnSpc>
                <a:spcPts val="4435"/>
              </a:lnSpc>
            </a:pPr>
            <a:r>
              <a:rPr b="0" spc="-10" dirty="0">
                <a:latin typeface="Tahoma"/>
                <a:cs typeface="Tahoma"/>
              </a:rPr>
              <a:t>course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5213" y="1110234"/>
            <a:ext cx="512572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ahoma"/>
                <a:cs typeface="Tahoma"/>
              </a:rPr>
              <a:t>DUAL ENROLLMENT</a:t>
            </a:r>
            <a:r>
              <a:rPr sz="2800" spc="-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(DE)</a:t>
            </a:r>
            <a:endParaRPr sz="2800" dirty="0">
              <a:latin typeface="Tahoma"/>
              <a:cs typeface="Tahoma"/>
            </a:endParaRPr>
          </a:p>
        </p:txBody>
      </p:sp>
      <p:pic>
        <p:nvPicPr>
          <p:cNvPr id="10242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2183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title="box"/>
          <p:cNvSpPr/>
          <p:nvPr/>
        </p:nvSpPr>
        <p:spPr>
          <a:xfrm>
            <a:off x="457200" y="1447800"/>
            <a:ext cx="4038600" cy="4495800"/>
          </a:xfrm>
          <a:custGeom>
            <a:avLst/>
            <a:gdLst/>
            <a:ahLst/>
            <a:cxnLst/>
            <a:rect l="l" t="t" r="r" b="b"/>
            <a:pathLst>
              <a:path w="4038600" h="5105400">
                <a:moveTo>
                  <a:pt x="0" y="5105400"/>
                </a:moveTo>
                <a:lnTo>
                  <a:pt x="4038600" y="5105400"/>
                </a:lnTo>
                <a:lnTo>
                  <a:pt x="4038600" y="0"/>
                </a:lnTo>
                <a:lnTo>
                  <a:pt x="0" y="0"/>
                </a:lnTo>
                <a:lnTo>
                  <a:pt x="0" y="510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143000"/>
            <a:ext cx="3689985" cy="4596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English 11</a:t>
            </a:r>
            <a:r>
              <a:rPr sz="2800" spc="-4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(6)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</a:t>
            </a:r>
            <a:r>
              <a:rPr sz="2800" spc="-10" dirty="0">
                <a:latin typeface="Tahoma"/>
                <a:cs typeface="Tahoma"/>
              </a:rPr>
              <a:t>English </a:t>
            </a:r>
            <a:r>
              <a:rPr sz="2800" spc="-5" dirty="0">
                <a:latin typeface="Tahoma"/>
                <a:cs typeface="Tahoma"/>
              </a:rPr>
              <a:t>12</a:t>
            </a:r>
            <a:r>
              <a:rPr sz="2800" spc="-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(6)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</a:t>
            </a:r>
            <a:r>
              <a:rPr sz="2800" spc="-10" dirty="0">
                <a:latin typeface="Tahoma"/>
                <a:cs typeface="Tahoma"/>
              </a:rPr>
              <a:t>Precalculus</a:t>
            </a:r>
            <a:r>
              <a:rPr sz="2800" spc="-3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(5)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Calculus AB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(4)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Calculus BC</a:t>
            </a:r>
            <a:r>
              <a:rPr sz="2800" spc="-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(4)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</a:t>
            </a:r>
            <a:r>
              <a:rPr sz="2800" spc="-20" dirty="0">
                <a:latin typeface="Tahoma"/>
                <a:cs typeface="Tahoma"/>
              </a:rPr>
              <a:t>US/VA </a:t>
            </a:r>
            <a:r>
              <a:rPr sz="2800" spc="-10" dirty="0">
                <a:latin typeface="Tahoma"/>
                <a:cs typeface="Tahoma"/>
              </a:rPr>
              <a:t>History</a:t>
            </a:r>
            <a:r>
              <a:rPr sz="2800" spc="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(6)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</a:t>
            </a:r>
            <a:r>
              <a:rPr sz="2800" spc="-20" dirty="0">
                <a:latin typeface="Tahoma"/>
                <a:cs typeface="Tahoma"/>
              </a:rPr>
              <a:t>US/VA </a:t>
            </a:r>
            <a:r>
              <a:rPr sz="2800" spc="-10" dirty="0">
                <a:latin typeface="Tahoma"/>
                <a:cs typeface="Tahoma"/>
              </a:rPr>
              <a:t>Govt</a:t>
            </a:r>
            <a:r>
              <a:rPr sz="2800" spc="-1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(6)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Biology</a:t>
            </a:r>
            <a:r>
              <a:rPr sz="2800" spc="-5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(8)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Chemistry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(8)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7828" y="1143000"/>
            <a:ext cx="3941445" cy="285462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ahoma"/>
                <a:cs typeface="Tahoma"/>
              </a:rPr>
              <a:t>DE Econ/Pers Fin</a:t>
            </a:r>
            <a:r>
              <a:rPr sz="2800" spc="-4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(3)</a:t>
            </a:r>
            <a:endParaRPr sz="2800" dirty="0">
              <a:latin typeface="Tahoma"/>
              <a:cs typeface="Tahoma"/>
            </a:endParaRPr>
          </a:p>
          <a:p>
            <a:pPr marL="355600" marR="966469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ahoma"/>
                <a:cs typeface="Tahoma"/>
              </a:rPr>
              <a:t>DE Engineering  </a:t>
            </a:r>
            <a:r>
              <a:rPr sz="2800" spc="-10" dirty="0">
                <a:latin typeface="Tahoma"/>
                <a:cs typeface="Tahoma"/>
              </a:rPr>
              <a:t>Drawing </a:t>
            </a:r>
            <a:r>
              <a:rPr sz="2800" spc="-5" dirty="0">
                <a:latin typeface="Tahoma"/>
                <a:cs typeface="Tahoma"/>
              </a:rPr>
              <a:t>(3 or</a:t>
            </a:r>
            <a:r>
              <a:rPr sz="2800" spc="-2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6)</a:t>
            </a:r>
            <a:endParaRPr sz="2800" dirty="0">
              <a:latin typeface="Tahoma"/>
              <a:cs typeface="Tahoma"/>
            </a:endParaRPr>
          </a:p>
          <a:p>
            <a:pPr marL="355600" marR="966469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ahoma"/>
                <a:cs typeface="Tahoma"/>
              </a:rPr>
              <a:t>DE Architectural  </a:t>
            </a:r>
            <a:r>
              <a:rPr sz="2800" spc="-10" dirty="0">
                <a:latin typeface="Tahoma"/>
                <a:cs typeface="Tahoma"/>
              </a:rPr>
              <a:t>Drawing </a:t>
            </a:r>
            <a:r>
              <a:rPr sz="2800" spc="-5" dirty="0">
                <a:latin typeface="Tahoma"/>
                <a:cs typeface="Tahoma"/>
              </a:rPr>
              <a:t>(3 or</a:t>
            </a:r>
            <a:r>
              <a:rPr sz="2800" spc="-2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6)</a:t>
            </a:r>
            <a:endParaRPr sz="2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26515" y="124651"/>
            <a:ext cx="688085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4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4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(VWCC)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8800" y="704783"/>
            <a:ext cx="718947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latin typeface="Tahoma"/>
                <a:cs typeface="Tahoma"/>
              </a:rPr>
              <a:t>DUAL ENROLLMENT (DE)</a:t>
            </a:r>
            <a:r>
              <a:rPr sz="2400" b="1" spc="-15" dirty="0">
                <a:latin typeface="Tahoma"/>
                <a:cs typeface="Tahoma"/>
              </a:rPr>
              <a:t> </a:t>
            </a:r>
            <a:r>
              <a:rPr sz="2400" b="1" spc="-5" dirty="0">
                <a:latin typeface="Tahoma"/>
                <a:cs typeface="Tahoma"/>
              </a:rPr>
              <a:t>COURSES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11266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794" y="478663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2025522"/>
            <a:ext cx="3358515" cy="484748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Auto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Service</a:t>
            </a:r>
            <a:endParaRPr sz="2800" dirty="0">
              <a:latin typeface="Tahoma"/>
              <a:cs typeface="Tahoma"/>
            </a:endParaRPr>
          </a:p>
          <a:p>
            <a:pPr marL="355600" marR="90868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Computer  Information  </a:t>
            </a:r>
            <a:r>
              <a:rPr sz="2800" spc="-35" dirty="0">
                <a:latin typeface="Tahoma"/>
                <a:cs typeface="Tahoma"/>
              </a:rPr>
              <a:t>Technology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Criminal</a:t>
            </a:r>
            <a:r>
              <a:rPr sz="2800" spc="-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Justice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DE Culinary</a:t>
            </a:r>
            <a:r>
              <a:rPr sz="2800" spc="-25" dirty="0">
                <a:latin typeface="Tahoma"/>
                <a:cs typeface="Tahoma"/>
              </a:rPr>
              <a:t> </a:t>
            </a:r>
            <a:r>
              <a:rPr sz="2800" spc="-5" dirty="0" smtClean="0">
                <a:latin typeface="Tahoma"/>
                <a:cs typeface="Tahoma"/>
              </a:rPr>
              <a:t>Arts</a:t>
            </a:r>
            <a:endParaRPr lang="en-US" sz="2800" spc="-5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2800" spc="-5" dirty="0">
                <a:latin typeface="Tahoma"/>
                <a:cs typeface="Tahoma"/>
              </a:rPr>
              <a:t>DE </a:t>
            </a:r>
            <a:r>
              <a:rPr lang="en-US" sz="2800" spc="-5" dirty="0" smtClean="0">
                <a:latin typeface="Tahoma"/>
                <a:cs typeface="Tahoma"/>
              </a:rPr>
              <a:t>EMT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sz="2800" spc="-5" dirty="0" smtClean="0">
                <a:latin typeface="Tahoma"/>
                <a:cs typeface="Tahoma"/>
              </a:rPr>
              <a:t>DE Intro to Nursing Careers</a:t>
            </a:r>
            <a:endParaRPr lang="en-US" sz="2800" spc="-5" dirty="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70"/>
              </a:spcBef>
              <a:buFont typeface="Arial" panose="020B0604020202020204" pitchFamily="34" charset="0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</p:txBody>
      </p:sp>
      <p:sp>
        <p:nvSpPr>
          <p:cNvPr id="4" name="object 4" title="box"/>
          <p:cNvSpPr/>
          <p:nvPr/>
        </p:nvSpPr>
        <p:spPr>
          <a:xfrm>
            <a:off x="4648200" y="1981200"/>
            <a:ext cx="4114800" cy="4572000"/>
          </a:xfrm>
          <a:custGeom>
            <a:avLst/>
            <a:gdLst/>
            <a:ahLst/>
            <a:cxnLst/>
            <a:rect l="l" t="t" r="r" b="b"/>
            <a:pathLst>
              <a:path w="4114800" h="4572000">
                <a:moveTo>
                  <a:pt x="0" y="4572000"/>
                </a:moveTo>
                <a:lnTo>
                  <a:pt x="4114800" y="4572000"/>
                </a:lnTo>
                <a:lnTo>
                  <a:pt x="4114800" y="0"/>
                </a:lnTo>
                <a:lnTo>
                  <a:pt x="0" y="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26977" y="2057400"/>
            <a:ext cx="3357245" cy="2944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800" spc="-10" dirty="0">
                <a:latin typeface="Tahoma"/>
                <a:cs typeface="Tahoma"/>
              </a:rPr>
              <a:t>DE Engineering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800" spc="-10" dirty="0">
                <a:latin typeface="Tahoma"/>
                <a:cs typeface="Tahoma"/>
              </a:rPr>
              <a:t>DE Mass Communications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ahoma"/>
                <a:cs typeface="Tahoma"/>
              </a:rPr>
              <a:t>DE</a:t>
            </a:r>
            <a:r>
              <a:rPr sz="2800" spc="-5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Mechatronics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ahoma"/>
                <a:cs typeface="Tahoma"/>
              </a:rPr>
              <a:t>DE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Motorsports</a:t>
            </a:r>
            <a:endParaRPr sz="2800" dirty="0">
              <a:latin typeface="Tahoma"/>
              <a:cs typeface="Tahoma"/>
            </a:endParaRPr>
          </a:p>
          <a:p>
            <a:pPr marL="12700" marR="1059815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31214" y="243585"/>
            <a:ext cx="68808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1214" y="881634"/>
            <a:ext cx="7111746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spc="-5" dirty="0">
                <a:latin typeface="Tahoma"/>
                <a:cs typeface="Tahoma"/>
              </a:rPr>
              <a:t>DUAL ENROL</a:t>
            </a:r>
            <a:r>
              <a:rPr lang="en-US" sz="3200" spc="-5" dirty="0">
                <a:latin typeface="Tahoma"/>
                <a:cs typeface="Tahoma"/>
              </a:rPr>
              <a:t>LME</a:t>
            </a:r>
            <a:r>
              <a:rPr sz="3200" spc="-5" dirty="0">
                <a:latin typeface="Tahoma"/>
                <a:cs typeface="Tahoma"/>
              </a:rPr>
              <a:t>NT (DE)</a:t>
            </a:r>
            <a:r>
              <a:rPr sz="3200" spc="-1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COURSES</a:t>
            </a:r>
            <a:r>
              <a:rPr lang="en-US" sz="3200" spc="-5" dirty="0">
                <a:latin typeface="Tahoma"/>
                <a:cs typeface="Tahoma"/>
              </a:rPr>
              <a:t> </a:t>
            </a:r>
            <a:endParaRPr sz="3200" dirty="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3200" dirty="0">
                <a:latin typeface="Tahoma"/>
                <a:cs typeface="Tahoma"/>
              </a:rPr>
              <a:t>at</a:t>
            </a:r>
            <a:r>
              <a:rPr sz="3200" spc="-10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BCAT</a:t>
            </a:r>
            <a:endParaRPr sz="3200" dirty="0">
              <a:latin typeface="Tahoma"/>
              <a:cs typeface="Tahoma"/>
            </a:endParaRPr>
          </a:p>
        </p:txBody>
      </p:sp>
      <p:pic>
        <p:nvPicPr>
          <p:cNvPr id="12290" name="Picture 2" descr="Colo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777" y="476288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1214" y="357885"/>
            <a:ext cx="68808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600200"/>
            <a:ext cx="8382000" cy="5029200"/>
          </a:xfrm>
          <a:custGeom>
            <a:avLst/>
            <a:gdLst/>
            <a:ahLst/>
            <a:cxnLst/>
            <a:rect l="l" t="t" r="r" b="b"/>
            <a:pathLst>
              <a:path w="8382000" h="5029200">
                <a:moveTo>
                  <a:pt x="0" y="5029200"/>
                </a:moveTo>
                <a:lnTo>
                  <a:pt x="8382000" y="5029200"/>
                </a:lnTo>
                <a:lnTo>
                  <a:pt x="83820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59740" y="1110741"/>
            <a:ext cx="8224519" cy="5373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7365">
              <a:lnSpc>
                <a:spcPct val="100000"/>
              </a:lnSpc>
            </a:pPr>
            <a:r>
              <a:rPr sz="2800" spc="-10" dirty="0"/>
              <a:t>DUAL ENROLLMENT (DE)</a:t>
            </a:r>
            <a:r>
              <a:rPr sz="2800" spc="105" dirty="0"/>
              <a:t> </a:t>
            </a:r>
            <a:r>
              <a:rPr sz="2800" spc="-10" dirty="0"/>
              <a:t>REGISTRATION</a:t>
            </a:r>
            <a:endParaRPr sz="2800" dirty="0"/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356235" algn="l"/>
              </a:tabLst>
            </a:pPr>
            <a:r>
              <a:rPr sz="2400" b="0" spc="-35" dirty="0">
                <a:latin typeface="Tahoma"/>
                <a:cs typeface="Tahoma"/>
              </a:rPr>
              <a:t>For </a:t>
            </a:r>
            <a:r>
              <a:rPr sz="2400" b="0" spc="-15" dirty="0">
                <a:latin typeface="Tahoma"/>
                <a:cs typeface="Tahoma"/>
              </a:rPr>
              <a:t>RCPS, </a:t>
            </a:r>
            <a:r>
              <a:rPr sz="2400" b="0" spc="-5" dirty="0">
                <a:latin typeface="Tahoma"/>
                <a:cs typeface="Tahoma"/>
              </a:rPr>
              <a:t>sign </a:t>
            </a:r>
            <a:r>
              <a:rPr sz="2400" b="0" dirty="0">
                <a:latin typeface="Tahoma"/>
                <a:cs typeface="Tahoma"/>
              </a:rPr>
              <a:t>up </a:t>
            </a:r>
            <a:r>
              <a:rPr sz="2400" b="0" spc="-5" dirty="0">
                <a:latin typeface="Tahoma"/>
                <a:cs typeface="Tahoma"/>
              </a:rPr>
              <a:t>during</a:t>
            </a:r>
            <a:r>
              <a:rPr sz="2400" b="0" spc="70" dirty="0">
                <a:latin typeface="Tahoma"/>
                <a:cs typeface="Tahoma"/>
              </a:rPr>
              <a:t> </a:t>
            </a:r>
            <a:r>
              <a:rPr sz="2400" b="0" spc="-10" dirty="0">
                <a:latin typeface="Tahoma"/>
                <a:cs typeface="Tahoma"/>
              </a:rPr>
              <a:t>registration</a:t>
            </a:r>
            <a:endParaRPr sz="24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6235" algn="l"/>
              </a:tabLst>
            </a:pPr>
            <a:r>
              <a:rPr sz="2400" b="0" spc="-30" dirty="0">
                <a:latin typeface="Tahoma"/>
                <a:cs typeface="Tahoma"/>
              </a:rPr>
              <a:t>For </a:t>
            </a:r>
            <a:r>
              <a:rPr sz="2400" b="0" dirty="0">
                <a:latin typeface="Tahoma"/>
                <a:cs typeface="Tahoma"/>
              </a:rPr>
              <a:t>VWCC, </a:t>
            </a:r>
            <a:r>
              <a:rPr sz="2400" b="0" spc="-5" dirty="0">
                <a:latin typeface="Tahoma"/>
                <a:cs typeface="Tahoma"/>
              </a:rPr>
              <a:t>follow </a:t>
            </a:r>
            <a:r>
              <a:rPr sz="2400" b="0" dirty="0">
                <a:latin typeface="Tahoma"/>
                <a:cs typeface="Tahoma"/>
              </a:rPr>
              <a:t>college</a:t>
            </a:r>
            <a:r>
              <a:rPr sz="2400" b="0" spc="-85" dirty="0">
                <a:latin typeface="Tahoma"/>
                <a:cs typeface="Tahoma"/>
              </a:rPr>
              <a:t> </a:t>
            </a:r>
            <a:r>
              <a:rPr sz="2400" b="0" dirty="0">
                <a:latin typeface="Tahoma"/>
                <a:cs typeface="Tahoma"/>
              </a:rPr>
              <a:t>admissions</a:t>
            </a:r>
            <a:endParaRPr sz="2400" dirty="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400" b="0" spc="-5" dirty="0">
                <a:latin typeface="Tahoma"/>
                <a:cs typeface="Tahoma"/>
              </a:rPr>
              <a:t>process:</a:t>
            </a:r>
            <a:endParaRPr sz="2400" dirty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Tahoma"/>
                <a:cs typeface="Tahoma"/>
              </a:rPr>
              <a:t>Complete admission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application</a:t>
            </a:r>
            <a:endParaRPr sz="2400" dirty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90" dirty="0">
                <a:latin typeface="Tahoma"/>
                <a:cs typeface="Tahoma"/>
              </a:rPr>
              <a:t>Take</a:t>
            </a:r>
            <a:r>
              <a:rPr lang="en-US" sz="2400" spc="-90" dirty="0">
                <a:latin typeface="Tahoma"/>
                <a:cs typeface="Tahoma"/>
              </a:rPr>
              <a:t> Virginia Placement test at VWCC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and </a:t>
            </a:r>
            <a:r>
              <a:rPr sz="2400" spc="-10" dirty="0">
                <a:latin typeface="Tahoma"/>
                <a:cs typeface="Tahoma"/>
              </a:rPr>
              <a:t>earn qualifying </a:t>
            </a:r>
            <a:r>
              <a:rPr sz="2400" spc="-5" dirty="0">
                <a:latin typeface="Tahoma"/>
                <a:cs typeface="Tahoma"/>
              </a:rPr>
              <a:t>score</a:t>
            </a:r>
            <a:endParaRPr sz="2400" dirty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35" dirty="0">
                <a:latin typeface="Tahoma"/>
                <a:cs typeface="Tahoma"/>
              </a:rPr>
              <a:t>Pay </a:t>
            </a:r>
            <a:r>
              <a:rPr sz="2400" spc="-10" dirty="0">
                <a:latin typeface="Tahoma"/>
                <a:cs typeface="Tahoma"/>
              </a:rPr>
              <a:t>tuition </a:t>
            </a:r>
            <a:r>
              <a:rPr sz="2400" spc="-5" dirty="0">
                <a:latin typeface="Tahoma"/>
                <a:cs typeface="Tahoma"/>
              </a:rPr>
              <a:t>based on </a:t>
            </a:r>
            <a:r>
              <a:rPr sz="2400" spc="-10" dirty="0">
                <a:latin typeface="Tahoma"/>
                <a:cs typeface="Tahoma"/>
              </a:rPr>
              <a:t>credits</a:t>
            </a:r>
            <a:r>
              <a:rPr sz="2400" spc="13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taking</a:t>
            </a:r>
            <a:endParaRPr sz="2400" dirty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Tahoma"/>
                <a:cs typeface="Tahoma"/>
              </a:rPr>
              <a:t>Be </a:t>
            </a:r>
            <a:r>
              <a:rPr sz="2400" spc="-15" dirty="0">
                <a:latin typeface="Tahoma"/>
                <a:cs typeface="Tahoma"/>
              </a:rPr>
              <a:t>aware </a:t>
            </a:r>
            <a:r>
              <a:rPr sz="2400" spc="-5" dirty="0">
                <a:latin typeface="Tahoma"/>
                <a:cs typeface="Tahoma"/>
              </a:rPr>
              <a:t>of </a:t>
            </a:r>
            <a:r>
              <a:rPr sz="2400" spc="-10" dirty="0">
                <a:latin typeface="Tahoma"/>
                <a:cs typeface="Tahoma"/>
              </a:rPr>
              <a:t>add/drop/withdraw</a:t>
            </a:r>
            <a:r>
              <a:rPr sz="2400" spc="120" dirty="0">
                <a:latin typeface="Tahoma"/>
                <a:cs typeface="Tahoma"/>
              </a:rPr>
              <a:t> </a:t>
            </a:r>
            <a:r>
              <a:rPr sz="2400" spc="-5" dirty="0" smtClean="0">
                <a:latin typeface="Tahoma"/>
                <a:cs typeface="Tahoma"/>
              </a:rPr>
              <a:t>deadlines</a:t>
            </a:r>
            <a:endParaRPr lang="en-US" sz="2400" spc="-5" dirty="0" smtClean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lang="en-US" sz="2400" spc="-5" dirty="0" smtClean="0">
                <a:latin typeface="Tahoma"/>
                <a:cs typeface="Tahoma"/>
              </a:rPr>
              <a:t>Notify VWCC and your high school counselor of any adds/drops or withdrawals</a:t>
            </a: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endParaRPr sz="3200" dirty="0">
              <a:latin typeface="Tahoma"/>
              <a:cs typeface="Tahoma"/>
            </a:endParaRPr>
          </a:p>
        </p:txBody>
      </p:sp>
      <p:pic>
        <p:nvPicPr>
          <p:cNvPr id="13314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493407"/>
            <a:ext cx="1480059" cy="148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1214" y="319785"/>
            <a:ext cx="68808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Virginia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Community College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676400"/>
            <a:ext cx="8382000" cy="4876800"/>
          </a:xfrm>
          <a:custGeom>
            <a:avLst/>
            <a:gdLst/>
            <a:ahLst/>
            <a:cxnLst/>
            <a:rect l="l" t="t" r="r" b="b"/>
            <a:pathLst>
              <a:path w="8382000" h="4876800">
                <a:moveTo>
                  <a:pt x="0" y="4876800"/>
                </a:moveTo>
                <a:lnTo>
                  <a:pt x="8382000" y="4876800"/>
                </a:lnTo>
                <a:lnTo>
                  <a:pt x="8382000" y="0"/>
                </a:lnTo>
                <a:lnTo>
                  <a:pt x="0" y="0"/>
                </a:lnTo>
                <a:lnTo>
                  <a:pt x="0" y="4876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59740" y="1110741"/>
            <a:ext cx="8224519" cy="53501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0615">
              <a:lnSpc>
                <a:spcPct val="100000"/>
              </a:lnSpc>
            </a:pPr>
            <a:r>
              <a:rPr sz="2800" spc="-10" dirty="0"/>
              <a:t>DUAL ENROLLMENT (DE)</a:t>
            </a:r>
            <a:r>
              <a:rPr sz="2800" spc="80" dirty="0"/>
              <a:t> </a:t>
            </a:r>
            <a:r>
              <a:rPr sz="2800" spc="-10" dirty="0"/>
              <a:t>TUITION</a:t>
            </a:r>
            <a:endParaRPr sz="2800" dirty="0"/>
          </a:p>
          <a:p>
            <a:pPr marL="355600" indent="-342900">
              <a:lnSpc>
                <a:spcPct val="100000"/>
              </a:lnSpc>
              <a:spcBef>
                <a:spcPts val="1435"/>
              </a:spcBef>
              <a:buFont typeface="Arial"/>
              <a:buChar char="•"/>
              <a:tabLst>
                <a:tab pos="356235" algn="l"/>
              </a:tabLst>
            </a:pPr>
            <a:r>
              <a:rPr b="0" dirty="0">
                <a:latin typeface="Tahoma"/>
                <a:cs typeface="Tahoma"/>
              </a:rPr>
              <a:t>DE </a:t>
            </a:r>
            <a:r>
              <a:rPr b="0" spc="-5" dirty="0">
                <a:latin typeface="Tahoma"/>
                <a:cs typeface="Tahoma"/>
              </a:rPr>
              <a:t>tuition </a:t>
            </a:r>
            <a:r>
              <a:rPr b="0" dirty="0">
                <a:latin typeface="Tahoma"/>
                <a:cs typeface="Tahoma"/>
              </a:rPr>
              <a:t>is based on number of</a:t>
            </a:r>
            <a:r>
              <a:rPr b="0" spc="-2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VWCC</a:t>
            </a:r>
          </a:p>
          <a:p>
            <a:pPr marL="3556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credits </a:t>
            </a:r>
            <a:r>
              <a:rPr b="0" dirty="0">
                <a:latin typeface="Tahoma"/>
                <a:cs typeface="Tahoma"/>
              </a:rPr>
              <a:t>a </a:t>
            </a:r>
            <a:r>
              <a:rPr b="0" spc="-5" dirty="0">
                <a:latin typeface="Tahoma"/>
                <a:cs typeface="Tahoma"/>
              </a:rPr>
              <a:t>student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takes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235" algn="l"/>
              </a:tabLst>
            </a:pPr>
            <a:r>
              <a:rPr b="0" spc="-5" dirty="0">
                <a:latin typeface="Tahoma"/>
                <a:cs typeface="Tahoma"/>
              </a:rPr>
              <a:t>Student </a:t>
            </a:r>
            <a:r>
              <a:rPr b="0" dirty="0">
                <a:latin typeface="Tahoma"/>
                <a:cs typeface="Tahoma"/>
              </a:rPr>
              <a:t>pays VWCC </a:t>
            </a:r>
            <a:r>
              <a:rPr b="0" spc="-5" dirty="0">
                <a:latin typeface="Tahoma"/>
                <a:cs typeface="Tahoma"/>
              </a:rPr>
              <a:t>tuition </a:t>
            </a:r>
            <a:r>
              <a:rPr b="0" dirty="0">
                <a:latin typeface="Tahoma"/>
                <a:cs typeface="Tahoma"/>
              </a:rPr>
              <a:t>at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lang="en-US" b="0" spc="-10" dirty="0">
                <a:latin typeface="Tahoma"/>
                <a:cs typeface="Tahoma"/>
              </a:rPr>
              <a:t>their high </a:t>
            </a:r>
            <a:r>
              <a:rPr b="0" spc="-5" dirty="0" smtClean="0">
                <a:latin typeface="Tahoma"/>
                <a:cs typeface="Tahoma"/>
              </a:rPr>
              <a:t>school</a:t>
            </a:r>
            <a:r>
              <a:rPr lang="en-US" b="0" spc="-5" dirty="0" smtClean="0">
                <a:latin typeface="Tahoma"/>
                <a:cs typeface="Tahoma"/>
              </a:rPr>
              <a:t>/DE BCAT courses are paid at BCAT</a:t>
            </a:r>
            <a:endParaRPr b="0" spc="-5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235" algn="l"/>
              </a:tabLst>
            </a:pPr>
            <a:r>
              <a:rPr b="0" dirty="0">
                <a:latin typeface="Tahoma"/>
                <a:cs typeface="Tahoma"/>
              </a:rPr>
              <a:t>VWCC </a:t>
            </a:r>
            <a:r>
              <a:rPr b="0" spc="-5" dirty="0">
                <a:latin typeface="Tahoma"/>
                <a:cs typeface="Tahoma"/>
              </a:rPr>
              <a:t>tuition </a:t>
            </a:r>
            <a:r>
              <a:rPr lang="en-US" b="0" spc="-5" dirty="0">
                <a:latin typeface="Tahoma"/>
                <a:cs typeface="Tahoma"/>
              </a:rPr>
              <a:t>is </a:t>
            </a:r>
            <a:r>
              <a:rPr b="0" dirty="0">
                <a:latin typeface="Tahoma"/>
                <a:cs typeface="Tahoma"/>
              </a:rPr>
              <a:t>projected </a:t>
            </a:r>
            <a:r>
              <a:rPr lang="en-US" b="0" dirty="0">
                <a:latin typeface="Tahoma"/>
                <a:cs typeface="Tahoma"/>
              </a:rPr>
              <a:t>in the late Spring of each year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235" algn="l"/>
              </a:tabLst>
            </a:pPr>
            <a:r>
              <a:rPr lang="en-US" b="0" dirty="0"/>
              <a:t>Contact your dual enrollment coordinator at your student’s high school for fee information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14338" name="Picture 2" descr="Colo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804" y="5646755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4085" y="194055"/>
            <a:ext cx="3195320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spc="-70" dirty="0"/>
              <a:t>RCPS</a:t>
            </a:r>
            <a:r>
              <a:rPr sz="5050" i="1" spc="-70" dirty="0">
                <a:latin typeface="Californian FB"/>
                <a:cs typeface="Californian FB"/>
              </a:rPr>
              <a:t>online</a:t>
            </a:r>
            <a:endParaRPr sz="5050" dirty="0">
              <a:latin typeface="Californian FB"/>
              <a:cs typeface="Californian FB"/>
            </a:endParaRPr>
          </a:p>
        </p:txBody>
      </p:sp>
      <p:sp>
        <p:nvSpPr>
          <p:cNvPr id="3" name="object 3" title="box"/>
          <p:cNvSpPr/>
          <p:nvPr/>
        </p:nvSpPr>
        <p:spPr>
          <a:xfrm>
            <a:off x="381000" y="1143000"/>
            <a:ext cx="8382000" cy="5486400"/>
          </a:xfrm>
          <a:custGeom>
            <a:avLst/>
            <a:gdLst/>
            <a:ahLst/>
            <a:cxnLst/>
            <a:rect l="l" t="t" r="r" b="b"/>
            <a:pathLst>
              <a:path w="8382000" h="3962400">
                <a:moveTo>
                  <a:pt x="0" y="3962400"/>
                </a:moveTo>
                <a:lnTo>
                  <a:pt x="8382000" y="3962400"/>
                </a:lnTo>
                <a:lnTo>
                  <a:pt x="8382000" y="0"/>
                </a:lnTo>
                <a:lnTo>
                  <a:pt x="0" y="0"/>
                </a:lnTo>
                <a:lnTo>
                  <a:pt x="0" y="396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204214"/>
            <a:ext cx="7557134" cy="4616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127125" indent="-342900">
              <a:lnSpc>
                <a:spcPts val="4320"/>
              </a:lnSpc>
              <a:buFont typeface="Arial"/>
              <a:buChar char="•"/>
              <a:tabLst>
                <a:tab pos="356235" algn="l"/>
              </a:tabLst>
            </a:pPr>
            <a:r>
              <a:rPr sz="3600" spc="-55" dirty="0">
                <a:latin typeface="Tahoma"/>
                <a:cs typeface="Tahoma"/>
              </a:rPr>
              <a:t>RCPS</a:t>
            </a:r>
            <a:r>
              <a:rPr sz="3800" i="1" spc="-55" dirty="0">
                <a:latin typeface="Tahoma"/>
                <a:cs typeface="Tahoma"/>
              </a:rPr>
              <a:t>online </a:t>
            </a:r>
            <a:r>
              <a:rPr sz="3600" spc="-5" dirty="0">
                <a:latin typeface="Tahoma"/>
                <a:cs typeface="Tahoma"/>
              </a:rPr>
              <a:t>classes </a:t>
            </a:r>
            <a:r>
              <a:rPr sz="3600" spc="-10" dirty="0">
                <a:latin typeface="Tahoma"/>
                <a:cs typeface="Tahoma"/>
              </a:rPr>
              <a:t>are </a:t>
            </a:r>
            <a:r>
              <a:rPr sz="3600" spc="-5" dirty="0">
                <a:latin typeface="Tahoma"/>
                <a:cs typeface="Tahoma"/>
              </a:rPr>
              <a:t>taught  completely</a:t>
            </a:r>
            <a:r>
              <a:rPr sz="3600" spc="-70" dirty="0">
                <a:latin typeface="Tahoma"/>
                <a:cs typeface="Tahoma"/>
              </a:rPr>
              <a:t> </a:t>
            </a:r>
            <a:r>
              <a:rPr sz="3600" dirty="0">
                <a:latin typeface="Tahoma"/>
                <a:cs typeface="Tahoma"/>
              </a:rPr>
              <a:t>online</a:t>
            </a:r>
          </a:p>
          <a:p>
            <a:pPr marL="355600" indent="-342900">
              <a:lnSpc>
                <a:spcPts val="4540"/>
              </a:lnSpc>
              <a:spcBef>
                <a:spcPts val="520"/>
              </a:spcBef>
              <a:buFont typeface="Arial"/>
              <a:buChar char="•"/>
              <a:tabLst>
                <a:tab pos="356235" algn="l"/>
              </a:tabLst>
            </a:pPr>
            <a:r>
              <a:rPr sz="3600" spc="-55" dirty="0">
                <a:latin typeface="Tahoma"/>
                <a:cs typeface="Tahoma"/>
              </a:rPr>
              <a:t>RCPS</a:t>
            </a:r>
            <a:r>
              <a:rPr sz="3800" i="1" spc="-55" dirty="0">
                <a:latin typeface="Tahoma"/>
                <a:cs typeface="Tahoma"/>
              </a:rPr>
              <a:t>online </a:t>
            </a:r>
            <a:r>
              <a:rPr sz="3600" dirty="0">
                <a:latin typeface="Tahoma"/>
                <a:cs typeface="Tahoma"/>
              </a:rPr>
              <a:t>allows </a:t>
            </a:r>
            <a:r>
              <a:rPr sz="3600" spc="-5" dirty="0">
                <a:latin typeface="Tahoma"/>
                <a:cs typeface="Tahoma"/>
              </a:rPr>
              <a:t>students to</a:t>
            </a:r>
            <a:r>
              <a:rPr sz="3600" spc="-40" dirty="0">
                <a:latin typeface="Tahoma"/>
                <a:cs typeface="Tahoma"/>
              </a:rPr>
              <a:t> </a:t>
            </a:r>
            <a:r>
              <a:rPr sz="3600" spc="-5" dirty="0">
                <a:latin typeface="Tahoma"/>
                <a:cs typeface="Tahoma"/>
              </a:rPr>
              <a:t>work</a:t>
            </a:r>
            <a:endParaRPr sz="3600" dirty="0">
              <a:latin typeface="Tahoma"/>
              <a:cs typeface="Tahoma"/>
            </a:endParaRPr>
          </a:p>
          <a:p>
            <a:pPr marL="355600">
              <a:lnSpc>
                <a:spcPts val="4300"/>
              </a:lnSpc>
            </a:pPr>
            <a:r>
              <a:rPr sz="3600" spc="-5" dirty="0">
                <a:latin typeface="Tahoma"/>
                <a:cs typeface="Tahoma"/>
              </a:rPr>
              <a:t>independently</a:t>
            </a:r>
            <a:endParaRPr sz="3600" dirty="0">
              <a:latin typeface="Tahoma"/>
              <a:cs typeface="Tahoma"/>
            </a:endParaRPr>
          </a:p>
          <a:p>
            <a:pPr marL="355600" indent="-342900">
              <a:lnSpc>
                <a:spcPts val="4540"/>
              </a:lnSpc>
              <a:spcBef>
                <a:spcPts val="665"/>
              </a:spcBef>
              <a:buFont typeface="Arial"/>
              <a:buChar char="•"/>
              <a:tabLst>
                <a:tab pos="356235" algn="l"/>
              </a:tabLst>
            </a:pPr>
            <a:r>
              <a:rPr sz="3600" spc="-55" dirty="0">
                <a:latin typeface="Tahoma"/>
                <a:cs typeface="Tahoma"/>
              </a:rPr>
              <a:t>RCPS</a:t>
            </a:r>
            <a:r>
              <a:rPr sz="3800" i="1" spc="-55" dirty="0">
                <a:latin typeface="Tahoma"/>
                <a:cs typeface="Tahoma"/>
              </a:rPr>
              <a:t>online </a:t>
            </a:r>
            <a:r>
              <a:rPr sz="3600" spc="-5" dirty="0">
                <a:latin typeface="Tahoma"/>
                <a:cs typeface="Tahoma"/>
              </a:rPr>
              <a:t>classes </a:t>
            </a:r>
            <a:r>
              <a:rPr sz="3600" spc="-10" dirty="0">
                <a:latin typeface="Tahoma"/>
                <a:cs typeface="Tahoma"/>
              </a:rPr>
              <a:t>are </a:t>
            </a:r>
            <a:r>
              <a:rPr sz="3600" spc="-5" dirty="0">
                <a:latin typeface="Tahoma"/>
                <a:cs typeface="Tahoma"/>
              </a:rPr>
              <a:t>taught</a:t>
            </a:r>
            <a:r>
              <a:rPr sz="3600" dirty="0">
                <a:latin typeface="Tahoma"/>
                <a:cs typeface="Tahoma"/>
              </a:rPr>
              <a:t> by</a:t>
            </a:r>
          </a:p>
          <a:p>
            <a:pPr marL="355600">
              <a:lnSpc>
                <a:spcPts val="4295"/>
              </a:lnSpc>
            </a:pPr>
            <a:r>
              <a:rPr sz="3600" spc="-5" dirty="0">
                <a:latin typeface="Tahoma"/>
                <a:cs typeface="Tahoma"/>
              </a:rPr>
              <a:t>RCPS</a:t>
            </a:r>
            <a:r>
              <a:rPr sz="3600" spc="-90" dirty="0">
                <a:latin typeface="Tahoma"/>
                <a:cs typeface="Tahoma"/>
              </a:rPr>
              <a:t> </a:t>
            </a:r>
            <a:r>
              <a:rPr sz="3600" spc="-5" dirty="0">
                <a:latin typeface="Tahoma"/>
                <a:cs typeface="Tahoma"/>
              </a:rPr>
              <a:t>teachers</a:t>
            </a:r>
            <a:endParaRPr lang="en-US" sz="3600" spc="-5" dirty="0">
              <a:latin typeface="Tahoma"/>
              <a:cs typeface="Tahoma"/>
            </a:endParaRPr>
          </a:p>
          <a:p>
            <a:pPr marL="355600">
              <a:lnSpc>
                <a:spcPts val="4295"/>
              </a:lnSpc>
            </a:pPr>
            <a:endParaRPr lang="en-US" sz="3600" spc="-5" dirty="0">
              <a:latin typeface="Tahoma"/>
              <a:cs typeface="Tahoma"/>
            </a:endParaRPr>
          </a:p>
          <a:p>
            <a:pPr marL="355600">
              <a:lnSpc>
                <a:spcPts val="4295"/>
              </a:lnSpc>
            </a:pPr>
            <a:r>
              <a:rPr lang="en-US" spc="-5" dirty="0">
                <a:latin typeface="Tahoma"/>
                <a:cs typeface="Tahoma"/>
              </a:rPr>
              <a:t>For more information, please click here: </a:t>
            </a:r>
            <a:r>
              <a:rPr lang="en-US" b="1" spc="-5" dirty="0">
                <a:latin typeface="Tahoma"/>
                <a:cs typeface="Tahoma"/>
                <a:hlinkClick r:id="rId2"/>
              </a:rPr>
              <a:t>RCPSOnline</a:t>
            </a:r>
            <a:endParaRPr b="1" dirty="0">
              <a:latin typeface="Tahoma"/>
              <a:cs typeface="Tahoma"/>
            </a:endParaRPr>
          </a:p>
        </p:txBody>
      </p:sp>
      <p:pic>
        <p:nvPicPr>
          <p:cNvPr id="15362" name="Picture 2" descr="Colo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4963550"/>
            <a:ext cx="1597025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C523D7E8CEB44BA2BACC6E3719A4B8" ma:contentTypeVersion="14" ma:contentTypeDescription="Create a new document." ma:contentTypeScope="" ma:versionID="84855bc4af385ebe856f26b4c4ebd392">
  <xsd:schema xmlns:xsd="http://www.w3.org/2001/XMLSchema" xmlns:xs="http://www.w3.org/2001/XMLSchema" xmlns:p="http://schemas.microsoft.com/office/2006/metadata/properties" xmlns:ns1="http://schemas.microsoft.com/sharepoint/v3" xmlns:ns2="5b945053-0b0a-4376-b48c-952081f74c8b" xmlns:ns3="28d54ff6-6400-4e47-b92f-b39df3f5f38b" targetNamespace="http://schemas.microsoft.com/office/2006/metadata/properties" ma:root="true" ma:fieldsID="347aa5f41b88cae05b08eebadbbbb352" ns1:_="" ns2:_="" ns3:_="">
    <xsd:import namespace="http://schemas.microsoft.com/sharepoint/v3"/>
    <xsd:import namespace="5b945053-0b0a-4376-b48c-952081f74c8b"/>
    <xsd:import namespace="28d54ff6-6400-4e47-b92f-b39df3f5f3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AutoTags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45053-0b0a-4376-b48c-952081f74c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d54ff6-6400-4e47-b92f-b39df3f5f3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17A1C39-81B0-4D22-B7BA-4C48AAB74E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967DC3-F5A3-42EC-8F4E-F20FC21E79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b945053-0b0a-4376-b48c-952081f74c8b"/>
    <ds:schemaRef ds:uri="28d54ff6-6400-4e47-b92f-b39df3f5f3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0ECF56-C0E1-4CF6-A3F2-1F63BF488523}">
  <ds:schemaRefs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28d54ff6-6400-4e47-b92f-b39df3f5f38b"/>
    <ds:schemaRef ds:uri="http://schemas.openxmlformats.org/package/2006/metadata/core-properties"/>
    <ds:schemaRef ds:uri="5b945053-0b0a-4376-b48c-952081f74c8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704</Words>
  <Application>Microsoft Office PowerPoint</Application>
  <PresentationFormat>On-screen Show (4:3)</PresentationFormat>
  <Paragraphs>141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Californian FB</vt:lpstr>
      <vt:lpstr>Tahoma</vt:lpstr>
      <vt:lpstr>Office Theme</vt:lpstr>
      <vt:lpstr>Above and Beyond…</vt:lpstr>
      <vt:lpstr>Abbreviations</vt:lpstr>
      <vt:lpstr>PowerPoint Presentation</vt:lpstr>
      <vt:lpstr>Advanced Placement (AP)</vt:lpstr>
      <vt:lpstr>Advanced Placement (AP)</vt:lpstr>
      <vt:lpstr>Advanced Placement (AP)</vt:lpstr>
      <vt:lpstr>Advanced Placement (AP)</vt:lpstr>
      <vt:lpstr>Virginia Western Community College </vt:lpstr>
      <vt:lpstr>DUAL ENROLLMENT (DE)</vt:lpstr>
      <vt:lpstr>DUAL ENROLLMENT (DE)</vt:lpstr>
      <vt:lpstr>DUAL ENROLLMENT (DE)</vt:lpstr>
      <vt:lpstr>Virginia Western Community College (VWCC)</vt:lpstr>
      <vt:lpstr>Virginia Western Community College </vt:lpstr>
      <vt:lpstr>Virginia Western Community College </vt:lpstr>
      <vt:lpstr>Virginia Western Community College </vt:lpstr>
      <vt:lpstr>RCPSonline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Above and Beyond… OPPORTUNITIES FOR  HIGH SCHOOL STUDENTS VIA</dc:title>
  <dc:creator>Administrator</dc:creator>
  <cp:lastModifiedBy>Karen Garlow</cp:lastModifiedBy>
  <cp:revision>48</cp:revision>
  <dcterms:created xsi:type="dcterms:W3CDTF">2016-12-07T17:55:46Z</dcterms:created>
  <dcterms:modified xsi:type="dcterms:W3CDTF">2019-09-20T18:15:32Z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2015-12-06T00:00:00Z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2016-12-07T00:00:00Z</vt:filetime>
  </property>
  <property fmtid="{D5CDD505-2E9C-101B-9397-08002B2CF9AE}" pid="5" name="ContentTypeId">
    <vt:lpwstr>0x0101001EC523D7E8CEB44BA2BACC6E3719A4B8</vt:lpwstr>
  </property>
</Properties>
</file>