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fdf65f6c0_0_0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gbfdf65f6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" name="Google Shape;111;gbfdf65f6c0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fdf65f6c0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fdf65f6c0_0_19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bfdf65f6c0_0_196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fld id="{00000000-1234-1234-1234-123412341234}" type="slidenum">
              <a:rPr lang="en-US"/>
              <a:t>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5" name="Google Shape;175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2" name="Google Shape;182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8" name="Google Shape;188;p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e15756f39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7e15756f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1" name="Google Shape;211;p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e3148c8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e3148c89d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4e3148c89d_0_0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15359f1fe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15359f1fef_0_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115359f1fef_0_6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" name="Google Shape;24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8" name="Google Shape;248;p4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22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4" name="Google Shape;25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Google Shape;255;p4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6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1" name="Google Shape;26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2" name="Google Shape;262;p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8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9" name="Google Shape;269;p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75" name="Google Shape;275;p5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6" name="Google Shape;276;p50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e15756f39_0_198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g7e15756f39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1" name="Google Shape;291;g7e15756f39_0_19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7e15756f39_0_392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g7e15756f39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8" name="Google Shape;298;g7e15756f39_0_39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6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Google Shape;22;p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2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Google Shape;35;p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lip Art and Text" type="clipArtAndTx">
  <p:cSld name="CLIPART_AND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>
            <a:spLocks noGrp="1"/>
          </p:cNvSpPr>
          <p:nvPr>
            <p:ph type="clipArt" idx="2"/>
          </p:nvPr>
        </p:nvSpPr>
        <p:spPr>
          <a:xfrm>
            <a:off x="1219200" y="1600200"/>
            <a:ext cx="381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23368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231139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23876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23368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18796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93039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18542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90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5181600" y="1600200"/>
            <a:ext cx="381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3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4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22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2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22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1"/>
          <p:cNvSpPr>
            <a:spLocks noGrp="1"/>
          </p:cNvSpPr>
          <p:nvPr>
            <p:ph type="pic" idx="2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 rot="5400000">
            <a:off x="4579937" y="2324100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Clip Art" type="txAndClipArt">
  <p:cSld name="TEXT_AND_CLIPAR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1219200" y="1600200"/>
            <a:ext cx="381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>
            <a:spLocks noGrp="1"/>
          </p:cNvSpPr>
          <p:nvPr>
            <p:ph type="clipArt" idx="2"/>
          </p:nvPr>
        </p:nvSpPr>
        <p:spPr>
          <a:xfrm>
            <a:off x="5181600" y="1600200"/>
            <a:ext cx="381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40080" marR="0" lvl="1" indent="-23368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05839" marR="0" lvl="2" indent="-231139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80160" marR="0" lvl="3" indent="-23876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54480" marR="0" lvl="4" indent="-23368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37360" marR="0" lvl="5" indent="-18796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920240" marR="0" lvl="6" indent="-193039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103120" marR="0" lvl="7" indent="-18542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86000" marR="0" lvl="8" indent="-190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9" name="Google Shape;99;p1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ch.patrick.k12.va.us/families/guidance/class_registration_informati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melissa.fain@patrick.k12.va.u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christopher.quance@patrick.k12.va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>
            <a:spLocks noGrp="1"/>
          </p:cNvSpPr>
          <p:nvPr>
            <p:ph type="ctrTitle"/>
          </p:nvPr>
        </p:nvSpPr>
        <p:spPr>
          <a:xfrm>
            <a:off x="0" y="1913250"/>
            <a:ext cx="8447700" cy="30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6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12</a:t>
            </a:r>
            <a:r>
              <a:rPr lang="en-US" sz="6600" b="1" i="0" u="none" strike="noStrike" cap="none" baseline="300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th</a:t>
            </a:r>
            <a:r>
              <a:rPr lang="en-US" sz="6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GRADE REGISTRATION </a:t>
            </a:r>
            <a:endParaRPr sz="6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6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20</a:t>
            </a:r>
            <a:r>
              <a:rPr lang="en-US" b="1"/>
              <a:t>22</a:t>
            </a:r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subTitle" idx="1"/>
          </p:nvPr>
        </p:nvSpPr>
        <p:spPr>
          <a:xfrm>
            <a:off x="925250" y="5257775"/>
            <a:ext cx="64617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TODAY YOU WILL REGISTER FOR THE </a:t>
            </a:r>
            <a:endParaRPr/>
          </a:p>
          <a:p>
            <a:pPr marL="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lang="en-US"/>
              <a:t>22</a:t>
            </a:r>
            <a:r>
              <a:rPr lang="en-US"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-20</a:t>
            </a:r>
            <a:r>
              <a:rPr lang="en-US"/>
              <a:t>23</a:t>
            </a:r>
            <a:r>
              <a:rPr lang="en-US"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SCHOOL YEAR</a:t>
            </a:r>
            <a:endParaRPr/>
          </a:p>
        </p:txBody>
      </p:sp>
      <p:pic>
        <p:nvPicPr>
          <p:cNvPr id="107" name="Google Shape;10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8950" y="322067"/>
            <a:ext cx="220980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Registration Materials</a:t>
            </a:r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/>
              <a:t>All registration materials are posted on the Patrick County High School website under Families - Guidance - Class Registration Information (</a:t>
            </a:r>
            <a:r>
              <a:rPr lang="en-US" sz="2800" u="sng">
                <a:solidFill>
                  <a:schemeClr val="hlink"/>
                </a:solidFill>
                <a:hlinkClick r:id="rId3"/>
              </a:rPr>
              <a:t>https://pch.patrick.k12.va.us/families/guidance/class_registration_information</a:t>
            </a:r>
            <a:r>
              <a:rPr lang="en-US" sz="2800"/>
              <a:t>)</a:t>
            </a:r>
            <a:endParaRPr sz="2800"/>
          </a:p>
          <a:p>
            <a:pPr marL="342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1005839" marR="0" lvl="2" indent="-2692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Program of Studies (Course Description Guide)</a:t>
            </a:r>
            <a:endParaRPr sz="2400"/>
          </a:p>
          <a:p>
            <a:pPr marL="1005839" marR="0" lvl="2" indent="-2692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Grade Level Course Registration Worksheets</a:t>
            </a:r>
            <a:endParaRPr sz="2400"/>
          </a:p>
          <a:p>
            <a:pPr marL="1005839" marR="0" lvl="2" indent="-2692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Grade Level Information PowerPoints</a:t>
            </a:r>
            <a:endParaRPr sz="2400"/>
          </a:p>
          <a:p>
            <a:pPr marL="1005839" marR="0" lvl="2" indent="-2692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Parent Registration Information PowerPoints</a:t>
            </a:r>
            <a:endParaRPr sz="2400"/>
          </a:p>
          <a:p>
            <a:pPr marL="1005839" marR="0" lvl="2" indent="-2692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Course Applications (as needed)</a:t>
            </a:r>
            <a:endParaRPr sz="2400"/>
          </a:p>
          <a:p>
            <a:pPr marL="1005839" marR="0" lvl="2" indent="-269239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Course Registration Instructions and Tutorial Video</a:t>
            </a:r>
            <a:endParaRPr sz="2400"/>
          </a:p>
          <a:p>
            <a:pPr marL="342900" marR="0" lvl="0" indent="662939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	</a:t>
            </a:r>
            <a:endParaRPr sz="28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	</a:t>
            </a:r>
            <a:endParaRPr sz="2800"/>
          </a:p>
          <a:p>
            <a:pPr marL="34290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Graduation Requirements Standard Diploma</a:t>
            </a:r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657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English credits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Math credits 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Science credits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Social Studies credits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Health/PE credits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en-US" sz="2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Sequential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/>
              <a:t>World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Language, Fine Arts or Career &amp; Technical Education credits</a:t>
            </a:r>
            <a:endParaRPr/>
          </a:p>
          <a:p>
            <a:pPr marL="3429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1"/>
          </p:nvPr>
        </p:nvSpPr>
        <p:spPr>
          <a:xfrm>
            <a:off x="4267200" y="1600200"/>
            <a:ext cx="381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Finance 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Electives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 Total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CTE Credential Exam or AP/Honors class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5 Verified Credits </a:t>
            </a:r>
            <a:r>
              <a:rPr lang="en-US" sz="2300"/>
              <a:t>(passed SOLs) </a:t>
            </a:r>
            <a:endParaRPr sz="23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2 English </a:t>
            </a:r>
            <a:r>
              <a:rPr lang="en-US" sz="2300"/>
              <a:t>(Eng 10 Writing and Eng 11 Reading)</a:t>
            </a:r>
            <a:endParaRPr sz="23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Social Studies</a:t>
            </a:r>
            <a:endParaRPr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Math</a:t>
            </a:r>
            <a:endParaRPr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Science</a:t>
            </a:r>
            <a:endParaRPr sz="2800"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Graduation Requirements Advanced Studies Diploma</a:t>
            </a: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4191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English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Math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Sciences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Social Studies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en-US" sz="2800"/>
              <a:t>World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credits or 2 of each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Health/PE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1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Fine Arts or Career &amp; Tech Course credits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Finance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76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4495800" y="1600200"/>
            <a:ext cx="3962400" cy="45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3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Additional Electives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 Total Credits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CTE Credential Exam or AP/Honors class</a:t>
            </a:r>
            <a:endParaRPr sz="28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5 Verified Credits </a:t>
            </a:r>
            <a:r>
              <a:rPr lang="en-US" sz="2300"/>
              <a:t>(passed SOLs) </a:t>
            </a:r>
            <a:endParaRPr sz="23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2 English </a:t>
            </a:r>
            <a:r>
              <a:rPr lang="en-US" sz="2300"/>
              <a:t>(Eng 10 Writing and Eng 11 Reading)</a:t>
            </a:r>
            <a:endParaRPr sz="23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Social Studies</a:t>
            </a:r>
            <a:endParaRPr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Math</a:t>
            </a:r>
            <a:endParaRPr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800"/>
              <a:t>	1 Science</a:t>
            </a:r>
            <a:endParaRPr sz="2800"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Online Registration	</a:t>
            </a:r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/>
              <a:t>Log in to the PowerSchool Student Portal (patrick.powerschool.com). Emails with students’ usernames and passwords will be sent out prior to registration.</a:t>
            </a:r>
            <a:endParaRPr/>
          </a:p>
          <a:p>
            <a:pPr marL="342900" marR="0" lvl="0" indent="-2286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/>
              <a:t>Choose “Class Registration” from the Navigation menu on the left side</a:t>
            </a:r>
            <a:endParaRPr/>
          </a:p>
        </p:txBody>
      </p:sp>
      <p:pic>
        <p:nvPicPr>
          <p:cNvPr id="138" name="Google Shape;1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9475" y="3509188"/>
            <a:ext cx="1017300" cy="325421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9"/>
          <p:cNvSpPr/>
          <p:nvPr/>
        </p:nvSpPr>
        <p:spPr>
          <a:xfrm>
            <a:off x="3259475" y="5318775"/>
            <a:ext cx="1017300" cy="6342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Required C</a:t>
            </a:r>
            <a:r>
              <a:rPr lang="en-US" b="1"/>
              <a:t>ourses</a:t>
            </a:r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the top of your registration </a:t>
            </a:r>
            <a:r>
              <a:rPr lang="en-US" sz="2800"/>
              <a:t>worksheet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you will see a section titled Required Courses.  </a:t>
            </a:r>
            <a:r>
              <a:rPr lang="en-US" sz="2800"/>
              <a:t>English 12 and Government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must be taken by all 12</a:t>
            </a:r>
            <a:r>
              <a:rPr lang="en-US" sz="28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grade students </a:t>
            </a:r>
            <a:r>
              <a:rPr lang="en-US" sz="2800"/>
              <a:t>but you will be required to choose your course level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The required courses, combined with your elective courses, will make up your 8 classes (4 in the fall, 4 in the spring).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English</a:t>
            </a:r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12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12 (A</a:t>
            </a:r>
            <a:r>
              <a:rPr lang="en-US" sz="2800"/>
              <a:t>dvanced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)*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12 (Honors)*</a:t>
            </a:r>
            <a:endParaRPr/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Requires teacher recommendation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Social Studies</a:t>
            </a:r>
            <a:endParaRPr/>
          </a:p>
        </p:txBody>
      </p:sp>
      <p:sp>
        <p:nvSpPr>
          <p:cNvPr id="158" name="Google Shape;158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Virginia &amp; United States Government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Virginia &amp; United States Government (Honors)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Mathematics</a:t>
            </a:r>
            <a:endParaRPr/>
          </a:p>
        </p:txBody>
      </p:sp>
      <p:sp>
        <p:nvSpPr>
          <p:cNvPr id="165" name="Google Shape;165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Algebra Functions &amp; Data Analysis (AFDA)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Algebra II*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Trigonometry*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Math Analysis/Pre-Calculus (Honors)*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Calculus (Honors)*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*Requires teacher recommendation</a:t>
            </a:r>
            <a:endParaRPr sz="280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Science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1" name="Google Shape;171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848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Biology II: Human Anatomy &amp; Physiology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Biology II: Ecology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Environmental Science</a:t>
            </a:r>
            <a:endParaRPr sz="2800"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Chemistry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Chemistry (Advanced)*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Biology (Honors)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Anatomy &amp; Physiology (Honors) (Year long course)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*Requires teacher recommendation</a:t>
            </a:r>
            <a:endParaRPr sz="2800"/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World </a:t>
            </a: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Languages</a:t>
            </a:r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5814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Spanish I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Spanish II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Spanish III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Spanish IV (Honors)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Spanish V (Honors)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Fine Arts</a:t>
            </a:r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0121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Theater Arts (Drama I, II, III, IV or V)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 I, II, III, IV or V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Marching Band I, II, III or IV (Band camp required)</a:t>
            </a:r>
            <a:endParaRPr sz="2800"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Flag Corps I, II, III or IV (Audition required)</a:t>
            </a:r>
            <a:endParaRPr sz="2800"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Concert Band I, II, III or IV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Concert Choir I, II, III or IV (spring choir) 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Ensemble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Choir I, II, III or IV (fall choir)</a:t>
            </a:r>
            <a:endParaRPr/>
          </a:p>
          <a:p>
            <a:pPr marL="342900" marR="0" lvl="0" indent="-508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AP Courses</a:t>
            </a:r>
            <a:endParaRPr sz="4600" b="1" i="0" u="none" strike="noStrike" cap="none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2" name="Google Shape;192;p27"/>
          <p:cNvSpPr txBox="1">
            <a:spLocks noGrp="1"/>
          </p:cNvSpPr>
          <p:nvPr>
            <p:ph type="body" idx="1"/>
          </p:nvPr>
        </p:nvSpPr>
        <p:spPr>
          <a:xfrm>
            <a:off x="457200" y="1371600"/>
            <a:ext cx="4123800" cy="47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Human Geography*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English Literature*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European History*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Macroeconomics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Microeconomics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Psychology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Biology*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</a:t>
            </a:r>
            <a:r>
              <a:rPr lang="en-US" sz="2800"/>
              <a:t>Physics 1/2*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</a:t>
            </a:r>
            <a:r>
              <a:rPr lang="en-US" sz="2800"/>
              <a:t>Environmental Sci*</a:t>
            </a:r>
            <a:endParaRPr sz="2800"/>
          </a:p>
          <a:p>
            <a:pPr marL="34290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AP Art History</a:t>
            </a:r>
            <a:endParaRPr sz="2800"/>
          </a:p>
        </p:txBody>
      </p:sp>
      <p:sp>
        <p:nvSpPr>
          <p:cNvPr id="193" name="Google Shape;193;p27"/>
          <p:cNvSpPr txBox="1"/>
          <p:nvPr/>
        </p:nvSpPr>
        <p:spPr>
          <a:xfrm>
            <a:off x="657600" y="5994645"/>
            <a:ext cx="70866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*Can count towards core subject graduation requirements. 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27"/>
          <p:cNvSpPr txBox="1"/>
          <p:nvPr/>
        </p:nvSpPr>
        <p:spPr>
          <a:xfrm>
            <a:off x="4343400" y="1371600"/>
            <a:ext cx="3962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Music Theory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World History*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US Government*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Comparative Govt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Spanish Language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Computer Science A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Computer Science Principles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Statistics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Calculus A/B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508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AP Course Policy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0" name="Google Shape;200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AP courses are offered in an online format through Virtual Virginia. PSAT scores are a good indicator of potential success.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Availability of course offerings and enrollment is determined by Virtual Virginia</a:t>
            </a:r>
            <a:r>
              <a:rPr lang="en-US"/>
              <a:t>. </a:t>
            </a:r>
            <a:r>
              <a:rPr lang="en-US" b="1" i="1"/>
              <a:t>Spring enrollment in Virtual VA will be April 1st</a:t>
            </a:r>
            <a:endParaRPr sz="2200" b="1" i="1" u="none" strike="noStrike" cap="none">
              <a:solidFill>
                <a:schemeClr val="dk1"/>
              </a:solidFill>
            </a:endParaRPr>
          </a:p>
          <a:p>
            <a:pPr marL="640080" marR="0" lvl="1" indent="-23368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Schedule changes may limit availability 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are required to take the AP exam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 exam fees will apply to all AP courses ($95 per exam). If a student scores a 3 or higher on the exam, the fee will be reimbursed. All fees are due at the time of summer registrat</a:t>
            </a:r>
            <a:r>
              <a:rPr lang="en-US"/>
              <a:t>ion day.</a:t>
            </a:r>
            <a:endParaRPr/>
          </a:p>
          <a:p>
            <a:pPr marL="342900" marR="0" lvl="0" indent="-2286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Course descriptions are available at http://www.virtualvirginia.org/courses</a:t>
            </a:r>
            <a:endParaRPr/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Core Area</a:t>
            </a: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Electives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6" name="Google Shape;206;p29"/>
          <p:cNvSpPr txBox="1">
            <a:spLocks noGrp="1"/>
          </p:cNvSpPr>
          <p:nvPr>
            <p:ph type="body" idx="1"/>
          </p:nvPr>
        </p:nvSpPr>
        <p:spPr>
          <a:xfrm>
            <a:off x="457200" y="1536200"/>
            <a:ext cx="3962400" cy="4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/>
              <a:t>Social Studies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Sociology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Psychology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lang="en-US" sz="28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Century History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/>
              <a:t>African American Histor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Science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Forensic Science</a:t>
            </a:r>
            <a:endParaRPr/>
          </a:p>
          <a:p>
            <a:pPr marL="342900" marR="0" lvl="0" indent="-508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9"/>
          <p:cNvSpPr txBox="1">
            <a:spLocks noGrp="1"/>
          </p:cNvSpPr>
          <p:nvPr>
            <p:ph type="body" idx="2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Creative Writing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Yearbook I</a:t>
            </a:r>
            <a:r>
              <a:rPr lang="en-US" sz="2800"/>
              <a:t>-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VIII</a:t>
            </a:r>
            <a:endParaRPr/>
          </a:p>
          <a:p>
            <a:pPr marL="342900" marR="0" lvl="0" indent="-228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Sport Training I</a:t>
            </a:r>
            <a:r>
              <a:rPr lang="en-US" sz="2800"/>
              <a:t>-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</a:t>
            </a:r>
            <a:endParaRPr/>
          </a:p>
          <a:p>
            <a:pPr marL="640080" marR="0" lvl="1" indent="-23368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Advanced PE I</a:t>
            </a:r>
            <a:endParaRPr/>
          </a:p>
          <a:p>
            <a:pPr marL="342900" marR="0" lvl="0" indent="-508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Business &amp; Information Technology</a:t>
            </a:r>
            <a:endParaRPr/>
          </a:p>
        </p:txBody>
      </p:sp>
      <p:sp>
        <p:nvSpPr>
          <p:cNvPr id="214" name="Google Shape;214;p30"/>
          <p:cNvSpPr txBox="1">
            <a:spLocks noGrp="1"/>
          </p:cNvSpPr>
          <p:nvPr>
            <p:ph type="body" idx="1"/>
          </p:nvPr>
        </p:nvSpPr>
        <p:spPr>
          <a:xfrm>
            <a:off x="457200" y="1536200"/>
            <a:ext cx="3962400" cy="4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Principles of Business &amp; Marketing</a:t>
            </a:r>
            <a:endParaRPr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 Management</a:t>
            </a:r>
            <a:endParaRPr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Computer Information Systems</a:t>
            </a:r>
            <a:endParaRPr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</a:t>
            </a:r>
            <a:r>
              <a:rPr lang="en-US" sz="2600"/>
              <a:t>anced</a:t>
            </a: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Computer Information Systems</a:t>
            </a:r>
            <a:endParaRPr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Office Administration</a:t>
            </a:r>
            <a:endParaRPr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Programming </a:t>
            </a:r>
            <a:endParaRPr sz="2600"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/>
              <a:t>Cybersecurity Fundamentals</a:t>
            </a:r>
            <a:endParaRPr sz="2600"/>
          </a:p>
        </p:txBody>
      </p:sp>
      <p:sp>
        <p:nvSpPr>
          <p:cNvPr id="215" name="Google Shape;215;p30"/>
          <p:cNvSpPr txBox="1">
            <a:spLocks noGrp="1"/>
          </p:cNvSpPr>
          <p:nvPr>
            <p:ph type="body" idx="2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</a:t>
            </a:r>
            <a:r>
              <a:rPr lang="en-US" sz="2600"/>
              <a:t>ign, </a:t>
            </a: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Multimedia &amp; Web Technologies</a:t>
            </a:r>
            <a:endParaRPr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Accounting</a:t>
            </a:r>
            <a:endParaRPr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Advanced Accounting</a:t>
            </a:r>
            <a:endParaRPr/>
          </a:p>
          <a:p>
            <a:pPr marL="3429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Technology Fundamentals</a:t>
            </a:r>
            <a:endParaRPr sz="2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Technology 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1" name="Google Shape;221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30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Technical Drawing &amp; Design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Engineering Drawing/Design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Drafting I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Drafting II (year long course)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Drafting III (year long course)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Modeling &amp; Simulation Technology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1"/>
          <p:cNvSpPr txBox="1">
            <a:spLocks noGrp="1"/>
          </p:cNvSpPr>
          <p:nvPr>
            <p:ph type="title"/>
          </p:nvPr>
        </p:nvSpPr>
        <p:spPr>
          <a:xfrm>
            <a:off x="457200" y="468898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Marketing</a:t>
            </a:r>
            <a:endParaRPr/>
          </a:p>
        </p:txBody>
      </p:sp>
      <p:sp>
        <p:nvSpPr>
          <p:cNvPr id="223" name="Google Shape;223;p31"/>
          <p:cNvSpPr txBox="1">
            <a:spLocks noGrp="1"/>
          </p:cNvSpPr>
          <p:nvPr>
            <p:ph type="body" idx="1"/>
          </p:nvPr>
        </p:nvSpPr>
        <p:spPr>
          <a:xfrm>
            <a:off x="457200" y="5832000"/>
            <a:ext cx="7620000" cy="6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Sports</a:t>
            </a:r>
            <a:r>
              <a:rPr lang="en-US" sz="2800"/>
              <a:t> and Entertainment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Marketing</a:t>
            </a:r>
            <a:endParaRPr/>
          </a:p>
          <a:p>
            <a:pPr marL="34290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>
            <a:spLocks noGrp="1"/>
          </p:cNvSpPr>
          <p:nvPr>
            <p:ph type="title"/>
          </p:nvPr>
        </p:nvSpPr>
        <p:spPr>
          <a:xfrm>
            <a:off x="350675" y="287963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Auto</a:t>
            </a:r>
            <a:r>
              <a:rPr lang="en-US" b="1"/>
              <a:t>motive Technology</a:t>
            </a:r>
            <a:endParaRPr/>
          </a:p>
        </p:txBody>
      </p:sp>
      <p:sp>
        <p:nvSpPr>
          <p:cNvPr id="230" name="Google Shape;230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9587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 Technology I (2 blocks)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 Technology II (2 blocks)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Auto Technology III (2 blocks)</a:t>
            </a:r>
            <a:endParaRPr sz="2800"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Motorsports Technology I &amp; II </a:t>
            </a:r>
            <a:endParaRPr/>
          </a:p>
          <a:p>
            <a:pPr marL="11430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(PHCC course – 2 blocks year long)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508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Welding</a:t>
            </a:r>
            <a:endParaRPr/>
          </a:p>
        </p:txBody>
      </p:sp>
      <p:sp>
        <p:nvSpPr>
          <p:cNvPr id="237" name="Google Shape;237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Sheet Metal I/Welding I (Fall Semester) (2 blocks)</a:t>
            </a:r>
            <a:endParaRPr sz="2800"/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Welding II (Spring Semester) (2 blocks)</a:t>
            </a:r>
            <a:endParaRPr sz="2800"/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114300" lvl="0" indent="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P&amp;HCC Dual Enrollment</a:t>
            </a:r>
            <a:endParaRPr sz="2800"/>
          </a:p>
          <a:p>
            <a:pPr marL="114300" lvl="0" indent="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*Must have a 2.0 GPA or higher</a:t>
            </a:r>
            <a:endParaRPr sz="2800"/>
          </a:p>
          <a:p>
            <a:pPr marL="114300" lvl="0" indent="0" algn="ctr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800"/>
              <a:t>6 college courses (18 college credits)</a:t>
            </a:r>
            <a:endParaRPr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b="1"/>
              <a:t>Mechatronics</a:t>
            </a:r>
            <a:endParaRPr/>
          </a:p>
        </p:txBody>
      </p:sp>
      <p:sp>
        <p:nvSpPr>
          <p:cNvPr id="244" name="Google Shape;244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917900" cy="48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Mechatronics I (Fall Semester) (2 blocks)</a:t>
            </a:r>
            <a:endParaRPr sz="2800"/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Mechatronics II (Spring Semester) (2 blocks)</a:t>
            </a:r>
            <a:endParaRPr sz="2800"/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114300" lvl="0" indent="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P&amp;HCC Dual Enrollment</a:t>
            </a:r>
            <a:endParaRPr sz="2800"/>
          </a:p>
          <a:p>
            <a:pPr marL="114300" lvl="0" indent="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Must have a 2.0 GPA or higher</a:t>
            </a:r>
            <a:endParaRPr sz="2800"/>
          </a:p>
          <a:p>
            <a:pPr marL="114300" lvl="0" indent="0" algn="ctr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800"/>
              <a:t>6 college courses (16 college credits)</a:t>
            </a:r>
            <a:endParaRPr sz="2800"/>
          </a:p>
          <a:p>
            <a:pPr marL="114300" lvl="0" indent="0" algn="ctr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800"/>
              <a:t>Taught at P&amp;HCC site in the Stuart Fire Department</a:t>
            </a:r>
            <a:endParaRPr sz="2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Health and Medical Sciences</a:t>
            </a:r>
            <a:endParaRPr/>
          </a:p>
        </p:txBody>
      </p:sp>
      <p:sp>
        <p:nvSpPr>
          <p:cNvPr id="251" name="Google Shape;251;p35"/>
          <p:cNvSpPr txBox="1">
            <a:spLocks noGrp="1"/>
          </p:cNvSpPr>
          <p:nvPr>
            <p:ph type="body" idx="1"/>
          </p:nvPr>
        </p:nvSpPr>
        <p:spPr>
          <a:xfrm>
            <a:off x="347025" y="2126775"/>
            <a:ext cx="81363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 to Health &amp; Medical Services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Nurse Aide I &amp; Nurse Aide II (2 blocks each, yearlong)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Family &amp; Consumer Sciences</a:t>
            </a:r>
            <a:endParaRPr/>
          </a:p>
        </p:txBody>
      </p:sp>
      <p:sp>
        <p:nvSpPr>
          <p:cNvPr id="258" name="Google Shape;258;p36"/>
          <p:cNvSpPr txBox="1">
            <a:spLocks noGrp="1"/>
          </p:cNvSpPr>
          <p:nvPr>
            <p:ph type="body" idx="1"/>
          </p:nvPr>
        </p:nvSpPr>
        <p:spPr>
          <a:xfrm>
            <a:off x="457200" y="1799500"/>
            <a:ext cx="7785600" cy="4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Independent Living</a:t>
            </a:r>
            <a:endParaRPr/>
          </a:p>
          <a:p>
            <a:pPr marL="342900" marR="0" lvl="0" indent="-228600" algn="l" rtl="0">
              <a:spcBef>
                <a:spcPts val="518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 to Culinary Arts</a:t>
            </a:r>
            <a:endParaRPr/>
          </a:p>
          <a:p>
            <a:pPr marL="342900" marR="0" lvl="0" indent="-228600" algn="l" rtl="0">
              <a:spcBef>
                <a:spcPts val="518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Culinary Arts II (2 blocks)</a:t>
            </a:r>
            <a:endParaRPr sz="259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18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/>
              <a:t>Child Development &amp; Parenting</a:t>
            </a:r>
            <a:endParaRPr sz="2590"/>
          </a:p>
          <a:p>
            <a:pPr marL="342900" marR="0" lvl="0" indent="-228600" algn="l" rtl="0">
              <a:spcBef>
                <a:spcPts val="518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 to Early Childhood Education &amp; Service</a:t>
            </a:r>
            <a:endParaRPr sz="259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1526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/>
              <a:t>Intro to Fashion Careers</a:t>
            </a:r>
            <a:endParaRPr/>
          </a:p>
          <a:p>
            <a:pPr marL="342900" lvl="0" indent="-215265" algn="l" rtl="0">
              <a:spcBef>
                <a:spcPts val="518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/>
              <a:t>Teachers for Tomorrow </a:t>
            </a:r>
            <a:endParaRPr/>
          </a:p>
          <a:p>
            <a:pPr marL="342900" lvl="0" indent="-215265" algn="l" rtl="0">
              <a:spcBef>
                <a:spcPts val="518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/>
              <a:t>Intro Hospitality, Tourism &amp; Recreation</a:t>
            </a:r>
            <a:endParaRPr/>
          </a:p>
          <a:p>
            <a:pPr marL="342900" lvl="0" indent="-215265" algn="l" rtl="0">
              <a:spcBef>
                <a:spcPts val="518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Arial"/>
              <a:buChar char="•"/>
            </a:pPr>
            <a:r>
              <a:rPr lang="en-US" sz="2590"/>
              <a:t>Hospitality, Tourism &amp; Recreation I (2 blocks)</a:t>
            </a:r>
            <a:endParaRPr sz="2590"/>
          </a:p>
          <a:p>
            <a:pPr marL="0" marR="0" lvl="0" indent="0" algn="l" rtl="0">
              <a:spcBef>
                <a:spcPts val="518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59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Agriculture</a:t>
            </a:r>
            <a:endParaRPr/>
          </a:p>
        </p:txBody>
      </p:sp>
      <p:sp>
        <p:nvSpPr>
          <p:cNvPr id="265" name="Google Shape;265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 to Animal Systems 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/>
              <a:t>Livestock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Production Management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Agricultural Fabrication &amp; Emerging Technology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 Animal Care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Horticulture</a:t>
            </a:r>
            <a:endParaRPr/>
          </a:p>
        </p:txBody>
      </p:sp>
      <p:sp>
        <p:nvSpPr>
          <p:cNvPr id="272" name="Google Shape;272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Horticulture Sciences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Greenhouse Plant Production &amp; Management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Turf Establishment &amp; Maintenance (Turf Mgt I)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</a:t>
            </a:r>
            <a:r>
              <a:rPr lang="en-US" sz="2800"/>
              <a:t>anced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Turf Grass Applications (Turf Mgt II)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Landscaping I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Landscaping II</a:t>
            </a:r>
            <a:endParaRPr/>
          </a:p>
          <a:p>
            <a:pPr marL="342900" marR="0" lvl="0" indent="-889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Cosmetology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9" name="Google Shape;279;p39"/>
          <p:cNvSpPr txBox="1">
            <a:spLocks noGrp="1"/>
          </p:cNvSpPr>
          <p:nvPr>
            <p:ph type="body" idx="1"/>
          </p:nvPr>
        </p:nvSpPr>
        <p:spPr>
          <a:xfrm>
            <a:off x="457200" y="1536194"/>
            <a:ext cx="6096000" cy="12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Cosmetology II &amp; Cosmetology III</a:t>
            </a:r>
            <a:endParaRPr/>
          </a:p>
          <a:p>
            <a:pPr marL="11430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(4 blocks - 2 blocks each semester)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9"/>
          <p:cNvSpPr txBox="1">
            <a:spLocks noGrp="1"/>
          </p:cNvSpPr>
          <p:nvPr>
            <p:ph type="title"/>
          </p:nvPr>
        </p:nvSpPr>
        <p:spPr>
          <a:xfrm>
            <a:off x="457200" y="2791463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Building Trades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1" name="Google Shape;281;p39"/>
          <p:cNvSpPr txBox="1">
            <a:spLocks noGrp="1"/>
          </p:cNvSpPr>
          <p:nvPr>
            <p:ph type="body" idx="1"/>
          </p:nvPr>
        </p:nvSpPr>
        <p:spPr>
          <a:xfrm>
            <a:off x="457200" y="4212820"/>
            <a:ext cx="7391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Trades II (2 blocks)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School to Work</a:t>
            </a:r>
            <a:endParaRPr sz="4600" b="1" i="0" u="none" strike="noStrike" cap="none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7" name="Google Shape;287;p40"/>
          <p:cNvSpPr txBox="1">
            <a:spLocks noGrp="1"/>
          </p:cNvSpPr>
          <p:nvPr>
            <p:ph type="body" idx="1"/>
          </p:nvPr>
        </p:nvSpPr>
        <p:spPr>
          <a:xfrm>
            <a:off x="457200" y="1536200"/>
            <a:ext cx="7454100" cy="4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Career Education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</a:t>
            </a:r>
            <a:r>
              <a:rPr lang="en-US" sz="2000"/>
              <a:t>Application Required; No disciplinary referrals; Good attendance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/>
              <a:t>Civic Internship I, II &amp; III</a:t>
            </a:r>
            <a:endParaRPr/>
          </a:p>
          <a:p>
            <a:pPr marL="34290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/>
              <a:t>	</a:t>
            </a:r>
            <a:r>
              <a:rPr lang="en-US" sz="2000"/>
              <a:t>Application Required; must drive and have own transportation</a:t>
            </a:r>
            <a:endParaRPr/>
          </a:p>
          <a:p>
            <a:pPr marL="3429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en-US"/>
              <a:t>Co-Op </a:t>
            </a:r>
            <a:endParaRPr/>
          </a:p>
          <a:p>
            <a:pPr marL="51435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000"/>
              <a:t>Application AND paper registration required; must drive and   have own transportation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mbria"/>
              <a:buNone/>
            </a:pPr>
            <a:r>
              <a:rPr lang="en-US" sz="4600" b="1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Remember</a:t>
            </a:r>
            <a:endParaRPr/>
          </a:p>
        </p:txBody>
      </p:sp>
      <p:sp>
        <p:nvSpPr>
          <p:cNvPr id="294" name="Google Shape;294;p41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76200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4288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graduation requirements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verified credits (passed SOLs)</a:t>
            </a:r>
            <a:endParaRPr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/>
              <a:t>Choose 8 classes and 3 alternates - alternates are important!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/>
              <a:t>Complete any necessary course applications/auditions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/>
              <a:t>Make sure you meet course prerequisites before signing up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/>
              <a:t>Schedules will go live in PowerSchool portals in July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of college/job requirements</a:t>
            </a:r>
            <a:endParaRPr/>
          </a:p>
          <a:p>
            <a:pPr marL="342900" marR="0" lvl="0" indent="-2428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 worksheet a</a:t>
            </a:r>
            <a:r>
              <a:rPr lang="en-US"/>
              <a:t>nd use to complete online registration</a:t>
            </a:r>
            <a:endParaRPr/>
          </a:p>
          <a:p>
            <a:pPr marL="342900" lvl="0" indent="-228600" algn="ctr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en-US" b="1">
                <a:solidFill>
                  <a:srgbClr val="FF0000"/>
                </a:solidFill>
              </a:rPr>
              <a:t>DEADLINE: All course requests must be complete and submitted by Monday March 1st.</a:t>
            </a:r>
            <a:endParaRPr/>
          </a:p>
          <a:p>
            <a:pPr marL="114300" marR="0" lvl="0" indent="0" algn="ctr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None/>
            </a:pPr>
            <a:endParaRPr/>
          </a:p>
          <a:p>
            <a:pPr marL="342900" marR="0" lvl="0" indent="-52387" algn="l" rtl="0">
              <a:lnSpc>
                <a:spcPct val="70000"/>
              </a:lnSpc>
              <a:spcBef>
                <a:spcPts val="555"/>
              </a:spcBef>
              <a:spcAft>
                <a:spcPts val="0"/>
              </a:spcAft>
              <a:buClr>
                <a:schemeClr val="accent1"/>
              </a:buClr>
              <a:buSzPts val="2775"/>
              <a:buFont typeface="Arial"/>
              <a:buNone/>
            </a:pPr>
            <a:endParaRPr sz="27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2"/>
          <p:cNvSpPr txBox="1"/>
          <p:nvPr/>
        </p:nvSpPr>
        <p:spPr>
          <a:xfrm>
            <a:off x="1474425" y="1511400"/>
            <a:ext cx="5007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Additional questions?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Last Names A-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J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8E58B6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melissa.fain@patrick.k12.va.us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Last Names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-Z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8E58B6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christopher.quance@patrick.k12.va.us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PCHS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162" lvl="1" indent="-4762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(276) 694-7137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42"/>
          <p:cNvSpPr txBox="1"/>
          <p:nvPr/>
        </p:nvSpPr>
        <p:spPr>
          <a:xfrm>
            <a:off x="304800" y="304800"/>
            <a:ext cx="7772400" cy="12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>
                <a:solidFill>
                  <a:srgbClr val="444D26"/>
                </a:solidFill>
                <a:latin typeface="Cambria"/>
                <a:ea typeface="Cambria"/>
                <a:cs typeface="Cambria"/>
                <a:sym typeface="Cambria"/>
              </a:rPr>
              <a:t>THANK YOU</a:t>
            </a:r>
            <a:endParaRPr sz="4600">
              <a:solidFill>
                <a:srgbClr val="444D2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jacency">
  <a:themeElements>
    <a:clrScheme name="Paper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1330</Words>
  <Application>Microsoft Office PowerPoint</Application>
  <PresentationFormat>On-screen Show (4:3)</PresentationFormat>
  <Paragraphs>268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Cambria</vt:lpstr>
      <vt:lpstr>Noto Sans Symbols</vt:lpstr>
      <vt:lpstr>Times New Roman</vt:lpstr>
      <vt:lpstr>Adjacency</vt:lpstr>
      <vt:lpstr>12th GRADE REGISTRATION  2022</vt:lpstr>
      <vt:lpstr>Registration Materials</vt:lpstr>
      <vt:lpstr>Graduation Requirements Standard Diploma</vt:lpstr>
      <vt:lpstr>Graduation Requirements Advanced Studies Diploma</vt:lpstr>
      <vt:lpstr>Online Registration </vt:lpstr>
      <vt:lpstr>Required Courses</vt:lpstr>
      <vt:lpstr>English</vt:lpstr>
      <vt:lpstr>Social Studies</vt:lpstr>
      <vt:lpstr>Mathematics</vt:lpstr>
      <vt:lpstr>Science</vt:lpstr>
      <vt:lpstr>World Languages</vt:lpstr>
      <vt:lpstr>Fine Arts</vt:lpstr>
      <vt:lpstr>AP Courses</vt:lpstr>
      <vt:lpstr>AP Course Policy</vt:lpstr>
      <vt:lpstr>Core Area Electives</vt:lpstr>
      <vt:lpstr>Business &amp; Information Technology</vt:lpstr>
      <vt:lpstr>Technology </vt:lpstr>
      <vt:lpstr>Automotive Technology</vt:lpstr>
      <vt:lpstr>Welding</vt:lpstr>
      <vt:lpstr>Mechatronics</vt:lpstr>
      <vt:lpstr>Health and Medical Sciences</vt:lpstr>
      <vt:lpstr>Family &amp; Consumer Sciences</vt:lpstr>
      <vt:lpstr>Agriculture</vt:lpstr>
      <vt:lpstr>Horticulture</vt:lpstr>
      <vt:lpstr>Cosmetology</vt:lpstr>
      <vt:lpstr>School to Work</vt:lpstr>
      <vt:lpstr>Remember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12th GRADE REGISTRATION  2022</dc:title>
  <dc:creator>Kim Kendrick</dc:creator>
  <cp:lastModifiedBy>Kim Kendrick</cp:lastModifiedBy>
  <cp:revision>1</cp:revision>
  <dcterms:modified xsi:type="dcterms:W3CDTF">2022-02-18T19:23:06Z</dcterms:modified>
</cp:coreProperties>
</file>