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67" r:id="rId2"/>
    <p:sldId id="263" r:id="rId3"/>
    <p:sldId id="264" r:id="rId4"/>
    <p:sldId id="265" r:id="rId5"/>
    <p:sldId id="268" r:id="rId6"/>
    <p:sldId id="266" r:id="rId7"/>
    <p:sldId id="269" r:id="rId8"/>
    <p:sldId id="270" r:id="rId9"/>
    <p:sldId id="271" r:id="rId10"/>
    <p:sldId id="272" r:id="rId11"/>
    <p:sldId id="273" r:id="rId12"/>
    <p:sldId id="274" r:id="rId13"/>
    <p:sldId id="276" r:id="rId14"/>
    <p:sldId id="278" r:id="rId15"/>
    <p:sldId id="279" r:id="rId16"/>
    <p:sldId id="281" r:id="rId17"/>
    <p:sldId id="293" r:id="rId18"/>
    <p:sldId id="282" r:id="rId19"/>
    <p:sldId id="283" r:id="rId20"/>
    <p:sldId id="284" r:id="rId21"/>
    <p:sldId id="285" r:id="rId22"/>
    <p:sldId id="294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58" r:id="rId31"/>
    <p:sldId id="259" r:id="rId32"/>
    <p:sldId id="29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7DE070-230A-425E-AE98-77A991BECAD3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9DF570-6D15-42FF-96DA-1CD359FD2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03DDFF-7725-4F8D-AC24-617129C71722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8481ED-2A75-426C-9E08-EAFD26A0DDF4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S</a:t>
            </a:r>
          </a:p>
          <a:p>
            <a:pPr eaLnBrk="1" hangingPunct="1"/>
            <a:r>
              <a:rPr lang="en-US" smtClean="0"/>
              <a:t>------------------------------------------------------------------------------------------------------------------------------------------------------------------------------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AA217E-A78F-404B-9D22-E113D11D6519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3B875F-D807-4953-A6A7-2DAD2A3D1D0D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1B9297-CA7D-4522-B2C1-14F5E51AED9D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B5C8BE-16EF-4B1F-B8D6-4CA77502A9C3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998387-16EC-4C8B-A5F0-DFC1D218B084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B3BBCA-E791-4541-8218-4107875D292E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0B4FED0-600A-49CD-9A34-B95D78514228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06CDE5-7181-4E2D-B03D-6BDA3E9D8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FED0-600A-49CD-9A34-B95D78514228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06CDE5-7181-4E2D-B03D-6BDA3E9D8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FED0-600A-49CD-9A34-B95D78514228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906CDE5-7181-4E2D-B03D-6BDA3E9D8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0B4FED0-600A-49CD-9A34-B95D78514228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906CDE5-7181-4E2D-B03D-6BDA3E9D8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0B4FED0-600A-49CD-9A34-B95D78514228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906CDE5-7181-4E2D-B03D-6BDA3E9D8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FED0-600A-49CD-9A34-B95D78514228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06CDE5-7181-4E2D-B03D-6BDA3E9D8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FED0-600A-49CD-9A34-B95D78514228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06CDE5-7181-4E2D-B03D-6BDA3E9D8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FED0-600A-49CD-9A34-B95D78514228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06CDE5-7181-4E2D-B03D-6BDA3E9D8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0B4FED0-600A-49CD-9A34-B95D78514228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906CDE5-7181-4E2D-B03D-6BDA3E9D8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FED0-600A-49CD-9A34-B95D78514228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6CDE5-7181-4E2D-B03D-6BDA3E9D8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0B4FED0-600A-49CD-9A34-B95D78514228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906CDE5-7181-4E2D-B03D-6BDA3E9D8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0B4FED0-600A-49CD-9A34-B95D78514228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906CDE5-7181-4E2D-B03D-6BDA3E9D8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library.voorhees.k12.nj.us/common/servlet/presenthomeform.do?l2m=Home&amp;tm=Home&amp;l2m=Hom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oodletools.com/login.php?group=1204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oodletools.com/login.php?group=12044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THE OLYMPICS</a:t>
            </a:r>
          </a:p>
          <a:p>
            <a:endParaRPr lang="en-US" sz="6000" b="1" dirty="0" smtClean="0">
              <a:solidFill>
                <a:srgbClr val="0070C0"/>
              </a:solidFill>
            </a:endParaRPr>
          </a:p>
          <a:p>
            <a:pPr lvl="6"/>
            <a:r>
              <a:rPr lang="en-US" sz="4900" b="1" dirty="0" smtClean="0">
                <a:solidFill>
                  <a:srgbClr val="0070C0"/>
                </a:solidFill>
              </a:rPr>
              <a:t>7</a:t>
            </a:r>
            <a:r>
              <a:rPr lang="en-US" sz="4900" b="1" baseline="30000" dirty="0" smtClean="0">
                <a:solidFill>
                  <a:srgbClr val="0070C0"/>
                </a:solidFill>
              </a:rPr>
              <a:t>TH</a:t>
            </a:r>
            <a:r>
              <a:rPr lang="en-US" sz="4900" b="1" dirty="0" smtClean="0">
                <a:solidFill>
                  <a:srgbClr val="0070C0"/>
                </a:solidFill>
              </a:rPr>
              <a:t> Grade Research</a:t>
            </a:r>
          </a:p>
          <a:p>
            <a:pPr lvl="6"/>
            <a:r>
              <a:rPr lang="en-US" sz="4900" b="1" dirty="0" smtClean="0">
                <a:solidFill>
                  <a:srgbClr val="0070C0"/>
                </a:solidFill>
              </a:rPr>
              <a:t>….. A process</a:t>
            </a:r>
            <a:endParaRPr lang="en-US" sz="49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699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</a:rPr>
              <a:t>Step 1: BRAINSTORMING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	</a:t>
            </a:r>
            <a:endParaRPr lang="en-US" i="1" dirty="0" smtClean="0">
              <a:solidFill>
                <a:srgbClr val="0070C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2672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Pick topic then brainstorm (cluster map, bullets, mapping, cubing, etc.)</a:t>
            </a:r>
          </a:p>
          <a:p>
            <a:pPr eaLnBrk="1" hangingPunct="1"/>
            <a:r>
              <a:rPr lang="en-US" sz="3600" dirty="0" smtClean="0"/>
              <a:t>Remember to keep writing.  It is not time to evaluate.</a:t>
            </a:r>
          </a:p>
          <a:p>
            <a:pPr eaLnBrk="1" hangingPunct="1"/>
            <a:r>
              <a:rPr lang="en-US" sz="3600" dirty="0" smtClean="0"/>
              <a:t>Cluster like ideas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1. BRAINSTORMIMG</a:t>
            </a:r>
            <a:endParaRPr lang="en-US" sz="2800" dirty="0" smtClean="0">
              <a:solidFill>
                <a:srgbClr val="0070C0"/>
              </a:solidFill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b="1" smtClean="0"/>
              <a:t> Journalistic questions</a:t>
            </a:r>
            <a:r>
              <a:rPr lang="en-US" sz="2400" smtClean="0"/>
              <a:t>:</a:t>
            </a:r>
          </a:p>
          <a:p>
            <a:r>
              <a:rPr lang="en-US" sz="2400" smtClean="0"/>
              <a:t>Who?  What? When? Where? Why? How?  So what?</a:t>
            </a:r>
          </a:p>
          <a:p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z="2400" b="1" smtClean="0"/>
              <a:t>Relationships</a:t>
            </a:r>
            <a:endParaRPr lang="en-US" sz="2400" smtClean="0"/>
          </a:p>
          <a:p>
            <a:r>
              <a:rPr lang="en-US" sz="2400" smtClean="0"/>
              <a:t>What causes___?          What are the effects of ____?                       </a:t>
            </a:r>
          </a:p>
          <a:p>
            <a:r>
              <a:rPr lang="en-US" sz="2400" smtClean="0"/>
              <a:t> What is the purpose of____? </a:t>
            </a:r>
          </a:p>
          <a:p>
            <a:r>
              <a:rPr lang="en-US" sz="2400" smtClean="0"/>
              <a:t> </a:t>
            </a:r>
          </a:p>
          <a:p>
            <a:pPr>
              <a:buFont typeface="Wingdings" pitchFamily="2" charset="2"/>
              <a:buNone/>
            </a:pPr>
            <a:r>
              <a:rPr lang="en-US" sz="2400" b="1" smtClean="0"/>
              <a:t>Definitions</a:t>
            </a:r>
            <a:endParaRPr lang="en-US" sz="2400" smtClean="0"/>
          </a:p>
          <a:p>
            <a:r>
              <a:rPr lang="en-US" sz="2400" smtClean="0"/>
              <a:t>How does the dictionary define____? </a:t>
            </a:r>
          </a:p>
          <a:p>
            <a:r>
              <a:rPr lang="en-US" sz="2400" smtClean="0"/>
              <a:t> What do I mean by ____?</a:t>
            </a:r>
          </a:p>
          <a:p>
            <a:r>
              <a:rPr lang="en-US" sz="2400" smtClean="0"/>
              <a:t>What group of things does ____ belong to?  </a:t>
            </a:r>
          </a:p>
          <a:p>
            <a:r>
              <a:rPr lang="en-US" sz="2400" smtClean="0"/>
              <a:t>What parts can ___ be divided into?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B0F0"/>
                </a:solidFill>
              </a:rPr>
              <a:t>Brainstorming continued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b="1" smtClean="0"/>
              <a:t>Compare/Contrast</a:t>
            </a:r>
            <a:endParaRPr lang="en-US" sz="2400" smtClean="0"/>
          </a:p>
          <a:p>
            <a:r>
              <a:rPr lang="en-US" sz="2400" smtClean="0"/>
              <a:t> What is ____ similar to?</a:t>
            </a:r>
          </a:p>
          <a:p>
            <a:r>
              <a:rPr lang="en-US" sz="2400" smtClean="0"/>
              <a:t> What is ____ different from?</a:t>
            </a:r>
          </a:p>
          <a:p>
            <a:pPr>
              <a:buFont typeface="Wingdings" pitchFamily="2" charset="2"/>
              <a:buNone/>
            </a:pPr>
            <a:r>
              <a:rPr lang="en-US" sz="2400" smtClean="0"/>
              <a:t> </a:t>
            </a:r>
          </a:p>
          <a:p>
            <a:r>
              <a:rPr lang="en-US" sz="2400" b="1" smtClean="0"/>
              <a:t>Describe</a:t>
            </a:r>
            <a:endParaRPr lang="en-US" sz="2400" smtClean="0"/>
          </a:p>
          <a:p>
            <a:r>
              <a:rPr lang="en-US" sz="2400" smtClean="0"/>
              <a:t>color, shape, size, </a:t>
            </a:r>
          </a:p>
          <a:p>
            <a:endParaRPr lang="en-US" sz="2400" smtClean="0"/>
          </a:p>
          <a:p>
            <a:r>
              <a:rPr lang="en-US" sz="2400" b="1" smtClean="0"/>
              <a:t>Associate</a:t>
            </a:r>
            <a:endParaRPr lang="en-US" sz="2400" smtClean="0"/>
          </a:p>
          <a:p>
            <a:r>
              <a:rPr lang="en-US" sz="2400" smtClean="0"/>
              <a:t>What does ___ make you think of?</a:t>
            </a:r>
          </a:p>
          <a:p>
            <a:endParaRPr lang="en-US" sz="2400" smtClean="0"/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Brainstorming continued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686800" cy="44958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TOPIC </a:t>
            </a:r>
            <a:r>
              <a:rPr lang="en-US" u="sng" dirty="0" smtClean="0"/>
              <a:t>Physics of jumps in track and field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WHAT DO YOU KNOW? WHAT ARE RELATED TOPICS?</a:t>
            </a:r>
            <a:endParaRPr lang="en-US" dirty="0" smtClean="0"/>
          </a:p>
          <a:p>
            <a:r>
              <a:rPr lang="en-US" dirty="0" err="1" smtClean="0"/>
              <a:t>Fosbery</a:t>
            </a:r>
            <a:r>
              <a:rPr lang="en-US" dirty="0" smtClean="0"/>
              <a:t> Flop (1968)</a:t>
            </a:r>
            <a:r>
              <a:rPr lang="en-US" b="1" dirty="0" smtClean="0"/>
              <a:t>     </a:t>
            </a:r>
            <a:r>
              <a:rPr lang="en-US" dirty="0" smtClean="0"/>
              <a:t>Newton’s law of gravity</a:t>
            </a:r>
          </a:p>
          <a:p>
            <a:r>
              <a:rPr lang="en-US" dirty="0" smtClean="0"/>
              <a:t>Gravity                              trajectories</a:t>
            </a:r>
          </a:p>
          <a:p>
            <a:r>
              <a:rPr lang="en-US" b="1" dirty="0" smtClean="0"/>
              <a:t> </a:t>
            </a:r>
            <a:r>
              <a:rPr lang="en-US" dirty="0" smtClean="0"/>
              <a:t>Acceleration                      projectiles</a:t>
            </a:r>
          </a:p>
          <a:p>
            <a:r>
              <a:rPr lang="en-US" dirty="0" smtClean="0"/>
              <a:t> drag force                        body mechanics</a:t>
            </a:r>
          </a:p>
          <a:p>
            <a:r>
              <a:rPr lang="en-US" dirty="0" smtClean="0"/>
              <a:t>Center of mass</a:t>
            </a:r>
          </a:p>
          <a:p>
            <a:r>
              <a:rPr lang="en-US" dirty="0" smtClean="0"/>
              <a:t>Speed=height</a:t>
            </a:r>
          </a:p>
          <a:p>
            <a:r>
              <a:rPr lang="en-US" dirty="0" smtClean="0"/>
              <a:t>Form</a:t>
            </a:r>
          </a:p>
          <a:p>
            <a:r>
              <a:rPr lang="en-US" dirty="0" smtClean="0"/>
              <a:t>lift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62000" y="2514600"/>
            <a:ext cx="8001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43400" y="2209800"/>
            <a:ext cx="0" cy="411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505200"/>
            <a:ext cx="8229600" cy="28956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/>
              <a:t>From your brainstorming create a question based on an issue that your paper will be about</a:t>
            </a:r>
          </a:p>
          <a:p>
            <a:pPr eaLnBrk="1" hangingPunct="1"/>
            <a:r>
              <a:rPr lang="en-US" dirty="0" smtClean="0"/>
              <a:t>Should be specific</a:t>
            </a:r>
          </a:p>
          <a:p>
            <a:pPr eaLnBrk="1" hangingPunct="1"/>
            <a:r>
              <a:rPr lang="en-US" dirty="0" smtClean="0"/>
              <a:t>Should cover only what you will write about</a:t>
            </a:r>
          </a:p>
          <a:p>
            <a:pPr eaLnBrk="1" hangingPunct="1"/>
            <a:r>
              <a:rPr lang="en-US" dirty="0" smtClean="0"/>
              <a:t>Can still change as you continue the process of researching</a:t>
            </a:r>
          </a:p>
          <a:p>
            <a:pPr eaLnBrk="1" hangingPunct="1"/>
            <a:endParaRPr lang="en-US" dirty="0" smtClean="0"/>
          </a:p>
        </p:txBody>
      </p:sp>
      <p:sp>
        <p:nvSpPr>
          <p:cNvPr id="8195" name="Title 3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865187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2.  ESSENTIAL QUESTION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</a:t>
            </a:r>
          </a:p>
        </p:txBody>
      </p:sp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533400" y="1712893"/>
            <a:ext cx="77724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1D39"/>
                </a:solidFill>
              </a:rPr>
              <a:t>What important question do you want to be able to answer when you are finished researching??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381000"/>
            <a:ext cx="8153400" cy="5715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</a:rPr>
              <a:t>  Essential Question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905000"/>
            <a:ext cx="8153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What effect does physics have on the height of jumps in track and field?</a:t>
            </a:r>
          </a:p>
          <a:p>
            <a:endParaRPr lang="en-US" sz="3600" dirty="0" smtClean="0"/>
          </a:p>
          <a:p>
            <a:r>
              <a:rPr lang="en-US" sz="3600" dirty="0" smtClean="0"/>
              <a:t>How does physics effect the height of jumps in track and field?</a:t>
            </a:r>
          </a:p>
          <a:p>
            <a:endParaRPr lang="en-US" sz="3600" dirty="0" smtClean="0"/>
          </a:p>
          <a:p>
            <a:r>
              <a:rPr lang="en-US" sz="3600" dirty="0" smtClean="0"/>
              <a:t>What effects do center of mass and speed have on the height of jumps in track and field?</a:t>
            </a:r>
            <a:endParaRPr lang="en-US" sz="3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609600" y="4876800"/>
            <a:ext cx="815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sz="3800" dirty="0" smtClean="0">
                <a:solidFill>
                  <a:srgbClr val="0070C0"/>
                </a:solidFill>
              </a:rPr>
              <a:t>2.  ESSENTIAL QUESTION-Key Words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51054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Importance of			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Effects of (on)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Influence of (on)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Result of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Impact on (of)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The process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Cause of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The Legacy of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History of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Origin of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Characteristic(s) of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Contribution of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Evidence of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10244" name="TextBox 3"/>
          <p:cNvSpPr txBox="1">
            <a:spLocks noChangeArrowheads="1"/>
          </p:cNvSpPr>
          <p:nvPr/>
        </p:nvSpPr>
        <p:spPr bwMode="auto">
          <a:xfrm>
            <a:off x="5257800" y="1828800"/>
            <a:ext cx="2743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WHAT?</a:t>
            </a:r>
          </a:p>
          <a:p>
            <a:r>
              <a:rPr lang="en-US" b="1">
                <a:solidFill>
                  <a:srgbClr val="FF0000"/>
                </a:solidFill>
              </a:rPr>
              <a:t>HOW?</a:t>
            </a:r>
          </a:p>
          <a:p>
            <a:r>
              <a:rPr lang="en-US" b="1">
                <a:solidFill>
                  <a:srgbClr val="FF0000"/>
                </a:solidFill>
              </a:rPr>
              <a:t>WHY?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Essential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209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Topic</a:t>
            </a:r>
            <a:r>
              <a:rPr lang="en-US" u="sng" dirty="0" smtClean="0"/>
              <a:t> Physics of jumps in track and field </a:t>
            </a:r>
          </a:p>
          <a:p>
            <a:pPr>
              <a:buNone/>
            </a:pPr>
            <a:endParaRPr lang="en-US" u="sng" dirty="0" smtClean="0"/>
          </a:p>
          <a:p>
            <a:pPr>
              <a:buNone/>
            </a:pPr>
            <a:r>
              <a:rPr lang="en-US" dirty="0" smtClean="0"/>
              <a:t>Essential Question</a:t>
            </a:r>
            <a:r>
              <a:rPr lang="en-US" u="sng" dirty="0" smtClean="0"/>
              <a:t> How does physics effect the height of a jump in track and field.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3733801"/>
            <a:ext cx="784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KEY WORDS 			SYNONYMS</a:t>
            </a:r>
            <a:endParaRPr lang="en-US" sz="3200" b="1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609600" y="4419600"/>
            <a:ext cx="7391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038600" y="3810000"/>
            <a:ext cx="0" cy="3276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3400" y="4572000"/>
            <a:ext cx="792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Fosbery</a:t>
            </a:r>
            <a:r>
              <a:rPr lang="en-US" sz="2400" dirty="0" smtClean="0"/>
              <a:t> Flop</a:t>
            </a:r>
          </a:p>
          <a:p>
            <a:r>
              <a:rPr lang="en-US" sz="2400" dirty="0" smtClean="0"/>
              <a:t>Lift  				height</a:t>
            </a:r>
          </a:p>
          <a:p>
            <a:r>
              <a:rPr lang="en-US" sz="2400" dirty="0" smtClean="0"/>
              <a:t>Acceleration                          speed</a:t>
            </a:r>
          </a:p>
          <a:p>
            <a:r>
              <a:rPr lang="en-US" sz="2400" dirty="0" smtClean="0"/>
              <a:t>Center of mass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4925"/>
          </a:xfrm>
        </p:spPr>
        <p:txBody>
          <a:bodyPr/>
          <a:lstStyle/>
          <a:p>
            <a:r>
              <a:rPr lang="en-US" smtClean="0"/>
              <a:t>The thesis statement is the MAIN IDEA of your research paper.</a:t>
            </a:r>
          </a:p>
          <a:p>
            <a:r>
              <a:rPr lang="en-US" smtClean="0"/>
              <a:t>Your thesis statement should be specific—it should cover only what you will discuss in your paper and should be supported with specific evidence.</a:t>
            </a:r>
          </a:p>
        </p:txBody>
      </p:sp>
      <p:sp>
        <p:nvSpPr>
          <p:cNvPr id="12291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>
            <a:normAutofit fontScale="90000"/>
          </a:bodyPr>
          <a:lstStyle/>
          <a:p>
            <a:r>
              <a:rPr lang="en-US" sz="4400" b="1" smtClean="0"/>
              <a:t>3.  PLANNING</a:t>
            </a:r>
            <a:br>
              <a:rPr lang="en-US" sz="4400" b="1" smtClean="0"/>
            </a:br>
            <a:r>
              <a:rPr lang="en-US" sz="3600" i="1" smtClean="0"/>
              <a:t> 	Thesis Statement     Key Words (continued)</a:t>
            </a:r>
            <a:r>
              <a:rPr lang="en-US" b="1" smtClean="0"/>
              <a:t/>
            </a:r>
            <a:br>
              <a:rPr lang="en-US" b="1" smtClean="0"/>
            </a:br>
            <a:r>
              <a:rPr lang="en-US" b="1" smtClean="0"/>
              <a:t>    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3. Planning-Thesis Statement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3200" smtClean="0"/>
              <a:t>THESIS STATEMENT</a:t>
            </a:r>
          </a:p>
          <a:p>
            <a:pPr>
              <a:spcBef>
                <a:spcPct val="50000"/>
              </a:spcBef>
            </a:pPr>
            <a:r>
              <a:rPr lang="en-US" sz="3200" smtClean="0"/>
              <a:t>Issue (fact)</a:t>
            </a:r>
          </a:p>
          <a:p>
            <a:pPr>
              <a:spcBef>
                <a:spcPct val="50000"/>
              </a:spcBef>
            </a:pPr>
            <a:r>
              <a:rPr lang="en-US" sz="3200" smtClean="0"/>
              <a:t>Point of View (hypothesis)</a:t>
            </a:r>
          </a:p>
          <a:p>
            <a:pPr>
              <a:spcBef>
                <a:spcPct val="50000"/>
              </a:spcBef>
            </a:pPr>
            <a:r>
              <a:rPr lang="en-US" sz="3200" smtClean="0"/>
              <a:t>Thesis-combine issue + fact</a:t>
            </a:r>
          </a:p>
          <a:p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3:  Planning Thesis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FACT:  HEIGHTS OF JUMPS IN TRACK AND FIELD</a:t>
            </a:r>
          </a:p>
          <a:p>
            <a:endParaRPr lang="en-US" dirty="0" smtClean="0"/>
          </a:p>
          <a:p>
            <a:r>
              <a:rPr lang="en-US" dirty="0" smtClean="0"/>
              <a:t>HYPOTHESIS:  EFFECTED BY PHYSICS</a:t>
            </a:r>
          </a:p>
          <a:p>
            <a:endParaRPr lang="en-US" dirty="0" smtClean="0"/>
          </a:p>
          <a:p>
            <a:r>
              <a:rPr lang="en-US" dirty="0" smtClean="0"/>
              <a:t>THESIS STATEMENT:  HEIGHTS OF JUMPS IN TRACK AND FIELD ARE EFFECT BY PHYSICS.</a:t>
            </a:r>
          </a:p>
          <a:p>
            <a:endParaRPr lang="en-US" dirty="0" smtClean="0"/>
          </a:p>
          <a:p>
            <a:r>
              <a:rPr lang="en-US" dirty="0" smtClean="0"/>
              <a:t> (LATER TO CENTER OF </a:t>
            </a:r>
            <a:r>
              <a:rPr lang="en-US" dirty="0" smtClean="0"/>
              <a:t>MASS, LIFT, AND ACCELERATION</a:t>
            </a:r>
            <a:r>
              <a:rPr lang="en-US" dirty="0" smtClean="0"/>
              <a:t>).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800" b="1" dirty="0" smtClean="0"/>
              <a:t>STEP </a:t>
            </a:r>
            <a:r>
              <a:rPr lang="en-US" sz="3800" b="1" dirty="0" smtClean="0"/>
              <a:t>4: </a:t>
            </a:r>
            <a:r>
              <a:rPr lang="en-US" sz="3800" b="1" dirty="0" smtClean="0"/>
              <a:t>Locating Information Stage </a:t>
            </a:r>
            <a:br>
              <a:rPr lang="en-US" sz="3800" b="1" dirty="0" smtClean="0"/>
            </a:br>
            <a:r>
              <a:rPr lang="en-US" sz="3800" b="1" dirty="0" smtClean="0"/>
              <a:t>			</a:t>
            </a:r>
            <a:r>
              <a:rPr lang="en-US" sz="3800" i="1" dirty="0" smtClean="0"/>
              <a:t>Parts of the Library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8534400" cy="3276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b="1" dirty="0" smtClean="0"/>
              <a:t>Non Fiction </a:t>
            </a:r>
            <a:r>
              <a:rPr lang="en-US" sz="2400" dirty="0" smtClean="0"/>
              <a:t>–Dewey Decimal  ex. 317.86 FER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	</a:t>
            </a:r>
            <a:endParaRPr lang="en-US" sz="2400" b="1" dirty="0" smtClean="0"/>
          </a:p>
          <a:p>
            <a:r>
              <a:rPr lang="en-US" sz="2400" b="1" dirty="0" smtClean="0"/>
              <a:t> Biography</a:t>
            </a:r>
            <a:r>
              <a:rPr lang="en-US" sz="2400" dirty="0" smtClean="0"/>
              <a:t>-arranged alphabetically by person’s last name  </a:t>
            </a:r>
            <a:r>
              <a:rPr lang="en-US" sz="2400" dirty="0" err="1" smtClean="0"/>
              <a:t>i</a:t>
            </a:r>
            <a:r>
              <a:rPr lang="en-US" sz="2400" dirty="0" smtClean="0"/>
              <a:t>. e.  </a:t>
            </a:r>
            <a:r>
              <a:rPr lang="en-US" sz="2400" b="1" dirty="0" smtClean="0"/>
              <a:t>B MAC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Reference</a:t>
            </a:r>
            <a:r>
              <a:rPr lang="en-US" sz="2400" dirty="0" smtClean="0"/>
              <a:t>-arranged by Dewey Decimal Classification.  i.e.   </a:t>
            </a:r>
            <a:r>
              <a:rPr lang="en-US" sz="2400" b="1" dirty="0" smtClean="0"/>
              <a:t>R 907.8 CON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Databases and e-Books</a:t>
            </a:r>
            <a:r>
              <a:rPr lang="en-US" sz="2400" dirty="0" smtClean="0"/>
              <a:t> access on OPAC and Library web page</a:t>
            </a:r>
            <a:endParaRPr lang="en-US" sz="2400" b="1" dirty="0" smtClean="0"/>
          </a:p>
          <a:p>
            <a:pPr>
              <a:buNone/>
            </a:pPr>
            <a:endParaRPr lang="en-US" sz="2400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hlinkClick r:id="rId3"/>
              </a:rPr>
              <a:t>VMS Catalog</a:t>
            </a:r>
            <a:endParaRPr lang="en-US" sz="2400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/>
              <a:t>						</a:t>
            </a:r>
          </a:p>
          <a:p>
            <a:pPr eaLnBrk="1" hangingPunct="1">
              <a:buFont typeface="Wingdings" pitchFamily="2" charset="2"/>
              <a:buNone/>
            </a:pPr>
            <a:endParaRPr lang="en-US" sz="2400" b="1" dirty="0" smtClean="0"/>
          </a:p>
          <a:p>
            <a:pPr eaLnBrk="1" hangingPunct="1"/>
            <a:endParaRPr lang="en-U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800" b="1" smtClean="0"/>
              <a:t>4. Locating Information Stage</a:t>
            </a:r>
            <a:br>
              <a:rPr lang="en-US" sz="3800" b="1" smtClean="0"/>
            </a:br>
            <a:r>
              <a:rPr lang="en-US" sz="3800" b="1" smtClean="0"/>
              <a:t>			</a:t>
            </a:r>
            <a:r>
              <a:rPr lang="en-US" sz="3800" i="1" smtClean="0"/>
              <a:t>Refining the Topic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Use your general and specific key words to look up materials on you topic.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Go through each source to determine if they will be useful, what information is available, and the amount of information available.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Understand the length requirement of your assigned paper.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Together the above steps will help  you determine if you need to broaden or narrow your topic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STEP 4 Locating Information</a:t>
            </a:r>
            <a:br>
              <a:rPr lang="en-US" smtClean="0"/>
            </a:br>
            <a:r>
              <a:rPr lang="en-US" i="1" smtClean="0"/>
              <a:t>Indexes: Using key words </a:t>
            </a:r>
            <a:endParaRPr lang="en-US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612648" y="1447800"/>
            <a:ext cx="8153400" cy="4648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Scan table of content and index of books using key words.  </a:t>
            </a:r>
          </a:p>
          <a:p>
            <a:pPr>
              <a:buFont typeface="Wingdings" pitchFamily="2" charset="2"/>
              <a:buNone/>
            </a:pPr>
            <a:r>
              <a:rPr lang="en-US" dirty="0" smtClean="0"/>
              <a:t>		Start with General key words</a:t>
            </a:r>
          </a:p>
          <a:p>
            <a:pPr>
              <a:buFont typeface="Wingdings" pitchFamily="2" charset="2"/>
              <a:buNone/>
            </a:pPr>
            <a:r>
              <a:rPr lang="en-US" dirty="0" smtClean="0"/>
              <a:t>		Then try Specific key words. </a:t>
            </a:r>
          </a:p>
          <a:p>
            <a:pPr>
              <a:buFont typeface="Wingdings" pitchFamily="2" charset="2"/>
              <a:buNone/>
            </a:pPr>
            <a:r>
              <a:rPr lang="en-US" dirty="0" smtClean="0"/>
              <a:t> </a:t>
            </a:r>
            <a:r>
              <a:rPr lang="en-US" i="1" dirty="0" smtClean="0"/>
              <a:t>You may find other key words to use while scanning the index</a:t>
            </a:r>
            <a:r>
              <a:rPr lang="en-US" dirty="0" smtClean="0"/>
              <a:t>. 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38200" y="4419600"/>
            <a:ext cx="60198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000" dirty="0"/>
              <a:t>Types of indexes:</a:t>
            </a:r>
          </a:p>
          <a:p>
            <a:r>
              <a:rPr lang="en-US" sz="3000" dirty="0"/>
              <a:t>	Regular</a:t>
            </a:r>
          </a:p>
          <a:p>
            <a:r>
              <a:rPr lang="en-US" sz="3000" dirty="0"/>
              <a:t>	Cumulative</a:t>
            </a:r>
          </a:p>
          <a:p>
            <a:endParaRPr lang="en-US" sz="3000" dirty="0"/>
          </a:p>
          <a:p>
            <a:r>
              <a:rPr lang="en-US" sz="3000" dirty="0"/>
              <a:t>Cross reference-”See”  of “See Also”</a:t>
            </a:r>
          </a:p>
          <a:p>
            <a:endParaRPr lang="en-US" sz="3000" dirty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smtClean="0"/>
              <a:t>4. LOCATING INFORMATION</a:t>
            </a:r>
            <a:br>
              <a:rPr lang="en-US" sz="4400" smtClean="0"/>
            </a:br>
            <a:r>
              <a:rPr lang="en-US" sz="4000" i="1" smtClean="0"/>
              <a:t>Source Card (for Bibliography)</a:t>
            </a:r>
            <a:endParaRPr lang="en-US" sz="4000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1200" b="1" smtClean="0">
                <a:latin typeface="Times New Roman" pitchFamily="18" charset="0"/>
                <a:cs typeface="Times New Roman" pitchFamily="18" charset="0"/>
              </a:rPr>
              <a:t>Books, e-Books, Encyclopedias, Vertical File</a:t>
            </a:r>
          </a:p>
          <a:p>
            <a:pPr>
              <a:buFont typeface="Wingdings" pitchFamily="2" charset="2"/>
              <a:buNone/>
            </a:pPr>
            <a:r>
              <a:rPr lang="en-US" sz="1200" smtClean="0">
                <a:latin typeface="Times New Roman" pitchFamily="18" charset="0"/>
                <a:cs typeface="Times New Roman" pitchFamily="18" charset="0"/>
              </a:rPr>
              <a:t>								# ___________</a:t>
            </a:r>
          </a:p>
          <a:p>
            <a:pPr>
              <a:buFont typeface="Wingdings" pitchFamily="2" charset="2"/>
              <a:buNone/>
            </a:pPr>
            <a:endParaRPr lang="en-US" sz="12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sz="12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sz="120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1200" b="1" smtClean="0">
                <a:latin typeface="Times New Roman" pitchFamily="18" charset="0"/>
                <a:cs typeface="Times New Roman" pitchFamily="18" charset="0"/>
              </a:rPr>
              <a:t>Books				Encyclopedias</a:t>
            </a:r>
            <a:endParaRPr lang="en-US" sz="12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sz="1200" smtClean="0">
                <a:latin typeface="Times New Roman" pitchFamily="18" charset="0"/>
                <a:cs typeface="Times New Roman" pitchFamily="18" charset="0"/>
              </a:rPr>
              <a:t>Title __________________________________		Author _________________________________</a:t>
            </a:r>
          </a:p>
          <a:p>
            <a:pPr>
              <a:buFont typeface="Wingdings" pitchFamily="2" charset="2"/>
              <a:buNone/>
            </a:pPr>
            <a:r>
              <a:rPr lang="en-US" sz="1200" smtClean="0">
                <a:latin typeface="Times New Roman" pitchFamily="18" charset="0"/>
                <a:cs typeface="Times New Roman" pitchFamily="18" charset="0"/>
              </a:rPr>
              <a:t>Author ________________________________		“Article Title” ___________________________</a:t>
            </a:r>
          </a:p>
          <a:p>
            <a:pPr>
              <a:buFont typeface="Wingdings" pitchFamily="2" charset="2"/>
              <a:buNone/>
            </a:pPr>
            <a:r>
              <a:rPr lang="en-US" sz="1200" smtClean="0">
                <a:latin typeface="Times New Roman" pitchFamily="18" charset="0"/>
                <a:cs typeface="Times New Roman" pitchFamily="18" charset="0"/>
              </a:rPr>
              <a:t>Publisher ______________________________		Encyclopedia Title ________________________</a:t>
            </a:r>
          </a:p>
          <a:p>
            <a:pPr>
              <a:buFont typeface="Wingdings" pitchFamily="2" charset="2"/>
              <a:buNone/>
            </a:pPr>
            <a:r>
              <a:rPr lang="en-US" sz="1200" smtClean="0">
                <a:latin typeface="Times New Roman" pitchFamily="18" charset="0"/>
                <a:cs typeface="Times New Roman" pitchFamily="18" charset="0"/>
              </a:rPr>
              <a:t>Place Published _________________________		Volume Number __________________________</a:t>
            </a:r>
          </a:p>
          <a:p>
            <a:pPr>
              <a:buFont typeface="Wingdings" pitchFamily="2" charset="2"/>
              <a:buNone/>
            </a:pPr>
            <a:r>
              <a:rPr lang="en-US" sz="1200" smtClean="0">
                <a:latin typeface="Times New Roman" pitchFamily="18" charset="0"/>
                <a:cs typeface="Times New Roman" pitchFamily="18" charset="0"/>
              </a:rPr>
              <a:t>Copyright Date _________________________		Pages used _______________________________</a:t>
            </a:r>
          </a:p>
          <a:p>
            <a:pPr>
              <a:buFont typeface="Wingdings" pitchFamily="2" charset="2"/>
              <a:buNone/>
            </a:pPr>
            <a:r>
              <a:rPr lang="en-US" sz="1200" smtClean="0">
                <a:latin typeface="Times New Roman" pitchFamily="18" charset="0"/>
                <a:cs typeface="Times New Roman" pitchFamily="18" charset="0"/>
              </a:rPr>
              <a:t>Pages used _____________________________		Date of Publication ________________________</a:t>
            </a:r>
          </a:p>
          <a:p>
            <a:pPr>
              <a:buFont typeface="Wingdings" pitchFamily="2" charset="2"/>
              <a:buNone/>
            </a:pPr>
            <a:r>
              <a:rPr lang="en-US" sz="1200" smtClean="0">
                <a:latin typeface="Times New Roman" pitchFamily="18" charset="0"/>
                <a:cs typeface="Times New Roman" pitchFamily="18" charset="0"/>
              </a:rPr>
              <a:t>Format ________________________________		Format __________________________________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7. Produce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your bibliography using Noodle Tools </a:t>
            </a:r>
          </a:p>
          <a:p>
            <a:endParaRPr lang="en-US" sz="2400" dirty="0" smtClean="0">
              <a:hlinkClick r:id="rId2"/>
            </a:endParaRPr>
          </a:p>
          <a:p>
            <a:endParaRPr lang="en-US" sz="2400" dirty="0" smtClean="0">
              <a:hlinkClick r:id="rId2"/>
            </a:endParaRPr>
          </a:p>
          <a:p>
            <a:r>
              <a:rPr lang="en-US" sz="2400" dirty="0" smtClean="0">
                <a:hlinkClick r:id="rId2"/>
              </a:rPr>
              <a:t>http://www.noodletools.com/login.php?group=1204</a:t>
            </a:r>
            <a:endParaRPr lang="en-US" sz="2400" dirty="0" smtClean="0"/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9800" dirty="0" smtClean="0">
                <a:solidFill>
                  <a:srgbClr val="FF1D3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PLAGIARISM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600" smtClean="0"/>
              <a:t>What is Plagiarism?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Plagiarism is using the work of other people without giving them credit.  You are falsifiying your work when you plagiarize.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How serious is it if you plagiarize?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smtClean="0">
                <a:solidFill>
                  <a:srgbClr val="FF1D39"/>
                </a:solidFill>
              </a:rPr>
              <a:t>Page 12 of the VMS Student Handbook says: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i="1" smtClean="0">
                <a:solidFill>
                  <a:srgbClr val="FF1D39"/>
                </a:solidFill>
              </a:rPr>
              <a:t>Students at Middle School are taught that plagerism is stealing.  The following are considered plagerism:  turning in someone elses wok, copying words or ideas for some one else without giving credit, failing to put a quotation in quotation marks, or copying sentence structure but changing words without giving credit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smtClean="0">
                <a:solidFill>
                  <a:srgbClr val="FF1D39"/>
                </a:solidFill>
              </a:rPr>
              <a:t>	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 build="p" autoUpdateAnimBg="0"/>
      <p:bldP spid="62467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CONSEQUENCEDS OF PLAGERISM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solidFill>
                  <a:srgbClr val="FF1D39"/>
                </a:solidFill>
              </a:rPr>
              <a:t>Pg 12 continued:</a:t>
            </a:r>
          </a:p>
          <a:p>
            <a:endParaRPr lang="en-US" smtClean="0">
              <a:solidFill>
                <a:srgbClr val="FF1D39"/>
              </a:solidFill>
            </a:endParaRPr>
          </a:p>
          <a:p>
            <a:r>
              <a:rPr lang="en-US" b="1" i="1" smtClean="0">
                <a:solidFill>
                  <a:srgbClr val="FF1D39"/>
                </a:solidFill>
              </a:rPr>
              <a:t>The consequences for plagerism will be a zero on the paper, detention, and parent notification.  Subsequent offenses will result in a zero on the paper, ISS, and parent notification.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763000" cy="11398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800" dirty="0" smtClean="0"/>
              <a:t>STEP 4:  LOCATING INFORMATION</a:t>
            </a:r>
            <a:br>
              <a:rPr lang="en-US" sz="3800" dirty="0" smtClean="0"/>
            </a:br>
            <a:r>
              <a:rPr lang="en-US" sz="3800" dirty="0" smtClean="0"/>
              <a:t>	</a:t>
            </a:r>
            <a:r>
              <a:rPr lang="en-US" sz="3800" i="1" dirty="0" err="1" smtClean="0"/>
              <a:t>Notecards</a:t>
            </a:r>
            <a:r>
              <a:rPr lang="en-US" sz="3800" i="1" dirty="0" smtClean="0"/>
              <a:t> </a:t>
            </a:r>
            <a:r>
              <a:rPr lang="en-US" sz="3800" i="1" dirty="0" smtClean="0"/>
              <a:t>(Index Cards)</a:t>
            </a:r>
            <a:endParaRPr lang="en-US" sz="3800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229600" cy="3921125"/>
          </a:xfrm>
        </p:spPr>
        <p:txBody>
          <a:bodyPr/>
          <a:lstStyle/>
          <a:p>
            <a:pPr eaLnBrk="1" hangingPunct="1"/>
            <a:r>
              <a:rPr lang="en-US" smtClean="0"/>
              <a:t>Do not write in complete sentences—use phrases.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Paraphrase using your own word.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Do not use articles (a, an, the), adjectives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6019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</a:rPr>
              <a:t>STEP 4:  LOCATING INFORMATION</a:t>
            </a:r>
            <a: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1500" b="1" i="1" dirty="0" smtClean="0">
                <a:solidFill>
                  <a:schemeClr val="tx1"/>
                </a:solidFill>
                <a:latin typeface="Times New Roman" pitchFamily="18" charset="0"/>
              </a:rPr>
              <a:t>NOTE CARD</a:t>
            </a:r>
            <a:r>
              <a:rPr lang="en-US" sz="1500" i="1" dirty="0" smtClean="0">
                <a:solidFill>
                  <a:schemeClr val="tx1"/>
                </a:solidFill>
                <a:latin typeface="Comic Sans MS" pitchFamily="66" charset="0"/>
              </a:rPr>
              <a:t/>
            </a:r>
            <a:br>
              <a:rPr lang="en-US" sz="1500" i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en-US" sz="1500" dirty="0" smtClean="0">
                <a:solidFill>
                  <a:schemeClr val="tx1"/>
                </a:solidFill>
                <a:latin typeface="Comic Sans MS" pitchFamily="66" charset="0"/>
              </a:rPr>
              <a:t/>
            </a:r>
            <a:br>
              <a:rPr lang="en-US" sz="1500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  <a:t>Topic:  _______________________________		Source #  _________</a:t>
            </a:r>
            <a:b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  <a:t>Important Fact:  </a:t>
            </a:r>
            <a:b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b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  <a:t>Page #  _______________________</a:t>
            </a:r>
            <a:br>
              <a:rPr lang="en-US" sz="1500" dirty="0" smtClean="0">
                <a:solidFill>
                  <a:schemeClr val="tx1"/>
                </a:solidFill>
                <a:latin typeface="Times New Roman" pitchFamily="18" charset="0"/>
              </a:rPr>
            </a:br>
            <a:endParaRPr lang="en-US" sz="1500" dirty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 4 Locating Information </a:t>
            </a:r>
            <a:br>
              <a:rPr lang="en-US" dirty="0" smtClean="0"/>
            </a:br>
            <a:r>
              <a:rPr lang="en-US" i="1" dirty="0" smtClean="0"/>
              <a:t>Note card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>
                <a:hlinkClick r:id="rId2"/>
              </a:rPr>
              <a:t>http://www.noodletools.com/login.php?group=1204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458200" cy="1139825"/>
          </a:xfrm>
        </p:spPr>
        <p:txBody>
          <a:bodyPr>
            <a:normAutofit fontScale="90000"/>
          </a:bodyPr>
          <a:lstStyle/>
          <a:p>
            <a:r>
              <a:rPr lang="en-US" sz="4000" smtClean="0"/>
              <a:t>STEP 4: LOCATING INFORMATION</a:t>
            </a:r>
            <a:br>
              <a:rPr lang="en-US" sz="4000" smtClean="0"/>
            </a:br>
            <a:r>
              <a:rPr lang="en-US" sz="4000" i="1" smtClean="0"/>
              <a:t>Taking Notes</a:t>
            </a:r>
            <a:endParaRPr lang="en-US" sz="4000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Fill out the source card before you take notes.</a:t>
            </a:r>
          </a:p>
          <a:p>
            <a:r>
              <a:rPr lang="en-US" smtClean="0"/>
              <a:t>One fact per card</a:t>
            </a:r>
          </a:p>
          <a:p>
            <a:r>
              <a:rPr lang="en-US" smtClean="0"/>
              <a:t>Be sure fact answers essential question</a:t>
            </a:r>
          </a:p>
          <a:p>
            <a:r>
              <a:rPr lang="en-US" smtClean="0"/>
              <a:t>You can duplicate facts from various books</a:t>
            </a:r>
          </a:p>
          <a:p>
            <a:r>
              <a:rPr lang="en-US" smtClean="0"/>
              <a:t>Use more than one source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STEP 5: ORANIZE/ANALYZE</a:t>
            </a:r>
            <a:br>
              <a:rPr lang="en-US" smtClean="0"/>
            </a:br>
            <a:endParaRPr lang="en-US" smtClean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mtClean="0"/>
              <a:t>Look through notecards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     discard any useless information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pPr>
              <a:buFont typeface="Wingdings" pitchFamily="2" charset="2"/>
              <a:buNone/>
            </a:pPr>
            <a:r>
              <a:rPr lang="en-US" smtClean="0"/>
              <a:t>Find additional information if necessary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SYNTHESIZE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Organize your notes so all main ideas and supporting details together</a:t>
            </a:r>
          </a:p>
          <a:p>
            <a:r>
              <a:rPr lang="en-US" smtClean="0"/>
              <a:t>Put them in order that makes the most sense</a:t>
            </a:r>
          </a:p>
          <a:p>
            <a:r>
              <a:rPr lang="en-US" smtClean="0"/>
              <a:t>Paper clip, color code, whatever you like to keep them organized</a:t>
            </a:r>
          </a:p>
          <a:p>
            <a:r>
              <a:rPr lang="en-US" smtClean="0"/>
              <a:t>Make sure each main idea has enough detail to support it.  Continue to research if necessary.</a:t>
            </a:r>
          </a:p>
          <a:p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STEP 6: SYNTHESIS</a:t>
            </a:r>
            <a:br>
              <a:rPr lang="en-US" smtClean="0"/>
            </a:br>
            <a:r>
              <a:rPr lang="en-US" i="1" smtClean="0"/>
              <a:t>Outline  Bullet   Concept Map (Web)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en-US" b="1" dirty="0" smtClean="0"/>
              <a:t>        Outline</a:t>
            </a:r>
          </a:p>
          <a:p>
            <a:pPr marL="514350" indent="-514350">
              <a:buFont typeface="Wingdings" pitchFamily="2" charset="2"/>
              <a:buNone/>
              <a:defRPr/>
            </a:pPr>
            <a:r>
              <a:rPr lang="en-US" sz="2000" dirty="0" smtClean="0"/>
              <a:t>I.  Intro					III.  Conclusion</a:t>
            </a:r>
          </a:p>
          <a:p>
            <a:pPr marL="514350" indent="-514350">
              <a:buFont typeface="Wingdings" pitchFamily="2" charset="2"/>
              <a:buNone/>
              <a:defRPr/>
            </a:pPr>
            <a:r>
              <a:rPr lang="en-US" sz="2000" dirty="0" smtClean="0"/>
              <a:t>     A.  Hook			                   A.  Restate thesis	       </a:t>
            </a:r>
          </a:p>
          <a:p>
            <a:pPr marL="514350" indent="-514350">
              <a:buFont typeface="Wingdings" pitchFamily="2" charset="2"/>
              <a:buNone/>
              <a:defRPr/>
            </a:pPr>
            <a:r>
              <a:rPr lang="en-US" sz="2000" dirty="0" smtClean="0"/>
              <a:t>     B.  Thesis Statement			           (in different words)</a:t>
            </a:r>
          </a:p>
          <a:p>
            <a:pPr marL="514350" indent="-514350">
              <a:buFont typeface="Wingdings" pitchFamily="2" charset="2"/>
              <a:buNone/>
              <a:defRPr/>
            </a:pPr>
            <a:r>
              <a:rPr lang="en-US" sz="2000" dirty="0" smtClean="0"/>
              <a:t>     C.					      B.  </a:t>
            </a:r>
          </a:p>
          <a:p>
            <a:pPr marL="514350" indent="-514350">
              <a:buFont typeface="Wingdings" pitchFamily="2" charset="2"/>
              <a:buNone/>
              <a:defRPr/>
            </a:pPr>
            <a:r>
              <a:rPr lang="en-US" sz="2000" dirty="0" smtClean="0"/>
              <a:t>II    Body				      C.  clincher</a:t>
            </a:r>
          </a:p>
          <a:p>
            <a:pPr marL="514350" indent="-514350">
              <a:buFont typeface="Wingdings" pitchFamily="2" charset="2"/>
              <a:buNone/>
              <a:defRPr/>
            </a:pPr>
            <a:r>
              <a:rPr lang="en-US" sz="2000" dirty="0" smtClean="0"/>
              <a:t>      A.  Fact</a:t>
            </a:r>
          </a:p>
          <a:p>
            <a:pPr marL="514350" indent="-514350">
              <a:buFont typeface="Wingdings" pitchFamily="2" charset="2"/>
              <a:buNone/>
              <a:defRPr/>
            </a:pPr>
            <a:r>
              <a:rPr lang="en-US" sz="2000" dirty="0" smtClean="0"/>
              <a:t>      B.  Fact</a:t>
            </a:r>
          </a:p>
          <a:p>
            <a:pPr marL="514350" indent="-514350">
              <a:buFont typeface="Wingdings" pitchFamily="2" charset="2"/>
              <a:buNone/>
              <a:defRPr/>
            </a:pPr>
            <a:r>
              <a:rPr lang="en-US" sz="2000" dirty="0" smtClean="0"/>
              <a:t>      C.  Fact</a:t>
            </a:r>
          </a:p>
          <a:p>
            <a:pPr marL="514350" indent="-514350">
              <a:buFont typeface="Wingdings" pitchFamily="2" charset="2"/>
              <a:buNone/>
              <a:defRPr/>
            </a:pPr>
            <a:r>
              <a:rPr lang="en-US" sz="2000" dirty="0" smtClean="0"/>
              <a:t>      D.  Fact</a:t>
            </a:r>
          </a:p>
          <a:p>
            <a:pPr marL="514350" indent="-514350">
              <a:buFont typeface="Wingdings" pitchFamily="2" charset="2"/>
              <a:buNone/>
              <a:defRPr/>
            </a:pPr>
            <a:r>
              <a:rPr lang="en-US" sz="2000" dirty="0" smtClean="0"/>
              <a:t>      E.  Fact</a:t>
            </a:r>
          </a:p>
          <a:p>
            <a:pPr marL="514350" indent="-514350">
              <a:buFont typeface="Wingdings" pitchFamily="2" charset="2"/>
              <a:buNone/>
              <a:defRPr/>
            </a:pPr>
            <a:endParaRPr lang="en-US" sz="2000" dirty="0" smtClean="0"/>
          </a:p>
          <a:p>
            <a:pPr marL="514350" indent="-514350">
              <a:buFont typeface="Wingdings" pitchFamily="2" charset="2"/>
              <a:buNone/>
              <a:defRPr/>
            </a:pPr>
            <a:endParaRPr lang="en-US" sz="2000" dirty="0" smtClean="0"/>
          </a:p>
          <a:p>
            <a:pPr>
              <a:buFont typeface="Wingdings" pitchFamily="2" charset="2"/>
              <a:buNone/>
              <a:defRPr/>
            </a:pPr>
            <a:endParaRPr lang="en-US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STEP 6:  SYNTHESIS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None/>
            </a:pPr>
            <a:r>
              <a:rPr lang="en-US" b="1" smtClean="0"/>
              <a:t>     Bulleted List</a:t>
            </a:r>
          </a:p>
          <a:p>
            <a:pPr>
              <a:buFont typeface="Wingdings" pitchFamily="2" charset="2"/>
              <a:buNone/>
            </a:pPr>
            <a:endParaRPr lang="en-US" b="1" smtClean="0"/>
          </a:p>
          <a:p>
            <a:pPr>
              <a:buFont typeface="Wingdings" pitchFamily="2" charset="2"/>
              <a:buNone/>
            </a:pPr>
            <a:r>
              <a:rPr lang="en-US" sz="2000" smtClean="0"/>
              <a:t>Intro					Conclusion</a:t>
            </a:r>
          </a:p>
          <a:p>
            <a:pPr>
              <a:buFont typeface="Wingdings" pitchFamily="2" charset="2"/>
              <a:buNone/>
            </a:pPr>
            <a:r>
              <a:rPr lang="en-US" sz="2000" smtClean="0"/>
              <a:t>    hook					     restate thesis</a:t>
            </a:r>
          </a:p>
          <a:p>
            <a:pPr>
              <a:buFont typeface="Wingdings" pitchFamily="2" charset="2"/>
              <a:buNone/>
            </a:pPr>
            <a:r>
              <a:rPr lang="en-US" sz="2000" smtClean="0"/>
              <a:t>    thesis statement			     clincher</a:t>
            </a:r>
          </a:p>
          <a:p>
            <a:pPr>
              <a:buFont typeface="Wingdings" pitchFamily="2" charset="2"/>
              <a:buNone/>
            </a:pPr>
            <a:endParaRPr lang="en-US" sz="2000" smtClean="0"/>
          </a:p>
          <a:p>
            <a:pPr>
              <a:buFont typeface="Wingdings" pitchFamily="2" charset="2"/>
              <a:buNone/>
            </a:pPr>
            <a:r>
              <a:rPr lang="en-US" sz="2000" smtClean="0"/>
              <a:t>Body</a:t>
            </a:r>
          </a:p>
          <a:p>
            <a:pPr>
              <a:buFont typeface="Wingdings" pitchFamily="2" charset="2"/>
              <a:buNone/>
            </a:pPr>
            <a:r>
              <a:rPr lang="en-US" sz="2000" smtClean="0"/>
              <a:t>     fact</a:t>
            </a:r>
          </a:p>
          <a:p>
            <a:pPr>
              <a:buFont typeface="Wingdings" pitchFamily="2" charset="2"/>
              <a:buNone/>
            </a:pPr>
            <a:r>
              <a:rPr lang="en-US" sz="2000" smtClean="0"/>
              <a:t>     fact</a:t>
            </a:r>
          </a:p>
          <a:p>
            <a:pPr>
              <a:buFont typeface="Wingdings" pitchFamily="2" charset="2"/>
              <a:buNone/>
            </a:pPr>
            <a:r>
              <a:rPr lang="en-US" sz="2000" smtClean="0"/>
              <a:t>     fact</a:t>
            </a:r>
          </a:p>
          <a:p>
            <a:pPr>
              <a:buFont typeface="Wingdings" pitchFamily="2" charset="2"/>
              <a:buNone/>
            </a:pPr>
            <a:r>
              <a:rPr lang="en-US" sz="2000" smtClean="0"/>
              <a:t>     fact</a:t>
            </a:r>
          </a:p>
          <a:p>
            <a:pPr>
              <a:buFont typeface="Wingdings" pitchFamily="2" charset="2"/>
              <a:buNone/>
            </a:pPr>
            <a:r>
              <a:rPr lang="en-US" sz="2000" smtClean="0"/>
              <a:t>     fact</a:t>
            </a:r>
          </a:p>
          <a:p>
            <a:pPr>
              <a:buFont typeface="Wingdings" pitchFamily="2" charset="2"/>
              <a:buNone/>
            </a:pPr>
            <a:r>
              <a:rPr lang="en-US" sz="2000" smtClean="0"/>
              <a:t>  </a:t>
            </a:r>
          </a:p>
        </p:txBody>
      </p:sp>
      <p:sp>
        <p:nvSpPr>
          <p:cNvPr id="5" name="Oval 4"/>
          <p:cNvSpPr/>
          <p:nvPr/>
        </p:nvSpPr>
        <p:spPr>
          <a:xfrm flipV="1">
            <a:off x="533400" y="3505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 flipV="1">
            <a:off x="609600" y="3124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 flipV="1">
            <a:off x="5181600" y="32004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 flipV="1">
            <a:off x="5181600" y="35814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 flipV="1">
            <a:off x="685800" y="60960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 flipV="1">
            <a:off x="685800" y="57150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 flipV="1">
            <a:off x="685800" y="5410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 flipV="1">
            <a:off x="685800" y="49530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 flipV="1">
            <a:off x="685800" y="4648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STEP 6: SYNTHESIS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229600" cy="4530725"/>
          </a:xfrm>
          <a:solidFill>
            <a:schemeClr val="bg1"/>
          </a:solidFill>
          <a:ln>
            <a:solidFill>
              <a:srgbClr val="00B050"/>
            </a:solidFill>
          </a:ln>
        </p:spPr>
        <p:txBody>
          <a:bodyPr/>
          <a:lstStyle/>
          <a:p>
            <a:r>
              <a:rPr lang="en-US" smtClean="0"/>
              <a:t>WEB</a:t>
            </a:r>
          </a:p>
        </p:txBody>
      </p:sp>
      <p:sp>
        <p:nvSpPr>
          <p:cNvPr id="4" name="Oval 3"/>
          <p:cNvSpPr/>
          <p:nvPr/>
        </p:nvSpPr>
        <p:spPr>
          <a:xfrm>
            <a:off x="5562600" y="2819400"/>
            <a:ext cx="19812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429000" y="4800600"/>
            <a:ext cx="19812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600200" y="2667000"/>
            <a:ext cx="19812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751" name="TextBox 6"/>
          <p:cNvSpPr txBox="1">
            <a:spLocks noChangeArrowheads="1"/>
          </p:cNvSpPr>
          <p:nvPr/>
        </p:nvSpPr>
        <p:spPr bwMode="auto">
          <a:xfrm>
            <a:off x="2133600" y="2971800"/>
            <a:ext cx="990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Intro.</a:t>
            </a:r>
          </a:p>
        </p:txBody>
      </p:sp>
      <p:sp>
        <p:nvSpPr>
          <p:cNvPr id="31752" name="TextBox 7"/>
          <p:cNvSpPr txBox="1">
            <a:spLocks noChangeArrowheads="1"/>
          </p:cNvSpPr>
          <p:nvPr/>
        </p:nvSpPr>
        <p:spPr bwMode="auto">
          <a:xfrm>
            <a:off x="6019800" y="3124200"/>
            <a:ext cx="1066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Body</a:t>
            </a:r>
          </a:p>
        </p:txBody>
      </p:sp>
      <p:sp>
        <p:nvSpPr>
          <p:cNvPr id="31753" name="TextBox 8"/>
          <p:cNvSpPr txBox="1">
            <a:spLocks noChangeArrowheads="1"/>
          </p:cNvSpPr>
          <p:nvPr/>
        </p:nvSpPr>
        <p:spPr bwMode="auto">
          <a:xfrm>
            <a:off x="3581400" y="5105400"/>
            <a:ext cx="2133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Conclusion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1295400" y="2209800"/>
            <a:ext cx="595313" cy="6016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6" idx="7"/>
          </p:cNvCxnSpPr>
          <p:nvPr/>
        </p:nvCxnSpPr>
        <p:spPr>
          <a:xfrm flipV="1">
            <a:off x="3290888" y="2057400"/>
            <a:ext cx="1128712" cy="754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1447800" y="3581400"/>
            <a:ext cx="60960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2743200" y="3657600"/>
            <a:ext cx="3810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5791200" y="2057400"/>
            <a:ext cx="3048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</p:cNvCxnSpPr>
          <p:nvPr/>
        </p:nvCxnSpPr>
        <p:spPr>
          <a:xfrm flipV="1">
            <a:off x="6553200" y="1981200"/>
            <a:ext cx="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4" idx="7"/>
          </p:cNvCxnSpPr>
          <p:nvPr/>
        </p:nvCxnSpPr>
        <p:spPr>
          <a:xfrm flipV="1">
            <a:off x="7253288" y="2057400"/>
            <a:ext cx="442912" cy="9064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4" idx="6"/>
          </p:cNvCxnSpPr>
          <p:nvPr/>
        </p:nvCxnSpPr>
        <p:spPr>
          <a:xfrm flipV="1">
            <a:off x="7543800" y="3048000"/>
            <a:ext cx="914400" cy="266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858000" y="3810000"/>
            <a:ext cx="45720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6096000" y="3810000"/>
            <a:ext cx="2286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5105400" y="3657600"/>
            <a:ext cx="6096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1905000" y="5410200"/>
            <a:ext cx="1447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505200" y="4114800"/>
            <a:ext cx="53340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4953000" y="4267200"/>
            <a:ext cx="6096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410200" y="5410200"/>
            <a:ext cx="1828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69" name="TextBox 43"/>
          <p:cNvSpPr txBox="1">
            <a:spLocks noChangeArrowheads="1"/>
          </p:cNvSpPr>
          <p:nvPr/>
        </p:nvSpPr>
        <p:spPr bwMode="auto">
          <a:xfrm rot="2826232">
            <a:off x="1400175" y="2439988"/>
            <a:ext cx="1219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hook</a:t>
            </a:r>
          </a:p>
        </p:txBody>
      </p:sp>
      <p:sp>
        <p:nvSpPr>
          <p:cNvPr id="31770" name="TextBox 44"/>
          <p:cNvSpPr txBox="1">
            <a:spLocks noChangeArrowheads="1"/>
          </p:cNvSpPr>
          <p:nvPr/>
        </p:nvSpPr>
        <p:spPr bwMode="auto">
          <a:xfrm rot="-2092653">
            <a:off x="2667000" y="2073275"/>
            <a:ext cx="2133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Thesis statement</a:t>
            </a:r>
          </a:p>
        </p:txBody>
      </p:sp>
      <p:sp>
        <p:nvSpPr>
          <p:cNvPr id="31771" name="TextBox 45"/>
          <p:cNvSpPr txBox="1">
            <a:spLocks noChangeArrowheads="1"/>
          </p:cNvSpPr>
          <p:nvPr/>
        </p:nvSpPr>
        <p:spPr bwMode="auto">
          <a:xfrm rot="4605570">
            <a:off x="5383213" y="2438400"/>
            <a:ext cx="1447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fact</a:t>
            </a:r>
          </a:p>
        </p:txBody>
      </p:sp>
      <p:sp>
        <p:nvSpPr>
          <p:cNvPr id="31772" name="TextBox 47"/>
          <p:cNvSpPr txBox="1">
            <a:spLocks noChangeArrowheads="1"/>
          </p:cNvSpPr>
          <p:nvPr/>
        </p:nvSpPr>
        <p:spPr bwMode="auto">
          <a:xfrm rot="5095119">
            <a:off x="5973763" y="2530475"/>
            <a:ext cx="152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fact</a:t>
            </a:r>
          </a:p>
        </p:txBody>
      </p:sp>
      <p:sp>
        <p:nvSpPr>
          <p:cNvPr id="31773" name="TextBox 48"/>
          <p:cNvSpPr txBox="1">
            <a:spLocks noChangeArrowheads="1"/>
          </p:cNvSpPr>
          <p:nvPr/>
        </p:nvSpPr>
        <p:spPr bwMode="auto">
          <a:xfrm rot="6918440">
            <a:off x="6831013" y="2632075"/>
            <a:ext cx="152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fact</a:t>
            </a:r>
          </a:p>
        </p:txBody>
      </p:sp>
      <p:sp>
        <p:nvSpPr>
          <p:cNvPr id="31774" name="TextBox 49"/>
          <p:cNvSpPr txBox="1">
            <a:spLocks noChangeArrowheads="1"/>
          </p:cNvSpPr>
          <p:nvPr/>
        </p:nvSpPr>
        <p:spPr bwMode="auto">
          <a:xfrm rot="-947489">
            <a:off x="7518400" y="2784475"/>
            <a:ext cx="152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fact</a:t>
            </a:r>
          </a:p>
        </p:txBody>
      </p:sp>
      <p:sp>
        <p:nvSpPr>
          <p:cNvPr id="31775" name="TextBox 50"/>
          <p:cNvSpPr txBox="1">
            <a:spLocks noChangeArrowheads="1"/>
          </p:cNvSpPr>
          <p:nvPr/>
        </p:nvSpPr>
        <p:spPr bwMode="auto">
          <a:xfrm rot="3726847">
            <a:off x="6842918" y="3955257"/>
            <a:ext cx="9572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fact</a:t>
            </a:r>
          </a:p>
        </p:txBody>
      </p:sp>
      <p:sp>
        <p:nvSpPr>
          <p:cNvPr id="31776" name="TextBox 51"/>
          <p:cNvSpPr txBox="1">
            <a:spLocks noChangeArrowheads="1"/>
          </p:cNvSpPr>
          <p:nvPr/>
        </p:nvSpPr>
        <p:spPr bwMode="auto">
          <a:xfrm>
            <a:off x="1600200" y="4800600"/>
            <a:ext cx="1905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Restate thesis</a:t>
            </a:r>
          </a:p>
          <a:p>
            <a:r>
              <a:rPr lang="en-US" sz="1600"/>
              <a:t>In different words</a:t>
            </a:r>
          </a:p>
        </p:txBody>
      </p:sp>
      <p:sp>
        <p:nvSpPr>
          <p:cNvPr id="31777" name="TextBox 52"/>
          <p:cNvSpPr txBox="1">
            <a:spLocks noChangeArrowheads="1"/>
          </p:cNvSpPr>
          <p:nvPr/>
        </p:nvSpPr>
        <p:spPr bwMode="auto">
          <a:xfrm>
            <a:off x="5410200" y="5029200"/>
            <a:ext cx="1981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clincher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7.  Produce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your storyboard.  Make sure you are answering your essential question.</a:t>
            </a:r>
          </a:p>
          <a:p>
            <a:r>
              <a:rPr lang="en-US" dirty="0" smtClean="0"/>
              <a:t>Have a peer edit your rough draft.</a:t>
            </a:r>
          </a:p>
          <a:p>
            <a:r>
              <a:rPr lang="en-US" dirty="0" smtClean="0"/>
              <a:t>Revise and edit your final copy. </a:t>
            </a:r>
          </a:p>
          <a:p>
            <a:r>
              <a:rPr lang="en-US" dirty="0" smtClean="0"/>
              <a:t>Use your rubric to make sure you have followed the research process exactly and have included everything.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7: PRODUCE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Storyboard for Power Point </a:t>
            </a:r>
          </a:p>
          <a:p>
            <a:pPr>
              <a:buNone/>
            </a:pPr>
            <a:r>
              <a:rPr lang="en-US" dirty="0" smtClean="0"/>
              <a:t>                </a:t>
            </a:r>
            <a:r>
              <a:rPr lang="en-US" sz="1600" dirty="0" smtClean="0"/>
              <a:t>Title ______________                             </a:t>
            </a:r>
            <a:r>
              <a:rPr lang="en-US" dirty="0" smtClean="0"/>
              <a:t> </a:t>
            </a:r>
            <a:r>
              <a:rPr lang="en-US" sz="1600" dirty="0" smtClean="0"/>
              <a:t>Thesis _____________                                                           </a:t>
            </a:r>
          </a:p>
          <a:p>
            <a:pPr>
              <a:buNone/>
            </a:pPr>
            <a:r>
              <a:rPr lang="en-US" sz="1600" dirty="0" smtClean="0"/>
              <a:t>                       ___________________                            ________________________</a:t>
            </a:r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                           Fact _______________                        Fact  </a:t>
            </a:r>
            <a:r>
              <a:rPr lang="en-US" sz="1600" dirty="0" err="1" smtClean="0"/>
              <a:t>Fact</a:t>
            </a:r>
            <a:r>
              <a:rPr lang="en-US" sz="1600" dirty="0" smtClean="0"/>
              <a:t>________________________</a:t>
            </a:r>
          </a:p>
          <a:p>
            <a:pPr>
              <a:buNone/>
            </a:pPr>
            <a:r>
              <a:rPr lang="en-US" sz="1600" dirty="0" smtClean="0"/>
              <a:t>                            ___________________		     ___________________________ </a:t>
            </a:r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r>
              <a:rPr lang="en-US" sz="16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          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                           Fact ________________	                       Fact ______________________</a:t>
            </a:r>
          </a:p>
          <a:p>
            <a:pPr>
              <a:buNone/>
            </a:pPr>
            <a:r>
              <a:rPr lang="en-US" sz="1600" dirty="0" smtClean="0"/>
              <a:t>                           ____________________                                __________________________		</a:t>
            </a:r>
          </a:p>
          <a:p>
            <a:pPr>
              <a:buNone/>
            </a:pPr>
            <a:endParaRPr lang="en-US" sz="1600" dirty="0"/>
          </a:p>
          <a:p>
            <a:pPr>
              <a:buNone/>
            </a:pPr>
            <a:r>
              <a:rPr lang="en-US" sz="1600" dirty="0" smtClean="0"/>
              <a:t>				 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09600" y="2057400"/>
            <a:ext cx="11430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2819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Visual            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038600" y="2133600"/>
            <a:ext cx="11430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09600" y="3352800"/>
            <a:ext cx="11430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267200" y="23622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14400" y="3657600"/>
            <a:ext cx="53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 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4038600" y="3352800"/>
            <a:ext cx="11430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267200" y="3581400"/>
            <a:ext cx="53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609600" y="4648200"/>
            <a:ext cx="11430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4038600" y="4648200"/>
            <a:ext cx="11430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85800" y="48006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</a:t>
            </a:r>
          </a:p>
          <a:p>
            <a:endParaRPr lang="en-US" dirty="0"/>
          </a:p>
          <a:p>
            <a:r>
              <a:rPr lang="en-US" dirty="0" smtClean="0"/>
              <a:t>*Visual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191000" y="4953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>
            <a:off x="7467600" y="6248400"/>
            <a:ext cx="685800" cy="3048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04800"/>
            <a:ext cx="8229600" cy="5826125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Storyboard—Continued</a:t>
            </a:r>
          </a:p>
          <a:p>
            <a:r>
              <a:rPr lang="en-US" dirty="0" smtClean="0"/>
              <a:t>       </a:t>
            </a:r>
            <a:r>
              <a:rPr lang="en-US" sz="1600" dirty="0" smtClean="0"/>
              <a:t>Fact __________________                                    Fact  ____________________</a:t>
            </a:r>
          </a:p>
          <a:p>
            <a:r>
              <a:rPr lang="en-US" sz="1600" dirty="0" smtClean="0"/>
              <a:t>             ______________________                       ____________________________</a:t>
            </a:r>
          </a:p>
          <a:p>
            <a:endParaRPr lang="en-US" sz="1600" dirty="0" smtClean="0"/>
          </a:p>
          <a:p>
            <a:endParaRPr lang="en-US" dirty="0" smtClean="0"/>
          </a:p>
          <a:p>
            <a:r>
              <a:rPr lang="en-US" dirty="0" smtClean="0"/>
              <a:t>      </a:t>
            </a:r>
            <a:r>
              <a:rPr lang="en-US" sz="1600" dirty="0" smtClean="0"/>
              <a:t>Fact __________________                        Fact _ Fact__________________</a:t>
            </a:r>
          </a:p>
          <a:p>
            <a:r>
              <a:rPr lang="en-US" sz="1600" dirty="0" smtClean="0"/>
              <a:t>             ______________________                       ____________________________</a:t>
            </a:r>
          </a:p>
          <a:p>
            <a:r>
              <a:rPr lang="en-US" sz="1600" dirty="0" smtClean="0"/>
              <a:t>Fact                     </a:t>
            </a:r>
          </a:p>
          <a:p>
            <a:endParaRPr lang="en-US" sz="1600" dirty="0" smtClean="0"/>
          </a:p>
          <a:p>
            <a:r>
              <a:rPr lang="en-US" sz="1600" dirty="0" smtClean="0"/>
              <a:t>           </a:t>
            </a:r>
          </a:p>
          <a:p>
            <a:r>
              <a:rPr lang="en-US" sz="1600" dirty="0" smtClean="0"/>
              <a:t>            Restate thesis (in </a:t>
            </a:r>
            <a:r>
              <a:rPr lang="en-US" sz="1600" dirty="0" err="1" smtClean="0"/>
              <a:t>diifferent</a:t>
            </a:r>
            <a:r>
              <a:rPr lang="en-US" sz="1600" dirty="0" smtClean="0"/>
              <a:t>	               	    Clincher______________________</a:t>
            </a:r>
          </a:p>
          <a:p>
            <a:r>
              <a:rPr lang="en-US" sz="1600" dirty="0" smtClean="0"/>
              <a:t>            words) ________________                        ____________________________</a:t>
            </a:r>
          </a:p>
          <a:p>
            <a:r>
              <a:rPr lang="en-US" sz="1600" dirty="0" smtClean="0"/>
              <a:t>            _____________________                       </a:t>
            </a:r>
          </a:p>
          <a:p>
            <a:endParaRPr lang="en-US" sz="1600" dirty="0"/>
          </a:p>
        </p:txBody>
      </p:sp>
      <p:sp>
        <p:nvSpPr>
          <p:cNvPr id="4" name="Rounded Rectangle 3"/>
          <p:cNvSpPr/>
          <p:nvPr/>
        </p:nvSpPr>
        <p:spPr>
          <a:xfrm>
            <a:off x="228600" y="2133600"/>
            <a:ext cx="11430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114800" y="2209800"/>
            <a:ext cx="11430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2667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*Visual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28600" y="3657600"/>
            <a:ext cx="11430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114800" y="3581400"/>
            <a:ext cx="11430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5029200"/>
            <a:ext cx="11430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4114800" y="4953000"/>
            <a:ext cx="11430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495800" y="2362200"/>
            <a:ext cx="53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85800" y="4038600"/>
            <a:ext cx="45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419600" y="4038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419600" y="54102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09600" y="5486400"/>
            <a:ext cx="53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343400" y="5715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Visual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Reflect on your </a:t>
            </a:r>
            <a:r>
              <a:rPr lang="en-US" smtClean="0"/>
              <a:t>research experience.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396</TotalTime>
  <Words>938</Words>
  <Application>Microsoft Office PowerPoint</Application>
  <PresentationFormat>On-screen Show (4:3)</PresentationFormat>
  <Paragraphs>287</Paragraphs>
  <Slides>32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Median</vt:lpstr>
      <vt:lpstr>Slide 1</vt:lpstr>
      <vt:lpstr>Step 1: BRAINSTORMING  </vt:lpstr>
      <vt:lpstr>1. BRAINSTORMIMG</vt:lpstr>
      <vt:lpstr>Brainstorming continued</vt:lpstr>
      <vt:lpstr>Brainstorming continued</vt:lpstr>
      <vt:lpstr>2.  ESSENTIAL QUESTION            </vt:lpstr>
      <vt:lpstr>2</vt:lpstr>
      <vt:lpstr>2.  ESSENTIAL QUESTION-Key Words</vt:lpstr>
      <vt:lpstr>2. Essential Question</vt:lpstr>
      <vt:lpstr>3.  PLANNING   Thesis Statement     Key Words (continued)           </vt:lpstr>
      <vt:lpstr>3. Planning-Thesis Statement</vt:lpstr>
      <vt:lpstr>Step 3:  Planning Thesis Statement</vt:lpstr>
      <vt:lpstr>STEP 4: Locating Information Stage     Parts of the Library</vt:lpstr>
      <vt:lpstr>4. Locating Information Stage    Refining the Topic</vt:lpstr>
      <vt:lpstr>STEP 4 Locating Information Indexes: Using key words </vt:lpstr>
      <vt:lpstr>4. LOCATING INFORMATION Source Card (for Bibliography)</vt:lpstr>
      <vt:lpstr>7. Produce</vt:lpstr>
      <vt:lpstr>PLAGIARISM</vt:lpstr>
      <vt:lpstr>CONSEQUENCEDS OF PLAGERISM</vt:lpstr>
      <vt:lpstr>STEP 4:  LOCATING INFORMATION  Notecards (Index Cards)</vt:lpstr>
      <vt:lpstr> STEP 4:  LOCATING INFORMATION  NOTE CARD   Topic:  _______________________________  Source #  _________    Important Fact:   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  Page #  _______________________ </vt:lpstr>
      <vt:lpstr>Step 4 Locating Information  Note card</vt:lpstr>
      <vt:lpstr>STEP 4: LOCATING INFORMATION Taking Notes</vt:lpstr>
      <vt:lpstr>STEP 5: ORANIZE/ANALYZE </vt:lpstr>
      <vt:lpstr>SYNTHESIZE</vt:lpstr>
      <vt:lpstr>STEP 6: SYNTHESIS Outline  Bullet   Concept Map (Web)</vt:lpstr>
      <vt:lpstr>STEP 6:  SYNTHESIS</vt:lpstr>
      <vt:lpstr>STEP 6: SYNTHESIS</vt:lpstr>
      <vt:lpstr>7.  Produce</vt:lpstr>
      <vt:lpstr>STEP 7: PRODUCE</vt:lpstr>
      <vt:lpstr>Slide 31</vt:lpstr>
      <vt:lpstr>Evaluate</vt:lpstr>
    </vt:vector>
  </TitlesOfParts>
  <Company>Voorhees Township School District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 6:  SYNTHESIS</dc:title>
  <dc:creator>HOLMES</dc:creator>
  <cp:lastModifiedBy>HOLMES</cp:lastModifiedBy>
  <cp:revision>42</cp:revision>
  <dcterms:created xsi:type="dcterms:W3CDTF">2012-10-16T15:49:36Z</dcterms:created>
  <dcterms:modified xsi:type="dcterms:W3CDTF">2012-10-18T16:09:38Z</dcterms:modified>
</cp:coreProperties>
</file>