
<file path=[Content_Types].xml><?xml version="1.0" encoding="utf-8"?>
<Types xmlns="http://schemas.openxmlformats.org/package/2006/content-types">
  <Default Extension="bin" ContentType="application/vnd.ms-office.activeX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activeX/activeX1.xml" ContentType="application/vnd.ms-office.activeX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oleObject1.bin" ContentType="application/vnd.openxmlformats-officedocument.oleObject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embeddings/oleObject2.bin" ContentType="application/vnd.openxmlformats-officedocument.oleObject"/>
  <Override PartName="/ppt/notesSlides/notesSlide8.xml" ContentType="application/vnd.openxmlformats-officedocument.presentationml.notesSlide+xml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embeddings/oleObject5.bin" ContentType="application/vnd.openxmlformats-officedocument.oleObject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embeddings/oleObject6.bin" ContentType="application/vnd.openxmlformats-officedocument.oleObject"/>
  <Override PartName="/ppt/notesSlides/notesSlide14.xml" ContentType="application/vnd.openxmlformats-officedocument.presentationml.notesSlide+xml"/>
  <Override PartName="/ppt/embeddings/oleObject7.bin" ContentType="application/vnd.openxmlformats-officedocument.oleObject"/>
  <Override PartName="/ppt/notesSlides/notesSlide15.xml" ContentType="application/vnd.openxmlformats-officedocument.presentationml.notesSlide+xml"/>
  <Override PartName="/ppt/embeddings/oleObject8.bin" ContentType="application/vnd.openxmlformats-officedocument.oleObject"/>
  <Override PartName="/ppt/notesSlides/notesSlide16.xml" ContentType="application/vnd.openxmlformats-officedocument.presentationml.notesSlide+xml"/>
  <Override PartName="/ppt/embeddings/oleObject9.bin" ContentType="application/vnd.openxmlformats-officedocument.oleObject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50" r:id="rId2"/>
  </p:sldMasterIdLst>
  <p:notesMasterIdLst>
    <p:notesMasterId r:id="rId31"/>
  </p:notesMasterIdLst>
  <p:handoutMasterIdLst>
    <p:handoutMasterId r:id="rId32"/>
  </p:handoutMasterIdLst>
  <p:sldIdLst>
    <p:sldId id="334" r:id="rId3"/>
    <p:sldId id="335" r:id="rId4"/>
    <p:sldId id="341" r:id="rId5"/>
    <p:sldId id="347" r:id="rId6"/>
    <p:sldId id="348" r:id="rId7"/>
    <p:sldId id="349" r:id="rId8"/>
    <p:sldId id="336" r:id="rId9"/>
    <p:sldId id="342" r:id="rId10"/>
    <p:sldId id="345" r:id="rId11"/>
    <p:sldId id="350" r:id="rId12"/>
    <p:sldId id="351" r:id="rId13"/>
    <p:sldId id="352" r:id="rId14"/>
    <p:sldId id="353" r:id="rId15"/>
    <p:sldId id="354" r:id="rId16"/>
    <p:sldId id="355" r:id="rId17"/>
    <p:sldId id="356" r:id="rId18"/>
    <p:sldId id="357" r:id="rId19"/>
    <p:sldId id="343" r:id="rId20"/>
    <p:sldId id="346" r:id="rId21"/>
    <p:sldId id="358" r:id="rId22"/>
    <p:sldId id="359" r:id="rId23"/>
    <p:sldId id="360" r:id="rId24"/>
    <p:sldId id="361" r:id="rId25"/>
    <p:sldId id="362" r:id="rId26"/>
    <p:sldId id="363" r:id="rId27"/>
    <p:sldId id="365" r:id="rId28"/>
    <p:sldId id="364" r:id="rId29"/>
    <p:sldId id="366" r:id="rId30"/>
  </p:sldIdLst>
  <p:sldSz cx="9144000" cy="6858000" type="screen4x3"/>
  <p:notesSz cx="6858000" cy="9144000"/>
  <p:custShowLst>
    <p:custShow name="Chapter" id="0">
      <p:sldLst>
        <p:sld r:id="rId3"/>
        <p:sld r:id="rId9"/>
        <p:sld r:id="rId4"/>
      </p:sldLst>
    </p:custShow>
    <p:custShow name="Transparencies" id="1">
      <p:sldLst>
        <p:sld r:id="rId9"/>
        <p:sld r:id="rId11"/>
        <p:sld r:id="rId21"/>
        <p:sld r:id="rId30"/>
      </p:sldLst>
    </p:custShow>
    <p:custShow name="Visual Concepts" id="2">
      <p:sldLst>
        <p:sld r:id="rId4"/>
      </p:sldLst>
    </p:custShow>
    <p:custShow name="Resources" id="3">
      <p:sldLst/>
    </p:custShow>
    <p:custShow name="Chapter menu" id="4">
      <p:sldLst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  <p:sld r:id="rId22"/>
        <p:sld r:id="rId23"/>
        <p:sld r:id="rId24"/>
        <p:sld r:id="rId25"/>
        <p:sld r:id="rId26"/>
        <p:sld r:id="rId27"/>
        <p:sld r:id="rId28"/>
        <p:sld r:id="rId29"/>
        <p:sld r:id="rId30"/>
      </p:sldLst>
    </p:custShow>
    <p:custShow name="Sample Problems" id="5">
      <p:sldLst>
        <p:sld r:id="rId13"/>
        <p:sld r:id="rId14"/>
        <p:sld r:id="rId15"/>
        <p:sld r:id="rId16"/>
        <p:sld r:id="rId17"/>
        <p:sld r:id="rId18"/>
        <p:sld r:id="rId23"/>
        <p:sld r:id="rId24"/>
        <p:sld r:id="rId25"/>
        <p:sld r:id="rId26"/>
        <p:sld r:id="rId27"/>
        <p:sld r:id="rId28"/>
        <p:sld r:id="rId29"/>
      </p:sldLst>
    </p:custShow>
    <p:custShow name="Test Prep" id="6">
      <p:sldLst/>
    </p:custShow>
    <p:custShow name="Chapter1" id="7">
      <p:sldLst>
        <p:sld r:id="rId3"/>
        <p:sld r:id="rId4"/>
        <p:sld r:id="rId5"/>
        <p:sld r:id="rId6"/>
        <p:sld r:id="rId7"/>
        <p:sld r:id="rId8"/>
        <p:sld r:id="rId9"/>
      </p:sldLst>
    </p:custShow>
    <p:custShow name="Chapter2" id="8">
      <p:sldLst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  <p:sld r:id="rId22"/>
        <p:sld r:id="rId23"/>
        <p:sld r:id="rId24"/>
        <p:sld r:id="rId25"/>
        <p:sld r:id="rId26"/>
        <p:sld r:id="rId27"/>
        <p:sld r:id="rId28"/>
        <p:sld r:id="rId29"/>
        <p:sld r:id="rId30"/>
      </p:sldLst>
    </p:custShow>
    <p:custShow name="Chapter3" id="9">
      <p:sldLst/>
    </p:custShow>
    <p:custShow name="Standardized Test Prep" id="10">
      <p:sldLst/>
    </p:custShow>
  </p:custShowLst>
  <p:custDataLst>
    <p:tags r:id="rId33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 baseline="-25000">
        <a:solidFill>
          <a:schemeClr val="bg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 baseline="-25000">
        <a:solidFill>
          <a:schemeClr val="bg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 baseline="-25000">
        <a:solidFill>
          <a:schemeClr val="bg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 baseline="-25000">
        <a:solidFill>
          <a:schemeClr val="bg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 baseline="-25000">
        <a:solidFill>
          <a:schemeClr val="bg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600" kern="1200" baseline="-25000">
        <a:solidFill>
          <a:schemeClr val="bg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600" kern="1200" baseline="-25000">
        <a:solidFill>
          <a:schemeClr val="bg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600" kern="1200" baseline="-25000">
        <a:solidFill>
          <a:schemeClr val="bg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600" kern="1200" baseline="-25000">
        <a:solidFill>
          <a:schemeClr val="bg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3300"/>
    <a:srgbClr val="000099"/>
    <a:srgbClr val="FFCC00"/>
    <a:srgbClr val="CC0000"/>
    <a:srgbClr val="FFFF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31D009-12FC-8B82-F7BF-4F2885827BE9}" v="76" dt="2020-04-20T00:42:30.8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79" autoAdjust="0"/>
    <p:restoredTop sz="86402" autoAdjust="0"/>
  </p:normalViewPr>
  <p:slideViewPr>
    <p:cSldViewPr snapToObjects="1">
      <p:cViewPr varScale="1">
        <p:scale>
          <a:sx n="70" d="100"/>
          <a:sy n="70" d="100"/>
        </p:scale>
        <p:origin x="1032" y="66"/>
      </p:cViewPr>
      <p:guideLst>
        <p:guide orient="horz" pos="2160"/>
        <p:guide pos="2880"/>
      </p:guideLst>
    </p:cSldViewPr>
  </p:slideViewPr>
  <p:outlineViewPr>
    <p:cViewPr>
      <p:scale>
        <a:sx n="50" d="100"/>
        <a:sy n="50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111" d="100"/>
          <a:sy n="111" d="100"/>
        </p:scale>
        <p:origin x="-104" y="-36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gs" Target="tags/tag1.xml"/><Relationship Id="rId38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1.xml"/><Relationship Id="rId13" Type="http://schemas.openxmlformats.org/officeDocument/2006/relationships/slide" Target="slides/slide16.xml"/><Relationship Id="rId18" Type="http://schemas.openxmlformats.org/officeDocument/2006/relationships/slide" Target="slides/slide22.xml"/><Relationship Id="rId3" Type="http://schemas.openxmlformats.org/officeDocument/2006/relationships/slide" Target="slides/slide4.xml"/><Relationship Id="rId21" Type="http://schemas.openxmlformats.org/officeDocument/2006/relationships/slide" Target="slides/slide25.xml"/><Relationship Id="rId7" Type="http://schemas.openxmlformats.org/officeDocument/2006/relationships/slide" Target="slides/slide10.xml"/><Relationship Id="rId12" Type="http://schemas.openxmlformats.org/officeDocument/2006/relationships/slide" Target="slides/slide15.xml"/><Relationship Id="rId17" Type="http://schemas.openxmlformats.org/officeDocument/2006/relationships/slide" Target="slides/slide21.xml"/><Relationship Id="rId2" Type="http://schemas.openxmlformats.org/officeDocument/2006/relationships/slide" Target="slides/slide3.xml"/><Relationship Id="rId16" Type="http://schemas.openxmlformats.org/officeDocument/2006/relationships/slide" Target="slides/slide20.xml"/><Relationship Id="rId20" Type="http://schemas.openxmlformats.org/officeDocument/2006/relationships/slide" Target="slides/slide24.xml"/><Relationship Id="rId1" Type="http://schemas.openxmlformats.org/officeDocument/2006/relationships/slide" Target="slides/slide1.xml"/><Relationship Id="rId6" Type="http://schemas.openxmlformats.org/officeDocument/2006/relationships/slide" Target="slides/slide8.xml"/><Relationship Id="rId11" Type="http://schemas.openxmlformats.org/officeDocument/2006/relationships/slide" Target="slides/slide14.xml"/><Relationship Id="rId5" Type="http://schemas.openxmlformats.org/officeDocument/2006/relationships/slide" Target="slides/slide6.xml"/><Relationship Id="rId15" Type="http://schemas.openxmlformats.org/officeDocument/2006/relationships/slide" Target="slides/slide18.xml"/><Relationship Id="rId23" Type="http://schemas.openxmlformats.org/officeDocument/2006/relationships/slide" Target="slides/slide27.xml"/><Relationship Id="rId10" Type="http://schemas.openxmlformats.org/officeDocument/2006/relationships/slide" Target="slides/slide13.xml"/><Relationship Id="rId19" Type="http://schemas.openxmlformats.org/officeDocument/2006/relationships/slide" Target="slides/slide23.xml"/><Relationship Id="rId4" Type="http://schemas.openxmlformats.org/officeDocument/2006/relationships/slide" Target="slides/slide5.xml"/><Relationship Id="rId9" Type="http://schemas.openxmlformats.org/officeDocument/2006/relationships/slide" Target="slides/slide12.xml"/><Relationship Id="rId14" Type="http://schemas.openxmlformats.org/officeDocument/2006/relationships/slide" Target="slides/slide17.xml"/><Relationship Id="rId22" Type="http://schemas.openxmlformats.org/officeDocument/2006/relationships/slide" Target="slides/slide26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F1856D53-7312-4BFB-A113-380812F5D89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DD32BB7A-4666-4F4F-B67A-35C33F39066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586" name="Rectangle 2">
            <a:extLst>
              <a:ext uri="{FF2B5EF4-FFF2-40B4-BE49-F238E27FC236}">
                <a16:creationId xmlns:a16="http://schemas.microsoft.com/office/drawing/2014/main" id="{E1369930-63DE-4796-AC92-3B525D8F4F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63587" name="Rectangle 3">
            <a:extLst>
              <a:ext uri="{FF2B5EF4-FFF2-40B4-BE49-F238E27FC236}">
                <a16:creationId xmlns:a16="http://schemas.microsoft.com/office/drawing/2014/main" id="{E8BF1CD0-BE20-4529-BD46-DEADD49F25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570" name="Rectangle 2">
            <a:extLst>
              <a:ext uri="{FF2B5EF4-FFF2-40B4-BE49-F238E27FC236}">
                <a16:creationId xmlns:a16="http://schemas.microsoft.com/office/drawing/2014/main" id="{8C11EDF8-15BE-442A-A884-7231129CA5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05571" name="Rectangle 3">
            <a:extLst>
              <a:ext uri="{FF2B5EF4-FFF2-40B4-BE49-F238E27FC236}">
                <a16:creationId xmlns:a16="http://schemas.microsoft.com/office/drawing/2014/main" id="{11346FE1-327F-4E6D-8077-0C8246DAC9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618" name="Rectangle 2">
            <a:extLst>
              <a:ext uri="{FF2B5EF4-FFF2-40B4-BE49-F238E27FC236}">
                <a16:creationId xmlns:a16="http://schemas.microsoft.com/office/drawing/2014/main" id="{C7C5C259-26D0-41E3-9A18-8C51F08E58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07619" name="Rectangle 3">
            <a:extLst>
              <a:ext uri="{FF2B5EF4-FFF2-40B4-BE49-F238E27FC236}">
                <a16:creationId xmlns:a16="http://schemas.microsoft.com/office/drawing/2014/main" id="{8C2CD260-58C6-4862-8492-739AE5B081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882" name="Rectangle 2">
            <a:extLst>
              <a:ext uri="{FF2B5EF4-FFF2-40B4-BE49-F238E27FC236}">
                <a16:creationId xmlns:a16="http://schemas.microsoft.com/office/drawing/2014/main" id="{85EF7DA5-69CE-4730-A2DA-5094D21E4D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18883" name="Rectangle 3">
            <a:extLst>
              <a:ext uri="{FF2B5EF4-FFF2-40B4-BE49-F238E27FC236}">
                <a16:creationId xmlns:a16="http://schemas.microsoft.com/office/drawing/2014/main" id="{B7B4A419-E810-409C-B6DF-923F8AE881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954" name="Rectangle 2">
            <a:extLst>
              <a:ext uri="{FF2B5EF4-FFF2-40B4-BE49-F238E27FC236}">
                <a16:creationId xmlns:a16="http://schemas.microsoft.com/office/drawing/2014/main" id="{B0FBD27F-51B7-4D2B-93E8-0C5A02753C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21955" name="Rectangle 3">
            <a:extLst>
              <a:ext uri="{FF2B5EF4-FFF2-40B4-BE49-F238E27FC236}">
                <a16:creationId xmlns:a16="http://schemas.microsoft.com/office/drawing/2014/main" id="{A902A3AC-C120-46B9-9579-D6F178E00B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02" name="Rectangle 2">
            <a:extLst>
              <a:ext uri="{FF2B5EF4-FFF2-40B4-BE49-F238E27FC236}">
                <a16:creationId xmlns:a16="http://schemas.microsoft.com/office/drawing/2014/main" id="{F1FF90B8-9DE0-4467-AE4F-9CCE463202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24003" name="Rectangle 3">
            <a:extLst>
              <a:ext uri="{FF2B5EF4-FFF2-40B4-BE49-F238E27FC236}">
                <a16:creationId xmlns:a16="http://schemas.microsoft.com/office/drawing/2014/main" id="{01EC21B5-8C25-42A1-A3BC-985BBA1D44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050" name="Rectangle 2">
            <a:extLst>
              <a:ext uri="{FF2B5EF4-FFF2-40B4-BE49-F238E27FC236}">
                <a16:creationId xmlns:a16="http://schemas.microsoft.com/office/drawing/2014/main" id="{63421B75-6D65-465D-BE38-957F68057F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26051" name="Rectangle 3">
            <a:extLst>
              <a:ext uri="{FF2B5EF4-FFF2-40B4-BE49-F238E27FC236}">
                <a16:creationId xmlns:a16="http://schemas.microsoft.com/office/drawing/2014/main" id="{3200B9F8-8FA3-47D2-A89A-3132C22474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098" name="Rectangle 2">
            <a:extLst>
              <a:ext uri="{FF2B5EF4-FFF2-40B4-BE49-F238E27FC236}">
                <a16:creationId xmlns:a16="http://schemas.microsoft.com/office/drawing/2014/main" id="{A145DA1C-4B19-44AC-A0B5-1587474EB7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28099" name="Rectangle 3">
            <a:extLst>
              <a:ext uri="{FF2B5EF4-FFF2-40B4-BE49-F238E27FC236}">
                <a16:creationId xmlns:a16="http://schemas.microsoft.com/office/drawing/2014/main" id="{DE125BDD-9CB8-4507-BBA3-6D3C824A28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146" name="Rectangle 2">
            <a:extLst>
              <a:ext uri="{FF2B5EF4-FFF2-40B4-BE49-F238E27FC236}">
                <a16:creationId xmlns:a16="http://schemas.microsoft.com/office/drawing/2014/main" id="{0A0180ED-04DE-4101-822D-AB1B9C5733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30147" name="Rectangle 3">
            <a:extLst>
              <a:ext uri="{FF2B5EF4-FFF2-40B4-BE49-F238E27FC236}">
                <a16:creationId xmlns:a16="http://schemas.microsoft.com/office/drawing/2014/main" id="{FA28CECA-67EC-4780-996F-CAB9749B7E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666" name="Rectangle 2">
            <a:extLst>
              <a:ext uri="{FF2B5EF4-FFF2-40B4-BE49-F238E27FC236}">
                <a16:creationId xmlns:a16="http://schemas.microsoft.com/office/drawing/2014/main" id="{DF3D619C-6824-4031-9E7D-6EF42ED38C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09667" name="Rectangle 3">
            <a:extLst>
              <a:ext uri="{FF2B5EF4-FFF2-40B4-BE49-F238E27FC236}">
                <a16:creationId xmlns:a16="http://schemas.microsoft.com/office/drawing/2014/main" id="{409EDACA-EA63-459B-AB31-E4DE35E4CD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314" name="Rectangle 2">
            <a:extLst>
              <a:ext uri="{FF2B5EF4-FFF2-40B4-BE49-F238E27FC236}">
                <a16:creationId xmlns:a16="http://schemas.microsoft.com/office/drawing/2014/main" id="{6FB5E7E7-83C9-452B-A620-921AA07A7A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37315" name="Rectangle 3">
            <a:extLst>
              <a:ext uri="{FF2B5EF4-FFF2-40B4-BE49-F238E27FC236}">
                <a16:creationId xmlns:a16="http://schemas.microsoft.com/office/drawing/2014/main" id="{55994822-0A54-4611-B698-61A7F1D141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362" name="Rectangle 2">
            <a:extLst>
              <a:ext uri="{FF2B5EF4-FFF2-40B4-BE49-F238E27FC236}">
                <a16:creationId xmlns:a16="http://schemas.microsoft.com/office/drawing/2014/main" id="{D8A468A5-1B47-47B4-AC21-553FF58292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39363" name="Rectangle 3">
            <a:extLst>
              <a:ext uri="{FF2B5EF4-FFF2-40B4-BE49-F238E27FC236}">
                <a16:creationId xmlns:a16="http://schemas.microsoft.com/office/drawing/2014/main" id="{4FE9C247-034E-49EC-9F57-7BB2DC7B5D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410" name="Rectangle 2">
            <a:extLst>
              <a:ext uri="{FF2B5EF4-FFF2-40B4-BE49-F238E27FC236}">
                <a16:creationId xmlns:a16="http://schemas.microsoft.com/office/drawing/2014/main" id="{0A37C1ED-E941-4F71-934F-32EA4B023516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1411" name="Rectangle 3">
            <a:extLst>
              <a:ext uri="{FF2B5EF4-FFF2-40B4-BE49-F238E27FC236}">
                <a16:creationId xmlns:a16="http://schemas.microsoft.com/office/drawing/2014/main" id="{4376FD13-DDE7-44DB-8517-BD8A8FE5EE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458" name="Rectangle 2">
            <a:extLst>
              <a:ext uri="{FF2B5EF4-FFF2-40B4-BE49-F238E27FC236}">
                <a16:creationId xmlns:a16="http://schemas.microsoft.com/office/drawing/2014/main" id="{7C7F1C1F-8637-4E7F-ADEC-6DC01E743556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3459" name="Rectangle 3">
            <a:extLst>
              <a:ext uri="{FF2B5EF4-FFF2-40B4-BE49-F238E27FC236}">
                <a16:creationId xmlns:a16="http://schemas.microsoft.com/office/drawing/2014/main" id="{C1E19F92-7730-4D98-8202-96533C0EA5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506" name="Rectangle 2">
            <a:extLst>
              <a:ext uri="{FF2B5EF4-FFF2-40B4-BE49-F238E27FC236}">
                <a16:creationId xmlns:a16="http://schemas.microsoft.com/office/drawing/2014/main" id="{872D0843-F229-4A9A-89B3-ED88C70F5008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5507" name="Rectangle 3">
            <a:extLst>
              <a:ext uri="{FF2B5EF4-FFF2-40B4-BE49-F238E27FC236}">
                <a16:creationId xmlns:a16="http://schemas.microsoft.com/office/drawing/2014/main" id="{ED1CA3D7-5346-4F9C-9863-0F46153CCF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50" name="Rectangle 2">
            <a:extLst>
              <a:ext uri="{FF2B5EF4-FFF2-40B4-BE49-F238E27FC236}">
                <a16:creationId xmlns:a16="http://schemas.microsoft.com/office/drawing/2014/main" id="{64B68084-3156-4548-B1F7-0C2D93C4DB72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1651" name="Rectangle 3">
            <a:extLst>
              <a:ext uri="{FF2B5EF4-FFF2-40B4-BE49-F238E27FC236}">
                <a16:creationId xmlns:a16="http://schemas.microsoft.com/office/drawing/2014/main" id="{8B3DD1DF-4ED2-4D55-8F72-9202A881EE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554" name="Rectangle 2">
            <a:extLst>
              <a:ext uri="{FF2B5EF4-FFF2-40B4-BE49-F238E27FC236}">
                <a16:creationId xmlns:a16="http://schemas.microsoft.com/office/drawing/2014/main" id="{1DCD7354-DEED-479F-BA7B-38F834BD4D3F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7555" name="Rectangle 3">
            <a:extLst>
              <a:ext uri="{FF2B5EF4-FFF2-40B4-BE49-F238E27FC236}">
                <a16:creationId xmlns:a16="http://schemas.microsoft.com/office/drawing/2014/main" id="{332A5A81-2E98-42D1-800E-4E33A76620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22" name="Rectangle 2">
            <a:extLst>
              <a:ext uri="{FF2B5EF4-FFF2-40B4-BE49-F238E27FC236}">
                <a16:creationId xmlns:a16="http://schemas.microsoft.com/office/drawing/2014/main" id="{81B3DB3C-E96C-4AAA-B19A-D063BD44BE1C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23" name="Rectangle 3">
            <a:extLst>
              <a:ext uri="{FF2B5EF4-FFF2-40B4-BE49-F238E27FC236}">
                <a16:creationId xmlns:a16="http://schemas.microsoft.com/office/drawing/2014/main" id="{5CB12D88-3436-45A9-98D1-273146A383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2.xml"/><Relationship Id="rId5" Type="http://schemas.openxmlformats.org/officeDocument/2006/relationships/slide" Target="../slides/slide3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6" Type="http://schemas.openxmlformats.org/officeDocument/2006/relationships/slide" Target="../slides/slide2.xml"/><Relationship Id="rId5" Type="http://schemas.openxmlformats.org/officeDocument/2006/relationships/slide" Target="../slides/slide3.xml"/><Relationship Id="rId4" Type="http://schemas.openxmlformats.org/officeDocument/2006/relationships/image" Target="../media/image3.jpe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9" name="Text Box 13">
            <a:extLst>
              <a:ext uri="{FF2B5EF4-FFF2-40B4-BE49-F238E27FC236}">
                <a16:creationId xmlns:a16="http://schemas.microsoft.com/office/drawing/2014/main" id="{865E813E-82E2-4B35-AF33-933E5F40309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283200" y="6643688"/>
            <a:ext cx="3048000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800" baseline="0"/>
              <a:t>Copyright © by Holt, Rinehart and Winston. All rights reserved.</a:t>
            </a:r>
          </a:p>
        </p:txBody>
      </p:sp>
      <p:pic>
        <p:nvPicPr>
          <p:cNvPr id="106510" name="Picture 14">
            <a:extLst>
              <a:ext uri="{FF2B5EF4-FFF2-40B4-BE49-F238E27FC236}">
                <a16:creationId xmlns:a16="http://schemas.microsoft.com/office/drawing/2014/main" id="{8877F972-46C5-4E1B-855A-1ACE4F8732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0" y="6248400"/>
            <a:ext cx="179228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511" name="Rectangle 15">
            <a:extLst>
              <a:ext uri="{FF2B5EF4-FFF2-40B4-BE49-F238E27FC236}">
                <a16:creationId xmlns:a16="http://schemas.microsoft.com/office/drawing/2014/main" id="{95325CD8-B883-4374-B28E-433B5519EC2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83350" y="6278563"/>
            <a:ext cx="1524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200" b="1" baseline="0">
                <a:solidFill>
                  <a:srgbClr val="000099"/>
                </a:solidFill>
              </a:rPr>
              <a:t>Resources</a:t>
            </a:r>
            <a:endParaRPr lang="en-US" altLang="en-US" sz="1000" b="1" baseline="0">
              <a:solidFill>
                <a:srgbClr val="000099"/>
              </a:solidFill>
            </a:endParaRPr>
          </a:p>
        </p:txBody>
      </p:sp>
      <p:pic>
        <p:nvPicPr>
          <p:cNvPr id="106512" name="Picture 16">
            <a:extLst>
              <a:ext uri="{FF2B5EF4-FFF2-40B4-BE49-F238E27FC236}">
                <a16:creationId xmlns:a16="http://schemas.microsoft.com/office/drawing/2014/main" id="{5F78AB4D-3E09-4CF0-B83C-387996A7FC6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0" y="6248400"/>
            <a:ext cx="1792288" cy="39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513" name="Rectangle 17">
            <a:extLst>
              <a:ext uri="{FF2B5EF4-FFF2-40B4-BE49-F238E27FC236}">
                <a16:creationId xmlns:a16="http://schemas.microsoft.com/office/drawing/2014/main" id="{131CA0C2-DBB9-42BC-A8BC-44CD786ED9B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597400" y="6278563"/>
            <a:ext cx="1524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200" b="1" baseline="0">
                <a:solidFill>
                  <a:srgbClr val="000099"/>
                </a:solidFill>
              </a:rPr>
              <a:t>Chapter menu</a:t>
            </a:r>
            <a:endParaRPr lang="en-US" altLang="en-US" sz="1000" b="1" baseline="0">
              <a:solidFill>
                <a:srgbClr val="000099"/>
              </a:solidFill>
            </a:endParaRPr>
          </a:p>
        </p:txBody>
      </p:sp>
      <p:sp>
        <p:nvSpPr>
          <p:cNvPr id="106514" name="AutoShape 18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46435AB9-32F3-432B-AC05-FCBC3FF8B4C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45000" y="6278563"/>
            <a:ext cx="1792288" cy="274637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15" name="AutoShape 19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D66AF3F9-BB79-4F8C-B56D-80350BC1A42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350000" y="6278563"/>
            <a:ext cx="1792288" cy="274637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86730-AE7B-4B67-B329-70B5953B5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A3C19-4A9C-4C4E-9AB6-A521AD7C0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55194161"/>
      </p:ext>
    </p:extLst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28A1E-F3CA-4C88-B3DA-8B7FEC4F2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7E09E-17B2-46A1-9820-2BC0AE711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0710707"/>
      </p:ext>
    </p:extLst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B9CF1-FE86-4E28-93D0-BD3A84A06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9262C-D8DE-49F8-93A0-88BB9E45D4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1200" y="18288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17F68A-E848-4241-9640-300A66CAA9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73600" y="18288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9638020"/>
      </p:ext>
    </p:extLst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38FEB-DC65-4807-BC2E-EF528098C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EBE2D4-4C4D-4266-BDA7-4CC32C09B9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D20EC0-3D8E-451C-BF16-E09629B13E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5C2726-A346-4523-8770-5E5899584D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2340EF-97CC-47F5-81E8-39D4A69DEF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66243956"/>
      </p:ext>
    </p:extLst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57B34-A06A-404B-A4E2-7DF2B5DB0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86621177"/>
      </p:ext>
    </p:extLst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5794851"/>
      </p:ext>
    </p:extLst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0E3A9-8367-4631-BD2C-AF7AE96C2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CA0EE-7D99-45F9-A409-C51A9A20C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E86A58-79F3-413B-838B-912BEDE359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5201454"/>
      </p:ext>
    </p:extLst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4A1AF-DFF9-4A35-8C78-DB74848D8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3F540D-86D2-4463-BC65-52E58ABA70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735E39-D3AA-47D8-8192-7EB1258B36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3935182"/>
      </p:ext>
    </p:extLst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1B03A-4386-449B-A399-255315C5F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7B708F-088D-4A2D-92F0-6D7640F43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31444843"/>
      </p:ext>
    </p:extLst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D2C76-4D23-4D2C-8FC2-0B1D2E2A2B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34150" y="1066800"/>
            <a:ext cx="1949450" cy="4876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106FA5-1EA9-4AD5-980A-6DE84DC4CD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1066800"/>
            <a:ext cx="5695950" cy="4876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50049557"/>
      </p:ext>
    </p:extLst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2F422-00DB-4E74-8A4F-E52D74246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066800"/>
            <a:ext cx="77978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CE1351-D698-45EC-A3EF-8588671BD22E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711200" y="18288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9683CF-0A32-469D-9A28-1CC84DAD78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73600" y="18288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3283760"/>
      </p:ext>
    </p:extLst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C358F-A8F6-4613-A333-C74F42AFD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066800"/>
            <a:ext cx="77978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E67BDD-F3CC-4710-91A5-A70DAB6B4F8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711200" y="18288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5125D2-FFB7-400E-922E-6932CC10EE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1200" y="39624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0641101"/>
      </p:ext>
    </p:extLst>
  </p:cSld>
  <p:clrMapOvr>
    <a:masterClrMapping/>
  </p:clrMapOvr>
  <p:transition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970" name="Text Box 2">
            <a:extLst>
              <a:ext uri="{FF2B5EF4-FFF2-40B4-BE49-F238E27FC236}">
                <a16:creationId xmlns:a16="http://schemas.microsoft.com/office/drawing/2014/main" id="{5588861A-2A55-4B6E-8367-AEAB2C345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6638925"/>
            <a:ext cx="30480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800" baseline="0"/>
              <a:t>Copyright © by Holt, Rinehart and Winston. All rights reserved.</a:t>
            </a:r>
          </a:p>
        </p:txBody>
      </p:sp>
      <p:pic>
        <p:nvPicPr>
          <p:cNvPr id="979971" name="Picture 3">
            <a:extLst>
              <a:ext uri="{FF2B5EF4-FFF2-40B4-BE49-F238E27FC236}">
                <a16:creationId xmlns:a16="http://schemas.microsoft.com/office/drawing/2014/main" id="{77ACBEF3-3981-4FCD-97D0-16B56FD55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0" y="6243638"/>
            <a:ext cx="179228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9972" name="Rectangle 4">
            <a:extLst>
              <a:ext uri="{FF2B5EF4-FFF2-40B4-BE49-F238E27FC236}">
                <a16:creationId xmlns:a16="http://schemas.microsoft.com/office/drawing/2014/main" id="{4B02E109-2BA4-41CD-9BF0-DFCA4B15E0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3350" y="6273800"/>
            <a:ext cx="152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200" b="1" baseline="0">
                <a:solidFill>
                  <a:srgbClr val="000099"/>
                </a:solidFill>
              </a:rPr>
              <a:t>Resources</a:t>
            </a:r>
            <a:endParaRPr lang="en-US" altLang="en-US" sz="1000" b="1" baseline="0">
              <a:solidFill>
                <a:srgbClr val="000099"/>
              </a:solidFill>
            </a:endParaRPr>
          </a:p>
        </p:txBody>
      </p:sp>
      <p:pic>
        <p:nvPicPr>
          <p:cNvPr id="979973" name="Picture 5">
            <a:extLst>
              <a:ext uri="{FF2B5EF4-FFF2-40B4-BE49-F238E27FC236}">
                <a16:creationId xmlns:a16="http://schemas.microsoft.com/office/drawing/2014/main" id="{38DAB033-CEED-4E6C-AB79-603ED7DF4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0" y="6243638"/>
            <a:ext cx="1792288" cy="39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9974" name="Rectangle 6">
            <a:extLst>
              <a:ext uri="{FF2B5EF4-FFF2-40B4-BE49-F238E27FC236}">
                <a16:creationId xmlns:a16="http://schemas.microsoft.com/office/drawing/2014/main" id="{5E479B17-F333-4E21-85E9-0AEC6B7B49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7400" y="6273800"/>
            <a:ext cx="152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200" b="1" baseline="0">
                <a:solidFill>
                  <a:srgbClr val="000099"/>
                </a:solidFill>
              </a:rPr>
              <a:t>Chapter menu</a:t>
            </a:r>
            <a:endParaRPr lang="en-US" altLang="en-US" sz="1000" b="1" baseline="0">
              <a:solidFill>
                <a:srgbClr val="000099"/>
              </a:solidFill>
            </a:endParaRPr>
          </a:p>
        </p:txBody>
      </p:sp>
      <p:sp>
        <p:nvSpPr>
          <p:cNvPr id="979975" name="AutoShape 7">
            <a:hlinkClick r:id="rId5" action="ppaction://hlinksldjump"/>
            <a:extLst>
              <a:ext uri="{FF2B5EF4-FFF2-40B4-BE49-F238E27FC236}">
                <a16:creationId xmlns:a16="http://schemas.microsoft.com/office/drawing/2014/main" id="{706D9704-3108-4025-B9B2-97E7933D5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6281738"/>
            <a:ext cx="1716088" cy="274637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9976" name="AutoShape 8">
            <a:hlinkClick r:id="rId6" action="ppaction://hlinksldjump"/>
            <a:extLst>
              <a:ext uri="{FF2B5EF4-FFF2-40B4-BE49-F238E27FC236}">
                <a16:creationId xmlns:a16="http://schemas.microsoft.com/office/drawing/2014/main" id="{01362323-3C98-4330-A026-61C4E08F0B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6513" y="6299200"/>
            <a:ext cx="1716087" cy="274638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A77D4-2A78-4E68-8E35-74CAF7368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0EB99-B996-4198-BBDB-D80A3F1AE9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39952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92FDA-2615-4A35-94E1-0B4B1250B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3B3DEF-8BC3-4AF9-9DDF-62ADC3C32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1952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21E8C-D95F-400D-A67D-F6E196333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CBE73-CCCA-48BD-8CBD-29A4F5A0C9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9783A6-7991-4DD8-B83B-0CD5166C01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623860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4B408-453C-4CCD-B8AC-19575ACF8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0C3078-0388-48F7-8D5F-012CCC3A91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B65C15-DEDB-4C03-8AB7-B1B396022B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DA3CBE-6A96-4E88-805A-350F2D380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60FFCC-3252-44BE-899A-E8106B49B7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44129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23876-0D79-44D4-90D6-B4A959BB9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30182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77368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47261-0512-45AD-B034-B99206462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46FD7-E2C9-4E9F-906D-A0388C330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814FF-080C-4059-A3D8-618DC0A8D8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82967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1364A-AE32-4D4B-887D-85CF4FB28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FF47A1-187D-435B-94BD-3677D71695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D9C317-24DB-4890-9068-F1DF4C927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95454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5EB92-D0C1-476B-AB9D-4743A39C6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88CA90-1DAA-4712-8AE9-CBCE0FA1C1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71768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F69F5E-F998-457B-AA36-0528A952B0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15113" y="1066800"/>
            <a:ext cx="1995487" cy="51101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313A77-3045-4DFD-AC32-435AA2580B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066800"/>
            <a:ext cx="5834063" cy="51101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595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" Target="../slides/slide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" Target="../slides/slide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15.xml"/><Relationship Id="rId16" Type="http://schemas.openxmlformats.org/officeDocument/2006/relationships/slide" Target="../slides/slide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Text Box 15">
            <a:extLst>
              <a:ext uri="{FF2B5EF4-FFF2-40B4-BE49-F238E27FC236}">
                <a16:creationId xmlns:a16="http://schemas.microsoft.com/office/drawing/2014/main" id="{4F9A2785-FF67-41D5-80C6-4B37296A0B4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283200" y="6643688"/>
            <a:ext cx="3048000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800" baseline="0"/>
              <a:t>Copyright © by Holt, Rinehart and Winston. All rights reserved.</a:t>
            </a:r>
          </a:p>
        </p:txBody>
      </p:sp>
      <p:pic>
        <p:nvPicPr>
          <p:cNvPr id="1040" name="Picture 16">
            <a:extLst>
              <a:ext uri="{FF2B5EF4-FFF2-40B4-BE49-F238E27FC236}">
                <a16:creationId xmlns:a16="http://schemas.microsoft.com/office/drawing/2014/main" id="{2C7F6FB7-EF58-4F62-949B-7E5336F0DB9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0" y="6248400"/>
            <a:ext cx="179228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1" name="Rectangle 17">
            <a:extLst>
              <a:ext uri="{FF2B5EF4-FFF2-40B4-BE49-F238E27FC236}">
                <a16:creationId xmlns:a16="http://schemas.microsoft.com/office/drawing/2014/main" id="{1B6200EA-799D-4088-ADEE-14809DADBAF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83350" y="6278563"/>
            <a:ext cx="1524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200" b="1" baseline="0">
                <a:solidFill>
                  <a:srgbClr val="000099"/>
                </a:solidFill>
              </a:rPr>
              <a:t>Resources</a:t>
            </a:r>
            <a:endParaRPr lang="en-US" altLang="en-US" sz="1000" b="1" baseline="0">
              <a:solidFill>
                <a:srgbClr val="000099"/>
              </a:solidFill>
            </a:endParaRPr>
          </a:p>
        </p:txBody>
      </p:sp>
      <p:pic>
        <p:nvPicPr>
          <p:cNvPr id="1042" name="Picture 18">
            <a:extLst>
              <a:ext uri="{FF2B5EF4-FFF2-40B4-BE49-F238E27FC236}">
                <a16:creationId xmlns:a16="http://schemas.microsoft.com/office/drawing/2014/main" id="{9CE02DA7-9F65-4739-AC44-8D8C8A7654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0" y="6248400"/>
            <a:ext cx="1792288" cy="39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3" name="Rectangle 19">
            <a:extLst>
              <a:ext uri="{FF2B5EF4-FFF2-40B4-BE49-F238E27FC236}">
                <a16:creationId xmlns:a16="http://schemas.microsoft.com/office/drawing/2014/main" id="{31CE0D27-2963-4A23-BDCF-9C7F8EF5210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597400" y="6278563"/>
            <a:ext cx="1524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200" b="1" baseline="0">
                <a:solidFill>
                  <a:srgbClr val="000099"/>
                </a:solidFill>
              </a:rPr>
              <a:t>Chapter menu</a:t>
            </a:r>
            <a:endParaRPr lang="en-US" altLang="en-US" sz="1000" b="1" baseline="0">
              <a:solidFill>
                <a:srgbClr val="000099"/>
              </a:solidFill>
            </a:endParaRPr>
          </a:p>
        </p:txBody>
      </p:sp>
      <p:sp>
        <p:nvSpPr>
          <p:cNvPr id="1044" name="AutoShape 20">
            <a:hlinkClick r:id="rId18" action="ppaction://hlinksldjump" highlightClick="1"/>
            <a:extLst>
              <a:ext uri="{FF2B5EF4-FFF2-40B4-BE49-F238E27FC236}">
                <a16:creationId xmlns:a16="http://schemas.microsoft.com/office/drawing/2014/main" id="{B6B590BA-EC61-433B-95D9-76F09D77FC5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45000" y="6278563"/>
            <a:ext cx="1792288" cy="274637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5" name="AutoShape 21">
            <a:hlinkClick r:id="rId19" action="ppaction://hlinksldjump" highlightClick="1"/>
            <a:extLst>
              <a:ext uri="{FF2B5EF4-FFF2-40B4-BE49-F238E27FC236}">
                <a16:creationId xmlns:a16="http://schemas.microsoft.com/office/drawing/2014/main" id="{F9908D35-277E-4969-874E-C4C9840FCCA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350000" y="6278563"/>
            <a:ext cx="1792288" cy="274637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6" name="Rectangle 22">
            <a:extLst>
              <a:ext uri="{FF2B5EF4-FFF2-40B4-BE49-F238E27FC236}">
                <a16:creationId xmlns:a16="http://schemas.microsoft.com/office/drawing/2014/main" id="{29FA5E33-BFAC-44F3-A3B6-4C506557BB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66800"/>
            <a:ext cx="7797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47" name="Rectangle 23">
            <a:extLst>
              <a:ext uri="{FF2B5EF4-FFF2-40B4-BE49-F238E27FC236}">
                <a16:creationId xmlns:a16="http://schemas.microsoft.com/office/drawing/2014/main" id="{8B2128FF-71C7-4AA7-B6DF-1AA31AC3D1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11200" y="18288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72" r:id="rId12"/>
    <p:sldLayoutId id="2147483673" r:id="rId13"/>
  </p:sldLayoutIdLst>
  <p:transition advClick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rgbClr val="FFCC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CC00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CC00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CC00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CC00"/>
          </a:solidFill>
          <a:latin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CC00"/>
          </a:solidFill>
          <a:latin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CC00"/>
          </a:solidFill>
          <a:latin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CC00"/>
          </a:solidFill>
          <a:latin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CC00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kern="1200">
          <a:solidFill>
            <a:srgbClr val="FFCC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400" kern="1200">
          <a:solidFill>
            <a:srgbClr val="FFCC0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kern="1200">
          <a:solidFill>
            <a:srgbClr val="FFCC0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400" kern="1200">
          <a:solidFill>
            <a:srgbClr val="FFCC0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400" kern="1200">
          <a:solidFill>
            <a:srgbClr val="FFCC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946" name="Text Box 2">
            <a:extLst>
              <a:ext uri="{FF2B5EF4-FFF2-40B4-BE49-F238E27FC236}">
                <a16:creationId xmlns:a16="http://schemas.microsoft.com/office/drawing/2014/main" id="{D18A5BC2-8722-4AB7-B05D-185596D07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6638925"/>
            <a:ext cx="30480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800" baseline="0"/>
              <a:t>Copyright © by Holt, Rinehart and Winston. All rights reserved.</a:t>
            </a:r>
          </a:p>
        </p:txBody>
      </p:sp>
      <p:pic>
        <p:nvPicPr>
          <p:cNvPr id="978947" name="Picture 3">
            <a:extLst>
              <a:ext uri="{FF2B5EF4-FFF2-40B4-BE49-F238E27FC236}">
                <a16:creationId xmlns:a16="http://schemas.microsoft.com/office/drawing/2014/main" id="{5AD291F2-0735-4B60-BC43-8015E438BC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0" y="6243638"/>
            <a:ext cx="179228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8948" name="Rectangle 4">
            <a:extLst>
              <a:ext uri="{FF2B5EF4-FFF2-40B4-BE49-F238E27FC236}">
                <a16:creationId xmlns:a16="http://schemas.microsoft.com/office/drawing/2014/main" id="{1A126D68-6737-42AF-A07D-20DBA5A304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3350" y="6273800"/>
            <a:ext cx="152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200" b="1" baseline="0">
                <a:solidFill>
                  <a:srgbClr val="000099"/>
                </a:solidFill>
              </a:rPr>
              <a:t>Resources</a:t>
            </a:r>
            <a:endParaRPr lang="en-US" altLang="en-US" sz="1000" b="1" baseline="0">
              <a:solidFill>
                <a:srgbClr val="000099"/>
              </a:solidFill>
            </a:endParaRPr>
          </a:p>
        </p:txBody>
      </p:sp>
      <p:pic>
        <p:nvPicPr>
          <p:cNvPr id="978949" name="Picture 5">
            <a:extLst>
              <a:ext uri="{FF2B5EF4-FFF2-40B4-BE49-F238E27FC236}">
                <a16:creationId xmlns:a16="http://schemas.microsoft.com/office/drawing/2014/main" id="{C797BA4A-484E-46E2-9D73-41828496A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0" y="6243638"/>
            <a:ext cx="1792288" cy="39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8950" name="Rectangle 6">
            <a:extLst>
              <a:ext uri="{FF2B5EF4-FFF2-40B4-BE49-F238E27FC236}">
                <a16:creationId xmlns:a16="http://schemas.microsoft.com/office/drawing/2014/main" id="{D30CB6CD-3410-4634-938A-81B4D31688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7400" y="6273800"/>
            <a:ext cx="152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200" b="1" baseline="0">
                <a:solidFill>
                  <a:srgbClr val="000099"/>
                </a:solidFill>
              </a:rPr>
              <a:t>Chapter menu</a:t>
            </a:r>
            <a:endParaRPr lang="en-US" altLang="en-US" sz="1000" b="1" baseline="0">
              <a:solidFill>
                <a:srgbClr val="000099"/>
              </a:solidFill>
            </a:endParaRPr>
          </a:p>
        </p:txBody>
      </p:sp>
      <p:sp>
        <p:nvSpPr>
          <p:cNvPr id="978951" name="AutoShape 7">
            <a:hlinkClick r:id="rId16" action="ppaction://hlinksldjump"/>
            <a:extLst>
              <a:ext uri="{FF2B5EF4-FFF2-40B4-BE49-F238E27FC236}">
                <a16:creationId xmlns:a16="http://schemas.microsoft.com/office/drawing/2014/main" id="{5F6C4C5D-9401-4F9D-996F-2185757023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6281738"/>
            <a:ext cx="1716088" cy="274637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8952" name="AutoShape 8">
            <a:hlinkClick r:id="rId17" action="ppaction://hlinksldjump"/>
            <a:extLst>
              <a:ext uri="{FF2B5EF4-FFF2-40B4-BE49-F238E27FC236}">
                <a16:creationId xmlns:a16="http://schemas.microsoft.com/office/drawing/2014/main" id="{F0BA26A5-F7AA-4864-A812-344A99C58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6513" y="6299200"/>
            <a:ext cx="1716087" cy="274638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8954" name="Rectangle 10">
            <a:extLst>
              <a:ext uri="{FF2B5EF4-FFF2-40B4-BE49-F238E27FC236}">
                <a16:creationId xmlns:a16="http://schemas.microsoft.com/office/drawing/2014/main" id="{009699B9-05D9-4858-8AC6-4A85DDE4F4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668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png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5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5394" name="Picture 2">
            <a:extLst>
              <a:ext uri="{FF2B5EF4-FFF2-40B4-BE49-F238E27FC236}">
                <a16:creationId xmlns:a16="http://schemas.microsoft.com/office/drawing/2014/main" id="{D2D2A3E9-DAAD-4D60-A88F-B1B6B1226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500688"/>
            <a:ext cx="585787" cy="59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5395" name="Text Box 3">
            <a:extLst>
              <a:ext uri="{FF2B5EF4-FFF2-40B4-BE49-F238E27FC236}">
                <a16:creationId xmlns:a16="http://schemas.microsoft.com/office/drawing/2014/main" id="{B37B9762-0A21-490F-BC4C-C22568537C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0"/>
            <a:ext cx="4191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 baseline="0">
                <a:solidFill>
                  <a:srgbClr val="FFCC00"/>
                </a:solidFill>
              </a:rPr>
              <a:t>Section 1 </a:t>
            </a:r>
            <a:r>
              <a:rPr lang="en-US" altLang="en-US" sz="2000" b="1" baseline="0"/>
              <a:t>Schematic Diagrams and Circuits</a:t>
            </a:r>
            <a:endParaRPr lang="en-US" altLang="en-US" sz="2000" b="1" baseline="0">
              <a:solidFill>
                <a:srgbClr val="FFCC00"/>
              </a:solidFill>
            </a:endParaRPr>
          </a:p>
        </p:txBody>
      </p:sp>
      <p:sp>
        <p:nvSpPr>
          <p:cNvPr id="955398" name="Rectangle 6">
            <a:extLst>
              <a:ext uri="{FF2B5EF4-FFF2-40B4-BE49-F238E27FC236}">
                <a16:creationId xmlns:a16="http://schemas.microsoft.com/office/drawing/2014/main" id="{2CA8CCA0-4705-4EEF-B33E-97D370DD1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52400"/>
            <a:ext cx="2093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1" baseline="0"/>
              <a:t>Chapter</a:t>
            </a:r>
            <a:r>
              <a:rPr lang="en-US" altLang="en-US" sz="3200" b="1" baseline="0"/>
              <a:t> 18</a:t>
            </a:r>
            <a:endParaRPr lang="en-US" altLang="en-US" sz="2800" b="1" baseline="0"/>
          </a:p>
        </p:txBody>
      </p:sp>
      <p:sp>
        <p:nvSpPr>
          <p:cNvPr id="955404" name="Rectangle 12">
            <a:extLst>
              <a:ext uri="{FF2B5EF4-FFF2-40B4-BE49-F238E27FC236}">
                <a16:creationId xmlns:a16="http://schemas.microsoft.com/office/drawing/2014/main" id="{F79475D4-71FB-4001-AF06-B77E98678A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Schematic Diagrams</a:t>
            </a:r>
          </a:p>
        </p:txBody>
      </p:sp>
      <p:sp>
        <p:nvSpPr>
          <p:cNvPr id="955405" name="Rectangle 13">
            <a:extLst>
              <a:ext uri="{FF2B5EF4-FFF2-40B4-BE49-F238E27FC236}">
                <a16:creationId xmlns:a16="http://schemas.microsoft.com/office/drawing/2014/main" id="{439D0BA8-67A7-46D3-BE88-689C317D341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Clr>
                <a:srgbClr val="FFCC00"/>
              </a:buClr>
            </a:pPr>
            <a:r>
              <a:rPr lang="en-US" altLang="en-US">
                <a:solidFill>
                  <a:schemeClr val="bg1"/>
                </a:solidFill>
              </a:rPr>
              <a:t>A</a:t>
            </a:r>
            <a:r>
              <a:rPr lang="en-US" altLang="en-US" b="1"/>
              <a:t> schematic diagram </a:t>
            </a:r>
            <a:r>
              <a:rPr lang="en-US" altLang="en-US">
                <a:solidFill>
                  <a:schemeClr val="bg1"/>
                </a:solidFill>
              </a:rPr>
              <a:t>is a representation of a circuit that uses lines to represent wires and different symbols to represent components.</a:t>
            </a:r>
          </a:p>
          <a:p>
            <a:pPr>
              <a:buClr>
                <a:srgbClr val="FFCC00"/>
              </a:buClr>
            </a:pPr>
            <a:endParaRPr lang="en-US" altLang="en-US">
              <a:solidFill>
                <a:schemeClr val="bg1"/>
              </a:solidFill>
            </a:endParaRPr>
          </a:p>
          <a:p>
            <a:pPr>
              <a:buClr>
                <a:srgbClr val="FFCC00"/>
              </a:buClr>
            </a:pPr>
            <a:r>
              <a:rPr lang="en-US" altLang="en-US">
                <a:solidFill>
                  <a:schemeClr val="bg1"/>
                </a:solidFill>
              </a:rPr>
              <a:t>Some </a:t>
            </a:r>
            <a:r>
              <a:rPr lang="en-US" altLang="en-US"/>
              <a:t>symbols used in schematic diagrams</a:t>
            </a:r>
            <a:r>
              <a:rPr lang="en-US" altLang="en-US">
                <a:solidFill>
                  <a:schemeClr val="bg1"/>
                </a:solidFill>
              </a:rPr>
              <a:t> are shown at right.</a:t>
            </a:r>
          </a:p>
        </p:txBody>
      </p:sp>
      <p:pic>
        <p:nvPicPr>
          <p:cNvPr id="955408" name="Picture 16">
            <a:extLst>
              <a:ext uri="{FF2B5EF4-FFF2-40B4-BE49-F238E27FC236}">
                <a16:creationId xmlns:a16="http://schemas.microsoft.com/office/drawing/2014/main" id="{5D3E455E-34F5-4172-A080-045DD962ED6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7800" y="1143000"/>
            <a:ext cx="2598738" cy="4876800"/>
          </a:xfrm>
          <a:noFill/>
          <a:ln/>
          <a:extLs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55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4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554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5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5405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6427" name="Picture 11">
            <a:extLst>
              <a:ext uri="{FF2B5EF4-FFF2-40B4-BE49-F238E27FC236}">
                <a16:creationId xmlns:a16="http://schemas.microsoft.com/office/drawing/2014/main" id="{3318D126-812D-48F4-84C6-825784BC4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500688"/>
            <a:ext cx="585787" cy="59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6430" name="Rectangle 14">
            <a:extLst>
              <a:ext uri="{FF2B5EF4-FFF2-40B4-BE49-F238E27FC236}">
                <a16:creationId xmlns:a16="http://schemas.microsoft.com/office/drawing/2014/main" id="{E4FEAE85-DBD0-48D2-BA6C-E940F0804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52400"/>
            <a:ext cx="2093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1" baseline="0"/>
              <a:t>Chapter</a:t>
            </a:r>
            <a:r>
              <a:rPr lang="en-US" altLang="en-US" sz="3200" b="1" baseline="0"/>
              <a:t> 18</a:t>
            </a:r>
            <a:endParaRPr lang="en-US" altLang="en-US" sz="2800" b="1" baseline="0"/>
          </a:p>
        </p:txBody>
      </p:sp>
      <p:pic>
        <p:nvPicPr>
          <p:cNvPr id="956433" name="Picture 17">
            <a:extLst>
              <a:ext uri="{FF2B5EF4-FFF2-40B4-BE49-F238E27FC236}">
                <a16:creationId xmlns:a16="http://schemas.microsoft.com/office/drawing/2014/main" id="{68029854-B1D7-4CCA-945F-2D8373D5E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500688"/>
            <a:ext cx="585787" cy="59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6439" name="Rectangle 23">
            <a:extLst>
              <a:ext uri="{FF2B5EF4-FFF2-40B4-BE49-F238E27FC236}">
                <a16:creationId xmlns:a16="http://schemas.microsoft.com/office/drawing/2014/main" id="{A2E7B27A-895D-4F62-84E8-0446AC3B41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Schematic Diagram and Common Symbols</a:t>
            </a:r>
            <a:endParaRPr lang="en-US" altLang="en-US" b="0"/>
          </a:p>
        </p:txBody>
      </p:sp>
      <p:sp>
        <p:nvSpPr>
          <p:cNvPr id="956440" name="Text Box 24">
            <a:extLst>
              <a:ext uri="{FF2B5EF4-FFF2-40B4-BE49-F238E27FC236}">
                <a16:creationId xmlns:a16="http://schemas.microsoft.com/office/drawing/2014/main" id="{0FE50E68-E19F-4BE5-AC16-E80BA6B80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0"/>
            <a:ext cx="4191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 baseline="0">
                <a:solidFill>
                  <a:srgbClr val="FFCC00"/>
                </a:solidFill>
              </a:rPr>
              <a:t>Section 1 </a:t>
            </a:r>
            <a:r>
              <a:rPr lang="en-US" altLang="en-US" sz="2000" b="1" baseline="0"/>
              <a:t>Schematic Diagrams and Circuits</a:t>
            </a:r>
            <a:endParaRPr lang="en-US" altLang="en-US" sz="2000" b="1" baseline="0">
              <a:solidFill>
                <a:srgbClr val="FFCC00"/>
              </a:solidFill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956462" r:id="rId2" imgW="5334745" imgH="4445267"/>
        </mc:Choice>
        <mc:Fallback>
          <p:control r:id="rId2" imgW="5334745" imgH="4445267">
            <p:pic>
              <p:nvPicPr>
                <p:cNvPr id="956446" name="ShockwaveFlash1">
                  <a:extLst>
                    <a:ext uri="{FF2B5EF4-FFF2-40B4-BE49-F238E27FC236}">
                      <a16:creationId xmlns:a16="http://schemas.microsoft.com/office/drawing/2014/main" id="{F5976113-672D-43B0-A706-CC6F429B768F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05000" y="1651000"/>
                  <a:ext cx="5334000" cy="4445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algn="ctr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1474" name="Picture 2">
            <a:extLst>
              <a:ext uri="{FF2B5EF4-FFF2-40B4-BE49-F238E27FC236}">
                <a16:creationId xmlns:a16="http://schemas.microsoft.com/office/drawing/2014/main" id="{9483AAC3-A0FA-4C7E-B72E-1940479C8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500688"/>
            <a:ext cx="585787" cy="59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1475" name="Text Box 3">
            <a:extLst>
              <a:ext uri="{FF2B5EF4-FFF2-40B4-BE49-F238E27FC236}">
                <a16:creationId xmlns:a16="http://schemas.microsoft.com/office/drawing/2014/main" id="{330A8820-18A0-4921-97AA-B336DB7BE7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0"/>
            <a:ext cx="4191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 baseline="0">
                <a:solidFill>
                  <a:srgbClr val="FFCC00"/>
                </a:solidFill>
              </a:rPr>
              <a:t>Section 1 </a:t>
            </a:r>
            <a:r>
              <a:rPr lang="en-US" altLang="en-US" sz="2000" b="1" baseline="0"/>
              <a:t>Schematic Diagrams and Circuits</a:t>
            </a:r>
            <a:endParaRPr lang="en-US" altLang="en-US" sz="2000" b="1" baseline="0">
              <a:solidFill>
                <a:srgbClr val="FFCC00"/>
              </a:solidFill>
            </a:endParaRPr>
          </a:p>
        </p:txBody>
      </p:sp>
      <p:sp>
        <p:nvSpPr>
          <p:cNvPr id="1001476" name="Rectangle 4">
            <a:extLst>
              <a:ext uri="{FF2B5EF4-FFF2-40B4-BE49-F238E27FC236}">
                <a16:creationId xmlns:a16="http://schemas.microsoft.com/office/drawing/2014/main" id="{02EDDB23-DC04-4FE1-9CDB-6CF30ABCF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52400"/>
            <a:ext cx="2093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1" baseline="0"/>
              <a:t>Chapter</a:t>
            </a:r>
            <a:r>
              <a:rPr lang="en-US" altLang="en-US" sz="3200" b="1" baseline="0"/>
              <a:t> 18</a:t>
            </a:r>
            <a:endParaRPr lang="en-US" altLang="en-US" sz="2800" b="1" baseline="0"/>
          </a:p>
        </p:txBody>
      </p:sp>
      <p:sp>
        <p:nvSpPr>
          <p:cNvPr id="1001477" name="Rectangle 5">
            <a:extLst>
              <a:ext uri="{FF2B5EF4-FFF2-40B4-BE49-F238E27FC236}">
                <a16:creationId xmlns:a16="http://schemas.microsoft.com/office/drawing/2014/main" id="{C7DC7419-23AC-4D15-BE3F-9920307232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Electric Circuits</a:t>
            </a:r>
          </a:p>
        </p:txBody>
      </p:sp>
      <p:sp>
        <p:nvSpPr>
          <p:cNvPr id="1001478" name="Rectangle 6">
            <a:extLst>
              <a:ext uri="{FF2B5EF4-FFF2-40B4-BE49-F238E27FC236}">
                <a16:creationId xmlns:a16="http://schemas.microsoft.com/office/drawing/2014/main" id="{BC18917E-28F0-484D-8FB0-68868CC6A8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FFCC00"/>
              </a:buClr>
            </a:pPr>
            <a:r>
              <a:rPr lang="en-US" altLang="en-US">
                <a:solidFill>
                  <a:schemeClr val="bg1"/>
                </a:solidFill>
              </a:rPr>
              <a:t>An</a:t>
            </a:r>
            <a:r>
              <a:rPr lang="en-US" altLang="en-US" b="1"/>
              <a:t> electric circuit </a:t>
            </a:r>
            <a:r>
              <a:rPr lang="en-US" altLang="en-US">
                <a:solidFill>
                  <a:schemeClr val="bg1"/>
                </a:solidFill>
              </a:rPr>
              <a:t>is</a:t>
            </a:r>
            <a:r>
              <a:rPr lang="en-US" altLang="en-US" b="1">
                <a:solidFill>
                  <a:schemeClr val="bg1"/>
                </a:solidFill>
              </a:rPr>
              <a:t> </a:t>
            </a:r>
            <a:r>
              <a:rPr lang="en-US" altLang="en-US">
                <a:solidFill>
                  <a:schemeClr val="bg1"/>
                </a:solidFill>
              </a:rPr>
              <a:t>a set of electrical components connected such that they provide one or more complete paths for the movement of charges.</a:t>
            </a:r>
          </a:p>
          <a:p>
            <a:pPr>
              <a:buClr>
                <a:srgbClr val="FFCC00"/>
              </a:buClr>
            </a:pPr>
            <a:endParaRPr lang="en-US" altLang="en-US"/>
          </a:p>
          <a:p>
            <a:pPr>
              <a:buClr>
                <a:srgbClr val="FFCC00"/>
              </a:buClr>
            </a:pPr>
            <a:r>
              <a:rPr lang="en-US" altLang="en-US">
                <a:solidFill>
                  <a:schemeClr val="bg1"/>
                </a:solidFill>
              </a:rPr>
              <a:t>A schematic diagram for a circuit is sometimes called a</a:t>
            </a:r>
            <a:r>
              <a:rPr lang="en-US" altLang="en-US"/>
              <a:t> </a:t>
            </a:r>
            <a:r>
              <a:rPr lang="en-US" altLang="en-US" i="1"/>
              <a:t>circuit diagram.</a:t>
            </a:r>
            <a:endParaRPr lang="en-US" altLang="en-US"/>
          </a:p>
          <a:p>
            <a:pPr>
              <a:buClr>
                <a:srgbClr val="FFCC00"/>
              </a:buClr>
            </a:pPr>
            <a:endParaRPr lang="en-US" altLang="en-US"/>
          </a:p>
          <a:p>
            <a:pPr>
              <a:buClr>
                <a:srgbClr val="FFCC00"/>
              </a:buClr>
            </a:pPr>
            <a:r>
              <a:rPr lang="en-US" altLang="en-US">
                <a:solidFill>
                  <a:schemeClr val="bg1"/>
                </a:solidFill>
              </a:rPr>
              <a:t>Any element or group of elements in a circuit that dissipates energy is called a</a:t>
            </a:r>
            <a:r>
              <a:rPr lang="en-US" altLang="en-US"/>
              <a:t> </a:t>
            </a:r>
            <a:r>
              <a:rPr lang="en-US" altLang="en-US" i="1"/>
              <a:t>load.</a:t>
            </a:r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4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14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4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014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4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014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1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1478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1714" name="Picture 2">
            <a:extLst>
              <a:ext uri="{FF2B5EF4-FFF2-40B4-BE49-F238E27FC236}">
                <a16:creationId xmlns:a16="http://schemas.microsoft.com/office/drawing/2014/main" id="{5277D4E6-8E82-4E1C-8E07-56551808B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500688"/>
            <a:ext cx="585787" cy="59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1715" name="Text Box 3">
            <a:extLst>
              <a:ext uri="{FF2B5EF4-FFF2-40B4-BE49-F238E27FC236}">
                <a16:creationId xmlns:a16="http://schemas.microsoft.com/office/drawing/2014/main" id="{D1D9A4BB-812E-4624-951F-BA431A1D5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0"/>
            <a:ext cx="4191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 baseline="0">
                <a:solidFill>
                  <a:srgbClr val="FFCC00"/>
                </a:solidFill>
              </a:rPr>
              <a:t>Section 1 </a:t>
            </a:r>
            <a:r>
              <a:rPr lang="en-US" altLang="en-US" sz="2000" b="1" baseline="0"/>
              <a:t>Schematic Diagrams and Circuits</a:t>
            </a:r>
            <a:endParaRPr lang="en-US" altLang="en-US" sz="2000" b="1" baseline="0">
              <a:solidFill>
                <a:srgbClr val="FFCC00"/>
              </a:solidFill>
            </a:endParaRPr>
          </a:p>
        </p:txBody>
      </p:sp>
      <p:sp>
        <p:nvSpPr>
          <p:cNvPr id="1011716" name="Rectangle 4">
            <a:extLst>
              <a:ext uri="{FF2B5EF4-FFF2-40B4-BE49-F238E27FC236}">
                <a16:creationId xmlns:a16="http://schemas.microsoft.com/office/drawing/2014/main" id="{AEED38B1-FB62-48F6-8E5F-C4D229CA1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52400"/>
            <a:ext cx="2093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1" baseline="0"/>
              <a:t>Chapter</a:t>
            </a:r>
            <a:r>
              <a:rPr lang="en-US" altLang="en-US" sz="3200" b="1" baseline="0"/>
              <a:t> 18</a:t>
            </a:r>
            <a:endParaRPr lang="en-US" altLang="en-US" sz="2800" b="1" baseline="0"/>
          </a:p>
        </p:txBody>
      </p:sp>
      <p:sp>
        <p:nvSpPr>
          <p:cNvPr id="1011717" name="Rectangle 5">
            <a:extLst>
              <a:ext uri="{FF2B5EF4-FFF2-40B4-BE49-F238E27FC236}">
                <a16:creationId xmlns:a16="http://schemas.microsoft.com/office/drawing/2014/main" id="{FB2F746A-583D-4047-BD77-457168B358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Electric Circuits, </a:t>
            </a:r>
            <a:r>
              <a:rPr lang="en-US" altLang="en-US" b="0" i="1"/>
              <a:t>continued</a:t>
            </a:r>
            <a:endParaRPr lang="en-US" altLang="en-US"/>
          </a:p>
        </p:txBody>
      </p:sp>
      <p:sp>
        <p:nvSpPr>
          <p:cNvPr id="1011718" name="Rectangle 6">
            <a:extLst>
              <a:ext uri="{FF2B5EF4-FFF2-40B4-BE49-F238E27FC236}">
                <a16:creationId xmlns:a16="http://schemas.microsoft.com/office/drawing/2014/main" id="{D82AECBE-770D-4453-85D1-AF81A24978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FFCC00"/>
              </a:buClr>
            </a:pPr>
            <a:r>
              <a:rPr lang="en-US" altLang="en-US">
                <a:solidFill>
                  <a:schemeClr val="bg1"/>
                </a:solidFill>
              </a:rPr>
              <a:t>A circuit which contains a complete path for electrons to follow is called a</a:t>
            </a:r>
            <a:r>
              <a:rPr lang="en-US" altLang="en-US"/>
              <a:t> </a:t>
            </a:r>
            <a:r>
              <a:rPr lang="en-US" altLang="en-US" i="1"/>
              <a:t>closed circuit.</a:t>
            </a:r>
            <a:endParaRPr lang="en-US" altLang="en-US"/>
          </a:p>
          <a:p>
            <a:pPr>
              <a:buClr>
                <a:srgbClr val="FFCC00"/>
              </a:buClr>
            </a:pPr>
            <a:endParaRPr lang="en-US" altLang="en-US"/>
          </a:p>
          <a:p>
            <a:pPr>
              <a:buClr>
                <a:srgbClr val="FFCC00"/>
              </a:buClr>
            </a:pPr>
            <a:r>
              <a:rPr lang="en-US" altLang="en-US">
                <a:solidFill>
                  <a:schemeClr val="bg1"/>
                </a:solidFill>
              </a:rPr>
              <a:t>Without a complete path, there is no charge flow and therefore no current. This situation is called an</a:t>
            </a:r>
            <a:r>
              <a:rPr lang="en-US" altLang="en-US"/>
              <a:t> </a:t>
            </a:r>
            <a:r>
              <a:rPr lang="en-US" altLang="en-US" i="1"/>
              <a:t>open circuit.</a:t>
            </a:r>
            <a:endParaRPr lang="en-US" altLang="en-US"/>
          </a:p>
          <a:p>
            <a:pPr>
              <a:buClr>
                <a:srgbClr val="FFCC00"/>
              </a:buClr>
            </a:pPr>
            <a:endParaRPr lang="en-US" altLang="en-US"/>
          </a:p>
          <a:p>
            <a:pPr>
              <a:buClr>
                <a:srgbClr val="FFCC00"/>
              </a:buClr>
            </a:pPr>
            <a:r>
              <a:rPr lang="en-US" altLang="en-US">
                <a:solidFill>
                  <a:schemeClr val="bg1"/>
                </a:solidFill>
              </a:rPr>
              <a:t>A</a:t>
            </a:r>
            <a:r>
              <a:rPr lang="en-US" altLang="en-US"/>
              <a:t> </a:t>
            </a:r>
            <a:r>
              <a:rPr lang="en-US" altLang="en-US" i="1"/>
              <a:t>short circuit</a:t>
            </a:r>
            <a:r>
              <a:rPr lang="en-US" altLang="en-US"/>
              <a:t> </a:t>
            </a:r>
            <a:r>
              <a:rPr lang="en-US" altLang="en-US">
                <a:solidFill>
                  <a:schemeClr val="bg1"/>
                </a:solidFill>
              </a:rPr>
              <a:t>is a closed circuit that does not contain a load.</a:t>
            </a:r>
            <a:r>
              <a:rPr lang="en-US" altLang="en-US"/>
              <a:t> Short circuits can be hazardous.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11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7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117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7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117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1718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2738" name="Picture 2">
            <a:extLst>
              <a:ext uri="{FF2B5EF4-FFF2-40B4-BE49-F238E27FC236}">
                <a16:creationId xmlns:a16="http://schemas.microsoft.com/office/drawing/2014/main" id="{0678A7BD-57A0-4576-98CC-3F47B2B56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500688"/>
            <a:ext cx="585787" cy="59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2739" name="Text Box 3">
            <a:extLst>
              <a:ext uri="{FF2B5EF4-FFF2-40B4-BE49-F238E27FC236}">
                <a16:creationId xmlns:a16="http://schemas.microsoft.com/office/drawing/2014/main" id="{B04DA636-3B6F-45A8-9772-EC40316EF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0"/>
            <a:ext cx="4191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 baseline="0">
                <a:solidFill>
                  <a:srgbClr val="FFCC00"/>
                </a:solidFill>
              </a:rPr>
              <a:t>Section 1 </a:t>
            </a:r>
            <a:r>
              <a:rPr lang="en-US" altLang="en-US" sz="2000" b="1" baseline="0"/>
              <a:t>Schematic Diagrams and Circuits</a:t>
            </a:r>
            <a:endParaRPr lang="en-US" altLang="en-US" sz="2000" b="1" baseline="0">
              <a:solidFill>
                <a:srgbClr val="FFCC00"/>
              </a:solidFill>
            </a:endParaRPr>
          </a:p>
        </p:txBody>
      </p:sp>
      <p:sp>
        <p:nvSpPr>
          <p:cNvPr id="1012740" name="Rectangle 4">
            <a:extLst>
              <a:ext uri="{FF2B5EF4-FFF2-40B4-BE49-F238E27FC236}">
                <a16:creationId xmlns:a16="http://schemas.microsoft.com/office/drawing/2014/main" id="{9D49208E-2764-4990-AC81-C8F3633CDD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52400"/>
            <a:ext cx="2093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1" baseline="0"/>
              <a:t>Chapter</a:t>
            </a:r>
            <a:r>
              <a:rPr lang="en-US" altLang="en-US" sz="3200" b="1" baseline="0"/>
              <a:t> 18</a:t>
            </a:r>
            <a:endParaRPr lang="en-US" altLang="en-US" sz="2800" b="1" baseline="0"/>
          </a:p>
        </p:txBody>
      </p:sp>
      <p:sp>
        <p:nvSpPr>
          <p:cNvPr id="1012741" name="Rectangle 5">
            <a:extLst>
              <a:ext uri="{FF2B5EF4-FFF2-40B4-BE49-F238E27FC236}">
                <a16:creationId xmlns:a16="http://schemas.microsoft.com/office/drawing/2014/main" id="{6891FB74-CBA4-4AC7-98D4-103FFE0708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Electric Circuits, </a:t>
            </a:r>
            <a:r>
              <a:rPr lang="en-US" altLang="en-US" b="0" i="1"/>
              <a:t>continued</a:t>
            </a:r>
            <a:endParaRPr lang="en-US" altLang="en-US"/>
          </a:p>
        </p:txBody>
      </p:sp>
      <p:sp>
        <p:nvSpPr>
          <p:cNvPr id="1012742" name="Rectangle 6">
            <a:extLst>
              <a:ext uri="{FF2B5EF4-FFF2-40B4-BE49-F238E27FC236}">
                <a16:creationId xmlns:a16="http://schemas.microsoft.com/office/drawing/2014/main" id="{5DEBAE1E-94E0-4C52-81F7-E180094AFD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FFCC00"/>
              </a:buClr>
            </a:pPr>
            <a:r>
              <a:rPr lang="en-US" altLang="en-US">
                <a:solidFill>
                  <a:schemeClr val="bg1"/>
                </a:solidFill>
              </a:rPr>
              <a:t>The source of potential difference and electrical energy is the circuits</a:t>
            </a:r>
            <a:r>
              <a:rPr lang="en-US" altLang="en-US"/>
              <a:t> </a:t>
            </a:r>
            <a:r>
              <a:rPr lang="en-US" altLang="en-US" i="1"/>
              <a:t>emf.</a:t>
            </a:r>
          </a:p>
          <a:p>
            <a:pPr>
              <a:buClr>
                <a:srgbClr val="FFCC00"/>
              </a:buClr>
            </a:pPr>
            <a:endParaRPr lang="en-US" altLang="en-US" i="1"/>
          </a:p>
          <a:p>
            <a:pPr>
              <a:buClr>
                <a:srgbClr val="FFCC00"/>
              </a:buClr>
            </a:pPr>
            <a:r>
              <a:rPr lang="en-US" altLang="en-US">
                <a:solidFill>
                  <a:schemeClr val="bg1"/>
                </a:solidFill>
              </a:rPr>
              <a:t>Any device that</a:t>
            </a:r>
            <a:r>
              <a:rPr lang="en-US" altLang="en-US"/>
              <a:t> transforms nonelectrical energy into electrical energy</a:t>
            </a:r>
            <a:r>
              <a:rPr lang="en-US" altLang="en-US">
                <a:solidFill>
                  <a:schemeClr val="bg1"/>
                </a:solidFill>
              </a:rPr>
              <a:t>, such as a battery or a generator, is a source of </a:t>
            </a:r>
            <a:r>
              <a:rPr lang="en-US" altLang="en-US" i="1">
                <a:solidFill>
                  <a:schemeClr val="bg1"/>
                </a:solidFill>
              </a:rPr>
              <a:t>emf.</a:t>
            </a:r>
            <a:endParaRPr lang="en-US" altLang="en-US">
              <a:solidFill>
                <a:schemeClr val="bg1"/>
              </a:solidFill>
            </a:endParaRPr>
          </a:p>
          <a:p>
            <a:pPr>
              <a:buClr>
                <a:srgbClr val="FFCC00"/>
              </a:buClr>
            </a:pPr>
            <a:endParaRPr lang="en-US" altLang="en-US"/>
          </a:p>
          <a:p>
            <a:pPr>
              <a:buClr>
                <a:srgbClr val="FFCC00"/>
              </a:buClr>
            </a:pPr>
            <a:r>
              <a:rPr lang="en-US" altLang="en-US">
                <a:solidFill>
                  <a:schemeClr val="bg1"/>
                </a:solidFill>
              </a:rPr>
              <a:t>If the internal resistance of a battery is neglected,</a:t>
            </a:r>
            <a:r>
              <a:rPr lang="en-US" altLang="en-US"/>
              <a:t> the emf equals the potential difference </a:t>
            </a:r>
            <a:r>
              <a:rPr lang="en-US" altLang="en-US">
                <a:solidFill>
                  <a:schemeClr val="bg1"/>
                </a:solidFill>
              </a:rPr>
              <a:t>across the source’s two terminals.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127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127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127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2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2742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62" name="Picture 2">
            <a:extLst>
              <a:ext uri="{FF2B5EF4-FFF2-40B4-BE49-F238E27FC236}">
                <a16:creationId xmlns:a16="http://schemas.microsoft.com/office/drawing/2014/main" id="{B8630BDF-D07A-479D-8666-A552D3199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500688"/>
            <a:ext cx="585787" cy="59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3763" name="Text Box 3">
            <a:extLst>
              <a:ext uri="{FF2B5EF4-FFF2-40B4-BE49-F238E27FC236}">
                <a16:creationId xmlns:a16="http://schemas.microsoft.com/office/drawing/2014/main" id="{4FDEFF32-CC03-4599-BD3F-84923A2DBE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0"/>
            <a:ext cx="4191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 baseline="0">
                <a:solidFill>
                  <a:srgbClr val="FFCC00"/>
                </a:solidFill>
              </a:rPr>
              <a:t>Section 1 </a:t>
            </a:r>
            <a:r>
              <a:rPr lang="en-US" altLang="en-US" sz="2000" b="1" baseline="0"/>
              <a:t>Schematic Diagrams and Circuits</a:t>
            </a:r>
            <a:endParaRPr lang="en-US" altLang="en-US" sz="2000" b="1" baseline="0">
              <a:solidFill>
                <a:srgbClr val="FFCC00"/>
              </a:solidFill>
            </a:endParaRPr>
          </a:p>
        </p:txBody>
      </p:sp>
      <p:sp>
        <p:nvSpPr>
          <p:cNvPr id="1013764" name="Rectangle 4">
            <a:extLst>
              <a:ext uri="{FF2B5EF4-FFF2-40B4-BE49-F238E27FC236}">
                <a16:creationId xmlns:a16="http://schemas.microsoft.com/office/drawing/2014/main" id="{5F396240-851F-4368-8BFC-5E7360306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52400"/>
            <a:ext cx="2093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1" baseline="0"/>
              <a:t>Chapter</a:t>
            </a:r>
            <a:r>
              <a:rPr lang="en-US" altLang="en-US" sz="3200" b="1" baseline="0"/>
              <a:t> 18</a:t>
            </a:r>
            <a:endParaRPr lang="en-US" altLang="en-US" sz="2800" b="1" baseline="0"/>
          </a:p>
        </p:txBody>
      </p:sp>
      <p:sp>
        <p:nvSpPr>
          <p:cNvPr id="1013765" name="Rectangle 5">
            <a:extLst>
              <a:ext uri="{FF2B5EF4-FFF2-40B4-BE49-F238E27FC236}">
                <a16:creationId xmlns:a16="http://schemas.microsoft.com/office/drawing/2014/main" id="{D95FC79B-A903-4759-B465-97E4E7A2A4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Electric Circuits, </a:t>
            </a:r>
            <a:r>
              <a:rPr lang="en-US" altLang="en-US" b="0" i="1"/>
              <a:t>continued</a:t>
            </a:r>
            <a:endParaRPr lang="en-US" altLang="en-US"/>
          </a:p>
        </p:txBody>
      </p:sp>
      <p:sp>
        <p:nvSpPr>
          <p:cNvPr id="1013766" name="Rectangle 6">
            <a:extLst>
              <a:ext uri="{FF2B5EF4-FFF2-40B4-BE49-F238E27FC236}">
                <a16:creationId xmlns:a16="http://schemas.microsoft.com/office/drawing/2014/main" id="{2BD8D8FB-0445-4CFC-8A54-CE25BEE77C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FFCC00"/>
              </a:buClr>
            </a:pPr>
            <a:r>
              <a:rPr lang="en-US" altLang="en-US">
                <a:solidFill>
                  <a:schemeClr val="bg1"/>
                </a:solidFill>
              </a:rPr>
              <a:t>The</a:t>
            </a:r>
            <a:r>
              <a:rPr lang="en-US" altLang="en-US"/>
              <a:t> </a:t>
            </a:r>
            <a:r>
              <a:rPr lang="en-US" altLang="en-US" i="1"/>
              <a:t>terminal voltage</a:t>
            </a:r>
            <a:r>
              <a:rPr lang="en-US" altLang="en-US"/>
              <a:t> </a:t>
            </a:r>
            <a:r>
              <a:rPr lang="en-US" altLang="en-US">
                <a:solidFill>
                  <a:schemeClr val="bg1"/>
                </a:solidFill>
              </a:rPr>
              <a:t>is the potential difference across a battery’s positive and negative terminals.</a:t>
            </a:r>
            <a:endParaRPr lang="en-US" altLang="en-US"/>
          </a:p>
          <a:p>
            <a:pPr>
              <a:buClr>
                <a:srgbClr val="FFCC00"/>
              </a:buClr>
            </a:pPr>
            <a:endParaRPr lang="en-US" altLang="en-US"/>
          </a:p>
          <a:p>
            <a:pPr>
              <a:buClr>
                <a:srgbClr val="FFCC00"/>
              </a:buClr>
            </a:pPr>
            <a:r>
              <a:rPr lang="en-US" altLang="en-US">
                <a:solidFill>
                  <a:schemeClr val="bg1"/>
                </a:solidFill>
              </a:rPr>
              <a:t>For conventional current, the terminal voltage is</a:t>
            </a:r>
            <a:r>
              <a:rPr lang="en-US" altLang="en-US"/>
              <a:t> less than the emf.</a:t>
            </a:r>
          </a:p>
          <a:p>
            <a:pPr>
              <a:buClr>
                <a:srgbClr val="FFCC00"/>
              </a:buClr>
            </a:pPr>
            <a:endParaRPr lang="en-US" altLang="en-US"/>
          </a:p>
          <a:p>
            <a:pPr>
              <a:buClr>
                <a:srgbClr val="FFCC00"/>
              </a:buClr>
            </a:pPr>
            <a:r>
              <a:rPr lang="en-US" altLang="en-US">
                <a:solidFill>
                  <a:schemeClr val="bg1"/>
                </a:solidFill>
              </a:rPr>
              <a:t>The</a:t>
            </a:r>
            <a:r>
              <a:rPr lang="en-US" altLang="en-US"/>
              <a:t> potential difference across a load </a:t>
            </a:r>
            <a:r>
              <a:rPr lang="en-US" altLang="en-US">
                <a:solidFill>
                  <a:schemeClr val="bg1"/>
                </a:solidFill>
              </a:rPr>
              <a:t>equals the terminal voltage.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137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137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137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66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995" name="Rectangle 3">
            <a:extLst>
              <a:ext uri="{FF2B5EF4-FFF2-40B4-BE49-F238E27FC236}">
                <a16:creationId xmlns:a16="http://schemas.microsoft.com/office/drawing/2014/main" id="{5CE4CA91-5A2A-4824-99C6-FD6EB140B7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52400"/>
            <a:ext cx="2093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1" baseline="0"/>
              <a:t>Chapter</a:t>
            </a:r>
            <a:r>
              <a:rPr lang="en-US" altLang="en-US" sz="3200" b="1" baseline="0"/>
              <a:t> 18</a:t>
            </a:r>
            <a:endParaRPr lang="en-US" altLang="en-US" sz="2800" b="1" baseline="0"/>
          </a:p>
        </p:txBody>
      </p:sp>
      <p:sp>
        <p:nvSpPr>
          <p:cNvPr id="980997" name="Rectangle 5">
            <a:extLst>
              <a:ext uri="{FF2B5EF4-FFF2-40B4-BE49-F238E27FC236}">
                <a16:creationId xmlns:a16="http://schemas.microsoft.com/office/drawing/2014/main" id="{001B8A49-85C4-47AE-9D14-A0281E6772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Light Bulb</a:t>
            </a:r>
          </a:p>
        </p:txBody>
      </p:sp>
      <p:sp>
        <p:nvSpPr>
          <p:cNvPr id="980998" name="Text Box 6">
            <a:extLst>
              <a:ext uri="{FF2B5EF4-FFF2-40B4-BE49-F238E27FC236}">
                <a16:creationId xmlns:a16="http://schemas.microsoft.com/office/drawing/2014/main" id="{1CBE79BC-B672-4F23-B8E8-5962615DCA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0"/>
            <a:ext cx="4191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 baseline="0">
                <a:solidFill>
                  <a:srgbClr val="FFCC00"/>
                </a:solidFill>
              </a:rPr>
              <a:t>Section 1 </a:t>
            </a:r>
            <a:r>
              <a:rPr lang="en-US" altLang="en-US" sz="2000" b="1" baseline="0"/>
              <a:t>Schematic Diagrams and Circuits</a:t>
            </a:r>
            <a:endParaRPr lang="en-US" altLang="en-US" sz="2000" b="1" baseline="0">
              <a:solidFill>
                <a:srgbClr val="FFCC00"/>
              </a:solidFill>
            </a:endParaRPr>
          </a:p>
        </p:txBody>
      </p:sp>
      <p:pic>
        <p:nvPicPr>
          <p:cNvPr id="981005" name="Picture 13">
            <a:extLst>
              <a:ext uri="{FF2B5EF4-FFF2-40B4-BE49-F238E27FC236}">
                <a16:creationId xmlns:a16="http://schemas.microsoft.com/office/drawing/2014/main" id="{34EA1389-0FFA-4067-BC29-B93A125B3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675" y="914400"/>
            <a:ext cx="3819525" cy="522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2498" name="Picture 2">
            <a:extLst>
              <a:ext uri="{FF2B5EF4-FFF2-40B4-BE49-F238E27FC236}">
                <a16:creationId xmlns:a16="http://schemas.microsoft.com/office/drawing/2014/main" id="{A18A8538-791C-496E-8DE3-F0639C477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500688"/>
            <a:ext cx="585787" cy="59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2499" name="Text Box 3">
            <a:extLst>
              <a:ext uri="{FF2B5EF4-FFF2-40B4-BE49-F238E27FC236}">
                <a16:creationId xmlns:a16="http://schemas.microsoft.com/office/drawing/2014/main" id="{421B7C9C-F405-4648-964D-7B6CF3B873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0"/>
            <a:ext cx="4191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 baseline="0">
                <a:solidFill>
                  <a:srgbClr val="FFCC00"/>
                </a:solidFill>
              </a:rPr>
              <a:t>Section 2 </a:t>
            </a:r>
            <a:r>
              <a:rPr lang="en-US" altLang="en-US" sz="2000" b="1" baseline="0"/>
              <a:t>Resistors in Series or in Parallel</a:t>
            </a:r>
            <a:endParaRPr lang="en-US" altLang="en-US" sz="2000" b="1" baseline="0">
              <a:solidFill>
                <a:srgbClr val="FFCC00"/>
              </a:solidFill>
            </a:endParaRPr>
          </a:p>
        </p:txBody>
      </p:sp>
      <p:sp>
        <p:nvSpPr>
          <p:cNvPr id="1002500" name="Rectangle 4">
            <a:extLst>
              <a:ext uri="{FF2B5EF4-FFF2-40B4-BE49-F238E27FC236}">
                <a16:creationId xmlns:a16="http://schemas.microsoft.com/office/drawing/2014/main" id="{1A7599B0-6023-4518-9063-1981BDBB3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52400"/>
            <a:ext cx="2093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1" baseline="0"/>
              <a:t>Chapter</a:t>
            </a:r>
            <a:r>
              <a:rPr lang="en-US" altLang="en-US" sz="3200" b="1" baseline="0"/>
              <a:t> 18</a:t>
            </a:r>
            <a:endParaRPr lang="en-US" altLang="en-US" sz="2800" b="1" baseline="0"/>
          </a:p>
        </p:txBody>
      </p:sp>
      <p:sp>
        <p:nvSpPr>
          <p:cNvPr id="1002501" name="Rectangle 5">
            <a:extLst>
              <a:ext uri="{FF2B5EF4-FFF2-40B4-BE49-F238E27FC236}">
                <a16:creationId xmlns:a16="http://schemas.microsoft.com/office/drawing/2014/main" id="{DE9ED94A-935F-4FEA-A60D-926900229D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Resistors in Series</a:t>
            </a:r>
          </a:p>
        </p:txBody>
      </p:sp>
      <p:sp>
        <p:nvSpPr>
          <p:cNvPr id="1002502" name="Rectangle 6">
            <a:extLst>
              <a:ext uri="{FF2B5EF4-FFF2-40B4-BE49-F238E27FC236}">
                <a16:creationId xmlns:a16="http://schemas.microsoft.com/office/drawing/2014/main" id="{F86A271F-C4C8-493C-9B3F-794A8400A4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rgbClr val="FFCC00"/>
              </a:buClr>
            </a:pPr>
            <a:r>
              <a:rPr lang="en-US" altLang="en-US">
                <a:solidFill>
                  <a:schemeClr val="bg1"/>
                </a:solidFill>
              </a:rPr>
              <a:t>A</a:t>
            </a:r>
            <a:r>
              <a:rPr lang="en-US" altLang="en-US"/>
              <a:t> </a:t>
            </a:r>
            <a:r>
              <a:rPr lang="en-US" altLang="en-US" b="1"/>
              <a:t>series</a:t>
            </a:r>
            <a:r>
              <a:rPr lang="en-US" altLang="en-US"/>
              <a:t> </a:t>
            </a:r>
            <a:r>
              <a:rPr lang="en-US" altLang="en-US">
                <a:solidFill>
                  <a:schemeClr val="bg1"/>
                </a:solidFill>
              </a:rPr>
              <a:t>circuit describes two or more components of a circuit that provide a single path for current.</a:t>
            </a:r>
            <a:r>
              <a:rPr lang="en-US" altLang="en-US"/>
              <a:t> </a:t>
            </a:r>
          </a:p>
          <a:p>
            <a:pPr>
              <a:lnSpc>
                <a:spcPct val="90000"/>
              </a:lnSpc>
              <a:buClr>
                <a:srgbClr val="FFCC00"/>
              </a:buClr>
            </a:pPr>
            <a:endParaRPr lang="en-US" altLang="en-US"/>
          </a:p>
          <a:p>
            <a:pPr>
              <a:lnSpc>
                <a:spcPct val="90000"/>
              </a:lnSpc>
              <a:buClr>
                <a:srgbClr val="FFCC00"/>
              </a:buClr>
            </a:pPr>
            <a:r>
              <a:rPr lang="en-US" altLang="en-US"/>
              <a:t>Resistors in series </a:t>
            </a:r>
            <a:r>
              <a:rPr lang="en-US" altLang="en-US">
                <a:solidFill>
                  <a:schemeClr val="bg1"/>
                </a:solidFill>
              </a:rPr>
              <a:t>carry the same current.</a:t>
            </a:r>
          </a:p>
          <a:p>
            <a:pPr>
              <a:lnSpc>
                <a:spcPct val="90000"/>
              </a:lnSpc>
              <a:buClr>
                <a:srgbClr val="FFCC00"/>
              </a:buClr>
            </a:pPr>
            <a:endParaRPr lang="en-US" altLang="en-US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Clr>
                <a:srgbClr val="FFCC00"/>
              </a:buClr>
            </a:pPr>
            <a:r>
              <a:rPr lang="en-US" altLang="en-US">
                <a:solidFill>
                  <a:schemeClr val="bg1"/>
                </a:solidFill>
              </a:rPr>
              <a:t>The</a:t>
            </a:r>
            <a:r>
              <a:rPr lang="en-US" altLang="en-US"/>
              <a:t> </a:t>
            </a:r>
            <a:r>
              <a:rPr lang="en-US" altLang="en-US" i="1"/>
              <a:t>equivalent resistance</a:t>
            </a:r>
            <a:r>
              <a:rPr lang="en-US" altLang="en-US"/>
              <a:t> </a:t>
            </a:r>
            <a:r>
              <a:rPr lang="en-US" altLang="en-US">
                <a:solidFill>
                  <a:schemeClr val="bg1"/>
                </a:solidFill>
              </a:rPr>
              <a:t>can be used to find the current in a circuit.</a:t>
            </a:r>
          </a:p>
          <a:p>
            <a:pPr>
              <a:lnSpc>
                <a:spcPct val="90000"/>
              </a:lnSpc>
              <a:buClr>
                <a:srgbClr val="FFCC00"/>
              </a:buClr>
            </a:pPr>
            <a:endParaRPr lang="en-US" altLang="en-US"/>
          </a:p>
          <a:p>
            <a:pPr>
              <a:lnSpc>
                <a:spcPct val="90000"/>
              </a:lnSpc>
              <a:buClr>
                <a:srgbClr val="FFCC00"/>
              </a:buClr>
            </a:pPr>
            <a:r>
              <a:rPr lang="en-US" altLang="en-US">
                <a:solidFill>
                  <a:schemeClr val="bg1"/>
                </a:solidFill>
              </a:rPr>
              <a:t>The </a:t>
            </a:r>
            <a:r>
              <a:rPr lang="en-US" altLang="en-US"/>
              <a:t>equivalent resistance in a series circuit</a:t>
            </a:r>
            <a:r>
              <a:rPr lang="en-US" altLang="en-US">
                <a:solidFill>
                  <a:schemeClr val="bg1"/>
                </a:solidFill>
              </a:rPr>
              <a:t> is the</a:t>
            </a:r>
            <a:r>
              <a:rPr lang="en-US" altLang="en-US"/>
              <a:t> </a:t>
            </a:r>
            <a:r>
              <a:rPr lang="en-US" altLang="en-US">
                <a:solidFill>
                  <a:schemeClr val="bg1"/>
                </a:solidFill>
              </a:rPr>
              <a:t>sum of the circuit’s resistances.</a:t>
            </a:r>
            <a:endParaRPr lang="en-US" altLang="en-US" i="1"/>
          </a:p>
          <a:p>
            <a:pPr lvl="1">
              <a:lnSpc>
                <a:spcPct val="90000"/>
              </a:lnSpc>
              <a:buClr>
                <a:srgbClr val="FFCC00"/>
              </a:buClr>
              <a:buFontTx/>
              <a:buNone/>
            </a:pPr>
            <a:r>
              <a:rPr lang="en-US" altLang="en-US" i="1"/>
              <a:t>	R</a:t>
            </a:r>
            <a:r>
              <a:rPr lang="en-US" altLang="en-US" i="1" baseline="-25000"/>
              <a:t>eq</a:t>
            </a:r>
            <a:r>
              <a:rPr lang="en-US" altLang="en-US"/>
              <a:t> = </a:t>
            </a:r>
            <a:r>
              <a:rPr lang="en-US" altLang="en-US" i="1"/>
              <a:t>R</a:t>
            </a:r>
            <a:r>
              <a:rPr lang="en-US" altLang="en-US" i="1" baseline="-25000"/>
              <a:t>1</a:t>
            </a:r>
            <a:r>
              <a:rPr lang="en-US" altLang="en-US"/>
              <a:t> + </a:t>
            </a:r>
            <a:r>
              <a:rPr lang="en-US" altLang="en-US" i="1"/>
              <a:t>R</a:t>
            </a:r>
            <a:r>
              <a:rPr lang="en-US" altLang="en-US" i="1" baseline="-25000"/>
              <a:t>2</a:t>
            </a:r>
            <a:r>
              <a:rPr lang="en-US" altLang="en-US"/>
              <a:t> + </a:t>
            </a:r>
            <a:r>
              <a:rPr lang="en-US" altLang="en-US" i="1"/>
              <a:t>R</a:t>
            </a:r>
            <a:r>
              <a:rPr lang="en-US" altLang="en-US" i="1" baseline="-25000"/>
              <a:t>3</a:t>
            </a:r>
            <a:r>
              <a:rPr lang="en-US" altLang="en-US"/>
              <a:t>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5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25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5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025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5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025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5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025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5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025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2502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594" name="Rectangle 2">
            <a:extLst>
              <a:ext uri="{FF2B5EF4-FFF2-40B4-BE49-F238E27FC236}">
                <a16:creationId xmlns:a16="http://schemas.microsoft.com/office/drawing/2014/main" id="{DFDA906F-46F9-4C3F-8D61-2373393A8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52400"/>
            <a:ext cx="2093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1" baseline="0"/>
              <a:t>Chapter</a:t>
            </a:r>
            <a:r>
              <a:rPr lang="en-US" altLang="en-US" sz="3200" b="1" baseline="0"/>
              <a:t> 18</a:t>
            </a:r>
            <a:endParaRPr lang="en-US" altLang="en-US" sz="2800" b="1" baseline="0"/>
          </a:p>
        </p:txBody>
      </p:sp>
      <p:sp>
        <p:nvSpPr>
          <p:cNvPr id="1006596" name="Text Box 4">
            <a:extLst>
              <a:ext uri="{FF2B5EF4-FFF2-40B4-BE49-F238E27FC236}">
                <a16:creationId xmlns:a16="http://schemas.microsoft.com/office/drawing/2014/main" id="{C7E8D3FC-347F-4905-A305-4FB97051AC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0"/>
            <a:ext cx="4191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 baseline="0">
                <a:solidFill>
                  <a:srgbClr val="FFCC00"/>
                </a:solidFill>
              </a:rPr>
              <a:t>Section 2 </a:t>
            </a:r>
            <a:r>
              <a:rPr lang="en-US" altLang="en-US" sz="2000" b="1" baseline="0"/>
              <a:t>Resistors in Series or in Parallel</a:t>
            </a:r>
            <a:endParaRPr lang="en-US" altLang="en-US" sz="2000" b="1" baseline="0">
              <a:solidFill>
                <a:srgbClr val="FFCC00"/>
              </a:solidFill>
            </a:endParaRPr>
          </a:p>
        </p:txBody>
      </p:sp>
      <p:sp>
        <p:nvSpPr>
          <p:cNvPr id="1006600" name="Rectangle 8">
            <a:extLst>
              <a:ext uri="{FF2B5EF4-FFF2-40B4-BE49-F238E27FC236}">
                <a16:creationId xmlns:a16="http://schemas.microsoft.com/office/drawing/2014/main" id="{AD230C65-026A-44B6-BED7-4EB949FAA1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Resistors in Series</a:t>
            </a:r>
          </a:p>
        </p:txBody>
      </p:sp>
      <p:pic>
        <p:nvPicPr>
          <p:cNvPr id="1006607" name="Picture 15">
            <a:extLst>
              <a:ext uri="{FF2B5EF4-FFF2-40B4-BE49-F238E27FC236}">
                <a16:creationId xmlns:a16="http://schemas.microsoft.com/office/drawing/2014/main" id="{295EC599-1433-482F-85F9-94413D407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3" y="2185988"/>
            <a:ext cx="7269162" cy="248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4786" name="Picture 2">
            <a:extLst>
              <a:ext uri="{FF2B5EF4-FFF2-40B4-BE49-F238E27FC236}">
                <a16:creationId xmlns:a16="http://schemas.microsoft.com/office/drawing/2014/main" id="{B925AEC6-B8B0-4C87-B21A-4B88CC3AC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500688"/>
            <a:ext cx="585787" cy="59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4787" name="Text Box 3">
            <a:extLst>
              <a:ext uri="{FF2B5EF4-FFF2-40B4-BE49-F238E27FC236}">
                <a16:creationId xmlns:a16="http://schemas.microsoft.com/office/drawing/2014/main" id="{5CCA5BF9-7742-42B6-B28F-3A9D54F45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0"/>
            <a:ext cx="4191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 baseline="0">
                <a:solidFill>
                  <a:srgbClr val="FFCC00"/>
                </a:solidFill>
              </a:rPr>
              <a:t>Section 2 </a:t>
            </a:r>
            <a:r>
              <a:rPr lang="en-US" altLang="en-US" sz="2000" b="1" baseline="0"/>
              <a:t>Resistors in Series or in Parallel</a:t>
            </a:r>
            <a:endParaRPr lang="en-US" altLang="en-US" sz="2000" b="1" baseline="0">
              <a:solidFill>
                <a:srgbClr val="FFCC00"/>
              </a:solidFill>
            </a:endParaRPr>
          </a:p>
        </p:txBody>
      </p:sp>
      <p:sp>
        <p:nvSpPr>
          <p:cNvPr id="1014788" name="Rectangle 4">
            <a:extLst>
              <a:ext uri="{FF2B5EF4-FFF2-40B4-BE49-F238E27FC236}">
                <a16:creationId xmlns:a16="http://schemas.microsoft.com/office/drawing/2014/main" id="{B6DF2DC4-CA36-4158-A79E-EFC92667C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52400"/>
            <a:ext cx="2093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1" baseline="0"/>
              <a:t>Chapter</a:t>
            </a:r>
            <a:r>
              <a:rPr lang="en-US" altLang="en-US" sz="3200" b="1" baseline="0"/>
              <a:t> 18</a:t>
            </a:r>
            <a:endParaRPr lang="en-US" altLang="en-US" sz="2800" b="1" baseline="0"/>
          </a:p>
        </p:txBody>
      </p:sp>
      <p:sp>
        <p:nvSpPr>
          <p:cNvPr id="1014789" name="Rectangle 5">
            <a:extLst>
              <a:ext uri="{FF2B5EF4-FFF2-40B4-BE49-F238E27FC236}">
                <a16:creationId xmlns:a16="http://schemas.microsoft.com/office/drawing/2014/main" id="{843F514D-70AE-4D4A-AC8E-BC3C41AD4F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Resistors in Series, </a:t>
            </a:r>
            <a:r>
              <a:rPr lang="en-US" altLang="en-US" b="0" i="1"/>
              <a:t>continued</a:t>
            </a:r>
            <a:endParaRPr lang="en-US" altLang="en-US"/>
          </a:p>
        </p:txBody>
      </p:sp>
      <p:sp>
        <p:nvSpPr>
          <p:cNvPr id="1014790" name="Rectangle 6">
            <a:extLst>
              <a:ext uri="{FF2B5EF4-FFF2-40B4-BE49-F238E27FC236}">
                <a16:creationId xmlns:a16="http://schemas.microsoft.com/office/drawing/2014/main" id="{1A7D6B97-AED0-4752-94C5-345CF5EC127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711200" y="1828800"/>
            <a:ext cx="4165600" cy="4267200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FFCC00"/>
              </a:buClr>
            </a:pPr>
            <a:r>
              <a:rPr lang="en-US" altLang="en-US">
                <a:solidFill>
                  <a:schemeClr val="bg1"/>
                </a:solidFill>
              </a:rPr>
              <a:t>Two or more resistors in the actual circuit have the same effect on the current as </a:t>
            </a:r>
            <a:r>
              <a:rPr lang="en-US" altLang="en-US"/>
              <a:t>one equivalent resistor.</a:t>
            </a:r>
          </a:p>
          <a:p>
            <a:pPr lvl="1">
              <a:lnSpc>
                <a:spcPct val="90000"/>
              </a:lnSpc>
              <a:buClr>
                <a:srgbClr val="FFCC00"/>
              </a:buClr>
              <a:buFontTx/>
              <a:buNone/>
            </a:pPr>
            <a:endParaRPr lang="en-US" altLang="en-US"/>
          </a:p>
          <a:p>
            <a:pPr>
              <a:lnSpc>
                <a:spcPct val="90000"/>
              </a:lnSpc>
              <a:buClr>
                <a:srgbClr val="FFCC00"/>
              </a:buClr>
            </a:pPr>
            <a:r>
              <a:rPr lang="en-US" altLang="en-US">
                <a:solidFill>
                  <a:schemeClr val="bg1"/>
                </a:solidFill>
              </a:rPr>
              <a:t>The</a:t>
            </a:r>
            <a:r>
              <a:rPr lang="en-US" altLang="en-US"/>
              <a:t> total current </a:t>
            </a:r>
            <a:r>
              <a:rPr lang="en-US" altLang="en-US">
                <a:solidFill>
                  <a:schemeClr val="bg1"/>
                </a:solidFill>
              </a:rPr>
              <a:t>in a series circuit equals the potential difference divided by the equivalent resistance.</a:t>
            </a:r>
            <a:endParaRPr lang="en-US" altLang="en-US" sz="2000">
              <a:solidFill>
                <a:schemeClr val="bg1"/>
              </a:solidFill>
            </a:endParaRPr>
          </a:p>
        </p:txBody>
      </p:sp>
      <p:graphicFrame>
        <p:nvGraphicFramePr>
          <p:cNvPr id="1014794" name="Object 10">
            <a:extLst>
              <a:ext uri="{FF2B5EF4-FFF2-40B4-BE49-F238E27FC236}">
                <a16:creationId xmlns:a16="http://schemas.microsoft.com/office/drawing/2014/main" id="{F790E124-74DC-4A02-9361-8E015EB3D6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65488" y="5083175"/>
          <a:ext cx="947737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807" name="Equation" r:id="rId4" imgW="952200" imgH="838080" progId="Equation.DSMT4">
                  <p:embed/>
                </p:oleObj>
              </mc:Choice>
              <mc:Fallback>
                <p:oleObj name="Equation" r:id="rId4" imgW="952200" imgH="83808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5488" y="5083175"/>
                        <a:ext cx="947737" cy="835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14795" name="Picture 11">
            <a:extLst>
              <a:ext uri="{FF2B5EF4-FFF2-40B4-BE49-F238E27FC236}">
                <a16:creationId xmlns:a16="http://schemas.microsoft.com/office/drawing/2014/main" id="{92E0C252-C480-463D-B6F9-A04A56BF67F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2028825"/>
            <a:ext cx="3378200" cy="3292475"/>
          </a:xfrm>
          <a:noFill/>
          <a:ln/>
          <a:extLs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147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147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14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4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4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4790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5810" name="Picture 2">
            <a:extLst>
              <a:ext uri="{FF2B5EF4-FFF2-40B4-BE49-F238E27FC236}">
                <a16:creationId xmlns:a16="http://schemas.microsoft.com/office/drawing/2014/main" id="{B0850563-BC5E-48D3-BFE1-7C3F69750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500688"/>
            <a:ext cx="585787" cy="59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5812" name="Rectangle 4">
            <a:extLst>
              <a:ext uri="{FF2B5EF4-FFF2-40B4-BE49-F238E27FC236}">
                <a16:creationId xmlns:a16="http://schemas.microsoft.com/office/drawing/2014/main" id="{73ACDFCC-E03B-461A-870A-B5A723B985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52400"/>
            <a:ext cx="2093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1" baseline="0"/>
              <a:t>Chapter</a:t>
            </a:r>
            <a:r>
              <a:rPr lang="en-US" altLang="en-US" sz="3200" b="1" baseline="0"/>
              <a:t> 18</a:t>
            </a:r>
            <a:endParaRPr lang="en-US" altLang="en-US" sz="2800" b="1" baseline="0"/>
          </a:p>
        </p:txBody>
      </p:sp>
      <p:sp>
        <p:nvSpPr>
          <p:cNvPr id="1015813" name="Rectangle 5">
            <a:extLst>
              <a:ext uri="{FF2B5EF4-FFF2-40B4-BE49-F238E27FC236}">
                <a16:creationId xmlns:a16="http://schemas.microsoft.com/office/drawing/2014/main" id="{2B5E12F1-3B21-4F70-A7D1-D8DE3AB4E2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Sample Problem</a:t>
            </a:r>
          </a:p>
        </p:txBody>
      </p:sp>
      <p:sp>
        <p:nvSpPr>
          <p:cNvPr id="1015814" name="Rectangle 6">
            <a:extLst>
              <a:ext uri="{FF2B5EF4-FFF2-40B4-BE49-F238E27FC236}">
                <a16:creationId xmlns:a16="http://schemas.microsoft.com/office/drawing/2014/main" id="{787300C7-71FC-4963-A64A-6494437F844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Resistors in Series</a:t>
            </a:r>
          </a:p>
          <a:p>
            <a:pPr>
              <a:lnSpc>
                <a:spcPct val="90000"/>
              </a:lnSpc>
              <a:buClr>
                <a:srgbClr val="FFCC00"/>
              </a:buClr>
              <a:buFontTx/>
              <a:buNone/>
            </a:pPr>
            <a:r>
              <a:rPr lang="en-US" altLang="en-US" b="1" i="1"/>
              <a:t>	</a:t>
            </a:r>
            <a:r>
              <a:rPr lang="en-US" altLang="en-US" i="1">
                <a:solidFill>
                  <a:schemeClr val="bg1"/>
                </a:solidFill>
              </a:rPr>
              <a:t>A 9.0 V battery is connected to four light bulbs, as shown at right. Find the equivalent resistance for the circuit and the current in the circuit.</a:t>
            </a:r>
            <a:endParaRPr lang="en-US" altLang="en-US"/>
          </a:p>
        </p:txBody>
      </p:sp>
      <p:sp>
        <p:nvSpPr>
          <p:cNvPr id="1015817" name="Text Box 9">
            <a:extLst>
              <a:ext uri="{FF2B5EF4-FFF2-40B4-BE49-F238E27FC236}">
                <a16:creationId xmlns:a16="http://schemas.microsoft.com/office/drawing/2014/main" id="{5305005A-646F-4CBC-92E7-7D19811B61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0"/>
            <a:ext cx="4191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 baseline="0">
                <a:solidFill>
                  <a:srgbClr val="FFCC00"/>
                </a:solidFill>
              </a:rPr>
              <a:t>Section 2 </a:t>
            </a:r>
            <a:r>
              <a:rPr lang="en-US" altLang="en-US" sz="2000" b="1" baseline="0"/>
              <a:t>Resistors in Series or in Parallel</a:t>
            </a:r>
            <a:endParaRPr lang="en-US" altLang="en-US" sz="2000" b="1" baseline="0">
              <a:solidFill>
                <a:srgbClr val="FFCC00"/>
              </a:solidFill>
            </a:endParaRPr>
          </a:p>
        </p:txBody>
      </p:sp>
      <p:pic>
        <p:nvPicPr>
          <p:cNvPr id="1015821" name="Picture 13">
            <a:extLst>
              <a:ext uri="{FF2B5EF4-FFF2-40B4-BE49-F238E27FC236}">
                <a16:creationId xmlns:a16="http://schemas.microsoft.com/office/drawing/2014/main" id="{2CFF2AF1-CCA7-4D93-A22A-2B4859BB5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475" y="1981200"/>
            <a:ext cx="40481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15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158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5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5814" grpId="0" uiExpand="1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7858" name="Picture 2">
            <a:extLst>
              <a:ext uri="{FF2B5EF4-FFF2-40B4-BE49-F238E27FC236}">
                <a16:creationId xmlns:a16="http://schemas.microsoft.com/office/drawing/2014/main" id="{BC6E729C-C5B7-416F-88DD-A4F797D92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500688"/>
            <a:ext cx="585787" cy="59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7860" name="Rectangle 4">
            <a:extLst>
              <a:ext uri="{FF2B5EF4-FFF2-40B4-BE49-F238E27FC236}">
                <a16:creationId xmlns:a16="http://schemas.microsoft.com/office/drawing/2014/main" id="{7B8F031C-8C6C-43D4-BC50-96121926F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52400"/>
            <a:ext cx="2093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1" baseline="0"/>
              <a:t>Chapter</a:t>
            </a:r>
            <a:r>
              <a:rPr lang="en-US" altLang="en-US" sz="3200" b="1" baseline="0"/>
              <a:t> 18</a:t>
            </a:r>
            <a:endParaRPr lang="en-US" altLang="en-US" sz="2800" b="1" baseline="0"/>
          </a:p>
        </p:txBody>
      </p:sp>
      <p:sp>
        <p:nvSpPr>
          <p:cNvPr id="1017861" name="Rectangle 5">
            <a:extLst>
              <a:ext uri="{FF2B5EF4-FFF2-40B4-BE49-F238E27FC236}">
                <a16:creationId xmlns:a16="http://schemas.microsoft.com/office/drawing/2014/main" id="{CF3DA2FD-0AA4-46B7-A5AF-E5F3B6CD27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Sample Problem, </a:t>
            </a:r>
            <a:r>
              <a:rPr lang="en-US" altLang="en-US" b="0" i="1"/>
              <a:t>continued</a:t>
            </a:r>
            <a:endParaRPr lang="en-US" altLang="en-US"/>
          </a:p>
        </p:txBody>
      </p:sp>
      <p:sp>
        <p:nvSpPr>
          <p:cNvPr id="1017862" name="Rectangle 6">
            <a:extLst>
              <a:ext uri="{FF2B5EF4-FFF2-40B4-BE49-F238E27FC236}">
                <a16:creationId xmlns:a16="http://schemas.microsoft.com/office/drawing/2014/main" id="{0706C50F-6325-4233-B667-3BBCEADC9A0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Resistors in Series</a:t>
            </a:r>
          </a:p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1. Define</a:t>
            </a:r>
          </a:p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Given:</a:t>
            </a:r>
            <a:endParaRPr lang="en-US" altLang="en-US"/>
          </a:p>
          <a:p>
            <a:pPr lvl="1">
              <a:buClr>
                <a:srgbClr val="FFCC00"/>
              </a:buClr>
              <a:buFontTx/>
              <a:buNone/>
            </a:pPr>
            <a:r>
              <a:rPr lang="en-US" altLang="en-US">
                <a:solidFill>
                  <a:schemeClr val="bg1"/>
                </a:solidFill>
              </a:rPr>
              <a:t>∆</a:t>
            </a:r>
            <a:r>
              <a:rPr lang="en-US" altLang="en-US" i="1">
                <a:solidFill>
                  <a:schemeClr val="bg1"/>
                </a:solidFill>
              </a:rPr>
              <a:t>V</a:t>
            </a:r>
            <a:r>
              <a:rPr lang="en-US" altLang="en-US">
                <a:solidFill>
                  <a:schemeClr val="bg1"/>
                </a:solidFill>
              </a:rPr>
              <a:t> = 9.0 V	</a:t>
            </a:r>
          </a:p>
          <a:p>
            <a:pPr lvl="1">
              <a:buClr>
                <a:srgbClr val="FFCC00"/>
              </a:buClr>
              <a:buFontTx/>
              <a:buNone/>
            </a:pPr>
            <a:r>
              <a:rPr lang="en-US" altLang="en-US" i="1">
                <a:solidFill>
                  <a:schemeClr val="bg1"/>
                </a:solidFill>
              </a:rPr>
              <a:t>R</a:t>
            </a:r>
            <a:r>
              <a:rPr lang="en-US" altLang="en-US" i="1" baseline="-25000">
                <a:solidFill>
                  <a:schemeClr val="bg1"/>
                </a:solidFill>
              </a:rPr>
              <a:t>1</a:t>
            </a:r>
            <a:r>
              <a:rPr lang="en-US" altLang="en-US">
                <a:solidFill>
                  <a:schemeClr val="bg1"/>
                </a:solidFill>
              </a:rPr>
              <a:t> = 2.0 Ω</a:t>
            </a:r>
          </a:p>
          <a:p>
            <a:pPr lvl="1">
              <a:buClr>
                <a:srgbClr val="FFCC00"/>
              </a:buClr>
              <a:buFontTx/>
              <a:buNone/>
            </a:pPr>
            <a:r>
              <a:rPr lang="en-US" altLang="en-US" i="1">
                <a:solidFill>
                  <a:schemeClr val="bg1"/>
                </a:solidFill>
              </a:rPr>
              <a:t>R</a:t>
            </a:r>
            <a:r>
              <a:rPr lang="en-US" altLang="en-US" i="1" baseline="-25000">
                <a:solidFill>
                  <a:schemeClr val="bg1"/>
                </a:solidFill>
              </a:rPr>
              <a:t>2</a:t>
            </a:r>
            <a:r>
              <a:rPr lang="en-US" altLang="en-US">
                <a:solidFill>
                  <a:schemeClr val="bg1"/>
                </a:solidFill>
              </a:rPr>
              <a:t> = 4.0 Ω	</a:t>
            </a:r>
          </a:p>
          <a:p>
            <a:pPr lvl="1">
              <a:buClr>
                <a:srgbClr val="FFCC00"/>
              </a:buClr>
              <a:buFontTx/>
              <a:buNone/>
            </a:pPr>
            <a:r>
              <a:rPr lang="en-US" altLang="en-US" i="1">
                <a:solidFill>
                  <a:schemeClr val="bg1"/>
                </a:solidFill>
              </a:rPr>
              <a:t>R</a:t>
            </a:r>
            <a:r>
              <a:rPr lang="en-US" altLang="en-US" i="1" baseline="-25000">
                <a:solidFill>
                  <a:schemeClr val="bg1"/>
                </a:solidFill>
              </a:rPr>
              <a:t>3</a:t>
            </a:r>
            <a:r>
              <a:rPr lang="en-US" altLang="en-US">
                <a:solidFill>
                  <a:schemeClr val="bg1"/>
                </a:solidFill>
              </a:rPr>
              <a:t> = 5.0 Ω</a:t>
            </a:r>
          </a:p>
          <a:p>
            <a:pPr lvl="1">
              <a:buClr>
                <a:srgbClr val="FFCC00"/>
              </a:buClr>
              <a:buFontTx/>
              <a:buNone/>
            </a:pPr>
            <a:r>
              <a:rPr lang="en-US" altLang="en-US" i="1">
                <a:solidFill>
                  <a:schemeClr val="bg1"/>
                </a:solidFill>
              </a:rPr>
              <a:t>R</a:t>
            </a:r>
            <a:r>
              <a:rPr lang="en-US" altLang="en-US" i="1" baseline="-25000">
                <a:solidFill>
                  <a:schemeClr val="bg1"/>
                </a:solidFill>
              </a:rPr>
              <a:t>4</a:t>
            </a:r>
            <a:r>
              <a:rPr lang="en-US" altLang="en-US">
                <a:solidFill>
                  <a:schemeClr val="bg1"/>
                </a:solidFill>
              </a:rPr>
              <a:t> = 7.0 Ω</a:t>
            </a:r>
          </a:p>
          <a:p>
            <a:pPr>
              <a:buClr>
                <a:srgbClr val="FFCC00"/>
              </a:buClr>
              <a:buFontTx/>
              <a:buNone/>
            </a:pPr>
            <a:endParaRPr lang="en-US" altLang="en-US" b="1">
              <a:solidFill>
                <a:schemeClr val="bg1"/>
              </a:solidFill>
            </a:endParaRPr>
          </a:p>
        </p:txBody>
      </p:sp>
      <p:sp>
        <p:nvSpPr>
          <p:cNvPr id="1017864" name="Text Box 8">
            <a:extLst>
              <a:ext uri="{FF2B5EF4-FFF2-40B4-BE49-F238E27FC236}">
                <a16:creationId xmlns:a16="http://schemas.microsoft.com/office/drawing/2014/main" id="{DFF15657-3C0A-4A9B-B873-C40705E27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0"/>
            <a:ext cx="4191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 baseline="0">
                <a:solidFill>
                  <a:srgbClr val="FFCC00"/>
                </a:solidFill>
              </a:rPr>
              <a:t>Section 2 </a:t>
            </a:r>
            <a:r>
              <a:rPr lang="en-US" altLang="en-US" sz="2000" b="1" baseline="0"/>
              <a:t>Resistors in Series or in Parallel</a:t>
            </a:r>
            <a:endParaRPr lang="en-US" altLang="en-US" sz="2000" b="1" baseline="0">
              <a:solidFill>
                <a:srgbClr val="FFCC00"/>
              </a:solidFill>
            </a:endParaRPr>
          </a:p>
        </p:txBody>
      </p:sp>
      <p:sp>
        <p:nvSpPr>
          <p:cNvPr id="1017865" name="Rectangle 9">
            <a:extLst>
              <a:ext uri="{FF2B5EF4-FFF2-40B4-BE49-F238E27FC236}">
                <a16:creationId xmlns:a16="http://schemas.microsoft.com/office/drawing/2014/main" id="{D905F799-6541-4734-8913-3BC56532EF7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Unknown:		</a:t>
            </a:r>
            <a:endParaRPr lang="en-US" altLang="en-US"/>
          </a:p>
          <a:p>
            <a:pPr lvl="1">
              <a:buClr>
                <a:srgbClr val="FFCC00"/>
              </a:buClr>
              <a:buFontTx/>
              <a:buNone/>
            </a:pPr>
            <a:r>
              <a:rPr lang="en-US" altLang="en-US" i="1">
                <a:solidFill>
                  <a:schemeClr val="bg1"/>
                </a:solidFill>
              </a:rPr>
              <a:t>R</a:t>
            </a:r>
            <a:r>
              <a:rPr lang="en-US" altLang="en-US" i="1" baseline="-25000">
                <a:solidFill>
                  <a:schemeClr val="bg1"/>
                </a:solidFill>
              </a:rPr>
              <a:t>eq</a:t>
            </a:r>
            <a:r>
              <a:rPr lang="en-US" altLang="en-US">
                <a:solidFill>
                  <a:schemeClr val="bg1"/>
                </a:solidFill>
              </a:rPr>
              <a:t> = ?	</a:t>
            </a:r>
          </a:p>
          <a:p>
            <a:pPr lvl="1">
              <a:buClr>
                <a:srgbClr val="FFCC00"/>
              </a:buClr>
              <a:buFontTx/>
              <a:buNone/>
            </a:pPr>
            <a:r>
              <a:rPr lang="en-US" altLang="en-US" i="1">
                <a:solidFill>
                  <a:schemeClr val="bg1"/>
                </a:solidFill>
              </a:rPr>
              <a:t>I</a:t>
            </a:r>
            <a:r>
              <a:rPr lang="en-US" altLang="en-US">
                <a:solidFill>
                  <a:schemeClr val="bg1"/>
                </a:solidFill>
              </a:rPr>
              <a:t> = ?</a:t>
            </a:r>
          </a:p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Diagram:</a:t>
            </a:r>
          </a:p>
        </p:txBody>
      </p:sp>
      <p:pic>
        <p:nvPicPr>
          <p:cNvPr id="1017873" name="Picture 17">
            <a:extLst>
              <a:ext uri="{FF2B5EF4-FFF2-40B4-BE49-F238E27FC236}">
                <a16:creationId xmlns:a16="http://schemas.microsoft.com/office/drawing/2014/main" id="{C509A546-959D-42A7-A035-7764267CE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3771900"/>
            <a:ext cx="3314700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17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178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178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178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178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178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178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178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17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178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178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178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7862" grpId="0" build="p" autoUpdateAnimBg="0"/>
      <p:bldP spid="1017865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2978" name="Picture 2">
            <a:extLst>
              <a:ext uri="{FF2B5EF4-FFF2-40B4-BE49-F238E27FC236}">
                <a16:creationId xmlns:a16="http://schemas.microsoft.com/office/drawing/2014/main" id="{D64D69A1-14D1-4D08-A7DA-87BE55AB6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500688"/>
            <a:ext cx="585787" cy="59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2980" name="Rectangle 4">
            <a:extLst>
              <a:ext uri="{FF2B5EF4-FFF2-40B4-BE49-F238E27FC236}">
                <a16:creationId xmlns:a16="http://schemas.microsoft.com/office/drawing/2014/main" id="{20E3AF34-D421-476D-A0C0-AFD5FD5E99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52400"/>
            <a:ext cx="2093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1" baseline="0"/>
              <a:t>Chapter</a:t>
            </a:r>
            <a:r>
              <a:rPr lang="en-US" altLang="en-US" sz="3200" b="1" baseline="0"/>
              <a:t> 18</a:t>
            </a:r>
            <a:endParaRPr lang="en-US" altLang="en-US" sz="2800" b="1" baseline="0"/>
          </a:p>
        </p:txBody>
      </p:sp>
      <p:sp>
        <p:nvSpPr>
          <p:cNvPr id="1022981" name="Rectangle 5">
            <a:extLst>
              <a:ext uri="{FF2B5EF4-FFF2-40B4-BE49-F238E27FC236}">
                <a16:creationId xmlns:a16="http://schemas.microsoft.com/office/drawing/2014/main" id="{5ED95D87-2149-4BF2-8CD0-DA34E4717C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Sample Problem, </a:t>
            </a:r>
            <a:r>
              <a:rPr lang="en-US" altLang="en-US" b="0" i="1"/>
              <a:t>continued</a:t>
            </a:r>
            <a:endParaRPr lang="en-US" altLang="en-US"/>
          </a:p>
        </p:txBody>
      </p:sp>
      <p:sp>
        <p:nvSpPr>
          <p:cNvPr id="1022982" name="Rectangle 6">
            <a:extLst>
              <a:ext uri="{FF2B5EF4-FFF2-40B4-BE49-F238E27FC236}">
                <a16:creationId xmlns:a16="http://schemas.microsoft.com/office/drawing/2014/main" id="{8A99BF04-1DAD-462C-A039-78DD238D80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Resistors in Series</a:t>
            </a:r>
          </a:p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2. Plan</a:t>
            </a:r>
          </a:p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	Choose an equation or situation: </a:t>
            </a:r>
            <a:r>
              <a:rPr lang="en-US" altLang="en-US"/>
              <a:t>Because the resistors are connected end to end, they are in series. Thus, the equivalent resistance can be calculated with the equation for resistors in series.</a:t>
            </a:r>
          </a:p>
          <a:p>
            <a:pPr lvl="1">
              <a:buClr>
                <a:srgbClr val="FFCC00"/>
              </a:buClr>
              <a:buFontTx/>
              <a:buNone/>
            </a:pPr>
            <a:r>
              <a:rPr lang="en-US" altLang="en-US">
                <a:solidFill>
                  <a:schemeClr val="bg1"/>
                </a:solidFill>
              </a:rPr>
              <a:t>	</a:t>
            </a:r>
            <a:r>
              <a:rPr lang="en-US" altLang="en-US" i="1">
                <a:solidFill>
                  <a:schemeClr val="bg1"/>
                </a:solidFill>
              </a:rPr>
              <a:t>R</a:t>
            </a:r>
            <a:r>
              <a:rPr lang="en-US" altLang="en-US" i="1" baseline="-25000">
                <a:solidFill>
                  <a:schemeClr val="bg1"/>
                </a:solidFill>
              </a:rPr>
              <a:t>eq</a:t>
            </a:r>
            <a:r>
              <a:rPr lang="en-US" altLang="en-US" i="1">
                <a:solidFill>
                  <a:schemeClr val="bg1"/>
                </a:solidFill>
              </a:rPr>
              <a:t> = R</a:t>
            </a:r>
            <a:r>
              <a:rPr lang="en-US" altLang="en-US" i="1" baseline="-25000">
                <a:solidFill>
                  <a:schemeClr val="bg1"/>
                </a:solidFill>
              </a:rPr>
              <a:t>1</a:t>
            </a:r>
            <a:r>
              <a:rPr lang="en-US" altLang="en-US">
                <a:solidFill>
                  <a:schemeClr val="bg1"/>
                </a:solidFill>
              </a:rPr>
              <a:t> + </a:t>
            </a:r>
            <a:r>
              <a:rPr lang="en-US" altLang="en-US" i="1">
                <a:solidFill>
                  <a:schemeClr val="bg1"/>
                </a:solidFill>
              </a:rPr>
              <a:t>R</a:t>
            </a:r>
            <a:r>
              <a:rPr lang="en-US" altLang="en-US" i="1" baseline="-25000">
                <a:solidFill>
                  <a:schemeClr val="bg1"/>
                </a:solidFill>
              </a:rPr>
              <a:t>2</a:t>
            </a:r>
            <a:r>
              <a:rPr lang="en-US" altLang="en-US" i="1">
                <a:solidFill>
                  <a:schemeClr val="bg1"/>
                </a:solidFill>
              </a:rPr>
              <a:t> + R</a:t>
            </a:r>
            <a:r>
              <a:rPr lang="en-US" altLang="en-US" i="1" baseline="-25000">
                <a:solidFill>
                  <a:schemeClr val="bg1"/>
                </a:solidFill>
              </a:rPr>
              <a:t>3</a:t>
            </a:r>
            <a:r>
              <a:rPr lang="en-US" altLang="en-US" i="1">
                <a:solidFill>
                  <a:schemeClr val="bg1"/>
                </a:solidFill>
              </a:rPr>
              <a:t>…</a:t>
            </a:r>
          </a:p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	</a:t>
            </a:r>
            <a:r>
              <a:rPr lang="en-US" altLang="en-US"/>
              <a:t>The following equation can be used to calculate the current.</a:t>
            </a:r>
          </a:p>
          <a:p>
            <a:pPr lvl="1">
              <a:buClr>
                <a:srgbClr val="FFCC00"/>
              </a:buClr>
              <a:buFontTx/>
              <a:buNone/>
            </a:pPr>
            <a:r>
              <a:rPr lang="en-US" altLang="en-US" b="1">
                <a:solidFill>
                  <a:schemeClr val="bg1"/>
                </a:solidFill>
              </a:rPr>
              <a:t>	</a:t>
            </a:r>
            <a:r>
              <a:rPr lang="en-US" altLang="en-US">
                <a:solidFill>
                  <a:schemeClr val="bg1"/>
                </a:solidFill>
              </a:rPr>
              <a:t>∆</a:t>
            </a:r>
            <a:r>
              <a:rPr lang="en-US" altLang="en-US" i="1">
                <a:solidFill>
                  <a:schemeClr val="bg1"/>
                </a:solidFill>
              </a:rPr>
              <a:t>V</a:t>
            </a:r>
            <a:r>
              <a:rPr lang="en-US" altLang="en-US">
                <a:solidFill>
                  <a:schemeClr val="bg1"/>
                </a:solidFill>
              </a:rPr>
              <a:t> = </a:t>
            </a:r>
            <a:r>
              <a:rPr lang="en-US" altLang="en-US" i="1">
                <a:solidFill>
                  <a:schemeClr val="bg1"/>
                </a:solidFill>
              </a:rPr>
              <a:t>IR</a:t>
            </a:r>
            <a:r>
              <a:rPr lang="en-US" altLang="en-US" i="1" baseline="-25000">
                <a:solidFill>
                  <a:schemeClr val="bg1"/>
                </a:solidFill>
              </a:rPr>
              <a:t>eq</a:t>
            </a:r>
            <a:endParaRPr lang="en-US" altLang="en-US" b="1">
              <a:solidFill>
                <a:schemeClr val="bg1"/>
              </a:solidFill>
            </a:endParaRPr>
          </a:p>
        </p:txBody>
      </p:sp>
      <p:sp>
        <p:nvSpPr>
          <p:cNvPr id="1022984" name="Text Box 8">
            <a:extLst>
              <a:ext uri="{FF2B5EF4-FFF2-40B4-BE49-F238E27FC236}">
                <a16:creationId xmlns:a16="http://schemas.microsoft.com/office/drawing/2014/main" id="{CF7289D1-CD9B-4E6E-93E2-E32D3B774B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0"/>
            <a:ext cx="4191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 baseline="0">
                <a:solidFill>
                  <a:srgbClr val="FFCC00"/>
                </a:solidFill>
              </a:rPr>
              <a:t>Section 2 </a:t>
            </a:r>
            <a:r>
              <a:rPr lang="en-US" altLang="en-US" sz="2000" b="1" baseline="0"/>
              <a:t>Resistors in Series or in Parallel</a:t>
            </a:r>
            <a:endParaRPr lang="en-US" altLang="en-US" sz="2000" b="1" baseline="0">
              <a:solidFill>
                <a:srgbClr val="FFCC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9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29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9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29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9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29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9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229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9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229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9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229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2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2982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026" name="Picture 2">
            <a:extLst>
              <a:ext uri="{FF2B5EF4-FFF2-40B4-BE49-F238E27FC236}">
                <a16:creationId xmlns:a16="http://schemas.microsoft.com/office/drawing/2014/main" id="{B2D341DC-46E3-482E-B9DC-C070A8C97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500688"/>
            <a:ext cx="585787" cy="59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028" name="Rectangle 4">
            <a:extLst>
              <a:ext uri="{FF2B5EF4-FFF2-40B4-BE49-F238E27FC236}">
                <a16:creationId xmlns:a16="http://schemas.microsoft.com/office/drawing/2014/main" id="{2F080CDF-42ED-4E39-853D-1A4BF94DCE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52400"/>
            <a:ext cx="2093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1" baseline="0"/>
              <a:t>Chapter</a:t>
            </a:r>
            <a:r>
              <a:rPr lang="en-US" altLang="en-US" sz="3200" b="1" baseline="0"/>
              <a:t> 18</a:t>
            </a:r>
            <a:endParaRPr lang="en-US" altLang="en-US" sz="2800" b="1" baseline="0"/>
          </a:p>
        </p:txBody>
      </p:sp>
      <p:sp>
        <p:nvSpPr>
          <p:cNvPr id="1025029" name="Rectangle 5">
            <a:extLst>
              <a:ext uri="{FF2B5EF4-FFF2-40B4-BE49-F238E27FC236}">
                <a16:creationId xmlns:a16="http://schemas.microsoft.com/office/drawing/2014/main" id="{5251DF0C-C0FB-41F1-AFEF-B256D42419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Sample Problem, </a:t>
            </a:r>
            <a:r>
              <a:rPr lang="en-US" altLang="en-US" b="0" i="1"/>
              <a:t>continued</a:t>
            </a:r>
            <a:endParaRPr lang="en-US" altLang="en-US"/>
          </a:p>
        </p:txBody>
      </p:sp>
      <p:sp>
        <p:nvSpPr>
          <p:cNvPr id="1025030" name="Rectangle 6">
            <a:extLst>
              <a:ext uri="{FF2B5EF4-FFF2-40B4-BE49-F238E27FC236}">
                <a16:creationId xmlns:a16="http://schemas.microsoft.com/office/drawing/2014/main" id="{538D4554-7B1B-4991-9C65-4355E86C7A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Resistors in Series</a:t>
            </a:r>
          </a:p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2. Plan, </a:t>
            </a:r>
            <a:r>
              <a:rPr lang="en-US" altLang="en-US" i="1"/>
              <a:t>continued</a:t>
            </a:r>
            <a:endParaRPr lang="en-US" altLang="en-US" b="1"/>
          </a:p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	Rearrange the equation to isolate the unknown:</a:t>
            </a:r>
            <a:r>
              <a:rPr lang="en-US" altLang="en-US"/>
              <a:t> No rearrangement is necessary to calculate </a:t>
            </a:r>
            <a:r>
              <a:rPr lang="en-US" altLang="en-US" i="1"/>
              <a:t>R</a:t>
            </a:r>
            <a:r>
              <a:rPr lang="en-US" altLang="en-US" i="1" baseline="-25000"/>
              <a:t>eq</a:t>
            </a:r>
            <a:r>
              <a:rPr lang="en-US" altLang="en-US" i="1"/>
              <a:t>, but ∆V = IR</a:t>
            </a:r>
            <a:r>
              <a:rPr lang="en-US" altLang="en-US" i="1" baseline="-25000"/>
              <a:t>eq</a:t>
            </a:r>
            <a:r>
              <a:rPr lang="en-US" altLang="en-US" i="1"/>
              <a:t> must be rearranged to calculate the current.</a:t>
            </a:r>
            <a:endParaRPr lang="en-US" altLang="en-US" b="1">
              <a:solidFill>
                <a:schemeClr val="bg1"/>
              </a:solidFill>
            </a:endParaRPr>
          </a:p>
        </p:txBody>
      </p:sp>
      <p:graphicFrame>
        <p:nvGraphicFramePr>
          <p:cNvPr id="1025031" name="Object 7">
            <a:extLst>
              <a:ext uri="{FF2B5EF4-FFF2-40B4-BE49-F238E27FC236}">
                <a16:creationId xmlns:a16="http://schemas.microsoft.com/office/drawing/2014/main" id="{00DDC16B-9BDC-4ED2-8961-90520446198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65400" y="4229100"/>
          <a:ext cx="9525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044" name="Equation" r:id="rId5" imgW="952200" imgH="838080" progId="Equation.DSMT4">
                  <p:embed/>
                </p:oleObj>
              </mc:Choice>
              <mc:Fallback>
                <p:oleObj name="Equation" r:id="rId5" imgW="952200" imgH="83808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5400" y="4229100"/>
                        <a:ext cx="9525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032" name="Text Box 8">
            <a:extLst>
              <a:ext uri="{FF2B5EF4-FFF2-40B4-BE49-F238E27FC236}">
                <a16:creationId xmlns:a16="http://schemas.microsoft.com/office/drawing/2014/main" id="{795E8FDB-DF2B-4414-BD25-C05E9121A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0"/>
            <a:ext cx="4191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 baseline="0">
                <a:solidFill>
                  <a:srgbClr val="FFCC00"/>
                </a:solidFill>
              </a:rPr>
              <a:t>Section 2 </a:t>
            </a:r>
            <a:r>
              <a:rPr lang="en-US" altLang="en-US" sz="2000" b="1" baseline="0"/>
              <a:t>Resistors in Series or in Parallel</a:t>
            </a:r>
            <a:endParaRPr lang="en-US" altLang="en-US" sz="2000" b="1" baseline="0">
              <a:solidFill>
                <a:srgbClr val="FFCC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5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50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50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25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030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074" name="Picture 2">
            <a:extLst>
              <a:ext uri="{FF2B5EF4-FFF2-40B4-BE49-F238E27FC236}">
                <a16:creationId xmlns:a16="http://schemas.microsoft.com/office/drawing/2014/main" id="{E4F892F9-DB2E-430F-9FD8-4D7146F93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500688"/>
            <a:ext cx="585787" cy="59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7076" name="Rectangle 4">
            <a:extLst>
              <a:ext uri="{FF2B5EF4-FFF2-40B4-BE49-F238E27FC236}">
                <a16:creationId xmlns:a16="http://schemas.microsoft.com/office/drawing/2014/main" id="{AC0D48B1-0989-4CA8-B250-0C7A45FD0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52400"/>
            <a:ext cx="2093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1" baseline="0"/>
              <a:t>Chapter</a:t>
            </a:r>
            <a:r>
              <a:rPr lang="en-US" altLang="en-US" sz="3200" b="1" baseline="0"/>
              <a:t> 18</a:t>
            </a:r>
            <a:endParaRPr lang="en-US" altLang="en-US" sz="2800" b="1" baseline="0"/>
          </a:p>
        </p:txBody>
      </p:sp>
      <p:sp>
        <p:nvSpPr>
          <p:cNvPr id="1027077" name="Rectangle 5">
            <a:extLst>
              <a:ext uri="{FF2B5EF4-FFF2-40B4-BE49-F238E27FC236}">
                <a16:creationId xmlns:a16="http://schemas.microsoft.com/office/drawing/2014/main" id="{9214A398-8CE3-450C-8837-68850251CC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Sample Problem, </a:t>
            </a:r>
            <a:r>
              <a:rPr lang="en-US" altLang="en-US" b="0" i="1"/>
              <a:t>continued</a:t>
            </a:r>
            <a:endParaRPr lang="en-US" altLang="en-US"/>
          </a:p>
        </p:txBody>
      </p:sp>
      <p:sp>
        <p:nvSpPr>
          <p:cNvPr id="1027078" name="Rectangle 6">
            <a:extLst>
              <a:ext uri="{FF2B5EF4-FFF2-40B4-BE49-F238E27FC236}">
                <a16:creationId xmlns:a16="http://schemas.microsoft.com/office/drawing/2014/main" id="{8E08D68F-3A15-4AE2-AE45-F49FAC6709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11200" y="1828800"/>
            <a:ext cx="7772400" cy="1752600"/>
          </a:xfrm>
        </p:spPr>
        <p:txBody>
          <a:bodyPr/>
          <a:lstStyle/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Resistors in Series</a:t>
            </a:r>
          </a:p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3. Calculate</a:t>
            </a:r>
          </a:p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	Substitute the values into the equation and solve:</a:t>
            </a:r>
            <a:endParaRPr lang="en-US" altLang="en-US" b="1">
              <a:solidFill>
                <a:schemeClr val="bg1"/>
              </a:solidFill>
            </a:endParaRPr>
          </a:p>
        </p:txBody>
      </p:sp>
      <p:graphicFrame>
        <p:nvGraphicFramePr>
          <p:cNvPr id="1027079" name="Object 7">
            <a:extLst>
              <a:ext uri="{FF2B5EF4-FFF2-40B4-BE49-F238E27FC236}">
                <a16:creationId xmlns:a16="http://schemas.microsoft.com/office/drawing/2014/main" id="{6D8219D2-2A46-49E7-A43A-0C9A571EF0F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97050" y="5143500"/>
          <a:ext cx="35687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105" name="Equation" r:id="rId5" imgW="3568680" imgH="838080" progId="Equation.DSMT4">
                  <p:embed/>
                </p:oleObj>
              </mc:Choice>
              <mc:Fallback>
                <p:oleObj name="Equation" r:id="rId5" imgW="3568680" imgH="83808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7050" y="5143500"/>
                        <a:ext cx="35687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080" name="Rectangle 8">
            <a:extLst>
              <a:ext uri="{FF2B5EF4-FFF2-40B4-BE49-F238E27FC236}">
                <a16:creationId xmlns:a16="http://schemas.microsoft.com/office/drawing/2014/main" id="{A80B37E1-513D-47A8-9E8C-90C457C73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4267200"/>
            <a:ext cx="7223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FFCC00"/>
              </a:buClr>
              <a:buSzPct val="100000"/>
            </a:pPr>
            <a:r>
              <a:rPr lang="en-US" altLang="en-US" sz="2400" baseline="0">
                <a:solidFill>
                  <a:srgbClr val="FFCC00"/>
                </a:solidFill>
              </a:rPr>
              <a:t>Substitute the equivalent resistance value into the equation for current.</a:t>
            </a:r>
          </a:p>
        </p:txBody>
      </p:sp>
      <p:graphicFrame>
        <p:nvGraphicFramePr>
          <p:cNvPr id="1027081" name="Object 9">
            <a:extLst>
              <a:ext uri="{FF2B5EF4-FFF2-40B4-BE49-F238E27FC236}">
                <a16:creationId xmlns:a16="http://schemas.microsoft.com/office/drawing/2014/main" id="{BCE8CBAD-4EF4-426D-8BE4-08DF14B4D8A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01800" y="3168650"/>
          <a:ext cx="48514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106" name="Equation" r:id="rId7" imgW="4851360" imgH="1066680" progId="Equation.DSMT4">
                  <p:embed/>
                </p:oleObj>
              </mc:Choice>
              <mc:Fallback>
                <p:oleObj name="Equation" r:id="rId7" imgW="4851360" imgH="106668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1800" y="3168650"/>
                        <a:ext cx="48514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082" name="Text Box 10">
            <a:extLst>
              <a:ext uri="{FF2B5EF4-FFF2-40B4-BE49-F238E27FC236}">
                <a16:creationId xmlns:a16="http://schemas.microsoft.com/office/drawing/2014/main" id="{42E58C2F-27A5-44DC-8DD3-1FD446C61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0"/>
            <a:ext cx="4191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 baseline="0">
                <a:solidFill>
                  <a:srgbClr val="FFCC00"/>
                </a:solidFill>
              </a:rPr>
              <a:t>Section 2 </a:t>
            </a:r>
            <a:r>
              <a:rPr lang="en-US" altLang="en-US" sz="2000" b="1" baseline="0"/>
              <a:t>Resistors in Series or in Parallel</a:t>
            </a:r>
            <a:endParaRPr lang="en-US" altLang="en-US" sz="2000" b="1" baseline="0">
              <a:solidFill>
                <a:srgbClr val="FFCC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7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7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7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27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27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27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078" grpId="0" build="p" autoUpdateAnimBg="0"/>
      <p:bldP spid="1027080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122" name="Picture 2">
            <a:extLst>
              <a:ext uri="{FF2B5EF4-FFF2-40B4-BE49-F238E27FC236}">
                <a16:creationId xmlns:a16="http://schemas.microsoft.com/office/drawing/2014/main" id="{A818BA36-4BF3-444F-B940-A020D9F82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500688"/>
            <a:ext cx="585787" cy="59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9124" name="Rectangle 4">
            <a:extLst>
              <a:ext uri="{FF2B5EF4-FFF2-40B4-BE49-F238E27FC236}">
                <a16:creationId xmlns:a16="http://schemas.microsoft.com/office/drawing/2014/main" id="{BAA603AC-F4EE-493A-9E45-24D822759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52400"/>
            <a:ext cx="2093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1" baseline="0"/>
              <a:t>Chapter</a:t>
            </a:r>
            <a:r>
              <a:rPr lang="en-US" altLang="en-US" sz="3200" b="1" baseline="0"/>
              <a:t> 18</a:t>
            </a:r>
            <a:endParaRPr lang="en-US" altLang="en-US" sz="2800" b="1" baseline="0"/>
          </a:p>
        </p:txBody>
      </p:sp>
      <p:sp>
        <p:nvSpPr>
          <p:cNvPr id="1029125" name="Rectangle 5">
            <a:extLst>
              <a:ext uri="{FF2B5EF4-FFF2-40B4-BE49-F238E27FC236}">
                <a16:creationId xmlns:a16="http://schemas.microsoft.com/office/drawing/2014/main" id="{A02B01B3-0778-4D8F-88BC-6FCC85561F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Sample Problem, </a:t>
            </a:r>
            <a:r>
              <a:rPr lang="en-US" altLang="en-US" b="0" i="1"/>
              <a:t>continued</a:t>
            </a:r>
            <a:endParaRPr lang="en-US" altLang="en-US"/>
          </a:p>
        </p:txBody>
      </p:sp>
      <p:sp>
        <p:nvSpPr>
          <p:cNvPr id="1029126" name="Rectangle 6">
            <a:extLst>
              <a:ext uri="{FF2B5EF4-FFF2-40B4-BE49-F238E27FC236}">
                <a16:creationId xmlns:a16="http://schemas.microsoft.com/office/drawing/2014/main" id="{01C14715-4C46-4F6E-8C9D-83E19D74A9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Resistors in Series</a:t>
            </a:r>
          </a:p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4. Evaluate</a:t>
            </a:r>
          </a:p>
          <a:p>
            <a:pPr>
              <a:buClr>
                <a:srgbClr val="FFCC00"/>
              </a:buClr>
              <a:buFontTx/>
              <a:buNone/>
            </a:pPr>
            <a:r>
              <a:rPr lang="en-US" altLang="en-US"/>
              <a:t>	For resistors connected in series, the equivalent resistance should be greater than the largest resistance in the circuit.</a:t>
            </a:r>
          </a:p>
          <a:p>
            <a:pPr lvl="2">
              <a:buClr>
                <a:srgbClr val="FFCC00"/>
              </a:buClr>
              <a:buFontTx/>
              <a:buNone/>
            </a:pPr>
            <a:r>
              <a:rPr lang="en-US" altLang="en-US">
                <a:solidFill>
                  <a:schemeClr val="bg1"/>
                </a:solidFill>
              </a:rPr>
              <a:t>18.0 Ω &gt; 7.0 Ω</a:t>
            </a:r>
            <a:endParaRPr lang="en-US" altLang="en-US" b="1">
              <a:solidFill>
                <a:schemeClr val="bg1"/>
              </a:solidFill>
            </a:endParaRPr>
          </a:p>
        </p:txBody>
      </p:sp>
      <p:sp>
        <p:nvSpPr>
          <p:cNvPr id="1029128" name="Text Box 8">
            <a:extLst>
              <a:ext uri="{FF2B5EF4-FFF2-40B4-BE49-F238E27FC236}">
                <a16:creationId xmlns:a16="http://schemas.microsoft.com/office/drawing/2014/main" id="{0BD9200A-E213-4823-82C5-647DBE69D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0"/>
            <a:ext cx="4191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 baseline="0">
                <a:solidFill>
                  <a:srgbClr val="FFCC00"/>
                </a:solidFill>
              </a:rPr>
              <a:t>Section 2 </a:t>
            </a:r>
            <a:r>
              <a:rPr lang="en-US" altLang="en-US" sz="2000" b="1" baseline="0"/>
              <a:t>Resistors in Series or in Parallel</a:t>
            </a:r>
            <a:endParaRPr lang="en-US" altLang="en-US" sz="2000" b="1" baseline="0">
              <a:solidFill>
                <a:srgbClr val="FFCC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9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9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9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29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126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170" name="Picture 2">
            <a:extLst>
              <a:ext uri="{FF2B5EF4-FFF2-40B4-BE49-F238E27FC236}">
                <a16:creationId xmlns:a16="http://schemas.microsoft.com/office/drawing/2014/main" id="{C9285ED0-4E5D-4026-86E1-4597892C70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500688"/>
            <a:ext cx="585787" cy="59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171" name="Text Box 3">
            <a:extLst>
              <a:ext uri="{FF2B5EF4-FFF2-40B4-BE49-F238E27FC236}">
                <a16:creationId xmlns:a16="http://schemas.microsoft.com/office/drawing/2014/main" id="{B57D244B-47C7-496A-AAD7-6FDDD14B58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0"/>
            <a:ext cx="4191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 baseline="0">
                <a:solidFill>
                  <a:srgbClr val="FFCC00"/>
                </a:solidFill>
              </a:rPr>
              <a:t>Section 2 </a:t>
            </a:r>
            <a:r>
              <a:rPr lang="en-US" altLang="en-US" sz="2000" b="1" baseline="0"/>
              <a:t>Resistors in Series or in Parallel</a:t>
            </a:r>
            <a:endParaRPr lang="en-US" altLang="en-US" sz="2000" b="1" baseline="0">
              <a:solidFill>
                <a:srgbClr val="FFCC00"/>
              </a:solidFill>
            </a:endParaRPr>
          </a:p>
        </p:txBody>
      </p:sp>
      <p:sp>
        <p:nvSpPr>
          <p:cNvPr id="1031172" name="Rectangle 4">
            <a:extLst>
              <a:ext uri="{FF2B5EF4-FFF2-40B4-BE49-F238E27FC236}">
                <a16:creationId xmlns:a16="http://schemas.microsoft.com/office/drawing/2014/main" id="{9E05926A-DF88-460C-82E4-5706728DA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52400"/>
            <a:ext cx="2093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1" baseline="0"/>
              <a:t>Chapter</a:t>
            </a:r>
            <a:r>
              <a:rPr lang="en-US" altLang="en-US" sz="3200" b="1" baseline="0"/>
              <a:t> 18</a:t>
            </a:r>
            <a:endParaRPr lang="en-US" altLang="en-US" sz="2800" b="1" baseline="0"/>
          </a:p>
        </p:txBody>
      </p:sp>
      <p:sp>
        <p:nvSpPr>
          <p:cNvPr id="1031173" name="Rectangle 5">
            <a:extLst>
              <a:ext uri="{FF2B5EF4-FFF2-40B4-BE49-F238E27FC236}">
                <a16:creationId xmlns:a16="http://schemas.microsoft.com/office/drawing/2014/main" id="{66805D2D-8CFE-4046-9B13-ABDBFE500B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Resistors in Series, </a:t>
            </a:r>
            <a:r>
              <a:rPr lang="en-US" altLang="en-US" b="0" i="1"/>
              <a:t>continued</a:t>
            </a:r>
            <a:endParaRPr lang="en-US" altLang="en-US"/>
          </a:p>
        </p:txBody>
      </p:sp>
      <p:sp>
        <p:nvSpPr>
          <p:cNvPr id="1031174" name="Rectangle 6">
            <a:extLst>
              <a:ext uri="{FF2B5EF4-FFF2-40B4-BE49-F238E27FC236}">
                <a16:creationId xmlns:a16="http://schemas.microsoft.com/office/drawing/2014/main" id="{5E7C94EC-FF5D-4D8C-AFD6-A3A4FE50C6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11200" y="1828800"/>
            <a:ext cx="7975600" cy="4114800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FFCC00"/>
              </a:buClr>
            </a:pPr>
            <a:r>
              <a:rPr lang="en-US" altLang="en-US"/>
              <a:t>Series circuits </a:t>
            </a:r>
            <a:r>
              <a:rPr lang="en-US" altLang="en-US">
                <a:solidFill>
                  <a:schemeClr val="bg1"/>
                </a:solidFill>
              </a:rPr>
              <a:t>require all elements to conduct electricity</a:t>
            </a:r>
            <a:endParaRPr lang="en-US" altLang="en-US"/>
          </a:p>
          <a:p>
            <a:pPr>
              <a:lnSpc>
                <a:spcPct val="90000"/>
              </a:lnSpc>
              <a:buClr>
                <a:srgbClr val="FFCC00"/>
              </a:buClr>
            </a:pPr>
            <a:endParaRPr lang="en-US" altLang="en-US"/>
          </a:p>
          <a:p>
            <a:pPr>
              <a:lnSpc>
                <a:spcPct val="90000"/>
              </a:lnSpc>
              <a:buClr>
                <a:srgbClr val="FFCC00"/>
              </a:buClr>
            </a:pPr>
            <a:r>
              <a:rPr lang="en-US" altLang="en-US">
                <a:solidFill>
                  <a:schemeClr val="bg1"/>
                </a:solidFill>
              </a:rPr>
              <a:t>As seen below,</a:t>
            </a:r>
            <a:r>
              <a:rPr lang="en-US" altLang="en-US"/>
              <a:t> a burned out filament </a:t>
            </a:r>
            <a:r>
              <a:rPr lang="en-US" altLang="en-US">
                <a:solidFill>
                  <a:schemeClr val="bg1"/>
                </a:solidFill>
              </a:rPr>
              <a:t>in a string of bulbs has the same effect as an open switch. Because the circuit is no longer complete, there is no current.</a:t>
            </a:r>
            <a:endParaRPr lang="en-US" altLang="en-US"/>
          </a:p>
        </p:txBody>
      </p:sp>
      <p:pic>
        <p:nvPicPr>
          <p:cNvPr id="1031176" name="Picture 8">
            <a:extLst>
              <a:ext uri="{FF2B5EF4-FFF2-40B4-BE49-F238E27FC236}">
                <a16:creationId xmlns:a16="http://schemas.microsoft.com/office/drawing/2014/main" id="{E7E54DF0-ED28-4C79-9049-3C5FF6BCC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518025"/>
            <a:ext cx="7094538" cy="127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31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31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1174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22" name="Picture 2">
            <a:extLst>
              <a:ext uri="{FF2B5EF4-FFF2-40B4-BE49-F238E27FC236}">
                <a16:creationId xmlns:a16="http://schemas.microsoft.com/office/drawing/2014/main" id="{38874030-C5D1-4F20-ABB1-A4B54C2DB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500688"/>
            <a:ext cx="585787" cy="59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3523" name="Text Box 3">
            <a:extLst>
              <a:ext uri="{FF2B5EF4-FFF2-40B4-BE49-F238E27FC236}">
                <a16:creationId xmlns:a16="http://schemas.microsoft.com/office/drawing/2014/main" id="{4EA5DC00-3648-40B9-ACDA-7240114A8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0"/>
            <a:ext cx="4191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 baseline="0">
                <a:solidFill>
                  <a:srgbClr val="FFCC00"/>
                </a:solidFill>
              </a:rPr>
              <a:t>Section 2 </a:t>
            </a:r>
            <a:r>
              <a:rPr lang="en-US" altLang="en-US" sz="2000" b="1" baseline="0"/>
              <a:t>Resistors in Series or in Parallel</a:t>
            </a:r>
            <a:endParaRPr lang="en-US" altLang="en-US" sz="2000" b="1" baseline="0">
              <a:solidFill>
                <a:srgbClr val="FFCC00"/>
              </a:solidFill>
            </a:endParaRPr>
          </a:p>
        </p:txBody>
      </p:sp>
      <p:sp>
        <p:nvSpPr>
          <p:cNvPr id="1003524" name="Rectangle 4">
            <a:extLst>
              <a:ext uri="{FF2B5EF4-FFF2-40B4-BE49-F238E27FC236}">
                <a16:creationId xmlns:a16="http://schemas.microsoft.com/office/drawing/2014/main" id="{73DA7D7C-9F73-4A56-A57B-00B10B4471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52400"/>
            <a:ext cx="2093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1" baseline="0"/>
              <a:t>Chapter</a:t>
            </a:r>
            <a:r>
              <a:rPr lang="en-US" altLang="en-US" sz="3200" b="1" baseline="0"/>
              <a:t> 18</a:t>
            </a:r>
            <a:endParaRPr lang="en-US" altLang="en-US" sz="2800" b="1" baseline="0"/>
          </a:p>
        </p:txBody>
      </p:sp>
      <p:sp>
        <p:nvSpPr>
          <p:cNvPr id="1003525" name="Rectangle 5">
            <a:extLst>
              <a:ext uri="{FF2B5EF4-FFF2-40B4-BE49-F238E27FC236}">
                <a16:creationId xmlns:a16="http://schemas.microsoft.com/office/drawing/2014/main" id="{4791F53B-0869-40BF-8515-9BA5E7C340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Resistors in Parallel</a:t>
            </a:r>
          </a:p>
        </p:txBody>
      </p:sp>
      <p:sp>
        <p:nvSpPr>
          <p:cNvPr id="1003526" name="Rectangle 6">
            <a:extLst>
              <a:ext uri="{FF2B5EF4-FFF2-40B4-BE49-F238E27FC236}">
                <a16:creationId xmlns:a16="http://schemas.microsoft.com/office/drawing/2014/main" id="{06707C75-66D8-4C67-9112-326CD90615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rgbClr val="FFCC00"/>
              </a:buClr>
            </a:pPr>
            <a:r>
              <a:rPr lang="en-US" altLang="en-US">
                <a:solidFill>
                  <a:schemeClr val="bg1"/>
                </a:solidFill>
              </a:rPr>
              <a:t>A </a:t>
            </a:r>
            <a:r>
              <a:rPr lang="en-US" altLang="en-US" b="1"/>
              <a:t>parallel </a:t>
            </a:r>
            <a:r>
              <a:rPr lang="en-US" altLang="en-US">
                <a:solidFill>
                  <a:schemeClr val="bg1"/>
                </a:solidFill>
              </a:rPr>
              <a:t>arrangement describes two or more com-ponents of a circuit that provide separate conducting paths for current because the components are connected across common points or junctions</a:t>
            </a:r>
          </a:p>
          <a:p>
            <a:pPr>
              <a:lnSpc>
                <a:spcPct val="90000"/>
              </a:lnSpc>
              <a:buClr>
                <a:srgbClr val="FFCC00"/>
              </a:buClr>
            </a:pPr>
            <a:endParaRPr lang="en-US" altLang="en-US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Clr>
                <a:srgbClr val="FFCC00"/>
              </a:buClr>
            </a:pPr>
            <a:r>
              <a:rPr lang="en-US" altLang="en-US"/>
              <a:t>Lights wired in parallel</a:t>
            </a:r>
            <a:r>
              <a:rPr lang="en-US" altLang="en-US">
                <a:solidFill>
                  <a:schemeClr val="bg1"/>
                </a:solidFill>
              </a:rPr>
              <a:t> have more than one path for current. </a:t>
            </a:r>
            <a:r>
              <a:rPr lang="en-US" altLang="en-US"/>
              <a:t>Parallel circuits do not require all elements to conduct.</a:t>
            </a:r>
          </a:p>
        </p:txBody>
      </p:sp>
      <p:pic>
        <p:nvPicPr>
          <p:cNvPr id="1003527" name="Picture 7">
            <a:extLst>
              <a:ext uri="{FF2B5EF4-FFF2-40B4-BE49-F238E27FC236}">
                <a16:creationId xmlns:a16="http://schemas.microsoft.com/office/drawing/2014/main" id="{C431D19D-8400-487E-A375-491A1CE97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710113"/>
            <a:ext cx="6858000" cy="138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3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035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26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642" name="Rectangle 2">
            <a:extLst>
              <a:ext uri="{FF2B5EF4-FFF2-40B4-BE49-F238E27FC236}">
                <a16:creationId xmlns:a16="http://schemas.microsoft.com/office/drawing/2014/main" id="{3C0B6B3B-145B-4BC2-8F3E-0C501B7B5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52400"/>
            <a:ext cx="2093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1" baseline="0"/>
              <a:t>Chapter</a:t>
            </a:r>
            <a:r>
              <a:rPr lang="en-US" altLang="en-US" sz="3200" b="1" baseline="0"/>
              <a:t> 18</a:t>
            </a:r>
            <a:endParaRPr lang="en-US" altLang="en-US" sz="2800" b="1" baseline="0"/>
          </a:p>
        </p:txBody>
      </p:sp>
      <p:sp>
        <p:nvSpPr>
          <p:cNvPr id="1008643" name="Text Box 3">
            <a:extLst>
              <a:ext uri="{FF2B5EF4-FFF2-40B4-BE49-F238E27FC236}">
                <a16:creationId xmlns:a16="http://schemas.microsoft.com/office/drawing/2014/main" id="{1BE0DDDB-AB46-4DAD-B1B7-596E459A4A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0"/>
            <a:ext cx="4191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 baseline="0">
                <a:solidFill>
                  <a:srgbClr val="FFCC00"/>
                </a:solidFill>
              </a:rPr>
              <a:t>Section 2 </a:t>
            </a:r>
            <a:r>
              <a:rPr lang="en-US" altLang="en-US" sz="2000" b="1" baseline="0"/>
              <a:t>Resistors in Series or in Parallel</a:t>
            </a:r>
            <a:endParaRPr lang="en-US" altLang="en-US" sz="2000" b="1" baseline="0">
              <a:solidFill>
                <a:srgbClr val="FFCC00"/>
              </a:solidFill>
            </a:endParaRPr>
          </a:p>
        </p:txBody>
      </p:sp>
      <p:sp>
        <p:nvSpPr>
          <p:cNvPr id="1008648" name="Rectangle 8">
            <a:extLst>
              <a:ext uri="{FF2B5EF4-FFF2-40B4-BE49-F238E27FC236}">
                <a16:creationId xmlns:a16="http://schemas.microsoft.com/office/drawing/2014/main" id="{3533F8DB-BFB8-4B30-AB7C-D4AE7BC3A7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Resistors in Parallel</a:t>
            </a:r>
          </a:p>
        </p:txBody>
      </p:sp>
      <p:pic>
        <p:nvPicPr>
          <p:cNvPr id="1008654" name="Picture 14">
            <a:extLst>
              <a:ext uri="{FF2B5EF4-FFF2-40B4-BE49-F238E27FC236}">
                <a16:creationId xmlns:a16="http://schemas.microsoft.com/office/drawing/2014/main" id="{1610F15E-4D85-411D-918D-C71D1E153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019300"/>
            <a:ext cx="57150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218" name="Picture 2">
            <a:extLst>
              <a:ext uri="{FF2B5EF4-FFF2-40B4-BE49-F238E27FC236}">
                <a16:creationId xmlns:a16="http://schemas.microsoft.com/office/drawing/2014/main" id="{3D685C7E-8C16-4AE3-992E-AC81CD606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500688"/>
            <a:ext cx="585787" cy="59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219" name="Text Box 3">
            <a:extLst>
              <a:ext uri="{FF2B5EF4-FFF2-40B4-BE49-F238E27FC236}">
                <a16:creationId xmlns:a16="http://schemas.microsoft.com/office/drawing/2014/main" id="{80EDF13C-5453-4DAB-9E62-0E712B7BC2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0"/>
            <a:ext cx="4191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 baseline="0" dirty="0">
                <a:solidFill>
                  <a:srgbClr val="FFCC00"/>
                </a:solidFill>
              </a:rPr>
              <a:t>Section 2 </a:t>
            </a:r>
            <a:r>
              <a:rPr lang="en-US" altLang="en-US" sz="2000" b="1" baseline="0" dirty="0"/>
              <a:t>Resistors in Series or in Parallel</a:t>
            </a:r>
            <a:endParaRPr lang="en-US" altLang="en-US" sz="2000" b="1" baseline="0" dirty="0">
              <a:solidFill>
                <a:srgbClr val="FFCC00"/>
              </a:solidFill>
            </a:endParaRPr>
          </a:p>
        </p:txBody>
      </p:sp>
      <p:sp>
        <p:nvSpPr>
          <p:cNvPr id="1033220" name="Rectangle 4">
            <a:extLst>
              <a:ext uri="{FF2B5EF4-FFF2-40B4-BE49-F238E27FC236}">
                <a16:creationId xmlns:a16="http://schemas.microsoft.com/office/drawing/2014/main" id="{AC82EC64-87EE-48AB-9A46-7D745AD138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52400"/>
            <a:ext cx="2093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1" baseline="0" dirty="0"/>
              <a:t>Chapter</a:t>
            </a:r>
            <a:r>
              <a:rPr lang="en-US" altLang="en-US" sz="3200" b="1" baseline="0" dirty="0"/>
              <a:t> 18</a:t>
            </a:r>
            <a:endParaRPr lang="en-US" altLang="en-US" sz="2800" b="1" baseline="0" dirty="0"/>
          </a:p>
        </p:txBody>
      </p:sp>
      <p:sp>
        <p:nvSpPr>
          <p:cNvPr id="1033221" name="Rectangle 5">
            <a:extLst>
              <a:ext uri="{FF2B5EF4-FFF2-40B4-BE49-F238E27FC236}">
                <a16:creationId xmlns:a16="http://schemas.microsoft.com/office/drawing/2014/main" id="{2662380C-DAA2-4049-BDD5-7E6176D2E7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Resistors in Parallel, </a:t>
            </a:r>
            <a:r>
              <a:rPr lang="en-US" altLang="en-US" b="0" i="1" dirty="0"/>
              <a:t>continued</a:t>
            </a:r>
            <a:endParaRPr lang="en-US" altLang="en-US" dirty="0"/>
          </a:p>
        </p:txBody>
      </p:sp>
      <p:sp>
        <p:nvSpPr>
          <p:cNvPr id="1033222" name="Rectangle 6">
            <a:extLst>
              <a:ext uri="{FF2B5EF4-FFF2-40B4-BE49-F238E27FC236}">
                <a16:creationId xmlns:a16="http://schemas.microsoft.com/office/drawing/2014/main" id="{EEE4216F-EB10-4215-934B-43CC246CB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rgbClr val="FFCC00"/>
              </a:buClr>
            </a:pPr>
            <a:r>
              <a:rPr lang="en-US" altLang="en-US" dirty="0">
                <a:solidFill>
                  <a:schemeClr val="bg1"/>
                </a:solidFill>
              </a:rPr>
              <a:t>Resistors in parallel have the</a:t>
            </a:r>
            <a:r>
              <a:rPr lang="en-US" altLang="en-US" dirty="0"/>
              <a:t> same potential differences </a:t>
            </a:r>
            <a:r>
              <a:rPr lang="en-US" altLang="en-US" dirty="0">
                <a:solidFill>
                  <a:schemeClr val="bg1"/>
                </a:solidFill>
              </a:rPr>
              <a:t>across them.</a:t>
            </a:r>
            <a:endParaRPr lang="en-US" altLang="en-US" dirty="0"/>
          </a:p>
          <a:p>
            <a:pPr>
              <a:lnSpc>
                <a:spcPct val="90000"/>
              </a:lnSpc>
              <a:buClr>
                <a:srgbClr val="FFCC00"/>
              </a:buClr>
            </a:pPr>
            <a:endParaRPr lang="en-US" altLang="en-US"/>
          </a:p>
          <a:p>
            <a:pPr>
              <a:lnSpc>
                <a:spcPct val="90000"/>
              </a:lnSpc>
              <a:buClr>
                <a:srgbClr val="FFCC00"/>
              </a:buClr>
            </a:pPr>
            <a:r>
              <a:rPr lang="en-US" altLang="en-US" dirty="0">
                <a:solidFill>
                  <a:schemeClr val="bg1"/>
                </a:solidFill>
              </a:rPr>
              <a:t>The sum of currents in parallel resistors equals the</a:t>
            </a:r>
            <a:r>
              <a:rPr lang="en-US" altLang="en-US" dirty="0"/>
              <a:t> total current.</a:t>
            </a:r>
          </a:p>
          <a:p>
            <a:pPr>
              <a:lnSpc>
                <a:spcPct val="90000"/>
              </a:lnSpc>
              <a:buClr>
                <a:srgbClr val="FFCC00"/>
              </a:buClr>
            </a:pPr>
            <a:endParaRPr lang="en-US" altLang="en-US"/>
          </a:p>
          <a:p>
            <a:pPr>
              <a:lnSpc>
                <a:spcPct val="90000"/>
              </a:lnSpc>
              <a:buClr>
                <a:srgbClr val="FFCC00"/>
              </a:buClr>
            </a:pPr>
            <a:r>
              <a:rPr lang="en-US" altLang="en-US" dirty="0">
                <a:solidFill>
                  <a:schemeClr val="bg1"/>
                </a:solidFill>
              </a:rPr>
              <a:t>The</a:t>
            </a:r>
            <a:r>
              <a:rPr lang="en-US" altLang="en-US" dirty="0"/>
              <a:t> equivalent resistance </a:t>
            </a:r>
            <a:r>
              <a:rPr lang="en-US" altLang="en-US" dirty="0">
                <a:solidFill>
                  <a:schemeClr val="bg1"/>
                </a:solidFill>
              </a:rPr>
              <a:t>of resistors in parallel can be calculated using a reciprocal relationship</a:t>
            </a:r>
            <a:endParaRPr lang="en-US" altLang="en-US" dirty="0"/>
          </a:p>
        </p:txBody>
      </p:sp>
      <p:graphicFrame>
        <p:nvGraphicFramePr>
          <p:cNvPr id="1033224" name="Object 8">
            <a:extLst>
              <a:ext uri="{FF2B5EF4-FFF2-40B4-BE49-F238E27FC236}">
                <a16:creationId xmlns:a16="http://schemas.microsoft.com/office/drawing/2014/main" id="{E5CE488F-D2A5-4B90-96AB-E69DA4B31D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19400" y="5029200"/>
          <a:ext cx="28067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236" name="Equation" r:id="rId4" imgW="2806700" imgH="914400" progId="Equation.DSMT4">
                  <p:embed/>
                </p:oleObj>
              </mc:Choice>
              <mc:Fallback>
                <p:oleObj name="Equation" r:id="rId4" imgW="2806700" imgH="9144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5029200"/>
                        <a:ext cx="28067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33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33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33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33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3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3222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290" name="Picture 2">
            <a:extLst>
              <a:ext uri="{FF2B5EF4-FFF2-40B4-BE49-F238E27FC236}">
                <a16:creationId xmlns:a16="http://schemas.microsoft.com/office/drawing/2014/main" id="{D6124216-38B7-47A4-9454-58306A82D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500688"/>
            <a:ext cx="585787" cy="59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6292" name="Rectangle 4">
            <a:extLst>
              <a:ext uri="{FF2B5EF4-FFF2-40B4-BE49-F238E27FC236}">
                <a16:creationId xmlns:a16="http://schemas.microsoft.com/office/drawing/2014/main" id="{FCA03045-0128-41AB-A18F-32D4E9E35A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52400"/>
            <a:ext cx="2093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1" baseline="0"/>
              <a:t>Chapter</a:t>
            </a:r>
            <a:r>
              <a:rPr lang="en-US" altLang="en-US" sz="3200" b="1" baseline="0"/>
              <a:t> 18</a:t>
            </a:r>
            <a:endParaRPr lang="en-US" altLang="en-US" sz="2800" b="1" baseline="0"/>
          </a:p>
        </p:txBody>
      </p:sp>
      <p:sp>
        <p:nvSpPr>
          <p:cNvPr id="1036293" name="Rectangle 5">
            <a:extLst>
              <a:ext uri="{FF2B5EF4-FFF2-40B4-BE49-F238E27FC236}">
                <a16:creationId xmlns:a16="http://schemas.microsoft.com/office/drawing/2014/main" id="{1F8BCE85-635E-4446-90F7-5902456789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Sample Problem</a:t>
            </a:r>
          </a:p>
        </p:txBody>
      </p:sp>
      <p:sp>
        <p:nvSpPr>
          <p:cNvPr id="1036294" name="Rectangle 6">
            <a:extLst>
              <a:ext uri="{FF2B5EF4-FFF2-40B4-BE49-F238E27FC236}">
                <a16:creationId xmlns:a16="http://schemas.microsoft.com/office/drawing/2014/main" id="{459C2A40-5540-456A-BD24-4AC4E249078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Resistors in Parallel</a:t>
            </a:r>
          </a:p>
          <a:p>
            <a:pPr>
              <a:lnSpc>
                <a:spcPct val="90000"/>
              </a:lnSpc>
              <a:buClr>
                <a:srgbClr val="FFCC00"/>
              </a:buClr>
              <a:buFontTx/>
              <a:buNone/>
            </a:pPr>
            <a:r>
              <a:rPr lang="en-US" altLang="en-US" b="1" i="1"/>
              <a:t>	</a:t>
            </a:r>
            <a:r>
              <a:rPr lang="en-US" altLang="en-US" i="1">
                <a:solidFill>
                  <a:schemeClr val="bg1"/>
                </a:solidFill>
              </a:rPr>
              <a:t>A 9.0 V battery is connected to four resistors, as shown at right. Find the equivalent resistance for the circuit and the total current in the circuit.</a:t>
            </a:r>
          </a:p>
        </p:txBody>
      </p:sp>
      <p:sp>
        <p:nvSpPr>
          <p:cNvPr id="1036296" name="Text Box 8">
            <a:extLst>
              <a:ext uri="{FF2B5EF4-FFF2-40B4-BE49-F238E27FC236}">
                <a16:creationId xmlns:a16="http://schemas.microsoft.com/office/drawing/2014/main" id="{573DD5E8-21D0-4CE8-B846-456F830A8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0"/>
            <a:ext cx="4191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 baseline="0">
                <a:solidFill>
                  <a:srgbClr val="FFCC00"/>
                </a:solidFill>
              </a:rPr>
              <a:t>Section 2 </a:t>
            </a:r>
            <a:r>
              <a:rPr lang="en-US" altLang="en-US" sz="2000" b="1" baseline="0"/>
              <a:t>Resistors in Series or in Parallel</a:t>
            </a:r>
            <a:endParaRPr lang="en-US" altLang="en-US" sz="2000" b="1" baseline="0">
              <a:solidFill>
                <a:srgbClr val="FFCC00"/>
              </a:solidFill>
            </a:endParaRPr>
          </a:p>
        </p:txBody>
      </p:sp>
      <p:pic>
        <p:nvPicPr>
          <p:cNvPr id="1036304" name="Picture 16">
            <a:extLst>
              <a:ext uri="{FF2B5EF4-FFF2-40B4-BE49-F238E27FC236}">
                <a16:creationId xmlns:a16="http://schemas.microsoft.com/office/drawing/2014/main" id="{F81FEB1F-5286-417D-98C4-FA6DB4D1F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981200"/>
            <a:ext cx="3238500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36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36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6294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338" name="Picture 2">
            <a:extLst>
              <a:ext uri="{FF2B5EF4-FFF2-40B4-BE49-F238E27FC236}">
                <a16:creationId xmlns:a16="http://schemas.microsoft.com/office/drawing/2014/main" id="{43CCD27C-9029-4CF5-BB04-BFBE0C2DC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500688"/>
            <a:ext cx="585787" cy="59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8340" name="Rectangle 4">
            <a:extLst>
              <a:ext uri="{FF2B5EF4-FFF2-40B4-BE49-F238E27FC236}">
                <a16:creationId xmlns:a16="http://schemas.microsoft.com/office/drawing/2014/main" id="{124ACC49-DFA1-4DDE-A73F-D629BDC61F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52400"/>
            <a:ext cx="2093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1" baseline="0"/>
              <a:t>Chapter</a:t>
            </a:r>
            <a:r>
              <a:rPr lang="en-US" altLang="en-US" sz="3200" b="1" baseline="0"/>
              <a:t> 18</a:t>
            </a:r>
            <a:endParaRPr lang="en-US" altLang="en-US" sz="2800" b="1" baseline="0"/>
          </a:p>
        </p:txBody>
      </p:sp>
      <p:sp>
        <p:nvSpPr>
          <p:cNvPr id="1038341" name="Rectangle 5">
            <a:extLst>
              <a:ext uri="{FF2B5EF4-FFF2-40B4-BE49-F238E27FC236}">
                <a16:creationId xmlns:a16="http://schemas.microsoft.com/office/drawing/2014/main" id="{D69704EF-5EF9-4BD2-B65A-DE11EB01AC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Sample Problem, </a:t>
            </a:r>
            <a:r>
              <a:rPr lang="en-US" altLang="en-US" b="0" i="1"/>
              <a:t>continued</a:t>
            </a:r>
            <a:endParaRPr lang="en-US" altLang="en-US"/>
          </a:p>
        </p:txBody>
      </p:sp>
      <p:sp>
        <p:nvSpPr>
          <p:cNvPr id="1038342" name="Rectangle 6">
            <a:extLst>
              <a:ext uri="{FF2B5EF4-FFF2-40B4-BE49-F238E27FC236}">
                <a16:creationId xmlns:a16="http://schemas.microsoft.com/office/drawing/2014/main" id="{9D4947FC-926F-41B8-8343-995EEEEA012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Resistors in Parallel</a:t>
            </a:r>
          </a:p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1. Define</a:t>
            </a:r>
          </a:p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Given:</a:t>
            </a:r>
            <a:endParaRPr lang="en-US" altLang="en-US"/>
          </a:p>
          <a:p>
            <a:pPr lvl="1">
              <a:buClr>
                <a:srgbClr val="FFCC00"/>
              </a:buClr>
              <a:buFontTx/>
              <a:buNone/>
            </a:pPr>
            <a:r>
              <a:rPr lang="en-US" altLang="en-US">
                <a:solidFill>
                  <a:schemeClr val="bg1"/>
                </a:solidFill>
              </a:rPr>
              <a:t>∆</a:t>
            </a:r>
            <a:r>
              <a:rPr lang="en-US" altLang="en-US" i="1">
                <a:solidFill>
                  <a:schemeClr val="bg1"/>
                </a:solidFill>
              </a:rPr>
              <a:t>V</a:t>
            </a:r>
            <a:r>
              <a:rPr lang="en-US" altLang="en-US">
                <a:solidFill>
                  <a:schemeClr val="bg1"/>
                </a:solidFill>
              </a:rPr>
              <a:t> = 9.0 V	</a:t>
            </a:r>
          </a:p>
          <a:p>
            <a:pPr lvl="1">
              <a:buClr>
                <a:srgbClr val="FFCC00"/>
              </a:buClr>
              <a:buFontTx/>
              <a:buNone/>
            </a:pPr>
            <a:r>
              <a:rPr lang="en-US" altLang="en-US" i="1">
                <a:solidFill>
                  <a:schemeClr val="bg1"/>
                </a:solidFill>
              </a:rPr>
              <a:t>R</a:t>
            </a:r>
            <a:r>
              <a:rPr lang="en-US" altLang="en-US" i="1" baseline="-25000">
                <a:solidFill>
                  <a:schemeClr val="bg1"/>
                </a:solidFill>
              </a:rPr>
              <a:t>1</a:t>
            </a:r>
            <a:r>
              <a:rPr lang="en-US" altLang="en-US">
                <a:solidFill>
                  <a:schemeClr val="bg1"/>
                </a:solidFill>
              </a:rPr>
              <a:t> = 2.0 Ω</a:t>
            </a:r>
          </a:p>
          <a:p>
            <a:pPr lvl="1">
              <a:buClr>
                <a:srgbClr val="FFCC00"/>
              </a:buClr>
              <a:buFontTx/>
              <a:buNone/>
            </a:pPr>
            <a:r>
              <a:rPr lang="en-US" altLang="en-US" i="1">
                <a:solidFill>
                  <a:schemeClr val="bg1"/>
                </a:solidFill>
              </a:rPr>
              <a:t>R</a:t>
            </a:r>
            <a:r>
              <a:rPr lang="en-US" altLang="en-US" i="1" baseline="-25000">
                <a:solidFill>
                  <a:schemeClr val="bg1"/>
                </a:solidFill>
              </a:rPr>
              <a:t>2</a:t>
            </a:r>
            <a:r>
              <a:rPr lang="en-US" altLang="en-US">
                <a:solidFill>
                  <a:schemeClr val="bg1"/>
                </a:solidFill>
              </a:rPr>
              <a:t> = 4.0 Ω	</a:t>
            </a:r>
          </a:p>
          <a:p>
            <a:pPr lvl="1">
              <a:buClr>
                <a:srgbClr val="FFCC00"/>
              </a:buClr>
              <a:buFontTx/>
              <a:buNone/>
            </a:pPr>
            <a:r>
              <a:rPr lang="en-US" altLang="en-US" i="1">
                <a:solidFill>
                  <a:schemeClr val="bg1"/>
                </a:solidFill>
              </a:rPr>
              <a:t>R</a:t>
            </a:r>
            <a:r>
              <a:rPr lang="en-US" altLang="en-US" i="1" baseline="-25000">
                <a:solidFill>
                  <a:schemeClr val="bg1"/>
                </a:solidFill>
              </a:rPr>
              <a:t>3</a:t>
            </a:r>
            <a:r>
              <a:rPr lang="en-US" altLang="en-US">
                <a:solidFill>
                  <a:schemeClr val="bg1"/>
                </a:solidFill>
              </a:rPr>
              <a:t> = 5.0 Ω</a:t>
            </a:r>
          </a:p>
          <a:p>
            <a:pPr lvl="1">
              <a:buClr>
                <a:srgbClr val="FFCC00"/>
              </a:buClr>
              <a:buFontTx/>
              <a:buNone/>
            </a:pPr>
            <a:r>
              <a:rPr lang="en-US" altLang="en-US" i="1">
                <a:solidFill>
                  <a:schemeClr val="bg1"/>
                </a:solidFill>
              </a:rPr>
              <a:t>R</a:t>
            </a:r>
            <a:r>
              <a:rPr lang="en-US" altLang="en-US" i="1" baseline="-25000">
                <a:solidFill>
                  <a:schemeClr val="bg1"/>
                </a:solidFill>
              </a:rPr>
              <a:t>4</a:t>
            </a:r>
            <a:r>
              <a:rPr lang="en-US" altLang="en-US">
                <a:solidFill>
                  <a:schemeClr val="bg1"/>
                </a:solidFill>
              </a:rPr>
              <a:t> = 7.0 Ω</a:t>
            </a:r>
          </a:p>
          <a:p>
            <a:pPr>
              <a:buClr>
                <a:srgbClr val="FFCC00"/>
              </a:buClr>
              <a:buFontTx/>
              <a:buNone/>
            </a:pPr>
            <a:endParaRPr lang="en-US" altLang="en-US" b="1">
              <a:solidFill>
                <a:schemeClr val="bg1"/>
              </a:solidFill>
            </a:endParaRPr>
          </a:p>
        </p:txBody>
      </p:sp>
      <p:sp>
        <p:nvSpPr>
          <p:cNvPr id="1038344" name="Text Box 8">
            <a:extLst>
              <a:ext uri="{FF2B5EF4-FFF2-40B4-BE49-F238E27FC236}">
                <a16:creationId xmlns:a16="http://schemas.microsoft.com/office/drawing/2014/main" id="{AF812EA9-5061-46B2-8EB9-43E8DF37B3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0"/>
            <a:ext cx="4191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 baseline="0">
                <a:solidFill>
                  <a:srgbClr val="FFCC00"/>
                </a:solidFill>
              </a:rPr>
              <a:t>Section 2 </a:t>
            </a:r>
            <a:r>
              <a:rPr lang="en-US" altLang="en-US" sz="2000" b="1" baseline="0"/>
              <a:t>Resistors in Series or in Parallel</a:t>
            </a:r>
            <a:endParaRPr lang="en-US" altLang="en-US" sz="2000" b="1" baseline="0">
              <a:solidFill>
                <a:srgbClr val="FFCC00"/>
              </a:solidFill>
            </a:endParaRPr>
          </a:p>
        </p:txBody>
      </p:sp>
      <p:sp>
        <p:nvSpPr>
          <p:cNvPr id="1038346" name="Rectangle 10">
            <a:extLst>
              <a:ext uri="{FF2B5EF4-FFF2-40B4-BE49-F238E27FC236}">
                <a16:creationId xmlns:a16="http://schemas.microsoft.com/office/drawing/2014/main" id="{129F7FA8-F3D6-4761-9083-7475492AE55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Unknown:		</a:t>
            </a:r>
          </a:p>
          <a:p>
            <a:pPr lvl="1">
              <a:buClr>
                <a:srgbClr val="FFCC00"/>
              </a:buClr>
              <a:buFontTx/>
              <a:buNone/>
            </a:pPr>
            <a:r>
              <a:rPr lang="en-US" altLang="en-US" i="1">
                <a:solidFill>
                  <a:schemeClr val="bg1"/>
                </a:solidFill>
              </a:rPr>
              <a:t>	R</a:t>
            </a:r>
            <a:r>
              <a:rPr lang="en-US" altLang="en-US" i="1" baseline="-25000">
                <a:solidFill>
                  <a:schemeClr val="bg1"/>
                </a:solidFill>
              </a:rPr>
              <a:t>eq</a:t>
            </a:r>
            <a:r>
              <a:rPr lang="en-US" altLang="en-US">
                <a:solidFill>
                  <a:schemeClr val="bg1"/>
                </a:solidFill>
              </a:rPr>
              <a:t> = ?	</a:t>
            </a:r>
          </a:p>
          <a:p>
            <a:pPr lvl="1">
              <a:buClr>
                <a:srgbClr val="FFCC00"/>
              </a:buClr>
              <a:buFontTx/>
              <a:buNone/>
            </a:pPr>
            <a:r>
              <a:rPr lang="en-US" altLang="en-US" i="1">
                <a:solidFill>
                  <a:schemeClr val="bg1"/>
                </a:solidFill>
              </a:rPr>
              <a:t>	I</a:t>
            </a:r>
            <a:r>
              <a:rPr lang="en-US" altLang="en-US">
                <a:solidFill>
                  <a:schemeClr val="bg1"/>
                </a:solidFill>
              </a:rPr>
              <a:t> = ?</a:t>
            </a:r>
          </a:p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Diagram:</a:t>
            </a:r>
            <a:endParaRPr lang="en-US" altLang="en-US"/>
          </a:p>
          <a:p>
            <a:pPr>
              <a:buClr>
                <a:srgbClr val="FFCC00"/>
              </a:buClr>
              <a:buFontTx/>
              <a:buNone/>
            </a:pPr>
            <a:endParaRPr lang="en-US" altLang="en-US">
              <a:solidFill>
                <a:schemeClr val="bg1"/>
              </a:solidFill>
            </a:endParaRPr>
          </a:p>
        </p:txBody>
      </p:sp>
      <p:pic>
        <p:nvPicPr>
          <p:cNvPr id="1038351" name="Picture 15">
            <a:extLst>
              <a:ext uri="{FF2B5EF4-FFF2-40B4-BE49-F238E27FC236}">
                <a16:creationId xmlns:a16="http://schemas.microsoft.com/office/drawing/2014/main" id="{A4215AD3-4D8E-4D9A-9CA1-72E2539F0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3667125"/>
            <a:ext cx="3867150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38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383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383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383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383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383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383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383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38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38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383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383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8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8342" grpId="0" build="p" autoUpdateAnimBg="0"/>
      <p:bldP spid="1038346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386" name="Picture 2">
            <a:extLst>
              <a:ext uri="{FF2B5EF4-FFF2-40B4-BE49-F238E27FC236}">
                <a16:creationId xmlns:a16="http://schemas.microsoft.com/office/drawing/2014/main" id="{AC0A578B-7F76-4BFB-A413-8B458AD88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500688"/>
            <a:ext cx="585787" cy="59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0387" name="Rectangle 3">
            <a:extLst>
              <a:ext uri="{FF2B5EF4-FFF2-40B4-BE49-F238E27FC236}">
                <a16:creationId xmlns:a16="http://schemas.microsoft.com/office/drawing/2014/main" id="{7937F416-7B76-47B4-B95D-F569A1658E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52400"/>
            <a:ext cx="2093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1" baseline="0"/>
              <a:t>Chapter</a:t>
            </a:r>
            <a:r>
              <a:rPr lang="en-US" altLang="en-US" sz="3200" b="1" baseline="0"/>
              <a:t> 18</a:t>
            </a:r>
            <a:endParaRPr lang="en-US" altLang="en-US" sz="2800" b="1" baseline="0"/>
          </a:p>
        </p:txBody>
      </p:sp>
      <p:sp>
        <p:nvSpPr>
          <p:cNvPr id="1040388" name="Rectangle 4">
            <a:extLst>
              <a:ext uri="{FF2B5EF4-FFF2-40B4-BE49-F238E27FC236}">
                <a16:creationId xmlns:a16="http://schemas.microsoft.com/office/drawing/2014/main" id="{BA8CFB85-B508-43B2-A3EF-428C177E92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Sample Problem, </a:t>
            </a:r>
            <a:r>
              <a:rPr lang="en-US" altLang="en-US" b="0" i="1"/>
              <a:t>continued</a:t>
            </a:r>
            <a:endParaRPr lang="en-US" altLang="en-US"/>
          </a:p>
        </p:txBody>
      </p:sp>
      <p:sp>
        <p:nvSpPr>
          <p:cNvPr id="1040389" name="Rectangle 5">
            <a:extLst>
              <a:ext uri="{FF2B5EF4-FFF2-40B4-BE49-F238E27FC236}">
                <a16:creationId xmlns:a16="http://schemas.microsoft.com/office/drawing/2014/main" id="{50DC5C4A-7B38-4F3B-BFA8-241D3317D1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11200" y="1828800"/>
            <a:ext cx="7772400" cy="2895600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FFCC00"/>
              </a:buClr>
              <a:buFontTx/>
              <a:buNone/>
            </a:pPr>
            <a:r>
              <a:rPr lang="en-US" altLang="en-US" b="1"/>
              <a:t>Resistors in Parallel</a:t>
            </a:r>
          </a:p>
          <a:p>
            <a:pPr>
              <a:lnSpc>
                <a:spcPct val="90000"/>
              </a:lnSpc>
              <a:buClr>
                <a:srgbClr val="FFCC00"/>
              </a:buClr>
              <a:buFontTx/>
              <a:buNone/>
            </a:pPr>
            <a:r>
              <a:rPr lang="en-US" altLang="en-US" b="1"/>
              <a:t>2. Plan</a:t>
            </a:r>
          </a:p>
          <a:p>
            <a:pPr>
              <a:lnSpc>
                <a:spcPct val="90000"/>
              </a:lnSpc>
              <a:buClr>
                <a:srgbClr val="FFCC00"/>
              </a:buClr>
              <a:buFontTx/>
              <a:buNone/>
            </a:pPr>
            <a:r>
              <a:rPr lang="en-US" altLang="en-US" b="1"/>
              <a:t>	Choose an equation or situation: </a:t>
            </a:r>
            <a:r>
              <a:rPr lang="en-US" altLang="en-US"/>
              <a:t>Because both sides of each resistor are connected to common points, they are in parallel. Thus, the equivalent resistance can be calculated with the equation for resistors in parallel.</a:t>
            </a:r>
            <a:endParaRPr lang="en-US" altLang="en-US" i="1" baseline="-25000">
              <a:solidFill>
                <a:schemeClr val="bg1"/>
              </a:solidFill>
            </a:endParaRPr>
          </a:p>
        </p:txBody>
      </p:sp>
      <p:sp>
        <p:nvSpPr>
          <p:cNvPr id="1040390" name="Text Box 6">
            <a:extLst>
              <a:ext uri="{FF2B5EF4-FFF2-40B4-BE49-F238E27FC236}">
                <a16:creationId xmlns:a16="http://schemas.microsoft.com/office/drawing/2014/main" id="{78FDC1B9-8E4E-4EA4-8E7F-D2661A68FF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0"/>
            <a:ext cx="4191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 baseline="0">
                <a:solidFill>
                  <a:srgbClr val="FFCC00"/>
                </a:solidFill>
              </a:rPr>
              <a:t>Section 2 </a:t>
            </a:r>
            <a:r>
              <a:rPr lang="en-US" altLang="en-US" sz="2000" b="1" baseline="0"/>
              <a:t>Resistors in Series or in Parallel</a:t>
            </a:r>
            <a:endParaRPr lang="en-US" altLang="en-US" sz="2000" b="1" baseline="0">
              <a:solidFill>
                <a:srgbClr val="FFCC00"/>
              </a:solidFill>
            </a:endParaRPr>
          </a:p>
        </p:txBody>
      </p:sp>
      <p:sp>
        <p:nvSpPr>
          <p:cNvPr id="1040391" name="Rectangle 7">
            <a:extLst>
              <a:ext uri="{FF2B5EF4-FFF2-40B4-BE49-F238E27FC236}">
                <a16:creationId xmlns:a16="http://schemas.microsoft.com/office/drawing/2014/main" id="{3D2157CD-80AA-4141-96ED-F2F9BBBC3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863" y="5273675"/>
            <a:ext cx="709453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FFCC00"/>
              </a:buClr>
              <a:buSzPct val="100000"/>
            </a:pPr>
            <a:r>
              <a:rPr lang="en-US" altLang="en-US" sz="2400" baseline="0">
                <a:solidFill>
                  <a:srgbClr val="FFCC00"/>
                </a:solidFill>
              </a:rPr>
              <a:t>The following equation can be used to calculate the current.		</a:t>
            </a:r>
            <a:r>
              <a:rPr lang="en-US" altLang="en-US" sz="2400" baseline="0"/>
              <a:t>∆</a:t>
            </a:r>
            <a:r>
              <a:rPr lang="en-US" altLang="en-US" sz="2400" i="1" baseline="0"/>
              <a:t>V</a:t>
            </a:r>
            <a:r>
              <a:rPr lang="en-US" altLang="en-US" sz="2400" baseline="0"/>
              <a:t> = </a:t>
            </a:r>
            <a:r>
              <a:rPr lang="en-US" altLang="en-US" sz="2400" i="1" baseline="0"/>
              <a:t>IR</a:t>
            </a:r>
            <a:r>
              <a:rPr lang="en-US" altLang="en-US" sz="2400" i="1"/>
              <a:t>eq</a:t>
            </a:r>
          </a:p>
        </p:txBody>
      </p:sp>
      <p:graphicFrame>
        <p:nvGraphicFramePr>
          <p:cNvPr id="1040392" name="Object 8">
            <a:extLst>
              <a:ext uri="{FF2B5EF4-FFF2-40B4-BE49-F238E27FC236}">
                <a16:creationId xmlns:a16="http://schemas.microsoft.com/office/drawing/2014/main" id="{C2EC2A4B-9065-48BB-B506-22474FB60E2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19400" y="4359275"/>
          <a:ext cx="28067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404" name="Equation" r:id="rId5" imgW="2806700" imgH="914400" progId="Equation.DSMT4">
                  <p:embed/>
                </p:oleObj>
              </mc:Choice>
              <mc:Fallback>
                <p:oleObj name="Equation" r:id="rId5" imgW="2806700" imgH="9144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4359275"/>
                        <a:ext cx="28067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40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40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40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40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40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0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0389" grpId="0" build="p" autoUpdateAnimBg="0"/>
      <p:bldP spid="1040391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2434" name="Picture 2">
            <a:extLst>
              <a:ext uri="{FF2B5EF4-FFF2-40B4-BE49-F238E27FC236}">
                <a16:creationId xmlns:a16="http://schemas.microsoft.com/office/drawing/2014/main" id="{0F1E3B49-3DE1-4E3C-83D9-1D059D165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500688"/>
            <a:ext cx="585787" cy="59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2435" name="Rectangle 3">
            <a:extLst>
              <a:ext uri="{FF2B5EF4-FFF2-40B4-BE49-F238E27FC236}">
                <a16:creationId xmlns:a16="http://schemas.microsoft.com/office/drawing/2014/main" id="{61B69DB7-AF09-46D6-A12C-133FC3DA02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52400"/>
            <a:ext cx="2093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1" baseline="0"/>
              <a:t>Chapter</a:t>
            </a:r>
            <a:r>
              <a:rPr lang="en-US" altLang="en-US" sz="3200" b="1" baseline="0"/>
              <a:t> 18</a:t>
            </a:r>
            <a:endParaRPr lang="en-US" altLang="en-US" sz="2800" b="1" baseline="0"/>
          </a:p>
        </p:txBody>
      </p:sp>
      <p:sp>
        <p:nvSpPr>
          <p:cNvPr id="1042436" name="Rectangle 4">
            <a:extLst>
              <a:ext uri="{FF2B5EF4-FFF2-40B4-BE49-F238E27FC236}">
                <a16:creationId xmlns:a16="http://schemas.microsoft.com/office/drawing/2014/main" id="{7C5389AB-2BBB-486A-A76B-AA38C616BC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Sample Problem, </a:t>
            </a:r>
            <a:r>
              <a:rPr lang="en-US" altLang="en-US" b="0" i="1"/>
              <a:t>continued</a:t>
            </a:r>
            <a:endParaRPr lang="en-US" altLang="en-US"/>
          </a:p>
        </p:txBody>
      </p:sp>
      <p:sp>
        <p:nvSpPr>
          <p:cNvPr id="1042437" name="Rectangle 5">
            <a:extLst>
              <a:ext uri="{FF2B5EF4-FFF2-40B4-BE49-F238E27FC236}">
                <a16:creationId xmlns:a16="http://schemas.microsoft.com/office/drawing/2014/main" id="{83AA903F-2D56-412B-AEBF-59BA7BAC9F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Resistors in Parallel</a:t>
            </a:r>
          </a:p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2. Plan, </a:t>
            </a:r>
            <a:r>
              <a:rPr lang="en-US" altLang="en-US" i="1"/>
              <a:t>continued</a:t>
            </a:r>
            <a:endParaRPr lang="en-US" altLang="en-US" b="1"/>
          </a:p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	Rearrange the equation to isolate the unknown:</a:t>
            </a:r>
            <a:r>
              <a:rPr lang="en-US" altLang="en-US"/>
              <a:t> No rearrangement is necessary to calculate </a:t>
            </a:r>
            <a:r>
              <a:rPr lang="en-US" altLang="en-US" i="1"/>
              <a:t>R</a:t>
            </a:r>
            <a:r>
              <a:rPr lang="en-US" altLang="en-US" i="1" baseline="-25000"/>
              <a:t>eq</a:t>
            </a:r>
            <a:r>
              <a:rPr lang="en-US" altLang="en-US" i="1"/>
              <a:t>; rearrange ∆V = IR</a:t>
            </a:r>
            <a:r>
              <a:rPr lang="en-US" altLang="en-US" i="1" baseline="-25000"/>
              <a:t>eq</a:t>
            </a:r>
            <a:r>
              <a:rPr lang="en-US" altLang="en-US" i="1"/>
              <a:t> to calculate the total current delivered by the battery.</a:t>
            </a:r>
            <a:endParaRPr lang="en-US" altLang="en-US" b="1">
              <a:solidFill>
                <a:schemeClr val="bg1"/>
              </a:solidFill>
            </a:endParaRPr>
          </a:p>
        </p:txBody>
      </p:sp>
      <p:graphicFrame>
        <p:nvGraphicFramePr>
          <p:cNvPr id="1042438" name="Object 6">
            <a:extLst>
              <a:ext uri="{FF2B5EF4-FFF2-40B4-BE49-F238E27FC236}">
                <a16:creationId xmlns:a16="http://schemas.microsoft.com/office/drawing/2014/main" id="{8F011942-CB63-44F5-9CDB-A3B6E18C11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65400" y="4305300"/>
          <a:ext cx="9525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451" name="Equation" r:id="rId5" imgW="952200" imgH="838080" progId="Equation.DSMT4">
                  <p:embed/>
                </p:oleObj>
              </mc:Choice>
              <mc:Fallback>
                <p:oleObj name="Equation" r:id="rId5" imgW="952200" imgH="83808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5400" y="4305300"/>
                        <a:ext cx="9525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2439" name="Text Box 7">
            <a:extLst>
              <a:ext uri="{FF2B5EF4-FFF2-40B4-BE49-F238E27FC236}">
                <a16:creationId xmlns:a16="http://schemas.microsoft.com/office/drawing/2014/main" id="{D589D416-D078-4E72-897B-FD36C9644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0"/>
            <a:ext cx="4191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 baseline="0">
                <a:solidFill>
                  <a:srgbClr val="FFCC00"/>
                </a:solidFill>
              </a:rPr>
              <a:t>Section 2 </a:t>
            </a:r>
            <a:r>
              <a:rPr lang="en-US" altLang="en-US" sz="2000" b="1" baseline="0"/>
              <a:t>Resistors in Series or in Parallel</a:t>
            </a:r>
            <a:endParaRPr lang="en-US" altLang="en-US" sz="2000" b="1" baseline="0">
              <a:solidFill>
                <a:srgbClr val="FFCC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42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42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42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42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2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2437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482" name="Picture 2">
            <a:extLst>
              <a:ext uri="{FF2B5EF4-FFF2-40B4-BE49-F238E27FC236}">
                <a16:creationId xmlns:a16="http://schemas.microsoft.com/office/drawing/2014/main" id="{BDE86ED6-B7F0-4B04-ADAD-141B26C38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500688"/>
            <a:ext cx="585787" cy="59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4483" name="Rectangle 3">
            <a:extLst>
              <a:ext uri="{FF2B5EF4-FFF2-40B4-BE49-F238E27FC236}">
                <a16:creationId xmlns:a16="http://schemas.microsoft.com/office/drawing/2014/main" id="{163DDC28-5E0C-4D9E-ACEC-18A7EBDA4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52400"/>
            <a:ext cx="2093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1" baseline="0"/>
              <a:t>Chapter</a:t>
            </a:r>
            <a:r>
              <a:rPr lang="en-US" altLang="en-US" sz="3200" b="1" baseline="0"/>
              <a:t> 18</a:t>
            </a:r>
            <a:endParaRPr lang="en-US" altLang="en-US" sz="2800" b="1" baseline="0"/>
          </a:p>
        </p:txBody>
      </p:sp>
      <p:sp>
        <p:nvSpPr>
          <p:cNvPr id="1044484" name="Rectangle 4">
            <a:extLst>
              <a:ext uri="{FF2B5EF4-FFF2-40B4-BE49-F238E27FC236}">
                <a16:creationId xmlns:a16="http://schemas.microsoft.com/office/drawing/2014/main" id="{60848D15-3011-4F0D-9B31-19BE1EBF4A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Sample Problem, </a:t>
            </a:r>
            <a:r>
              <a:rPr lang="en-US" altLang="en-US" b="0" i="1"/>
              <a:t>continued</a:t>
            </a:r>
            <a:endParaRPr lang="en-US" altLang="en-US"/>
          </a:p>
        </p:txBody>
      </p:sp>
      <p:sp>
        <p:nvSpPr>
          <p:cNvPr id="1044485" name="Rectangle 5">
            <a:extLst>
              <a:ext uri="{FF2B5EF4-FFF2-40B4-BE49-F238E27FC236}">
                <a16:creationId xmlns:a16="http://schemas.microsoft.com/office/drawing/2014/main" id="{0147287B-B1A8-438F-A486-A2D1D7141A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11200" y="1828800"/>
            <a:ext cx="7772400" cy="1752600"/>
          </a:xfrm>
        </p:spPr>
        <p:txBody>
          <a:bodyPr/>
          <a:lstStyle/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Resistors in Parallel</a:t>
            </a:r>
          </a:p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3. Calculate</a:t>
            </a:r>
          </a:p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	Substitute the values into the equation and solve:</a:t>
            </a:r>
            <a:endParaRPr lang="en-US" altLang="en-US" b="1">
              <a:solidFill>
                <a:schemeClr val="bg1"/>
              </a:solidFill>
            </a:endParaRPr>
          </a:p>
        </p:txBody>
      </p:sp>
      <p:graphicFrame>
        <p:nvGraphicFramePr>
          <p:cNvPr id="1044488" name="Object 8">
            <a:extLst>
              <a:ext uri="{FF2B5EF4-FFF2-40B4-BE49-F238E27FC236}">
                <a16:creationId xmlns:a16="http://schemas.microsoft.com/office/drawing/2014/main" id="{2454DCB8-47BE-4EFB-8969-7F33C24F387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44613" y="3162300"/>
          <a:ext cx="5792787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501" name="Equation" r:id="rId5" imgW="5790960" imgH="2743200" progId="Equation.DSMT4">
                  <p:embed/>
                </p:oleObj>
              </mc:Choice>
              <mc:Fallback>
                <p:oleObj name="Equation" r:id="rId5" imgW="5790960" imgH="27432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4613" y="3162300"/>
                        <a:ext cx="5792787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489" name="Text Box 9">
            <a:extLst>
              <a:ext uri="{FF2B5EF4-FFF2-40B4-BE49-F238E27FC236}">
                <a16:creationId xmlns:a16="http://schemas.microsoft.com/office/drawing/2014/main" id="{A647C480-E497-4D90-82F5-B163AE0390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0"/>
            <a:ext cx="4191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 baseline="0">
                <a:solidFill>
                  <a:srgbClr val="FFCC00"/>
                </a:solidFill>
              </a:rPr>
              <a:t>Section 2 </a:t>
            </a:r>
            <a:r>
              <a:rPr lang="en-US" altLang="en-US" sz="2000" b="1" baseline="0"/>
              <a:t>Resistors in Series or in Parallel</a:t>
            </a:r>
            <a:endParaRPr lang="en-US" altLang="en-US" sz="2000" b="1" baseline="0">
              <a:solidFill>
                <a:srgbClr val="FFCC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44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44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44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44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485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626" name="Picture 2">
            <a:extLst>
              <a:ext uri="{FF2B5EF4-FFF2-40B4-BE49-F238E27FC236}">
                <a16:creationId xmlns:a16="http://schemas.microsoft.com/office/drawing/2014/main" id="{036A4F72-749C-4C44-AFF1-7DFEAF467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500688"/>
            <a:ext cx="585787" cy="59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0627" name="Rectangle 3">
            <a:extLst>
              <a:ext uri="{FF2B5EF4-FFF2-40B4-BE49-F238E27FC236}">
                <a16:creationId xmlns:a16="http://schemas.microsoft.com/office/drawing/2014/main" id="{145D3C44-0C42-48FB-B816-335751F5B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52400"/>
            <a:ext cx="2093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1" baseline="0"/>
              <a:t>Chapter</a:t>
            </a:r>
            <a:r>
              <a:rPr lang="en-US" altLang="en-US" sz="3200" b="1" baseline="0"/>
              <a:t> 18</a:t>
            </a:r>
            <a:endParaRPr lang="en-US" altLang="en-US" sz="2800" b="1" baseline="0"/>
          </a:p>
        </p:txBody>
      </p:sp>
      <p:sp>
        <p:nvSpPr>
          <p:cNvPr id="1050628" name="Rectangle 4">
            <a:extLst>
              <a:ext uri="{FF2B5EF4-FFF2-40B4-BE49-F238E27FC236}">
                <a16:creationId xmlns:a16="http://schemas.microsoft.com/office/drawing/2014/main" id="{1394884B-9629-4E4D-B2BD-687CF8D17F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Sample Problem, </a:t>
            </a:r>
            <a:r>
              <a:rPr lang="en-US" altLang="en-US" b="0" i="1"/>
              <a:t>continued</a:t>
            </a:r>
            <a:endParaRPr lang="en-US" altLang="en-US"/>
          </a:p>
        </p:txBody>
      </p:sp>
      <p:sp>
        <p:nvSpPr>
          <p:cNvPr id="1050629" name="Rectangle 5">
            <a:extLst>
              <a:ext uri="{FF2B5EF4-FFF2-40B4-BE49-F238E27FC236}">
                <a16:creationId xmlns:a16="http://schemas.microsoft.com/office/drawing/2014/main" id="{1099B784-E18A-4F0B-824E-D01A83EAE2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11200" y="1828800"/>
            <a:ext cx="7772400" cy="1752600"/>
          </a:xfrm>
        </p:spPr>
        <p:txBody>
          <a:bodyPr/>
          <a:lstStyle/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Resistors in Parallel</a:t>
            </a:r>
          </a:p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3. Calculate, </a:t>
            </a:r>
            <a:r>
              <a:rPr lang="en-US" altLang="en-US" i="1"/>
              <a:t>continued</a:t>
            </a:r>
            <a:endParaRPr lang="en-US" altLang="en-US" b="1"/>
          </a:p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	</a:t>
            </a:r>
            <a:r>
              <a:rPr lang="en-US" altLang="en-US"/>
              <a:t>Substitute the equivalent resistance value into the equation for current.</a:t>
            </a:r>
          </a:p>
        </p:txBody>
      </p:sp>
      <p:graphicFrame>
        <p:nvGraphicFramePr>
          <p:cNvPr id="1050630" name="Object 6">
            <a:extLst>
              <a:ext uri="{FF2B5EF4-FFF2-40B4-BE49-F238E27FC236}">
                <a16:creationId xmlns:a16="http://schemas.microsoft.com/office/drawing/2014/main" id="{F333FA56-7D68-4CB5-89E4-AED1632E5FA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81250" y="3657600"/>
          <a:ext cx="2400300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645" name="Equation" r:id="rId5" imgW="2400120" imgH="1371600" progId="Equation.DSMT4">
                  <p:embed/>
                </p:oleObj>
              </mc:Choice>
              <mc:Fallback>
                <p:oleObj name="Equation" r:id="rId5" imgW="2400120" imgH="13716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1250" y="3657600"/>
                        <a:ext cx="2400300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0633" name="Text Box 9">
            <a:extLst>
              <a:ext uri="{FF2B5EF4-FFF2-40B4-BE49-F238E27FC236}">
                <a16:creationId xmlns:a16="http://schemas.microsoft.com/office/drawing/2014/main" id="{960530B6-C6CB-4EA8-8873-9C32FF026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0"/>
            <a:ext cx="4191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 baseline="0">
                <a:solidFill>
                  <a:srgbClr val="FFCC00"/>
                </a:solidFill>
              </a:rPr>
              <a:t>Section 2 </a:t>
            </a:r>
            <a:r>
              <a:rPr lang="en-US" altLang="en-US" sz="2000" b="1" baseline="0"/>
              <a:t>Resistors in Series or in Parallel</a:t>
            </a:r>
            <a:endParaRPr lang="en-US" altLang="en-US" sz="2000" b="1" baseline="0">
              <a:solidFill>
                <a:srgbClr val="FFCC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0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0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50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50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0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0629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6530" name="Picture 2">
            <a:extLst>
              <a:ext uri="{FF2B5EF4-FFF2-40B4-BE49-F238E27FC236}">
                <a16:creationId xmlns:a16="http://schemas.microsoft.com/office/drawing/2014/main" id="{F86D0947-9BE0-4682-BF5E-3A9D7BADA8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500688"/>
            <a:ext cx="585787" cy="59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6531" name="Rectangle 3">
            <a:extLst>
              <a:ext uri="{FF2B5EF4-FFF2-40B4-BE49-F238E27FC236}">
                <a16:creationId xmlns:a16="http://schemas.microsoft.com/office/drawing/2014/main" id="{E09BDAE6-5369-4C39-832B-D03FF1940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52400"/>
            <a:ext cx="2093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1" baseline="0"/>
              <a:t>Chapter</a:t>
            </a:r>
            <a:r>
              <a:rPr lang="en-US" altLang="en-US" sz="3200" b="1" baseline="0"/>
              <a:t> 18</a:t>
            </a:r>
            <a:endParaRPr lang="en-US" altLang="en-US" sz="2800" b="1" baseline="0"/>
          </a:p>
        </p:txBody>
      </p:sp>
      <p:sp>
        <p:nvSpPr>
          <p:cNvPr id="1046532" name="Rectangle 4">
            <a:extLst>
              <a:ext uri="{FF2B5EF4-FFF2-40B4-BE49-F238E27FC236}">
                <a16:creationId xmlns:a16="http://schemas.microsoft.com/office/drawing/2014/main" id="{3227E76A-3A7F-4220-8012-D4490F8445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Sample Problem, </a:t>
            </a:r>
            <a:r>
              <a:rPr lang="en-US" altLang="en-US" b="0" i="1"/>
              <a:t>continued</a:t>
            </a:r>
            <a:endParaRPr lang="en-US" altLang="en-US"/>
          </a:p>
        </p:txBody>
      </p:sp>
      <p:sp>
        <p:nvSpPr>
          <p:cNvPr id="1046533" name="Rectangle 5">
            <a:extLst>
              <a:ext uri="{FF2B5EF4-FFF2-40B4-BE49-F238E27FC236}">
                <a16:creationId xmlns:a16="http://schemas.microsoft.com/office/drawing/2014/main" id="{E76E462A-F41F-4C78-9722-C9B0A6340A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Resistors in Parallel</a:t>
            </a:r>
          </a:p>
          <a:p>
            <a:pPr>
              <a:buClr>
                <a:srgbClr val="FFCC00"/>
              </a:buClr>
              <a:buFontTx/>
              <a:buNone/>
            </a:pPr>
            <a:r>
              <a:rPr lang="en-US" altLang="en-US" b="1"/>
              <a:t>4. Evaluate</a:t>
            </a:r>
          </a:p>
          <a:p>
            <a:pPr>
              <a:buClr>
                <a:srgbClr val="FFCC00"/>
              </a:buClr>
              <a:buFontTx/>
              <a:buNone/>
            </a:pPr>
            <a:r>
              <a:rPr lang="en-US" altLang="en-US"/>
              <a:t>	For resistors connected in parallel, the equivalent resistance should be less than the smallest resistance in the circuit.</a:t>
            </a:r>
          </a:p>
          <a:p>
            <a:pPr lvl="2">
              <a:buClr>
                <a:srgbClr val="FFCC00"/>
              </a:buClr>
              <a:buFontTx/>
              <a:buNone/>
            </a:pPr>
            <a:r>
              <a:rPr lang="en-US" altLang="en-US">
                <a:solidFill>
                  <a:schemeClr val="bg1"/>
                </a:solidFill>
              </a:rPr>
              <a:t>0.917 Ω &lt; 2.0 Ω</a:t>
            </a:r>
            <a:endParaRPr lang="en-US" altLang="en-US" b="1">
              <a:solidFill>
                <a:schemeClr val="bg1"/>
              </a:solidFill>
            </a:endParaRPr>
          </a:p>
        </p:txBody>
      </p:sp>
      <p:sp>
        <p:nvSpPr>
          <p:cNvPr id="1046534" name="Text Box 6">
            <a:extLst>
              <a:ext uri="{FF2B5EF4-FFF2-40B4-BE49-F238E27FC236}">
                <a16:creationId xmlns:a16="http://schemas.microsoft.com/office/drawing/2014/main" id="{A3983ADE-D9BC-45B3-AD15-733D807A57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0"/>
            <a:ext cx="4191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 baseline="0">
                <a:solidFill>
                  <a:srgbClr val="FFCC00"/>
                </a:solidFill>
              </a:rPr>
              <a:t>Section 2 </a:t>
            </a:r>
            <a:r>
              <a:rPr lang="en-US" altLang="en-US" sz="2000" b="1" baseline="0"/>
              <a:t>Resistors in Series or in Parallel</a:t>
            </a:r>
            <a:endParaRPr lang="en-US" altLang="en-US" sz="2000" b="1" baseline="0">
              <a:solidFill>
                <a:srgbClr val="FFCC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46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46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46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5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465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6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6533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98" name="Rectangle 2">
            <a:extLst>
              <a:ext uri="{FF2B5EF4-FFF2-40B4-BE49-F238E27FC236}">
                <a16:creationId xmlns:a16="http://schemas.microsoft.com/office/drawing/2014/main" id="{DCA98D23-0F78-4984-879F-08610CBD4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52400"/>
            <a:ext cx="2093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1" baseline="0"/>
              <a:t>Chapter</a:t>
            </a:r>
            <a:r>
              <a:rPr lang="en-US" altLang="en-US" sz="3200" b="1" baseline="0"/>
              <a:t> 18</a:t>
            </a:r>
            <a:endParaRPr lang="en-US" altLang="en-US" sz="2800" b="1" baseline="0"/>
          </a:p>
        </p:txBody>
      </p:sp>
      <p:sp>
        <p:nvSpPr>
          <p:cNvPr id="1053699" name="Text Box 3">
            <a:extLst>
              <a:ext uri="{FF2B5EF4-FFF2-40B4-BE49-F238E27FC236}">
                <a16:creationId xmlns:a16="http://schemas.microsoft.com/office/drawing/2014/main" id="{CB5CA079-7468-4FA5-8C29-3A3D9011C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0"/>
            <a:ext cx="4191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 baseline="0">
                <a:solidFill>
                  <a:srgbClr val="FFCC00"/>
                </a:solidFill>
              </a:rPr>
              <a:t>Section 2 </a:t>
            </a:r>
            <a:r>
              <a:rPr lang="en-US" altLang="en-US" sz="2000" b="1" baseline="0"/>
              <a:t>Resistors in Series or in Parallel</a:t>
            </a:r>
            <a:endParaRPr lang="en-US" altLang="en-US" sz="2000" b="1" baseline="0">
              <a:solidFill>
                <a:srgbClr val="FFCC00"/>
              </a:solidFill>
            </a:endParaRPr>
          </a:p>
        </p:txBody>
      </p:sp>
      <p:sp>
        <p:nvSpPr>
          <p:cNvPr id="1053700" name="Rectangle 4">
            <a:extLst>
              <a:ext uri="{FF2B5EF4-FFF2-40B4-BE49-F238E27FC236}">
                <a16:creationId xmlns:a16="http://schemas.microsoft.com/office/drawing/2014/main" id="{6FC458E9-C297-46B6-8C17-B1FC38E12D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Resistors in Series or in Parallel</a:t>
            </a:r>
          </a:p>
        </p:txBody>
      </p:sp>
      <p:pic>
        <p:nvPicPr>
          <p:cNvPr id="1053714" name="Picture 18">
            <a:extLst>
              <a:ext uri="{FF2B5EF4-FFF2-40B4-BE49-F238E27FC236}">
                <a16:creationId xmlns:a16="http://schemas.microsoft.com/office/drawing/2014/main" id="{59BAEBC5-73CB-41CC-9E3E-A1827C674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05000"/>
            <a:ext cx="7924800" cy="376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MTOOLS" val="&lt;WMTools ver=&quot;1.0&quot;&gt;&lt;Timings&gt;&lt;Slide id=&quot;272&quot; dur=&quot;.899&quot;/&gt;&lt;Slide id=&quot;275&quot; dur=&quot;.639&quot;/&gt;&lt;Slide id=&quot;274&quot; dur=&quot;.51&quot;/&gt;&lt;Slide id=&quot;276&quot; dur=&quot;1.809&quot;/&gt;&lt;/Timings&gt;&lt;/WMTools&gt;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0" i="0" u="none" strike="noStrike" cap="none" normalizeH="0" baseline="-2500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0" i="0" u="none" strike="noStrike" cap="none" normalizeH="0" baseline="-2500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HSTwhitebkg">
  <a:themeElements>
    <a:clrScheme name="HSTwhitebk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HSTwhitebkg">
      <a:majorFont>
        <a:latin typeface="Arial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0" i="0" u="none" strike="noStrike" cap="none" normalizeH="0" baseline="-2500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0" i="0" u="none" strike="noStrike" cap="none" normalizeH="0" baseline="-2500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HSTwhitebk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STwhitebk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STwhitebk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STwhitebk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STwhitebk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STwhitebk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STwhitebk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STwhitebk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STwhitebk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STwhitebk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STwhitebk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STwhitebk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5117</TotalTime>
  <Words>1343</Words>
  <Application>Microsoft Office PowerPoint</Application>
  <PresentationFormat>On-screen Show (4:3)</PresentationFormat>
  <Paragraphs>191</Paragraphs>
  <Slides>28</Slides>
  <Notes>18</Notes>
  <HiddenSlides>0</HiddenSlides>
  <MMClips>0</MMClips>
  <ScaleCrop>false</ScaleCrop>
  <HeadingPairs>
    <vt:vector size="10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  <vt:variant>
        <vt:lpstr>Custom Shows</vt:lpstr>
      </vt:variant>
      <vt:variant>
        <vt:i4>11</vt:i4>
      </vt:variant>
    </vt:vector>
  </HeadingPairs>
  <TitlesOfParts>
    <vt:vector size="44" baseType="lpstr">
      <vt:lpstr>Arial</vt:lpstr>
      <vt:lpstr>Times</vt:lpstr>
      <vt:lpstr>Default Design</vt:lpstr>
      <vt:lpstr>HSTwhitebkg</vt:lpstr>
      <vt:lpstr>Equation</vt:lpstr>
      <vt:lpstr>Schematic Diagrams</vt:lpstr>
      <vt:lpstr>Schematic Diagram and Common Symbols</vt:lpstr>
      <vt:lpstr>Electric Circuits</vt:lpstr>
      <vt:lpstr>Electric Circuits, continued</vt:lpstr>
      <vt:lpstr>Electric Circuits, continued</vt:lpstr>
      <vt:lpstr>Electric Circuits, continued</vt:lpstr>
      <vt:lpstr>Light Bulb</vt:lpstr>
      <vt:lpstr>Resistors in Series</vt:lpstr>
      <vt:lpstr>Resistors in Series</vt:lpstr>
      <vt:lpstr>Resistors in Series, continued</vt:lpstr>
      <vt:lpstr>Sample Problem</vt:lpstr>
      <vt:lpstr>Sample Problem, continued</vt:lpstr>
      <vt:lpstr>Sample Problem, continued</vt:lpstr>
      <vt:lpstr>Sample Problem, continued</vt:lpstr>
      <vt:lpstr>Sample Problem, continued</vt:lpstr>
      <vt:lpstr>Sample Problem, continued</vt:lpstr>
      <vt:lpstr>Resistors in Series, continued</vt:lpstr>
      <vt:lpstr>Resistors in Parallel</vt:lpstr>
      <vt:lpstr>Resistors in Parallel</vt:lpstr>
      <vt:lpstr>Resistors in Parallel, continued</vt:lpstr>
      <vt:lpstr>Sample Problem</vt:lpstr>
      <vt:lpstr>Sample Problem, continued</vt:lpstr>
      <vt:lpstr>Sample Problem, continued</vt:lpstr>
      <vt:lpstr>Sample Problem, continued</vt:lpstr>
      <vt:lpstr>Sample Problem, continued</vt:lpstr>
      <vt:lpstr>Sample Problem, continued</vt:lpstr>
      <vt:lpstr>Sample Problem, continued</vt:lpstr>
      <vt:lpstr>Resistors in Series or in Parallel</vt:lpstr>
      <vt:lpstr>Chapter</vt:lpstr>
      <vt:lpstr>Transparencies</vt:lpstr>
      <vt:lpstr>Visual Concepts</vt:lpstr>
      <vt:lpstr>Resources</vt:lpstr>
      <vt:lpstr>Chapter menu</vt:lpstr>
      <vt:lpstr>Sample Problems</vt:lpstr>
      <vt:lpstr>Test Prep</vt:lpstr>
      <vt:lpstr>Chapter1</vt:lpstr>
      <vt:lpstr>Chapter2</vt:lpstr>
      <vt:lpstr>Chapter3</vt:lpstr>
      <vt:lpstr>Standardized Test Prep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Chris</dc:creator>
  <cp:lastModifiedBy>Chris Clark</cp:lastModifiedBy>
  <cp:revision>696</cp:revision>
  <cp:lastPrinted>2004-02-20T14:12:55Z</cp:lastPrinted>
  <dcterms:modified xsi:type="dcterms:W3CDTF">2020-04-20T00:44:17Z</dcterms:modified>
</cp:coreProperties>
</file>