
<file path=[Content_Types].xml><?xml version="1.0" encoding="utf-8"?>
<Types xmlns="http://schemas.openxmlformats.org/package/2006/content-types"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9.xml" ContentType="application/vnd.openxmlformats-officedocument.presentationml.notesSlide+xml"/>
  <Override PartName="/ppt/slides/slide5.xml" ContentType="application/vnd.openxmlformats-officedocument.presentationml.slide+xml"/>
  <Override PartName="/ppt/slideLayouts/slideLayout11.xml" ContentType="application/vnd.openxmlformats-officedocument.presentationml.slideLayout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tags/tag1.xml" ContentType="application/vnd.openxmlformats-officedocument.presentationml.tags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tags/tag3.xml" ContentType="application/vnd.openxmlformats-officedocument.presentationml.tags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Default Extension="wmf" ContentType="image/x-wmf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13"/>
  </p:notesMasterIdLst>
  <p:sldIdLst>
    <p:sldId id="261" r:id="rId2"/>
    <p:sldId id="270" r:id="rId3"/>
    <p:sldId id="271" r:id="rId4"/>
    <p:sldId id="324" r:id="rId5"/>
    <p:sldId id="328" r:id="rId6"/>
    <p:sldId id="291" r:id="rId7"/>
    <p:sldId id="292" r:id="rId8"/>
    <p:sldId id="321" r:id="rId9"/>
    <p:sldId id="322" r:id="rId10"/>
    <p:sldId id="326" r:id="rId11"/>
    <p:sldId id="327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schemeClr val="tx1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clrMru>
    <a:srgbClr val="CC0000"/>
    <a:srgbClr val="0000FF"/>
    <a:srgbClr val="CC9900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 vertBarState="maximized">
    <p:restoredLeft sz="15620"/>
    <p:restoredTop sz="90300" autoAdjust="0"/>
  </p:normalViewPr>
  <p:slideViewPr>
    <p:cSldViewPr>
      <p:cViewPr varScale="1">
        <p:scale>
          <a:sx n="77" d="100"/>
          <a:sy n="77" d="100"/>
        </p:scale>
        <p:origin x="-53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07FD1625-F5E2-4710-9303-54A9042B5A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4388335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C8DEA3-BE84-4784-9857-19933DCC5916}" type="slidenum">
              <a:rPr lang="en-US" smtClean="0">
                <a:latin typeface="Arial" pitchFamily="34" charset="0"/>
              </a:rPr>
              <a:pPr/>
              <a:t>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A9950F-8060-4C43-97E3-11352930E178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838E76-6C0B-447A-8E26-91524C900DDF}" type="slidenum">
              <a:rPr lang="en-US" smtClean="0">
                <a:latin typeface="Arial" pitchFamily="34" charset="0"/>
              </a:rPr>
              <a:pPr/>
              <a:t>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2878"/>
            <a:ext cx="5486400" cy="411455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2878"/>
            <a:ext cx="5486400" cy="411455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2878"/>
            <a:ext cx="5486400" cy="411455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2878"/>
            <a:ext cx="5486400" cy="411455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2878"/>
            <a:ext cx="5486400" cy="411455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2878"/>
            <a:ext cx="5486400" cy="411455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2878"/>
            <a:ext cx="5486400" cy="411455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2878"/>
            <a:ext cx="5486400" cy="411455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127F9-3767-4F7E-B4FF-F73A44520A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B83B6-9B17-4F6C-863F-A476A47A45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EDC35D-02CC-4D39-A77A-E01DCDA5FC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0B6A6-4179-4F2E-8AA9-D8C5AA06A8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A752C-B84E-4165-9277-B927CB65AE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620C25-897E-4FB5-9943-C498382AF9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505776-49AF-419D-A5B3-A825DF5A6D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897EF8-BA13-4CAF-BE20-D36E9A520E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9D92A-E18C-406E-949E-A16DE64EF3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B43C3-7AC9-486A-98C3-1929DFBD87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73422A-1E12-4E17-A5D1-5AADC2A16A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D30B0-B7A5-4ECD-BB01-6774F38291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C8EE9-6A99-479B-A1CF-A3F79AFA5A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14484B53-FADE-4793-89BA-F329D14EAD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1.wmf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2.wmf"/><Relationship Id="rId5" Type="http://schemas.openxmlformats.org/officeDocument/2006/relationships/image" Target="../media/image3.jpe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791200"/>
            <a:ext cx="8229600" cy="609600"/>
          </a:xfrm>
        </p:spPr>
        <p:txBody>
          <a:bodyPr/>
          <a:lstStyle/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en-US" sz="2800" b="1" dirty="0" smtClean="0">
                <a:latin typeface="Arial Narrow" pitchFamily="34" charset="0"/>
              </a:rPr>
              <a:t>Force = Mass x Acceleration (F = ma)</a:t>
            </a:r>
          </a:p>
        </p:txBody>
      </p:sp>
      <p:pic>
        <p:nvPicPr>
          <p:cNvPr id="19461" name="Picture 5" descr="MCSY01296_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1752600"/>
            <a:ext cx="16478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110"/>
            <a:ext cx="9144000" cy="91129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C00000"/>
                </a:solidFill>
                <a:latin typeface="Arial Narrow" pitchFamily="34" charset="0"/>
              </a:rPr>
              <a:t>Newton’s Second Law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-14288" y="4238431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b="1" i="1" dirty="0" smtClean="0">
                <a:solidFill>
                  <a:srgbClr val="0000FF"/>
                </a:solidFill>
                <a:latin typeface="Arial Narrow" pitchFamily="34" charset="0"/>
              </a:rPr>
              <a:t>“Law of Acceleration”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382000" cy="944562"/>
          </a:xfrm>
        </p:spPr>
        <p:txBody>
          <a:bodyPr/>
          <a:lstStyle/>
          <a:p>
            <a:pPr algn="l" eaLnBrk="1" hangingPunct="1"/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More about F = ma</a:t>
            </a:r>
          </a:p>
        </p:txBody>
      </p:sp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304800" y="1371600"/>
            <a:ext cx="8305800" cy="95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sz="2800" b="1" dirty="0">
                <a:latin typeface="Arial Narrow" pitchFamily="34" charset="0"/>
              </a:rPr>
              <a:t>The SI unit of force is the </a:t>
            </a:r>
            <a:r>
              <a:rPr lang="en-US" sz="2800" b="1" dirty="0" smtClean="0">
                <a:solidFill>
                  <a:srgbClr val="C00000"/>
                </a:solidFill>
                <a:latin typeface="Arial Narrow" pitchFamily="34" charset="0"/>
              </a:rPr>
              <a:t>Newton.</a:t>
            </a:r>
            <a:r>
              <a:rPr lang="en-US" sz="2800" b="1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</a:p>
          <a:p>
            <a:r>
              <a:rPr lang="en-US" sz="2800" b="1" i="1" dirty="0" smtClean="0">
                <a:solidFill>
                  <a:srgbClr val="0000FF"/>
                </a:solidFill>
                <a:latin typeface="Arial Narrow" pitchFamily="34" charset="0"/>
              </a:rPr>
              <a:t>(Named in </a:t>
            </a:r>
            <a:r>
              <a:rPr lang="en-US" sz="2800" b="1" i="1" dirty="0">
                <a:solidFill>
                  <a:srgbClr val="0000FF"/>
                </a:solidFill>
                <a:latin typeface="Arial Narrow" pitchFamily="34" charset="0"/>
              </a:rPr>
              <a:t>honor of Isaac </a:t>
            </a:r>
            <a:r>
              <a:rPr lang="en-US" sz="2800" b="1" i="1" dirty="0" smtClean="0">
                <a:solidFill>
                  <a:srgbClr val="0000FF"/>
                </a:solidFill>
                <a:latin typeface="Arial Narrow" pitchFamily="34" charset="0"/>
              </a:rPr>
              <a:t>Newton)</a:t>
            </a:r>
            <a:endParaRPr lang="en-US" sz="2800" b="1" i="1" dirty="0">
              <a:solidFill>
                <a:srgbClr val="0000FF"/>
              </a:solidFill>
              <a:latin typeface="Arial Narrow" pitchFamily="34" charset="0"/>
            </a:endParaRPr>
          </a:p>
        </p:txBody>
      </p:sp>
      <p:sp>
        <p:nvSpPr>
          <p:cNvPr id="6" name="Rectangle 15"/>
          <p:cNvSpPr>
            <a:spLocks noChangeArrowheads="1"/>
          </p:cNvSpPr>
          <p:nvPr/>
        </p:nvSpPr>
        <p:spPr bwMode="auto">
          <a:xfrm>
            <a:off x="304800" y="2984076"/>
            <a:ext cx="8534400" cy="1816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1 Newton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of 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force is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the amount of 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force needed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to cause a </a:t>
            </a:r>
            <a:r>
              <a:rPr lang="en-US" sz="2800" b="1" dirty="0" smtClean="0">
                <a:solidFill>
                  <a:srgbClr val="C00000"/>
                </a:solidFill>
                <a:latin typeface="Arial Narrow" pitchFamily="34" charset="0"/>
              </a:rPr>
              <a:t>1 kilogram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mass to 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accelerate at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a rate of </a:t>
            </a:r>
            <a:r>
              <a:rPr lang="en-US" sz="2800" b="1" dirty="0">
                <a:solidFill>
                  <a:srgbClr val="C00000"/>
                </a:solidFill>
                <a:latin typeface="Arial Narrow" pitchFamily="34" charset="0"/>
              </a:rPr>
              <a:t>1 m/s</a:t>
            </a:r>
            <a:r>
              <a:rPr lang="en-US" sz="2800" b="1" baseline="30000" dirty="0">
                <a:solidFill>
                  <a:srgbClr val="C00000"/>
                </a:solidFill>
                <a:latin typeface="Arial Narrow" pitchFamily="34" charset="0"/>
              </a:rPr>
              <a:t>2</a:t>
            </a:r>
            <a:r>
              <a:rPr lang="en-US" sz="2800" b="1" dirty="0" smtClean="0">
                <a:solidFill>
                  <a:srgbClr val="C00000"/>
                </a:solidFill>
                <a:latin typeface="Arial Narrow" pitchFamily="34" charset="0"/>
              </a:rPr>
              <a:t>.</a:t>
            </a:r>
          </a:p>
          <a:p>
            <a:endParaRPr lang="en-US" sz="2800" b="1" dirty="0" smtClean="0">
              <a:solidFill>
                <a:schemeClr val="tx1">
                  <a:lumMod val="95000"/>
                  <a:lumOff val="5000"/>
                </a:schemeClr>
              </a:solidFill>
              <a:latin typeface="Arial Narrow" pitchFamily="34" charset="0"/>
            </a:endParaRPr>
          </a:p>
          <a:p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1N = kg • m/s</a:t>
            </a:r>
            <a:r>
              <a:rPr lang="en-US" sz="2800" b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2</a:t>
            </a:r>
            <a:endParaRPr lang="en-US" sz="2800" b="1" baseline="30000" dirty="0">
              <a:solidFill>
                <a:schemeClr val="tx1">
                  <a:lumMod val="95000"/>
                  <a:lumOff val="5000"/>
                </a:schemeClr>
              </a:solidFill>
              <a:latin typeface="Arial Narrow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 b="1" dirty="0" smtClean="0">
                <a:solidFill>
                  <a:srgbClr val="0000FF"/>
                </a:solidFill>
                <a:latin typeface="Arial Narrow" pitchFamily="34" charset="0"/>
              </a:rPr>
              <a:t>What does F = ma say?</a:t>
            </a:r>
          </a:p>
        </p:txBody>
      </p:sp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457200" y="1219200"/>
            <a:ext cx="86868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800" b="1" dirty="0">
                <a:latin typeface="Arial Narrow" pitchFamily="34" charset="0"/>
              </a:rPr>
              <a:t>F = ma basically means that the force of an object comes from its mass and its acceleration. 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2895600" y="4343400"/>
            <a:ext cx="5562600" cy="208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400" b="1" dirty="0">
                <a:latin typeface="Arial Narrow" pitchFamily="34" charset="0"/>
              </a:rPr>
              <a:t>Something very small (low mass) that’s changing speed very quickly (high acceleration), like a bullet, can still have a great force.  Something very small changing speed very slowly will have a very weak force.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457200" y="2438400"/>
            <a:ext cx="5791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Arial Narrow" pitchFamily="34" charset="0"/>
              </a:rPr>
              <a:t>Something very massive (high mass) that’s changing speed very slowly (low acceleration), like a glacier, can still have great force.</a:t>
            </a:r>
          </a:p>
        </p:txBody>
      </p:sp>
      <p:pic>
        <p:nvPicPr>
          <p:cNvPr id="18439" name="Picture 7" descr="MCNA01832_0000[1]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629400" y="2275114"/>
            <a:ext cx="2093218" cy="1501775"/>
          </a:xfrm>
          <a:noFill/>
        </p:spPr>
      </p:pic>
      <p:pic>
        <p:nvPicPr>
          <p:cNvPr id="18441" name="Picture 9" descr="MPj0315654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4494633"/>
            <a:ext cx="2286000" cy="1631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18437" grpId="0"/>
      <p:bldP spid="184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228600"/>
            <a:ext cx="9144000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/>
            <a:r>
              <a:rPr lang="en-US" sz="2800" b="1" u="sng" dirty="0">
                <a:solidFill>
                  <a:srgbClr val="CC0000"/>
                </a:solidFill>
                <a:latin typeface="Arial Narrow" pitchFamily="34" charset="0"/>
              </a:rPr>
              <a:t>WEIGHT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152400" y="990600"/>
            <a:ext cx="8763000" cy="95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sz="2800" b="1" dirty="0" smtClean="0">
                <a:latin typeface="Arial Narrow" pitchFamily="34" charset="0"/>
              </a:rPr>
              <a:t>A </a:t>
            </a:r>
            <a:r>
              <a:rPr lang="en-US" sz="2800" b="1" dirty="0">
                <a:latin typeface="Arial Narrow" pitchFamily="34" charset="0"/>
              </a:rPr>
              <a:t>measure of the gravitational </a:t>
            </a:r>
            <a:r>
              <a:rPr lang="en-US" sz="2800" b="1" dirty="0" smtClean="0">
                <a:latin typeface="Arial Narrow" pitchFamily="34" charset="0"/>
              </a:rPr>
              <a:t>force that </a:t>
            </a:r>
            <a:r>
              <a:rPr lang="en-US" sz="2800" b="1" dirty="0">
                <a:latin typeface="Arial Narrow" pitchFamily="34" charset="0"/>
              </a:rPr>
              <a:t>a </a:t>
            </a:r>
            <a:r>
              <a:rPr lang="en-US" sz="2800" b="1" dirty="0" smtClean="0">
                <a:latin typeface="Arial Narrow" pitchFamily="34" charset="0"/>
              </a:rPr>
              <a:t>massive object, puts </a:t>
            </a:r>
            <a:r>
              <a:rPr lang="en-US" sz="2800" b="1" dirty="0">
                <a:latin typeface="Arial Narrow" pitchFamily="34" charset="0"/>
              </a:rPr>
              <a:t>on another mass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228600" y="2438400"/>
            <a:ext cx="5713102" cy="954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Arial Narrow" pitchFamily="34" charset="0"/>
              </a:rPr>
              <a:t>Weight </a:t>
            </a:r>
            <a:r>
              <a:rPr lang="en-US" sz="2800" b="1" dirty="0">
                <a:solidFill>
                  <a:srgbClr val="0000FF"/>
                </a:solidFill>
                <a:latin typeface="Arial Narrow" pitchFamily="34" charset="0"/>
              </a:rPr>
              <a:t>= mass x acceleration of gravity</a:t>
            </a:r>
            <a:endParaRPr lang="en-US" sz="2800" b="1" dirty="0" smtClean="0">
              <a:solidFill>
                <a:srgbClr val="0000FF"/>
              </a:solidFill>
              <a:latin typeface="Arial Narrow" pitchFamily="34" charset="0"/>
            </a:endParaRPr>
          </a:p>
          <a:p>
            <a:r>
              <a:rPr lang="en-US" sz="2800" b="1" dirty="0" smtClean="0">
                <a:solidFill>
                  <a:srgbClr val="0000FF"/>
                </a:solidFill>
                <a:latin typeface="Arial Narrow" pitchFamily="34" charset="0"/>
              </a:rPr>
              <a:t>F</a:t>
            </a:r>
            <a:r>
              <a:rPr lang="en-US" sz="2800" b="1" baseline="-25000" dirty="0" smtClean="0">
                <a:solidFill>
                  <a:srgbClr val="0000FF"/>
                </a:solidFill>
                <a:latin typeface="Arial Narrow" pitchFamily="34" charset="0"/>
              </a:rPr>
              <a:t>W</a:t>
            </a:r>
            <a:r>
              <a:rPr lang="en-US" sz="2800" b="1" dirty="0" smtClean="0">
                <a:solidFill>
                  <a:srgbClr val="0000FF"/>
                </a:solidFill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0000FF"/>
                </a:solidFill>
                <a:latin typeface="Arial Narrow" pitchFamily="34" charset="0"/>
              </a:rPr>
              <a:t>= </a:t>
            </a:r>
            <a:r>
              <a:rPr lang="en-US" sz="2800" b="1" dirty="0" err="1" smtClean="0">
                <a:solidFill>
                  <a:srgbClr val="0000FF"/>
                </a:solidFill>
                <a:latin typeface="Arial Narrow" pitchFamily="34" charset="0"/>
              </a:rPr>
              <a:t>m∙g</a:t>
            </a:r>
            <a:endParaRPr lang="en-US" sz="2800" b="1" dirty="0">
              <a:solidFill>
                <a:srgbClr val="0000FF"/>
              </a:solidFill>
              <a:latin typeface="Arial Narrow" pitchFamily="34" charset="0"/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304800" y="3883048"/>
            <a:ext cx="8077200" cy="95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sz="2800" b="1" dirty="0">
                <a:latin typeface="Arial Narrow" pitchFamily="34" charset="0"/>
              </a:rPr>
              <a:t>An object’s weight on planet Earth in </a:t>
            </a:r>
            <a:r>
              <a:rPr lang="en-US" sz="2800" b="1" dirty="0" smtClean="0">
                <a:latin typeface="Arial Narrow" pitchFamily="34" charset="0"/>
              </a:rPr>
              <a:t>Newton's is </a:t>
            </a:r>
            <a:r>
              <a:rPr lang="en-US" sz="2800" b="1" dirty="0">
                <a:latin typeface="Arial Narrow" pitchFamily="34" charset="0"/>
              </a:rPr>
              <a:t>equal to its mass </a:t>
            </a:r>
            <a:r>
              <a:rPr lang="en-US" sz="2800" b="1" dirty="0" smtClean="0">
                <a:latin typeface="Arial Narrow" pitchFamily="34" charset="0"/>
              </a:rPr>
              <a:t>(</a:t>
            </a:r>
            <a:r>
              <a:rPr lang="en-US" sz="2800" b="1" dirty="0" smtClean="0">
                <a:solidFill>
                  <a:srgbClr val="CC0000"/>
                </a:solidFill>
                <a:latin typeface="Arial Narrow" pitchFamily="34" charset="0"/>
              </a:rPr>
              <a:t>in kilograms</a:t>
            </a:r>
            <a:r>
              <a:rPr lang="en-US" sz="2800" b="1" dirty="0" smtClean="0">
                <a:latin typeface="Arial Narrow" pitchFamily="34" charset="0"/>
              </a:rPr>
              <a:t>) </a:t>
            </a:r>
            <a:r>
              <a:rPr lang="en-US" sz="2800" b="1" dirty="0">
                <a:latin typeface="Arial Narrow" pitchFamily="34" charset="0"/>
              </a:rPr>
              <a:t>times </a:t>
            </a:r>
            <a:r>
              <a:rPr lang="en-US" sz="2800" b="1" dirty="0" smtClean="0">
                <a:latin typeface="Arial Narrow" pitchFamily="34" charset="0"/>
              </a:rPr>
              <a:t>9.81 </a:t>
            </a:r>
            <a:r>
              <a:rPr lang="en-US" sz="2800" b="1" dirty="0">
                <a:latin typeface="Arial Narrow" pitchFamily="34" charset="0"/>
              </a:rPr>
              <a:t>m/s</a:t>
            </a:r>
            <a:r>
              <a:rPr lang="en-US" sz="2800" b="1" baseline="30000" dirty="0">
                <a:latin typeface="Arial Narrow" pitchFamily="34" charset="0"/>
              </a:rPr>
              <a:t>2</a:t>
            </a:r>
            <a:r>
              <a:rPr lang="en-US" sz="2800" b="1" dirty="0">
                <a:latin typeface="Arial Narrow" pitchFamily="34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7174" grpId="0"/>
      <p:bldP spid="717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152400"/>
            <a:ext cx="9144000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/>
            <a:r>
              <a:rPr lang="en-US" sz="3200" b="1" u="sng" dirty="0" smtClean="0">
                <a:solidFill>
                  <a:srgbClr val="0000FF"/>
                </a:solidFill>
                <a:latin typeface="Arial Narrow" pitchFamily="34" charset="0"/>
              </a:rPr>
              <a:t>Free Body Diagrams</a:t>
            </a:r>
            <a:endParaRPr lang="en-US" sz="3200" b="1" u="sng" dirty="0">
              <a:solidFill>
                <a:srgbClr val="0000FF"/>
              </a:solidFill>
              <a:latin typeface="Arial Narrow" pitchFamily="34" charset="0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381000" y="990600"/>
            <a:ext cx="8534400" cy="95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sz="2800" b="1" dirty="0" smtClean="0">
                <a:latin typeface="Arial Narrow" pitchFamily="34" charset="0"/>
              </a:rPr>
              <a:t>A free body diagram shows all forces on a given object represented by vector arrows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smtClean="0">
                <a:latin typeface="Arial Narrow" pitchFamily="34" charset="0"/>
              </a:rPr>
              <a:t>in the direction of the forces.</a:t>
            </a:r>
            <a:endParaRPr lang="en-US" sz="2800" b="1" dirty="0">
              <a:latin typeface="Arial Narrow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33400" y="2286000"/>
            <a:ext cx="7162800" cy="46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marL="365760" indent="-365760"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CC0000"/>
                </a:solidFill>
                <a:latin typeface="Arial Narrow" pitchFamily="34" charset="0"/>
              </a:rPr>
              <a:t>Is there gravity? ( F</a:t>
            </a:r>
            <a:r>
              <a:rPr lang="en-US" sz="2400" b="1" baseline="-25000" dirty="0" smtClean="0">
                <a:solidFill>
                  <a:srgbClr val="CC0000"/>
                </a:solidFill>
                <a:latin typeface="Arial Narrow" pitchFamily="34" charset="0"/>
              </a:rPr>
              <a:t>W </a:t>
            </a:r>
            <a:r>
              <a:rPr lang="en-US" sz="2400" b="1" dirty="0" smtClean="0">
                <a:solidFill>
                  <a:srgbClr val="CC0000"/>
                </a:solidFill>
                <a:latin typeface="Arial Narrow" pitchFamily="34" charset="0"/>
              </a:rPr>
              <a:t>)</a:t>
            </a:r>
            <a:endParaRPr lang="en-US" sz="2400" b="1" i="1" dirty="0">
              <a:solidFill>
                <a:srgbClr val="CC0000"/>
              </a:solidFill>
              <a:latin typeface="Arial Narrow" pitchFamily="34" charset="0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533400" y="4121361"/>
            <a:ext cx="8610600" cy="46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marL="365760" indent="-365760"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CC0000"/>
                </a:solidFill>
                <a:latin typeface="Arial Narrow" pitchFamily="34" charset="0"/>
              </a:rPr>
              <a:t>Is there acceleration? (+ in the direction of movement)</a:t>
            </a:r>
            <a:endParaRPr lang="en-US" sz="2400" b="1" i="1" dirty="0">
              <a:solidFill>
                <a:srgbClr val="CC0000"/>
              </a:solidFill>
              <a:latin typeface="Arial Narrow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33400" y="2749761"/>
            <a:ext cx="7162800" cy="46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marL="365760" indent="-365760"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CC0000"/>
                </a:solidFill>
                <a:latin typeface="Arial Narrow" pitchFamily="34" charset="0"/>
              </a:rPr>
              <a:t>Is it sitting on a surface ( F</a:t>
            </a:r>
            <a:r>
              <a:rPr lang="en-US" sz="2400" b="1" baseline="-25000" dirty="0" smtClean="0">
                <a:solidFill>
                  <a:srgbClr val="CC0000"/>
                </a:solidFill>
                <a:latin typeface="Arial Narrow" pitchFamily="34" charset="0"/>
              </a:rPr>
              <a:t>N </a:t>
            </a:r>
            <a:r>
              <a:rPr lang="en-US" sz="2400" b="1" dirty="0" smtClean="0">
                <a:solidFill>
                  <a:srgbClr val="CC0000"/>
                </a:solidFill>
                <a:latin typeface="Arial Narrow" pitchFamily="34" charset="0"/>
              </a:rPr>
              <a:t>)</a:t>
            </a:r>
            <a:endParaRPr lang="en-US" sz="2400" b="1" i="1" dirty="0">
              <a:solidFill>
                <a:srgbClr val="CC0000"/>
              </a:solidFill>
              <a:latin typeface="Arial Narrow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33400" y="3206961"/>
            <a:ext cx="6685280" cy="46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marL="365760" indent="-365760"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CC0000"/>
                </a:solidFill>
                <a:latin typeface="Arial Narrow" pitchFamily="34" charset="0"/>
              </a:rPr>
              <a:t>Is something pushing or pulling it? ( F</a:t>
            </a:r>
            <a:r>
              <a:rPr lang="en-US" sz="2400" b="1" baseline="-25000" dirty="0" smtClean="0">
                <a:solidFill>
                  <a:srgbClr val="CC0000"/>
                </a:solidFill>
                <a:latin typeface="Arial Narrow" pitchFamily="34" charset="0"/>
              </a:rPr>
              <a:t>A </a:t>
            </a:r>
            <a:r>
              <a:rPr lang="en-US" sz="2400" b="1" dirty="0" smtClean="0">
                <a:solidFill>
                  <a:srgbClr val="CC0000"/>
                </a:solidFill>
                <a:latin typeface="Arial Narrow" pitchFamily="34" charset="0"/>
              </a:rPr>
              <a:t>) (Applied)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533400" y="3664161"/>
            <a:ext cx="6924040" cy="46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marL="365760" indent="-365760"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CC0000"/>
                </a:solidFill>
                <a:latin typeface="Arial Narrow" pitchFamily="34" charset="0"/>
              </a:rPr>
              <a:t>Is there friction? ( F</a:t>
            </a:r>
            <a:r>
              <a:rPr lang="en-US" sz="2400" b="1" baseline="-25000" dirty="0" smtClean="0">
                <a:solidFill>
                  <a:srgbClr val="CC0000"/>
                </a:solidFill>
                <a:latin typeface="Arial Narrow" pitchFamily="34" charset="0"/>
              </a:rPr>
              <a:t>f </a:t>
            </a:r>
            <a:r>
              <a:rPr lang="en-US" sz="2400" b="1" dirty="0" smtClean="0">
                <a:solidFill>
                  <a:srgbClr val="CC0000"/>
                </a:solidFill>
                <a:latin typeface="Arial Narrow" pitchFamily="34" charset="0"/>
              </a:rPr>
              <a:t>)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944542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7" grpId="0"/>
      <p:bldP spid="5" grpId="0"/>
      <p:bldP spid="6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44470" y="304800"/>
            <a:ext cx="3313130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sz="3200" b="1" u="sng" dirty="0" smtClean="0">
                <a:solidFill>
                  <a:srgbClr val="0000FF"/>
                </a:solidFill>
                <a:latin typeface="Arial Narrow" pitchFamily="34" charset="0"/>
              </a:rPr>
              <a:t>Example #1</a:t>
            </a:r>
            <a:endParaRPr lang="en-US" sz="3200" b="1" u="sng" dirty="0">
              <a:solidFill>
                <a:srgbClr val="0000FF"/>
              </a:solidFill>
              <a:latin typeface="Arial Narrow" pitchFamily="34" charset="0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381000" y="1143000"/>
            <a:ext cx="8534400" cy="95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sz="2800" b="1" dirty="0" smtClean="0">
                <a:latin typeface="Arial Narrow" pitchFamily="34" charset="0"/>
              </a:rPr>
              <a:t>A certain net force acting on a 5-kg mass produces an acceleration of 2 m/s</a:t>
            </a:r>
            <a:r>
              <a:rPr lang="en-US" sz="2800" b="1" baseline="30000" dirty="0" smtClean="0">
                <a:latin typeface="Arial Narrow" pitchFamily="34" charset="0"/>
              </a:rPr>
              <a:t>2</a:t>
            </a:r>
            <a:r>
              <a:rPr lang="en-US" sz="2800" b="1" dirty="0" smtClean="0">
                <a:latin typeface="Arial Narrow" pitchFamily="34" charset="0"/>
              </a:rPr>
              <a:t>. Calculate the force.</a:t>
            </a:r>
            <a:endParaRPr lang="en-US" sz="2800" b="1" dirty="0">
              <a:latin typeface="Arial Narrow" pitchFamily="34" charset="0"/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530087" y="2514600"/>
            <a:ext cx="8236226" cy="138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sz="2800" b="1" dirty="0" smtClean="0">
                <a:latin typeface="Arial Narrow" pitchFamily="34" charset="0"/>
              </a:rPr>
              <a:t>F= ma</a:t>
            </a:r>
          </a:p>
          <a:p>
            <a:r>
              <a:rPr lang="en-US" sz="2800" b="1" dirty="0" smtClean="0">
                <a:latin typeface="Arial Narrow" pitchFamily="34" charset="0"/>
              </a:rPr>
              <a:t>F= (5 kg) x (2 m/s</a:t>
            </a:r>
            <a:r>
              <a:rPr lang="en-US" sz="2800" b="1" baseline="30000" dirty="0" smtClean="0">
                <a:latin typeface="Arial Narrow" pitchFamily="34" charset="0"/>
              </a:rPr>
              <a:t>2</a:t>
            </a:r>
            <a:r>
              <a:rPr lang="en-US" sz="2800" b="1" dirty="0" smtClean="0">
                <a:latin typeface="Arial Narrow" pitchFamily="34" charset="0"/>
              </a:rPr>
              <a:t>)</a:t>
            </a:r>
          </a:p>
          <a:p>
            <a:r>
              <a:rPr lang="en-US" sz="2800" b="1" dirty="0" smtClean="0">
                <a:latin typeface="Arial Narrow" pitchFamily="34" charset="0"/>
              </a:rPr>
              <a:t>F= 10 N</a:t>
            </a:r>
            <a:endParaRPr lang="en-US" sz="2800" b="1" dirty="0"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71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477135" y="289949"/>
            <a:ext cx="2039020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3200" b="1" u="sng" dirty="0" smtClean="0">
                <a:solidFill>
                  <a:srgbClr val="0000FF"/>
                </a:solidFill>
                <a:latin typeface="Arial Narrow" pitchFamily="34" charset="0"/>
              </a:rPr>
              <a:t>Example #2</a:t>
            </a:r>
            <a:endParaRPr lang="en-US" sz="3200" b="1" u="sng" dirty="0">
              <a:solidFill>
                <a:srgbClr val="0000FF"/>
              </a:solidFill>
              <a:latin typeface="Arial Narrow" pitchFamily="34" charset="0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381000" y="990600"/>
            <a:ext cx="8534400" cy="138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sz="2800" b="1" dirty="0" smtClean="0">
                <a:latin typeface="Arial Narrow" pitchFamily="34" charset="0"/>
              </a:rPr>
              <a:t>A cyclist and her machine have a combined mass of 80 kg. Calculate the constant net force required to produce a velocity of 12 m/s in 4 s when the machine starts from rest.</a:t>
            </a:r>
            <a:endParaRPr lang="en-US" sz="2800" b="1" dirty="0">
              <a:latin typeface="Arial Narrow" pitchFamily="34" charset="0"/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990600" y="3175496"/>
            <a:ext cx="2133600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sz="2000" b="1" dirty="0" smtClean="0">
                <a:latin typeface="Arial Narrow" pitchFamily="34" charset="0"/>
              </a:rPr>
              <a:t>V</a:t>
            </a:r>
            <a:r>
              <a:rPr lang="en-US" sz="2000" b="1" baseline="-25000" dirty="0" smtClean="0">
                <a:latin typeface="Arial Narrow" pitchFamily="34" charset="0"/>
              </a:rPr>
              <a:t>i</a:t>
            </a:r>
            <a:r>
              <a:rPr lang="en-US" sz="2000" b="1" dirty="0" smtClean="0">
                <a:latin typeface="Arial Narrow" pitchFamily="34" charset="0"/>
              </a:rPr>
              <a:t> = 0</a:t>
            </a:r>
          </a:p>
          <a:p>
            <a:r>
              <a:rPr lang="en-US" sz="2000" b="1" dirty="0" err="1" smtClean="0">
                <a:latin typeface="Arial Narrow" pitchFamily="34" charset="0"/>
              </a:rPr>
              <a:t>V</a:t>
            </a:r>
            <a:r>
              <a:rPr lang="en-US" sz="2000" b="1" baseline="-25000" dirty="0" err="1" smtClean="0">
                <a:latin typeface="Arial Narrow" pitchFamily="34" charset="0"/>
              </a:rPr>
              <a:t>f</a:t>
            </a:r>
            <a:r>
              <a:rPr lang="en-US" sz="2000" b="1" dirty="0" smtClean="0">
                <a:latin typeface="Arial Narrow" pitchFamily="34" charset="0"/>
              </a:rPr>
              <a:t> = 12 m/s</a:t>
            </a:r>
          </a:p>
          <a:p>
            <a:r>
              <a:rPr lang="en-US" sz="2000" b="1" dirty="0" smtClean="0">
                <a:latin typeface="Arial Narrow" pitchFamily="34" charset="0"/>
              </a:rPr>
              <a:t>t = 4 s</a:t>
            </a:r>
          </a:p>
          <a:p>
            <a:r>
              <a:rPr lang="en-US" sz="2000" b="1" dirty="0" smtClean="0">
                <a:latin typeface="Arial Narrow" pitchFamily="34" charset="0"/>
              </a:rPr>
              <a:t>a = ?</a:t>
            </a:r>
          </a:p>
          <a:p>
            <a:r>
              <a:rPr lang="en-US" sz="2000" b="1" dirty="0" err="1" smtClean="0">
                <a:latin typeface="Arial Narrow" pitchFamily="34" charset="0"/>
              </a:rPr>
              <a:t>d</a:t>
            </a:r>
            <a:r>
              <a:rPr lang="en-US" sz="2000" b="1" dirty="0" smtClean="0">
                <a:latin typeface="Arial Narrow" pitchFamily="34" charset="0"/>
              </a:rPr>
              <a:t> = Who Cares</a:t>
            </a:r>
            <a:endParaRPr lang="en-US" sz="2000" b="1" dirty="0">
              <a:latin typeface="Arial Narrow" pitchFamily="34" charset="0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3581400" y="3113314"/>
            <a:ext cx="2133600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sz="2000" b="1" dirty="0" err="1" smtClean="0">
                <a:solidFill>
                  <a:srgbClr val="0000FF"/>
                </a:solidFill>
                <a:latin typeface="Arial Narrow" pitchFamily="34" charset="0"/>
              </a:rPr>
              <a:t>V</a:t>
            </a:r>
            <a:r>
              <a:rPr lang="en-US" sz="2000" b="1" baseline="-25000" dirty="0" err="1" smtClean="0">
                <a:solidFill>
                  <a:srgbClr val="0000FF"/>
                </a:solidFill>
                <a:latin typeface="Arial Narrow" pitchFamily="34" charset="0"/>
              </a:rPr>
              <a:t>f</a:t>
            </a:r>
            <a:r>
              <a:rPr lang="en-US" sz="2000" b="1" dirty="0" smtClean="0">
                <a:solidFill>
                  <a:srgbClr val="0000FF"/>
                </a:solidFill>
                <a:latin typeface="Arial Narrow" pitchFamily="34" charset="0"/>
              </a:rPr>
              <a:t> = V</a:t>
            </a:r>
            <a:r>
              <a:rPr lang="en-US" sz="2000" b="1" baseline="-25000" dirty="0" smtClean="0">
                <a:solidFill>
                  <a:srgbClr val="0000FF"/>
                </a:solidFill>
                <a:latin typeface="Arial Narrow" pitchFamily="34" charset="0"/>
              </a:rPr>
              <a:t>i </a:t>
            </a:r>
            <a:r>
              <a:rPr lang="en-US" sz="2000" b="1" dirty="0" smtClean="0">
                <a:solidFill>
                  <a:srgbClr val="0000FF"/>
                </a:solidFill>
                <a:latin typeface="Arial Narrow" pitchFamily="34" charset="0"/>
              </a:rPr>
              <a:t>+ at</a:t>
            </a:r>
          </a:p>
          <a:p>
            <a:endParaRPr lang="en-US" sz="2000" b="1" dirty="0" smtClean="0">
              <a:latin typeface="Arial Narrow" pitchFamily="34" charset="0"/>
            </a:endParaRPr>
          </a:p>
          <a:p>
            <a:r>
              <a:rPr lang="en-US" sz="2000" b="1" dirty="0" smtClean="0">
                <a:latin typeface="Arial Narrow" pitchFamily="34" charset="0"/>
              </a:rPr>
              <a:t>12 m/s = 0 + (a)(4)</a:t>
            </a:r>
          </a:p>
          <a:p>
            <a:endParaRPr lang="en-US" sz="2000" b="1" dirty="0" smtClean="0">
              <a:latin typeface="Arial Narrow" pitchFamily="34" charset="0"/>
            </a:endParaRPr>
          </a:p>
          <a:p>
            <a:r>
              <a:rPr lang="en-US" sz="2000" b="1" i="1" dirty="0">
                <a:solidFill>
                  <a:srgbClr val="FF0000"/>
                </a:solidFill>
                <a:latin typeface="Arial Narrow" pitchFamily="34" charset="0"/>
              </a:rPr>
              <a:t>a</a:t>
            </a:r>
            <a:r>
              <a:rPr lang="en-US" sz="2000" b="1" i="1" dirty="0" smtClean="0">
                <a:solidFill>
                  <a:srgbClr val="FF0000"/>
                </a:solidFill>
                <a:latin typeface="Arial Narrow" pitchFamily="34" charset="0"/>
              </a:rPr>
              <a:t> = 3 m/s</a:t>
            </a:r>
            <a:r>
              <a:rPr lang="en-US" sz="2000" b="1" i="1" baseline="30000" dirty="0" smtClean="0">
                <a:solidFill>
                  <a:srgbClr val="FF0000"/>
                </a:solidFill>
                <a:latin typeface="Arial Narrow" pitchFamily="34" charset="0"/>
              </a:rPr>
              <a:t>2</a:t>
            </a:r>
            <a:endParaRPr lang="en-US" sz="2000" b="1" i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6553200" y="3175496"/>
            <a:ext cx="2133600" cy="1529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Arial Narrow" pitchFamily="34" charset="0"/>
              </a:rPr>
              <a:t>F = ma</a:t>
            </a:r>
          </a:p>
          <a:p>
            <a:endParaRPr lang="en-US" sz="2000" b="1" dirty="0" smtClean="0">
              <a:solidFill>
                <a:srgbClr val="0000FF"/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latin typeface="Arial Narrow" pitchFamily="34" charset="0"/>
              </a:rPr>
              <a:t>F = 80 kg x 3 m/s</a:t>
            </a:r>
            <a:r>
              <a:rPr lang="en-US" sz="2000" b="1" baseline="30000" dirty="0" smtClean="0">
                <a:latin typeface="Arial Narrow" pitchFamily="34" charset="0"/>
              </a:rPr>
              <a:t>2</a:t>
            </a:r>
          </a:p>
          <a:p>
            <a:endParaRPr lang="en-US" sz="2000" b="1" baseline="30000" dirty="0" smtClean="0">
              <a:latin typeface="Arial Narrow" pitchFamily="34" charset="0"/>
            </a:endParaRPr>
          </a:p>
          <a:p>
            <a:r>
              <a:rPr lang="en-US" sz="2000" b="1" i="1" dirty="0" smtClean="0">
                <a:solidFill>
                  <a:srgbClr val="FF0000"/>
                </a:solidFill>
                <a:latin typeface="Arial Narrow" pitchFamily="34" charset="0"/>
              </a:rPr>
              <a:t>F = 240 N</a:t>
            </a:r>
            <a:endParaRPr lang="en-US" sz="2000" b="1" i="1" dirty="0">
              <a:solidFill>
                <a:srgbClr val="FF00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7175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82554" y="304800"/>
            <a:ext cx="2817846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sz="3200" b="1" u="sng" dirty="0" smtClean="0">
                <a:solidFill>
                  <a:srgbClr val="0000FF"/>
                </a:solidFill>
                <a:latin typeface="Arial Narrow" pitchFamily="34" charset="0"/>
              </a:rPr>
              <a:t>Example #3</a:t>
            </a:r>
            <a:endParaRPr lang="en-US" sz="3200" b="1" u="sng" dirty="0">
              <a:solidFill>
                <a:srgbClr val="0000FF"/>
              </a:solidFill>
              <a:latin typeface="Arial Narrow" pitchFamily="34" charset="0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354562" y="990600"/>
            <a:ext cx="8560837" cy="138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sz="2800" b="1" dirty="0" smtClean="0">
                <a:latin typeface="Arial Narrow" pitchFamily="34" charset="0"/>
              </a:rPr>
              <a:t>It took 2.3 seconds for a car’s velocity to change from 20 m/s to 35 m/s. The mass of the car was 1370 kg. What force was required to cause the acceleration?</a:t>
            </a:r>
            <a:endParaRPr lang="en-US" sz="2800" b="1" dirty="0">
              <a:latin typeface="Arial Narrow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64975" y="2819400"/>
            <a:ext cx="2895601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Arial Narrow" pitchFamily="34" charset="0"/>
              </a:rPr>
              <a:t>F = 8,932 N</a:t>
            </a:r>
            <a:endParaRPr lang="en-US" sz="3200" b="1" i="1" dirty="0">
              <a:solidFill>
                <a:srgbClr val="0000FF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04800" y="304800"/>
            <a:ext cx="2151230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3200" b="1" u="sng" dirty="0" smtClean="0">
                <a:solidFill>
                  <a:srgbClr val="0000FF"/>
                </a:solidFill>
                <a:latin typeface="Arial Narrow" pitchFamily="34" charset="0"/>
              </a:rPr>
              <a:t>Example #4:</a:t>
            </a:r>
            <a:endParaRPr lang="en-US" sz="3200" b="1" u="sng" dirty="0">
              <a:solidFill>
                <a:srgbClr val="0000FF"/>
              </a:solidFill>
              <a:latin typeface="Arial Narrow" pitchFamily="34" charset="0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381000" y="990600"/>
            <a:ext cx="8534400" cy="138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sz="2800" b="1" dirty="0" smtClean="0">
                <a:latin typeface="Arial Narrow" pitchFamily="34" charset="0"/>
              </a:rPr>
              <a:t>An automobile of mass 1500 kg is moving at 15 m/s. What average net forward force is required to accelerate the automobile to 25 m/s over a distance of 100 m?</a:t>
            </a:r>
            <a:endParaRPr lang="en-US" sz="2800" b="1" dirty="0">
              <a:latin typeface="Arial Narrow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33400" y="2895600"/>
            <a:ext cx="2971800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Arial Narrow" pitchFamily="34" charset="0"/>
              </a:rPr>
              <a:t>F = 3,000  N</a:t>
            </a:r>
            <a:endParaRPr lang="en-US" sz="3200" b="1" i="1" dirty="0">
              <a:solidFill>
                <a:srgbClr val="0000FF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04800" y="304800"/>
            <a:ext cx="2151230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3200" b="1" u="sng" dirty="0" smtClean="0">
                <a:solidFill>
                  <a:srgbClr val="0000FF"/>
                </a:solidFill>
                <a:latin typeface="Arial Narrow" pitchFamily="34" charset="0"/>
              </a:rPr>
              <a:t>Example #5:</a:t>
            </a:r>
            <a:endParaRPr lang="en-US" sz="3200" b="1" u="sng" dirty="0">
              <a:solidFill>
                <a:srgbClr val="0000FF"/>
              </a:solidFill>
              <a:latin typeface="Arial Narrow" pitchFamily="34" charset="0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381000" y="990600"/>
            <a:ext cx="8534400" cy="1939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marL="457200" lvl="0" indent="-457200">
              <a:buFont typeface="+mj-lt"/>
              <a:buAutoNum type="alphaLcPeriod"/>
            </a:pPr>
            <a:r>
              <a:rPr lang="en-US" sz="2400" b="1" dirty="0">
                <a:latin typeface="Arial Narrow" pitchFamily="34" charset="0"/>
              </a:rPr>
              <a:t>What is the weight of a 50-kg girl if the acceleration due to gravity is 9.81 m/s</a:t>
            </a:r>
            <a:r>
              <a:rPr lang="en-US" sz="2400" b="1" baseline="30000" dirty="0">
                <a:latin typeface="Arial Narrow" pitchFamily="34" charset="0"/>
              </a:rPr>
              <a:t>2</a:t>
            </a:r>
            <a:r>
              <a:rPr lang="en-US" sz="2400" b="1" dirty="0" smtClean="0">
                <a:latin typeface="Arial Narrow" pitchFamily="34" charset="0"/>
              </a:rPr>
              <a:t>?</a:t>
            </a:r>
          </a:p>
          <a:p>
            <a:pPr marL="457200" lvl="0" indent="-457200">
              <a:buFont typeface="+mj-lt"/>
              <a:buAutoNum type="alphaLcPeriod"/>
            </a:pPr>
            <a:endParaRPr lang="en-US" sz="2400" dirty="0">
              <a:latin typeface="Arial Narrow" pitchFamily="34" charset="0"/>
            </a:endParaRPr>
          </a:p>
          <a:p>
            <a:pPr marL="457200" lvl="0" indent="-457200">
              <a:buFont typeface="+mj-lt"/>
              <a:buAutoNum type="alphaLcPeriod"/>
            </a:pPr>
            <a:r>
              <a:rPr lang="en-US" sz="2400" b="1" dirty="0">
                <a:latin typeface="Arial Narrow" pitchFamily="34" charset="0"/>
              </a:rPr>
              <a:t>What would her weight be if the acceleration due to gravity was 1.57 m/s</a:t>
            </a:r>
            <a:r>
              <a:rPr lang="en-US" sz="2400" b="1" baseline="30000" dirty="0">
                <a:latin typeface="Arial Narrow" pitchFamily="34" charset="0"/>
              </a:rPr>
              <a:t>2</a:t>
            </a:r>
            <a:r>
              <a:rPr lang="en-US" sz="2400" b="1" dirty="0" smtClean="0">
                <a:latin typeface="Arial Narrow" pitchFamily="34" charset="0"/>
              </a:rPr>
              <a:t>?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592972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04800" y="304800"/>
            <a:ext cx="2151230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3200" b="1" u="sng" dirty="0" smtClean="0">
                <a:solidFill>
                  <a:srgbClr val="0000FF"/>
                </a:solidFill>
                <a:latin typeface="Arial Narrow" pitchFamily="34" charset="0"/>
              </a:rPr>
              <a:t>Example #6:</a:t>
            </a:r>
            <a:endParaRPr lang="en-US" sz="3200" b="1" u="sng" dirty="0">
              <a:solidFill>
                <a:srgbClr val="0000FF"/>
              </a:solidFill>
              <a:latin typeface="Arial Narrow" pitchFamily="34" charset="0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381000" y="990600"/>
            <a:ext cx="8534400" cy="46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lvl="0"/>
            <a:r>
              <a:rPr lang="en-US" sz="2400" b="1" dirty="0" smtClean="0">
                <a:latin typeface="Arial Narrow" pitchFamily="34" charset="0"/>
              </a:rPr>
              <a:t>What is the mass of a boy who weighs 1,815 newton’s? </a:t>
            </a:r>
            <a:endParaRPr lang="en-US" sz="24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6934104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2|3.2|2.1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.6|4.1|2.9|3.5|3.7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2.4|5.3|10.7"/>
</p:tagLst>
</file>

<file path=ppt/theme/theme1.xml><?xml version="1.0" encoding="utf-8"?>
<a:theme xmlns:a="http://schemas.openxmlformats.org/drawingml/2006/main" name="Default Design">
  <a:themeElements>
    <a:clrScheme name="Default Design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1358</TotalTime>
  <Words>594</Words>
  <Application>Microsoft Office PowerPoint</Application>
  <PresentationFormat>On-screen Show (4:3)</PresentationFormat>
  <Paragraphs>62</Paragraphs>
  <Slides>11</Slides>
  <Notes>11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Default Design</vt:lpstr>
      <vt:lpstr>Newton’s Second Law</vt:lpstr>
      <vt:lpstr>More about F = ma</vt:lpstr>
      <vt:lpstr>What does F = ma say?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 -  Newton’s Laws of Motion</dc:title>
  <dc:creator>Steve</dc:creator>
  <cp:lastModifiedBy>Mark Holbrook</cp:lastModifiedBy>
  <cp:revision>98</cp:revision>
  <dcterms:created xsi:type="dcterms:W3CDTF">2012-10-23T14:30:37Z</dcterms:created>
  <dcterms:modified xsi:type="dcterms:W3CDTF">2012-10-23T14:30:53Z</dcterms:modified>
</cp:coreProperties>
</file>