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sldIdLst>
    <p:sldId id="256" r:id="rId2"/>
    <p:sldId id="258" r:id="rId3"/>
    <p:sldId id="257" r:id="rId4"/>
    <p:sldId id="259" r:id="rId5"/>
    <p:sldId id="264" r:id="rId6"/>
    <p:sldId id="260" r:id="rId7"/>
    <p:sldId id="261" r:id="rId8"/>
    <p:sldId id="262" r:id="rId9"/>
    <p:sldId id="263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5A5D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7" d="100"/>
          <a:sy n="77" d="100"/>
        </p:scale>
        <p:origin x="68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41BEF-7144-40F4-9827-C0DEF6767842}" type="datetimeFigureOut">
              <a:rPr lang="en-US" smtClean="0"/>
              <a:t>7/24/2019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FDA62-632C-4F53-9DA0-55F125B3AEE6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53309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41BEF-7144-40F4-9827-C0DEF6767842}" type="datetimeFigureOut">
              <a:rPr lang="en-US" smtClean="0"/>
              <a:t>7/24/2019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FDA62-632C-4F53-9DA0-55F125B3A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701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41BEF-7144-40F4-9827-C0DEF6767842}" type="datetimeFigureOut">
              <a:rPr lang="en-US" smtClean="0"/>
              <a:t>7/24/2019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FDA62-632C-4F53-9DA0-55F125B3AEE6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1793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41BEF-7144-40F4-9827-C0DEF6767842}" type="datetimeFigureOut">
              <a:rPr lang="en-US" smtClean="0"/>
              <a:t>7/24/2019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FDA62-632C-4F53-9DA0-55F125B3A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1633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41BEF-7144-40F4-9827-C0DEF6767842}" type="datetimeFigureOut">
              <a:rPr lang="en-US" smtClean="0"/>
              <a:t>7/24/2019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FDA62-632C-4F53-9DA0-55F125B3A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9664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41BEF-7144-40F4-9827-C0DEF6767842}" type="datetimeFigureOut">
              <a:rPr lang="en-US" smtClean="0"/>
              <a:t>7/24/2019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FDA62-632C-4F53-9DA0-55F125B3A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205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41BEF-7144-40F4-9827-C0DEF6767842}" type="datetimeFigureOut">
              <a:rPr lang="en-US" smtClean="0"/>
              <a:t>7/24/2019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FDA62-632C-4F53-9DA0-55F125B3A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659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6D041BEF-7144-40F4-9827-C0DEF6767842}" type="datetimeFigureOut">
              <a:rPr lang="en-US" smtClean="0"/>
              <a:t>7/24/2019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32FDA62-632C-4F53-9DA0-55F125B3A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5808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41BEF-7144-40F4-9827-C0DEF6767842}" type="datetimeFigureOut">
              <a:rPr lang="en-US" smtClean="0"/>
              <a:t>7/24/2019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FDA62-632C-4F53-9DA0-55F125B3A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9184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41BEF-7144-40F4-9827-C0DEF6767842}" type="datetimeFigureOut">
              <a:rPr lang="en-US" smtClean="0"/>
              <a:t>7/24/2019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FDA62-632C-4F53-9DA0-55F125B3A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0260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41BEF-7144-40F4-9827-C0DEF6767842}" type="datetimeFigureOut">
              <a:rPr lang="en-US" smtClean="0"/>
              <a:t>7/24/2019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FDA62-632C-4F53-9DA0-55F125B3A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8067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6D041BEF-7144-40F4-9827-C0DEF6767842}" type="datetimeFigureOut">
              <a:rPr lang="en-US" smtClean="0"/>
              <a:t>7/24/2019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732FDA62-632C-4F53-9DA0-55F125B3AEE6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8657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C386A4-2859-4FCD-9886-CC0E5158BE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04384" y="935647"/>
            <a:ext cx="4601816" cy="2814718"/>
          </a:xfrm>
        </p:spPr>
        <p:txBody>
          <a:bodyPr>
            <a:noAutofit/>
          </a:bodyPr>
          <a:lstStyle/>
          <a:p>
            <a:r>
              <a:rPr lang="en-US" sz="6000" dirty="0"/>
              <a:t>Jacksonville High School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68C8DD-5207-4803-AB75-76F21FFA89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0" y="4499084"/>
            <a:ext cx="5410200" cy="629508"/>
          </a:xfrm>
        </p:spPr>
        <p:txBody>
          <a:bodyPr>
            <a:normAutofit/>
          </a:bodyPr>
          <a:lstStyle/>
          <a:p>
            <a:r>
              <a:rPr lang="en-US" b="1" dirty="0"/>
              <a:t>      Financial benefits of IB</a:t>
            </a:r>
          </a:p>
        </p:txBody>
      </p:sp>
      <p:pic>
        <p:nvPicPr>
          <p:cNvPr id="1028" name="Picture 4" descr="Image result for jacksonville hs nc">
            <a:extLst>
              <a:ext uri="{FF2B5EF4-FFF2-40B4-BE49-F238E27FC236}">
                <a16:creationId xmlns:a16="http://schemas.microsoft.com/office/drawing/2014/main" id="{91F4A05A-94D5-4872-B053-3921DF72F5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7" r="5362"/>
          <a:stretch/>
        </p:blipFill>
        <p:spPr bwMode="auto">
          <a:xfrm>
            <a:off x="1" y="10"/>
            <a:ext cx="610040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Related image">
            <a:extLst>
              <a:ext uri="{FF2B5EF4-FFF2-40B4-BE49-F238E27FC236}">
                <a16:creationId xmlns:a16="http://schemas.microsoft.com/office/drawing/2014/main" id="{8ECB9579-44DB-4F9F-80FD-2C4CEA582B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1655" y="4999260"/>
            <a:ext cx="1738890" cy="1159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01734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CD8B9-6268-4A9D-88FA-F73EA612A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83806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tx1"/>
                </a:solidFill>
              </a:rPr>
              <a:t>Appalachian State- </a:t>
            </a:r>
            <a:r>
              <a:rPr lang="en-US" sz="4000" dirty="0"/>
              <a:t>$143 Per Credit Hour 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8444EA19-D71B-4DAE-8608-1487FE6266B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6540326"/>
              </p:ext>
            </p:extLst>
          </p:nvPr>
        </p:nvGraphicFramePr>
        <p:xfrm>
          <a:off x="1251678" y="1166191"/>
          <a:ext cx="6649933" cy="4904315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854604">
                  <a:extLst>
                    <a:ext uri="{9D8B030D-6E8A-4147-A177-3AD203B41FA5}">
                      <a16:colId xmlns:a16="http://schemas.microsoft.com/office/drawing/2014/main" val="745358448"/>
                    </a:ext>
                  </a:extLst>
                </a:gridCol>
                <a:gridCol w="1306692">
                  <a:extLst>
                    <a:ext uri="{9D8B030D-6E8A-4147-A177-3AD203B41FA5}">
                      <a16:colId xmlns:a16="http://schemas.microsoft.com/office/drawing/2014/main" val="1670347803"/>
                    </a:ext>
                  </a:extLst>
                </a:gridCol>
                <a:gridCol w="1205948">
                  <a:extLst>
                    <a:ext uri="{9D8B030D-6E8A-4147-A177-3AD203B41FA5}">
                      <a16:colId xmlns:a16="http://schemas.microsoft.com/office/drawing/2014/main" val="3278046966"/>
                    </a:ext>
                  </a:extLst>
                </a:gridCol>
                <a:gridCol w="2282689">
                  <a:extLst>
                    <a:ext uri="{9D8B030D-6E8A-4147-A177-3AD203B41FA5}">
                      <a16:colId xmlns:a16="http://schemas.microsoft.com/office/drawing/2014/main" val="2001915185"/>
                    </a:ext>
                  </a:extLst>
                </a:gridCol>
              </a:tblGrid>
              <a:tr h="424069">
                <a:tc>
                  <a:txBody>
                    <a:bodyPr/>
                    <a:lstStyle/>
                    <a:p>
                      <a:r>
                        <a:rPr lang="en-US" dirty="0"/>
                        <a:t>IB COURSE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Exam Score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App Credits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Total Money Saved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8823914"/>
                  </a:ext>
                </a:extLst>
              </a:tr>
              <a:tr h="596815">
                <a:tc>
                  <a:txBody>
                    <a:bodyPr/>
                    <a:lstStyle/>
                    <a:p>
                      <a:r>
                        <a:rPr lang="en-US" dirty="0"/>
                        <a:t>IB-Biology (HL)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5+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$1,144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0585353"/>
                  </a:ext>
                </a:extLst>
              </a:tr>
              <a:tr h="596815">
                <a:tc>
                  <a:txBody>
                    <a:bodyPr/>
                    <a:lstStyle/>
                    <a:p>
                      <a:r>
                        <a:rPr lang="en-US" dirty="0"/>
                        <a:t>IB-Chemistry (SL)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N/A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6299228"/>
                  </a:ext>
                </a:extLst>
              </a:tr>
              <a:tr h="596815">
                <a:tc>
                  <a:txBody>
                    <a:bodyPr/>
                    <a:lstStyle/>
                    <a:p>
                      <a:r>
                        <a:rPr lang="en-US" dirty="0"/>
                        <a:t>IB-English (HL)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5+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$429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2705102"/>
                  </a:ext>
                </a:extLst>
              </a:tr>
              <a:tr h="596815">
                <a:tc>
                  <a:txBody>
                    <a:bodyPr/>
                    <a:lstStyle/>
                    <a:p>
                      <a:r>
                        <a:rPr lang="en-US" dirty="0"/>
                        <a:t>IB- History (HL)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5+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$858</a:t>
                      </a:r>
                    </a:p>
                    <a:p>
                      <a:pPr algn="ctr"/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6253121"/>
                  </a:ext>
                </a:extLst>
              </a:tr>
              <a:tr h="596815">
                <a:tc>
                  <a:txBody>
                    <a:bodyPr/>
                    <a:lstStyle/>
                    <a:p>
                      <a:r>
                        <a:rPr lang="en-US" dirty="0"/>
                        <a:t>IB- Math (SL)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5+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$572</a:t>
                      </a:r>
                    </a:p>
                    <a:p>
                      <a:pPr algn="ctr"/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0289720"/>
                  </a:ext>
                </a:extLst>
              </a:tr>
              <a:tr h="596815">
                <a:tc>
                  <a:txBody>
                    <a:bodyPr/>
                    <a:lstStyle/>
                    <a:p>
                      <a:r>
                        <a:rPr lang="en-US" dirty="0"/>
                        <a:t>IB- Physics (SL)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 5+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$1,144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3704744"/>
                  </a:ext>
                </a:extLst>
              </a:tr>
              <a:tr h="596815">
                <a:tc>
                  <a:txBody>
                    <a:bodyPr/>
                    <a:lstStyle/>
                    <a:p>
                      <a:r>
                        <a:rPr lang="en-US" dirty="0"/>
                        <a:t>IB-Spanish (SL)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5+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$858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0808824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5636032B-1BE2-47CF-95D8-7040E030BE38}"/>
              </a:ext>
            </a:extLst>
          </p:cNvPr>
          <p:cNvSpPr/>
          <p:nvPr/>
        </p:nvSpPr>
        <p:spPr>
          <a:xfrm>
            <a:off x="8193158" y="1630004"/>
            <a:ext cx="3879573" cy="132556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Potential Savings-  </a:t>
            </a:r>
            <a:r>
              <a:rPr lang="en-US" sz="2800" b="1" dirty="0">
                <a:solidFill>
                  <a:srgbClr val="00B050"/>
                </a:solidFill>
              </a:rPr>
              <a:t>$5,005</a:t>
            </a:r>
          </a:p>
        </p:txBody>
      </p:sp>
      <p:pic>
        <p:nvPicPr>
          <p:cNvPr id="3074" name="Picture 2" descr="Image result for app state">
            <a:extLst>
              <a:ext uri="{FF2B5EF4-FFF2-40B4-BE49-F238E27FC236}">
                <a16:creationId xmlns:a16="http://schemas.microsoft.com/office/drawing/2014/main" id="{E787C773-4EC9-4FEB-8B7D-1F71A1FFB2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0796" y="3260035"/>
            <a:ext cx="1981200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4334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0046D4-DF77-453D-BC95-0569634A1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539" y="365125"/>
            <a:ext cx="11595651" cy="934109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rgbClr val="7030A0"/>
                </a:solidFill>
              </a:rPr>
              <a:t>East Carolina University </a:t>
            </a:r>
            <a:r>
              <a:rPr lang="en-US" sz="3600" dirty="0"/>
              <a:t>- </a:t>
            </a:r>
            <a:r>
              <a:rPr lang="en-US" sz="3600" b="1" dirty="0"/>
              <a:t>$185 Per Credit HOUR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C5C6D71-97B1-4EC9-B52B-6941FB62CC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9297487"/>
              </p:ext>
            </p:extLst>
          </p:nvPr>
        </p:nvGraphicFramePr>
        <p:xfrm>
          <a:off x="1129747" y="1545295"/>
          <a:ext cx="6450497" cy="468830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798983">
                  <a:extLst>
                    <a:ext uri="{9D8B030D-6E8A-4147-A177-3AD203B41FA5}">
                      <a16:colId xmlns:a16="http://schemas.microsoft.com/office/drawing/2014/main" val="745358448"/>
                    </a:ext>
                  </a:extLst>
                </a:gridCol>
                <a:gridCol w="1285460">
                  <a:extLst>
                    <a:ext uri="{9D8B030D-6E8A-4147-A177-3AD203B41FA5}">
                      <a16:colId xmlns:a16="http://schemas.microsoft.com/office/drawing/2014/main" val="1670347803"/>
                    </a:ext>
                  </a:extLst>
                </a:gridCol>
                <a:gridCol w="1285461">
                  <a:extLst>
                    <a:ext uri="{9D8B030D-6E8A-4147-A177-3AD203B41FA5}">
                      <a16:colId xmlns:a16="http://schemas.microsoft.com/office/drawing/2014/main" val="3278046966"/>
                    </a:ext>
                  </a:extLst>
                </a:gridCol>
                <a:gridCol w="2080593">
                  <a:extLst>
                    <a:ext uri="{9D8B030D-6E8A-4147-A177-3AD203B41FA5}">
                      <a16:colId xmlns:a16="http://schemas.microsoft.com/office/drawing/2014/main" val="2001915185"/>
                    </a:ext>
                  </a:extLst>
                </a:gridCol>
              </a:tblGrid>
              <a:tr h="424069">
                <a:tc>
                  <a:txBody>
                    <a:bodyPr/>
                    <a:lstStyle/>
                    <a:p>
                      <a:r>
                        <a:rPr lang="en-US" dirty="0"/>
                        <a:t>IB COURSE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Exam Score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ECU Credits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Total Money Saved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8823914"/>
                  </a:ext>
                </a:extLst>
              </a:tr>
              <a:tr h="596815">
                <a:tc>
                  <a:txBody>
                    <a:bodyPr/>
                    <a:lstStyle/>
                    <a:p>
                      <a:r>
                        <a:rPr lang="en-US" dirty="0"/>
                        <a:t>IB-Biology (HL)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5+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$740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0585353"/>
                  </a:ext>
                </a:extLst>
              </a:tr>
              <a:tr h="596815">
                <a:tc>
                  <a:txBody>
                    <a:bodyPr/>
                    <a:lstStyle/>
                    <a:p>
                      <a:r>
                        <a:rPr lang="en-US" dirty="0"/>
                        <a:t>IB-Chemistry (SL)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5+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$740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6299228"/>
                  </a:ext>
                </a:extLst>
              </a:tr>
              <a:tr h="596815">
                <a:tc>
                  <a:txBody>
                    <a:bodyPr/>
                    <a:lstStyle/>
                    <a:p>
                      <a:r>
                        <a:rPr lang="en-US" dirty="0"/>
                        <a:t>IB-English (HL)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5+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$555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2705102"/>
                  </a:ext>
                </a:extLst>
              </a:tr>
              <a:tr h="596815">
                <a:tc>
                  <a:txBody>
                    <a:bodyPr/>
                    <a:lstStyle/>
                    <a:p>
                      <a:r>
                        <a:rPr lang="en-US" dirty="0"/>
                        <a:t>IB- History (HL)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5+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$555</a:t>
                      </a:r>
                    </a:p>
                    <a:p>
                      <a:pPr algn="ctr"/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6253121"/>
                  </a:ext>
                </a:extLst>
              </a:tr>
              <a:tr h="596815">
                <a:tc>
                  <a:txBody>
                    <a:bodyPr/>
                    <a:lstStyle/>
                    <a:p>
                      <a:r>
                        <a:rPr lang="en-US" dirty="0"/>
                        <a:t>IB- Math (SL)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5+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$555</a:t>
                      </a:r>
                    </a:p>
                    <a:p>
                      <a:pPr algn="ctr"/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0289720"/>
                  </a:ext>
                </a:extLst>
              </a:tr>
              <a:tr h="596815">
                <a:tc>
                  <a:txBody>
                    <a:bodyPr/>
                    <a:lstStyle/>
                    <a:p>
                      <a:r>
                        <a:rPr lang="en-US" dirty="0"/>
                        <a:t>IB- Physics (SL)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 5+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$1110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3704744"/>
                  </a:ext>
                </a:extLst>
              </a:tr>
              <a:tr h="596815">
                <a:tc>
                  <a:txBody>
                    <a:bodyPr/>
                    <a:lstStyle/>
                    <a:p>
                      <a:r>
                        <a:rPr lang="en-US" dirty="0"/>
                        <a:t>IB-Spanish (SL)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5+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$2220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0808824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7B1A4234-F5C8-4FBE-94B5-982C5B33A341}"/>
              </a:ext>
            </a:extLst>
          </p:cNvPr>
          <p:cNvSpPr/>
          <p:nvPr/>
        </p:nvSpPr>
        <p:spPr>
          <a:xfrm>
            <a:off x="7702827" y="1690688"/>
            <a:ext cx="3879573" cy="132556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Potential Savings- </a:t>
            </a:r>
          </a:p>
          <a:p>
            <a:pPr algn="ctr"/>
            <a:r>
              <a:rPr lang="en-US" sz="2800" b="1" dirty="0">
                <a:solidFill>
                  <a:srgbClr val="00B050"/>
                </a:solidFill>
              </a:rPr>
              <a:t>$6, 475 </a:t>
            </a:r>
          </a:p>
        </p:txBody>
      </p:sp>
      <p:pic>
        <p:nvPicPr>
          <p:cNvPr id="2050" name="Picture 2" descr="Image result for east carolina university">
            <a:extLst>
              <a:ext uri="{FF2B5EF4-FFF2-40B4-BE49-F238E27FC236}">
                <a16:creationId xmlns:a16="http://schemas.microsoft.com/office/drawing/2014/main" id="{137CAA4B-57B1-44D4-BAB7-96FC1E5426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7175" y="3262312"/>
            <a:ext cx="3190875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99809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402AD8-91E7-40E7-8D68-7B3C0A6DB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1194626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CC0000"/>
                </a:solidFill>
              </a:rPr>
              <a:t>ELON UNIVERSITY- </a:t>
            </a:r>
            <a:r>
              <a:rPr lang="en-US" dirty="0"/>
              <a:t>$1,077 Per Credit Hour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F4CA167-9FE5-4284-9BCB-AD8094A322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0752049"/>
              </p:ext>
            </p:extLst>
          </p:nvPr>
        </p:nvGraphicFramePr>
        <p:xfrm>
          <a:off x="1129747" y="1545295"/>
          <a:ext cx="6450497" cy="468830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798983">
                  <a:extLst>
                    <a:ext uri="{9D8B030D-6E8A-4147-A177-3AD203B41FA5}">
                      <a16:colId xmlns:a16="http://schemas.microsoft.com/office/drawing/2014/main" val="745358448"/>
                    </a:ext>
                  </a:extLst>
                </a:gridCol>
                <a:gridCol w="1285460">
                  <a:extLst>
                    <a:ext uri="{9D8B030D-6E8A-4147-A177-3AD203B41FA5}">
                      <a16:colId xmlns:a16="http://schemas.microsoft.com/office/drawing/2014/main" val="1670347803"/>
                    </a:ext>
                  </a:extLst>
                </a:gridCol>
                <a:gridCol w="1457740">
                  <a:extLst>
                    <a:ext uri="{9D8B030D-6E8A-4147-A177-3AD203B41FA5}">
                      <a16:colId xmlns:a16="http://schemas.microsoft.com/office/drawing/2014/main" val="3278046966"/>
                    </a:ext>
                  </a:extLst>
                </a:gridCol>
                <a:gridCol w="1908314">
                  <a:extLst>
                    <a:ext uri="{9D8B030D-6E8A-4147-A177-3AD203B41FA5}">
                      <a16:colId xmlns:a16="http://schemas.microsoft.com/office/drawing/2014/main" val="2001915185"/>
                    </a:ext>
                  </a:extLst>
                </a:gridCol>
              </a:tblGrid>
              <a:tr h="424069">
                <a:tc>
                  <a:txBody>
                    <a:bodyPr/>
                    <a:lstStyle/>
                    <a:p>
                      <a:r>
                        <a:rPr lang="en-US" dirty="0"/>
                        <a:t>IB COURSE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Exam Score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Elon Credits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Money Saved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8823914"/>
                  </a:ext>
                </a:extLst>
              </a:tr>
              <a:tr h="596815">
                <a:tc>
                  <a:txBody>
                    <a:bodyPr/>
                    <a:lstStyle/>
                    <a:p>
                      <a:r>
                        <a:rPr lang="en-US" dirty="0"/>
                        <a:t>IB-Biology (HL)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5+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$4,308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0585353"/>
                  </a:ext>
                </a:extLst>
              </a:tr>
              <a:tr h="596815">
                <a:tc>
                  <a:txBody>
                    <a:bodyPr/>
                    <a:lstStyle/>
                    <a:p>
                      <a:r>
                        <a:rPr lang="en-US" dirty="0"/>
                        <a:t>IB-Chemistry (SL)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 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6299228"/>
                  </a:ext>
                </a:extLst>
              </a:tr>
              <a:tr h="596815">
                <a:tc>
                  <a:txBody>
                    <a:bodyPr/>
                    <a:lstStyle/>
                    <a:p>
                      <a:r>
                        <a:rPr lang="en-US" dirty="0"/>
                        <a:t>IB-English (HL)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2705102"/>
                  </a:ext>
                </a:extLst>
              </a:tr>
              <a:tr h="596815">
                <a:tc>
                  <a:txBody>
                    <a:bodyPr/>
                    <a:lstStyle/>
                    <a:p>
                      <a:r>
                        <a:rPr lang="en-US" dirty="0"/>
                        <a:t>IB- History (HL)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5+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$4,308</a:t>
                      </a:r>
                    </a:p>
                    <a:p>
                      <a:pPr algn="ctr"/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6253121"/>
                  </a:ext>
                </a:extLst>
              </a:tr>
              <a:tr h="596815">
                <a:tc>
                  <a:txBody>
                    <a:bodyPr/>
                    <a:lstStyle/>
                    <a:p>
                      <a:r>
                        <a:rPr lang="en-US" dirty="0"/>
                        <a:t>IB- Math (SL)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N/A</a:t>
                      </a:r>
                    </a:p>
                    <a:p>
                      <a:pPr algn="ctr"/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0289720"/>
                  </a:ext>
                </a:extLst>
              </a:tr>
              <a:tr h="596815">
                <a:tc>
                  <a:txBody>
                    <a:bodyPr/>
                    <a:lstStyle/>
                    <a:p>
                      <a:r>
                        <a:rPr lang="en-US" dirty="0"/>
                        <a:t>IB- Physics (SL)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3704744"/>
                  </a:ext>
                </a:extLst>
              </a:tr>
              <a:tr h="596815">
                <a:tc>
                  <a:txBody>
                    <a:bodyPr/>
                    <a:lstStyle/>
                    <a:p>
                      <a:r>
                        <a:rPr lang="en-US" dirty="0"/>
                        <a:t>IB-Spanish (SL)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0808824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6A85E34F-8DB3-48BE-ADFD-A9AD58E1FB42}"/>
              </a:ext>
            </a:extLst>
          </p:cNvPr>
          <p:cNvSpPr/>
          <p:nvPr/>
        </p:nvSpPr>
        <p:spPr>
          <a:xfrm>
            <a:off x="7702827" y="1690688"/>
            <a:ext cx="3879573" cy="132556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Potential Savings- </a:t>
            </a:r>
            <a:r>
              <a:rPr lang="en-US" sz="2800" b="1" dirty="0">
                <a:solidFill>
                  <a:srgbClr val="00B050"/>
                </a:solidFill>
              </a:rPr>
              <a:t>$8,616 </a:t>
            </a:r>
          </a:p>
        </p:txBody>
      </p:sp>
      <p:pic>
        <p:nvPicPr>
          <p:cNvPr id="4100" name="Picture 4" descr="Image result for elon university">
            <a:extLst>
              <a:ext uri="{FF2B5EF4-FFF2-40B4-BE49-F238E27FC236}">
                <a16:creationId xmlns:a16="http://schemas.microsoft.com/office/drawing/2014/main" id="{9E15472E-E3E4-443E-A23B-FB6EA4E944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7535" y="3225709"/>
            <a:ext cx="3390155" cy="1194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37113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9EA959-CAFC-40EF-8637-A3491F8E4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118653"/>
          </a:xfrm>
        </p:spPr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NC-A&amp;T- </a:t>
            </a:r>
            <a:r>
              <a:rPr lang="en-US" dirty="0"/>
              <a:t>$148 Per Credit Hour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B895D078-AB0A-4105-ABFE-6B32C91426C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41892691"/>
              </p:ext>
            </p:extLst>
          </p:nvPr>
        </p:nvGraphicFramePr>
        <p:xfrm>
          <a:off x="1223542" y="1405256"/>
          <a:ext cx="6649933" cy="4904315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854604">
                  <a:extLst>
                    <a:ext uri="{9D8B030D-6E8A-4147-A177-3AD203B41FA5}">
                      <a16:colId xmlns:a16="http://schemas.microsoft.com/office/drawing/2014/main" val="745358448"/>
                    </a:ext>
                  </a:extLst>
                </a:gridCol>
                <a:gridCol w="1306692">
                  <a:extLst>
                    <a:ext uri="{9D8B030D-6E8A-4147-A177-3AD203B41FA5}">
                      <a16:colId xmlns:a16="http://schemas.microsoft.com/office/drawing/2014/main" val="1670347803"/>
                    </a:ext>
                  </a:extLst>
                </a:gridCol>
                <a:gridCol w="1205948">
                  <a:extLst>
                    <a:ext uri="{9D8B030D-6E8A-4147-A177-3AD203B41FA5}">
                      <a16:colId xmlns:a16="http://schemas.microsoft.com/office/drawing/2014/main" val="3278046966"/>
                    </a:ext>
                  </a:extLst>
                </a:gridCol>
                <a:gridCol w="2282689">
                  <a:extLst>
                    <a:ext uri="{9D8B030D-6E8A-4147-A177-3AD203B41FA5}">
                      <a16:colId xmlns:a16="http://schemas.microsoft.com/office/drawing/2014/main" val="2001915185"/>
                    </a:ext>
                  </a:extLst>
                </a:gridCol>
              </a:tblGrid>
              <a:tr h="424069">
                <a:tc>
                  <a:txBody>
                    <a:bodyPr/>
                    <a:lstStyle/>
                    <a:p>
                      <a:r>
                        <a:rPr lang="en-US" dirty="0"/>
                        <a:t>IB COURSE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Exam Score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 &amp; T Credits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Total Money Saved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8823914"/>
                  </a:ext>
                </a:extLst>
              </a:tr>
              <a:tr h="596815">
                <a:tc>
                  <a:txBody>
                    <a:bodyPr/>
                    <a:lstStyle/>
                    <a:p>
                      <a:r>
                        <a:rPr lang="en-US" dirty="0"/>
                        <a:t>IB-Biology (HL)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5+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$444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0585353"/>
                  </a:ext>
                </a:extLst>
              </a:tr>
              <a:tr h="596815">
                <a:tc>
                  <a:txBody>
                    <a:bodyPr/>
                    <a:lstStyle/>
                    <a:p>
                      <a:r>
                        <a:rPr lang="en-US" dirty="0"/>
                        <a:t>IB-Chemistry (SL)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6299228"/>
                  </a:ext>
                </a:extLst>
              </a:tr>
              <a:tr h="596815">
                <a:tc>
                  <a:txBody>
                    <a:bodyPr/>
                    <a:lstStyle/>
                    <a:p>
                      <a:r>
                        <a:rPr lang="en-US" dirty="0"/>
                        <a:t>IB-English (HL)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5+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$444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2705102"/>
                  </a:ext>
                </a:extLst>
              </a:tr>
              <a:tr h="596815">
                <a:tc>
                  <a:txBody>
                    <a:bodyPr/>
                    <a:lstStyle/>
                    <a:p>
                      <a:r>
                        <a:rPr lang="en-US" dirty="0"/>
                        <a:t>IB- History (HL)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5+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$444</a:t>
                      </a:r>
                    </a:p>
                    <a:p>
                      <a:pPr algn="ctr"/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6253121"/>
                  </a:ext>
                </a:extLst>
              </a:tr>
              <a:tr h="596815">
                <a:tc>
                  <a:txBody>
                    <a:bodyPr/>
                    <a:lstStyle/>
                    <a:p>
                      <a:r>
                        <a:rPr lang="en-US" dirty="0"/>
                        <a:t>IB- Math (SL)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N/A</a:t>
                      </a:r>
                    </a:p>
                    <a:p>
                      <a:pPr algn="ctr"/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0289720"/>
                  </a:ext>
                </a:extLst>
              </a:tr>
              <a:tr h="596815">
                <a:tc>
                  <a:txBody>
                    <a:bodyPr/>
                    <a:lstStyle/>
                    <a:p>
                      <a:r>
                        <a:rPr lang="en-US" dirty="0"/>
                        <a:t>IB- Physics (SL)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3704744"/>
                  </a:ext>
                </a:extLst>
              </a:tr>
              <a:tr h="596815">
                <a:tc>
                  <a:txBody>
                    <a:bodyPr/>
                    <a:lstStyle/>
                    <a:p>
                      <a:r>
                        <a:rPr lang="en-US" dirty="0"/>
                        <a:t>IB-Spanish (SL)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0808824"/>
                  </a:ext>
                </a:extLst>
              </a:tr>
            </a:tbl>
          </a:graphicData>
        </a:graphic>
      </p:graphicFrame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87C2BE-D6FC-46D9-86FA-7E251ED94B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764" y="1702191"/>
            <a:ext cx="3155626" cy="136732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Potential Savings- </a:t>
            </a:r>
          </a:p>
          <a:p>
            <a:pPr algn="ctr"/>
            <a:r>
              <a:rPr lang="en-US" sz="2800" b="1" dirty="0">
                <a:solidFill>
                  <a:srgbClr val="00B050"/>
                </a:solidFill>
              </a:rPr>
              <a:t>$1,332 </a:t>
            </a:r>
          </a:p>
        </p:txBody>
      </p:sp>
      <p:pic>
        <p:nvPicPr>
          <p:cNvPr id="10244" name="Picture 4" descr="Image result for nc at">
            <a:extLst>
              <a:ext uri="{FF2B5EF4-FFF2-40B4-BE49-F238E27FC236}">
                <a16:creationId xmlns:a16="http://schemas.microsoft.com/office/drawing/2014/main" id="{991663C7-2AE0-4942-A0FD-77DB3E8E1F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871" y="3279384"/>
            <a:ext cx="2428875" cy="1876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58550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CA5682-434F-47E4-A65B-2929A04BF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583" y="286604"/>
            <a:ext cx="10893287" cy="998858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NC STATE UNIVERSITY- </a:t>
            </a:r>
            <a:r>
              <a:rPr lang="en-US" dirty="0"/>
              <a:t>$221 Per Credit Hour 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1389043-B2B1-4C86-A261-6C374D6B83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1999387"/>
              </p:ext>
            </p:extLst>
          </p:nvPr>
        </p:nvGraphicFramePr>
        <p:xfrm>
          <a:off x="1129747" y="1545295"/>
          <a:ext cx="6450497" cy="501383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798983">
                  <a:extLst>
                    <a:ext uri="{9D8B030D-6E8A-4147-A177-3AD203B41FA5}">
                      <a16:colId xmlns:a16="http://schemas.microsoft.com/office/drawing/2014/main" val="745358448"/>
                    </a:ext>
                  </a:extLst>
                </a:gridCol>
                <a:gridCol w="1285460">
                  <a:extLst>
                    <a:ext uri="{9D8B030D-6E8A-4147-A177-3AD203B41FA5}">
                      <a16:colId xmlns:a16="http://schemas.microsoft.com/office/drawing/2014/main" val="1670347803"/>
                    </a:ext>
                  </a:extLst>
                </a:gridCol>
                <a:gridCol w="1285461">
                  <a:extLst>
                    <a:ext uri="{9D8B030D-6E8A-4147-A177-3AD203B41FA5}">
                      <a16:colId xmlns:a16="http://schemas.microsoft.com/office/drawing/2014/main" val="3278046966"/>
                    </a:ext>
                  </a:extLst>
                </a:gridCol>
                <a:gridCol w="2080593">
                  <a:extLst>
                    <a:ext uri="{9D8B030D-6E8A-4147-A177-3AD203B41FA5}">
                      <a16:colId xmlns:a16="http://schemas.microsoft.com/office/drawing/2014/main" val="2001915185"/>
                    </a:ext>
                  </a:extLst>
                </a:gridCol>
              </a:tblGrid>
              <a:tr h="416864">
                <a:tc>
                  <a:txBody>
                    <a:bodyPr/>
                    <a:lstStyle/>
                    <a:p>
                      <a:r>
                        <a:rPr lang="en-US" dirty="0"/>
                        <a:t>IB COURSE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Exam Score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NC St Credits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Total Money Saved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8823914"/>
                  </a:ext>
                </a:extLst>
              </a:tr>
              <a:tr h="629204">
                <a:tc>
                  <a:txBody>
                    <a:bodyPr/>
                    <a:lstStyle/>
                    <a:p>
                      <a:r>
                        <a:rPr lang="en-US" dirty="0"/>
                        <a:t>IB-Biology (HL)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  <a:p>
                      <a:pPr algn="ctr"/>
                      <a:r>
                        <a:rPr lang="en-US" dirty="0"/>
                        <a:t>6+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 </a:t>
                      </a:r>
                    </a:p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$884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$1768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0585353"/>
                  </a:ext>
                </a:extLst>
              </a:tr>
              <a:tr h="586675">
                <a:tc>
                  <a:txBody>
                    <a:bodyPr/>
                    <a:lstStyle/>
                    <a:p>
                      <a:r>
                        <a:rPr lang="en-US" dirty="0"/>
                        <a:t>IB-Chemistry (SL)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6299228"/>
                  </a:ext>
                </a:extLst>
              </a:tr>
              <a:tr h="629204">
                <a:tc>
                  <a:txBody>
                    <a:bodyPr/>
                    <a:lstStyle/>
                    <a:p>
                      <a:r>
                        <a:rPr lang="en-US" dirty="0"/>
                        <a:t>IB-English (HL)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5+ </a:t>
                      </a:r>
                    </a:p>
                    <a:p>
                      <a:pPr algn="ctr"/>
                      <a:r>
                        <a:rPr lang="en-US" dirty="0"/>
                        <a:t>Full DP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 </a:t>
                      </a:r>
                    </a:p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$663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$1547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2705102"/>
                  </a:ext>
                </a:extLst>
              </a:tr>
              <a:tr h="629204">
                <a:tc>
                  <a:txBody>
                    <a:bodyPr/>
                    <a:lstStyle/>
                    <a:p>
                      <a:r>
                        <a:rPr lang="en-US" dirty="0"/>
                        <a:t>IB- History (HL)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5+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$663</a:t>
                      </a:r>
                    </a:p>
                    <a:p>
                      <a:pPr algn="ctr"/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6253121"/>
                  </a:ext>
                </a:extLst>
              </a:tr>
              <a:tr h="629204">
                <a:tc>
                  <a:txBody>
                    <a:bodyPr/>
                    <a:lstStyle/>
                    <a:p>
                      <a:r>
                        <a:rPr lang="en-US" dirty="0"/>
                        <a:t>IB- Math (SL)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N/A</a:t>
                      </a:r>
                    </a:p>
                    <a:p>
                      <a:pPr algn="ctr"/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0289720"/>
                  </a:ext>
                </a:extLst>
              </a:tr>
              <a:tr h="586675">
                <a:tc>
                  <a:txBody>
                    <a:bodyPr/>
                    <a:lstStyle/>
                    <a:p>
                      <a:r>
                        <a:rPr lang="en-US" dirty="0"/>
                        <a:t>IB- Physics (SL)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3704744"/>
                  </a:ext>
                </a:extLst>
              </a:tr>
              <a:tr h="629204">
                <a:tc>
                  <a:txBody>
                    <a:bodyPr/>
                    <a:lstStyle/>
                    <a:p>
                      <a:r>
                        <a:rPr lang="en-US" dirty="0"/>
                        <a:t>IB-Spanish (SL)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$663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$1326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0808824"/>
                  </a:ext>
                </a:extLst>
              </a:tr>
            </a:tbl>
          </a:graphicData>
        </a:graphic>
      </p:graphicFrame>
      <p:pic>
        <p:nvPicPr>
          <p:cNvPr id="5122" name="Picture 2" descr="Image result for nc state">
            <a:extLst>
              <a:ext uri="{FF2B5EF4-FFF2-40B4-BE49-F238E27FC236}">
                <a16:creationId xmlns:a16="http://schemas.microsoft.com/office/drawing/2014/main" id="{02D15DBD-E077-431A-9B0F-0003DF4961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045" y="3075868"/>
            <a:ext cx="3657600" cy="2745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830EE52-7DE8-41BB-9E5D-63BE707718D6}"/>
              </a:ext>
            </a:extLst>
          </p:cNvPr>
          <p:cNvSpPr/>
          <p:nvPr/>
        </p:nvSpPr>
        <p:spPr>
          <a:xfrm>
            <a:off x="7702827" y="1690688"/>
            <a:ext cx="3879573" cy="132556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Potential Savings- </a:t>
            </a:r>
            <a:r>
              <a:rPr lang="en-US" sz="2800" b="1" dirty="0">
                <a:solidFill>
                  <a:srgbClr val="00B050"/>
                </a:solidFill>
              </a:rPr>
              <a:t>$5,304</a:t>
            </a:r>
          </a:p>
        </p:txBody>
      </p:sp>
    </p:spTree>
    <p:extLst>
      <p:ext uri="{BB962C8B-B14F-4D97-AF65-F5344CB8AC3E}">
        <p14:creationId xmlns:p14="http://schemas.microsoft.com/office/powerpoint/2010/main" val="32548094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86E5C0-C160-4D3A-A0A9-3547758F1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092031"/>
          </a:xfrm>
        </p:spPr>
        <p:txBody>
          <a:bodyPr/>
          <a:lstStyle/>
          <a:p>
            <a:r>
              <a:rPr lang="en-US" b="1" dirty="0">
                <a:solidFill>
                  <a:srgbClr val="00B050"/>
                </a:solidFill>
              </a:rPr>
              <a:t>UNC- Charlotte- </a:t>
            </a:r>
            <a:r>
              <a:rPr lang="en-US" dirty="0"/>
              <a:t>$285 Per Credit Hour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46FDD17-2F44-43A8-BCF0-10946E2BFE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362759"/>
              </p:ext>
            </p:extLst>
          </p:nvPr>
        </p:nvGraphicFramePr>
        <p:xfrm>
          <a:off x="1129747" y="1545295"/>
          <a:ext cx="6450497" cy="494758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798983">
                  <a:extLst>
                    <a:ext uri="{9D8B030D-6E8A-4147-A177-3AD203B41FA5}">
                      <a16:colId xmlns:a16="http://schemas.microsoft.com/office/drawing/2014/main" val="745358448"/>
                    </a:ext>
                  </a:extLst>
                </a:gridCol>
                <a:gridCol w="1285460">
                  <a:extLst>
                    <a:ext uri="{9D8B030D-6E8A-4147-A177-3AD203B41FA5}">
                      <a16:colId xmlns:a16="http://schemas.microsoft.com/office/drawing/2014/main" val="1670347803"/>
                    </a:ext>
                  </a:extLst>
                </a:gridCol>
                <a:gridCol w="1285461">
                  <a:extLst>
                    <a:ext uri="{9D8B030D-6E8A-4147-A177-3AD203B41FA5}">
                      <a16:colId xmlns:a16="http://schemas.microsoft.com/office/drawing/2014/main" val="3278046966"/>
                    </a:ext>
                  </a:extLst>
                </a:gridCol>
                <a:gridCol w="2080593">
                  <a:extLst>
                    <a:ext uri="{9D8B030D-6E8A-4147-A177-3AD203B41FA5}">
                      <a16:colId xmlns:a16="http://schemas.microsoft.com/office/drawing/2014/main" val="2001915185"/>
                    </a:ext>
                  </a:extLst>
                </a:gridCol>
              </a:tblGrid>
              <a:tr h="424069">
                <a:tc>
                  <a:txBody>
                    <a:bodyPr/>
                    <a:lstStyle/>
                    <a:p>
                      <a:r>
                        <a:rPr lang="en-US" dirty="0"/>
                        <a:t>IB COURSE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Exam Score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UNCC Credits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Total Money Saved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8823914"/>
                  </a:ext>
                </a:extLst>
              </a:tr>
              <a:tr h="596815">
                <a:tc>
                  <a:txBody>
                    <a:bodyPr/>
                    <a:lstStyle/>
                    <a:p>
                      <a:r>
                        <a:rPr lang="en-US" dirty="0"/>
                        <a:t>IB-Biology (HL)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  <a:p>
                      <a:pPr algn="ctr"/>
                      <a:r>
                        <a:rPr lang="en-US" dirty="0"/>
                        <a:t>6+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 </a:t>
                      </a:r>
                    </a:p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$1,140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$2,280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0585353"/>
                  </a:ext>
                </a:extLst>
              </a:tr>
              <a:tr h="596815">
                <a:tc>
                  <a:txBody>
                    <a:bodyPr/>
                    <a:lstStyle/>
                    <a:p>
                      <a:r>
                        <a:rPr lang="en-US" dirty="0"/>
                        <a:t>IB-Chemistry (SL)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6299228"/>
                  </a:ext>
                </a:extLst>
              </a:tr>
              <a:tr h="596815">
                <a:tc>
                  <a:txBody>
                    <a:bodyPr/>
                    <a:lstStyle/>
                    <a:p>
                      <a:r>
                        <a:rPr lang="en-US" dirty="0"/>
                        <a:t>IB-English (HL)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5+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$1,710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2705102"/>
                  </a:ext>
                </a:extLst>
              </a:tr>
              <a:tr h="596815">
                <a:tc>
                  <a:txBody>
                    <a:bodyPr/>
                    <a:lstStyle/>
                    <a:p>
                      <a:r>
                        <a:rPr lang="en-US" dirty="0"/>
                        <a:t>IB- History (HL)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5+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$1,710</a:t>
                      </a:r>
                    </a:p>
                    <a:p>
                      <a:pPr algn="ctr"/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6253121"/>
                  </a:ext>
                </a:extLst>
              </a:tr>
              <a:tr h="596815">
                <a:tc>
                  <a:txBody>
                    <a:bodyPr/>
                    <a:lstStyle/>
                    <a:p>
                      <a:r>
                        <a:rPr lang="en-US" dirty="0"/>
                        <a:t>IB- Math (SL)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5+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$855</a:t>
                      </a:r>
                    </a:p>
                    <a:p>
                      <a:pPr algn="ctr"/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0289720"/>
                  </a:ext>
                </a:extLst>
              </a:tr>
              <a:tr h="596815">
                <a:tc>
                  <a:txBody>
                    <a:bodyPr/>
                    <a:lstStyle/>
                    <a:p>
                      <a:r>
                        <a:rPr lang="en-US" dirty="0"/>
                        <a:t>IB- Physics (SL)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3704744"/>
                  </a:ext>
                </a:extLst>
              </a:tr>
              <a:tr h="596815">
                <a:tc>
                  <a:txBody>
                    <a:bodyPr/>
                    <a:lstStyle/>
                    <a:p>
                      <a:r>
                        <a:rPr lang="en-US" dirty="0"/>
                        <a:t>IB-Spanish (SL)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0808824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FC87E219-367F-4545-8352-1ACEE60D62D5}"/>
              </a:ext>
            </a:extLst>
          </p:cNvPr>
          <p:cNvSpPr/>
          <p:nvPr/>
        </p:nvSpPr>
        <p:spPr>
          <a:xfrm>
            <a:off x="7822096" y="1741035"/>
            <a:ext cx="3879573" cy="132556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Potential Savings-  </a:t>
            </a:r>
            <a:r>
              <a:rPr lang="en-US" sz="2800" b="1" dirty="0">
                <a:solidFill>
                  <a:srgbClr val="00B050"/>
                </a:solidFill>
              </a:rPr>
              <a:t>$6,555</a:t>
            </a:r>
          </a:p>
        </p:txBody>
      </p:sp>
      <p:pic>
        <p:nvPicPr>
          <p:cNvPr id="6146" name="Picture 2" descr="Image result for unc charlotte">
            <a:extLst>
              <a:ext uri="{FF2B5EF4-FFF2-40B4-BE49-F238E27FC236}">
                <a16:creationId xmlns:a16="http://schemas.microsoft.com/office/drawing/2014/main" id="{C9EC7A7F-EBA9-424A-ADFE-9191687A50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7451" y="3283226"/>
            <a:ext cx="2328862" cy="2328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10094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B1506B-90F9-47DD-9728-D49D25AA18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1258692"/>
          </a:xfrm>
        </p:spPr>
        <p:txBody>
          <a:bodyPr/>
          <a:lstStyle/>
          <a:p>
            <a:r>
              <a:rPr lang="en-US" b="1" dirty="0">
                <a:solidFill>
                  <a:srgbClr val="00B0F0"/>
                </a:solidFill>
              </a:rPr>
              <a:t>UNC-Chapel Hill- </a:t>
            </a:r>
            <a:r>
              <a:rPr lang="en-US" dirty="0"/>
              <a:t>$266 Per Credit Hour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44EAD5-C387-41D8-B9D2-0CBE78DEE5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2CDC9DD-E5C0-4E08-8AAD-0A1826C90C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2576072"/>
              </p:ext>
            </p:extLst>
          </p:nvPr>
        </p:nvGraphicFramePr>
        <p:xfrm>
          <a:off x="1129747" y="1545295"/>
          <a:ext cx="6450497" cy="494758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798983">
                  <a:extLst>
                    <a:ext uri="{9D8B030D-6E8A-4147-A177-3AD203B41FA5}">
                      <a16:colId xmlns:a16="http://schemas.microsoft.com/office/drawing/2014/main" val="745358448"/>
                    </a:ext>
                  </a:extLst>
                </a:gridCol>
                <a:gridCol w="1285460">
                  <a:extLst>
                    <a:ext uri="{9D8B030D-6E8A-4147-A177-3AD203B41FA5}">
                      <a16:colId xmlns:a16="http://schemas.microsoft.com/office/drawing/2014/main" val="1670347803"/>
                    </a:ext>
                  </a:extLst>
                </a:gridCol>
                <a:gridCol w="1285461">
                  <a:extLst>
                    <a:ext uri="{9D8B030D-6E8A-4147-A177-3AD203B41FA5}">
                      <a16:colId xmlns:a16="http://schemas.microsoft.com/office/drawing/2014/main" val="3278046966"/>
                    </a:ext>
                  </a:extLst>
                </a:gridCol>
                <a:gridCol w="2080593">
                  <a:extLst>
                    <a:ext uri="{9D8B030D-6E8A-4147-A177-3AD203B41FA5}">
                      <a16:colId xmlns:a16="http://schemas.microsoft.com/office/drawing/2014/main" val="2001915185"/>
                    </a:ext>
                  </a:extLst>
                </a:gridCol>
              </a:tblGrid>
              <a:tr h="424069">
                <a:tc>
                  <a:txBody>
                    <a:bodyPr/>
                    <a:lstStyle/>
                    <a:p>
                      <a:r>
                        <a:rPr lang="en-US" dirty="0"/>
                        <a:t>IB COURSE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Exam Score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UNC-CH Credits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Total Money Saved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8823914"/>
                  </a:ext>
                </a:extLst>
              </a:tr>
              <a:tr h="596815">
                <a:tc>
                  <a:txBody>
                    <a:bodyPr/>
                    <a:lstStyle/>
                    <a:p>
                      <a:r>
                        <a:rPr lang="en-US" dirty="0"/>
                        <a:t>IB-Biology (HL)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  <a:p>
                      <a:pPr algn="ctr"/>
                      <a:r>
                        <a:rPr lang="en-US" dirty="0"/>
                        <a:t>6+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 </a:t>
                      </a:r>
                    </a:p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$1,064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$2,128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0585353"/>
                  </a:ext>
                </a:extLst>
              </a:tr>
              <a:tr h="596815">
                <a:tc>
                  <a:txBody>
                    <a:bodyPr/>
                    <a:lstStyle/>
                    <a:p>
                      <a:r>
                        <a:rPr lang="en-US" dirty="0"/>
                        <a:t>IB-Chemistry (SL)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6299228"/>
                  </a:ext>
                </a:extLst>
              </a:tr>
              <a:tr h="596815">
                <a:tc>
                  <a:txBody>
                    <a:bodyPr/>
                    <a:lstStyle/>
                    <a:p>
                      <a:r>
                        <a:rPr lang="en-US" dirty="0"/>
                        <a:t>IB-English (HL)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5+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$798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2705102"/>
                  </a:ext>
                </a:extLst>
              </a:tr>
              <a:tr h="596815">
                <a:tc>
                  <a:txBody>
                    <a:bodyPr/>
                    <a:lstStyle/>
                    <a:p>
                      <a:r>
                        <a:rPr lang="en-US" dirty="0"/>
                        <a:t>IB- History (HL)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5+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$1,596</a:t>
                      </a:r>
                    </a:p>
                    <a:p>
                      <a:pPr algn="ctr"/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6253121"/>
                  </a:ext>
                </a:extLst>
              </a:tr>
              <a:tr h="596815">
                <a:tc>
                  <a:txBody>
                    <a:bodyPr/>
                    <a:lstStyle/>
                    <a:p>
                      <a:r>
                        <a:rPr lang="en-US" dirty="0"/>
                        <a:t>IB- Math (SL)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5+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$0</a:t>
                      </a:r>
                    </a:p>
                    <a:p>
                      <a:pPr algn="ctr"/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0289720"/>
                  </a:ext>
                </a:extLst>
              </a:tr>
              <a:tr h="596815">
                <a:tc>
                  <a:txBody>
                    <a:bodyPr/>
                    <a:lstStyle/>
                    <a:p>
                      <a:r>
                        <a:rPr lang="en-US" dirty="0"/>
                        <a:t>IB- Physics (SL)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3704744"/>
                  </a:ext>
                </a:extLst>
              </a:tr>
              <a:tr h="596815">
                <a:tc>
                  <a:txBody>
                    <a:bodyPr/>
                    <a:lstStyle/>
                    <a:p>
                      <a:r>
                        <a:rPr lang="en-US" dirty="0"/>
                        <a:t>IB-Spanish (SL)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$1,596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0808824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23A6F218-D290-4933-8D2E-CF5DA73D6B55}"/>
              </a:ext>
            </a:extLst>
          </p:cNvPr>
          <p:cNvSpPr/>
          <p:nvPr/>
        </p:nvSpPr>
        <p:spPr>
          <a:xfrm>
            <a:off x="7612711" y="1683012"/>
            <a:ext cx="3879573" cy="132556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Potential Savings-  </a:t>
            </a:r>
            <a:r>
              <a:rPr lang="en-US" sz="2800" b="1" dirty="0">
                <a:solidFill>
                  <a:srgbClr val="00B050"/>
                </a:solidFill>
              </a:rPr>
              <a:t>$6,118</a:t>
            </a:r>
          </a:p>
        </p:txBody>
      </p:sp>
      <p:pic>
        <p:nvPicPr>
          <p:cNvPr id="7170" name="Picture 2" descr="Image result for unc chapel hill">
            <a:extLst>
              <a:ext uri="{FF2B5EF4-FFF2-40B4-BE49-F238E27FC236}">
                <a16:creationId xmlns:a16="http://schemas.microsoft.com/office/drawing/2014/main" id="{AD04B16E-BA9F-4CEC-A349-C775D02B55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1285" y="3171297"/>
            <a:ext cx="2900968" cy="232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86096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AEB79D-3E61-4E8D-9F27-59CB85BB5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1258692"/>
          </a:xfrm>
        </p:spPr>
        <p:txBody>
          <a:bodyPr/>
          <a:lstStyle/>
          <a:p>
            <a:r>
              <a:rPr lang="en-US" b="1" dirty="0">
                <a:solidFill>
                  <a:srgbClr val="235A5D"/>
                </a:solidFill>
              </a:rPr>
              <a:t>UNCW-</a:t>
            </a:r>
            <a:r>
              <a:rPr lang="en-US" dirty="0"/>
              <a:t> $234 Per Credit Hour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5D67CF-238D-404E-8916-0816DD4D4F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826CF3E-E4AE-42A7-A54C-E8DD90194B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6360157"/>
              </p:ext>
            </p:extLst>
          </p:nvPr>
        </p:nvGraphicFramePr>
        <p:xfrm>
          <a:off x="1129747" y="1545295"/>
          <a:ext cx="6450497" cy="4990845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798983">
                  <a:extLst>
                    <a:ext uri="{9D8B030D-6E8A-4147-A177-3AD203B41FA5}">
                      <a16:colId xmlns:a16="http://schemas.microsoft.com/office/drawing/2014/main" val="745358448"/>
                    </a:ext>
                  </a:extLst>
                </a:gridCol>
                <a:gridCol w="1285460">
                  <a:extLst>
                    <a:ext uri="{9D8B030D-6E8A-4147-A177-3AD203B41FA5}">
                      <a16:colId xmlns:a16="http://schemas.microsoft.com/office/drawing/2014/main" val="1670347803"/>
                    </a:ext>
                  </a:extLst>
                </a:gridCol>
                <a:gridCol w="1285461">
                  <a:extLst>
                    <a:ext uri="{9D8B030D-6E8A-4147-A177-3AD203B41FA5}">
                      <a16:colId xmlns:a16="http://schemas.microsoft.com/office/drawing/2014/main" val="3278046966"/>
                    </a:ext>
                  </a:extLst>
                </a:gridCol>
                <a:gridCol w="2080593">
                  <a:extLst>
                    <a:ext uri="{9D8B030D-6E8A-4147-A177-3AD203B41FA5}">
                      <a16:colId xmlns:a16="http://schemas.microsoft.com/office/drawing/2014/main" val="2001915185"/>
                    </a:ext>
                  </a:extLst>
                </a:gridCol>
              </a:tblGrid>
              <a:tr h="424069">
                <a:tc>
                  <a:txBody>
                    <a:bodyPr/>
                    <a:lstStyle/>
                    <a:p>
                      <a:r>
                        <a:rPr lang="en-US" dirty="0"/>
                        <a:t>IB COURSE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Exam Score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UNCW Credits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Total Money Saved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8823914"/>
                  </a:ext>
                </a:extLst>
              </a:tr>
              <a:tr h="596815">
                <a:tc>
                  <a:txBody>
                    <a:bodyPr/>
                    <a:lstStyle/>
                    <a:p>
                      <a:r>
                        <a:rPr lang="en-US" dirty="0"/>
                        <a:t>IB-Biology (HL)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5+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 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$936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0585353"/>
                  </a:ext>
                </a:extLst>
              </a:tr>
              <a:tr h="596815">
                <a:tc>
                  <a:txBody>
                    <a:bodyPr/>
                    <a:lstStyle/>
                    <a:p>
                      <a:r>
                        <a:rPr lang="en-US" dirty="0"/>
                        <a:t>IB-Chemistry (SL)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6299228"/>
                  </a:ext>
                </a:extLst>
              </a:tr>
              <a:tr h="596815">
                <a:tc>
                  <a:txBody>
                    <a:bodyPr/>
                    <a:lstStyle/>
                    <a:p>
                      <a:r>
                        <a:rPr lang="en-US" dirty="0"/>
                        <a:t>IB-English (HL)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  <a:p>
                      <a:pPr algn="ctr"/>
                      <a:r>
                        <a:rPr lang="en-US" dirty="0"/>
                        <a:t>6+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$702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$1404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2705102"/>
                  </a:ext>
                </a:extLst>
              </a:tr>
              <a:tr h="596815">
                <a:tc>
                  <a:txBody>
                    <a:bodyPr/>
                    <a:lstStyle/>
                    <a:p>
                      <a:r>
                        <a:rPr lang="en-US" dirty="0"/>
                        <a:t>IB- History (HL)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5+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$702</a:t>
                      </a:r>
                    </a:p>
                    <a:p>
                      <a:pPr algn="ctr"/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6253121"/>
                  </a:ext>
                </a:extLst>
              </a:tr>
              <a:tr h="596815">
                <a:tc>
                  <a:txBody>
                    <a:bodyPr/>
                    <a:lstStyle/>
                    <a:p>
                      <a:r>
                        <a:rPr lang="en-US" dirty="0"/>
                        <a:t>IB- Math (SL)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N/A</a:t>
                      </a:r>
                    </a:p>
                    <a:p>
                      <a:pPr algn="ctr"/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0289720"/>
                  </a:ext>
                </a:extLst>
              </a:tr>
              <a:tr h="596815">
                <a:tc>
                  <a:txBody>
                    <a:bodyPr/>
                    <a:lstStyle/>
                    <a:p>
                      <a:r>
                        <a:rPr lang="en-US" dirty="0"/>
                        <a:t>IB- Physics (SL)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3704744"/>
                  </a:ext>
                </a:extLst>
              </a:tr>
              <a:tr h="596815">
                <a:tc>
                  <a:txBody>
                    <a:bodyPr/>
                    <a:lstStyle/>
                    <a:p>
                      <a:r>
                        <a:rPr lang="en-US" dirty="0"/>
                        <a:t>IB-Spanish (SL)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0808824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2CD0008F-91E5-430F-8DEC-A9C16139EBAB}"/>
              </a:ext>
            </a:extLst>
          </p:cNvPr>
          <p:cNvSpPr/>
          <p:nvPr/>
        </p:nvSpPr>
        <p:spPr>
          <a:xfrm>
            <a:off x="7612711" y="1683012"/>
            <a:ext cx="3879573" cy="132556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Potential Savings-  </a:t>
            </a:r>
            <a:r>
              <a:rPr lang="en-US" sz="2800" b="1" dirty="0">
                <a:solidFill>
                  <a:srgbClr val="00B050"/>
                </a:solidFill>
              </a:rPr>
              <a:t>$3,042</a:t>
            </a:r>
          </a:p>
        </p:txBody>
      </p:sp>
      <p:pic>
        <p:nvPicPr>
          <p:cNvPr id="8194" name="Picture 2" descr="Image result for uncw">
            <a:extLst>
              <a:ext uri="{FF2B5EF4-FFF2-40B4-BE49-F238E27FC236}">
                <a16:creationId xmlns:a16="http://schemas.microsoft.com/office/drawing/2014/main" id="{427C35F2-E9A9-4BC4-AFFE-0EDF13B4D7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7609" y="3171297"/>
            <a:ext cx="2009775" cy="227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14299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E2DA1-03CC-4F32-9E46-B4EA2870B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1258692"/>
          </a:xfrm>
        </p:spPr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UNC-Asheville-</a:t>
            </a:r>
            <a:r>
              <a:rPr lang="en-US" dirty="0"/>
              <a:t> $172 Per Credit Hour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6521CB-1DD5-436B-BBB7-C11DC33ABA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D8FD7F9-851F-45A6-9135-A949D0EA3C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3133782"/>
              </p:ext>
            </p:extLst>
          </p:nvPr>
        </p:nvGraphicFramePr>
        <p:xfrm>
          <a:off x="1129747" y="1545295"/>
          <a:ext cx="6450497" cy="494758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798983">
                  <a:extLst>
                    <a:ext uri="{9D8B030D-6E8A-4147-A177-3AD203B41FA5}">
                      <a16:colId xmlns:a16="http://schemas.microsoft.com/office/drawing/2014/main" val="745358448"/>
                    </a:ext>
                  </a:extLst>
                </a:gridCol>
                <a:gridCol w="1285460">
                  <a:extLst>
                    <a:ext uri="{9D8B030D-6E8A-4147-A177-3AD203B41FA5}">
                      <a16:colId xmlns:a16="http://schemas.microsoft.com/office/drawing/2014/main" val="1670347803"/>
                    </a:ext>
                  </a:extLst>
                </a:gridCol>
                <a:gridCol w="1285461">
                  <a:extLst>
                    <a:ext uri="{9D8B030D-6E8A-4147-A177-3AD203B41FA5}">
                      <a16:colId xmlns:a16="http://schemas.microsoft.com/office/drawing/2014/main" val="3278046966"/>
                    </a:ext>
                  </a:extLst>
                </a:gridCol>
                <a:gridCol w="2080593">
                  <a:extLst>
                    <a:ext uri="{9D8B030D-6E8A-4147-A177-3AD203B41FA5}">
                      <a16:colId xmlns:a16="http://schemas.microsoft.com/office/drawing/2014/main" val="2001915185"/>
                    </a:ext>
                  </a:extLst>
                </a:gridCol>
              </a:tblGrid>
              <a:tr h="424069">
                <a:tc>
                  <a:txBody>
                    <a:bodyPr/>
                    <a:lstStyle/>
                    <a:p>
                      <a:r>
                        <a:rPr lang="en-US" dirty="0"/>
                        <a:t>IB COURSE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Exam Score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UNC-ASH Credits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Total Money Saved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8823914"/>
                  </a:ext>
                </a:extLst>
              </a:tr>
              <a:tr h="596815">
                <a:tc>
                  <a:txBody>
                    <a:bodyPr/>
                    <a:lstStyle/>
                    <a:p>
                      <a:r>
                        <a:rPr lang="en-US" dirty="0"/>
                        <a:t>IB-Biology (HL)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6+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 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$688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0585353"/>
                  </a:ext>
                </a:extLst>
              </a:tr>
              <a:tr h="596815">
                <a:tc>
                  <a:txBody>
                    <a:bodyPr/>
                    <a:lstStyle/>
                    <a:p>
                      <a:r>
                        <a:rPr lang="en-US" dirty="0"/>
                        <a:t>IB-Chemistry (SL)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6299228"/>
                  </a:ext>
                </a:extLst>
              </a:tr>
              <a:tr h="596815">
                <a:tc>
                  <a:txBody>
                    <a:bodyPr/>
                    <a:lstStyle/>
                    <a:p>
                      <a:r>
                        <a:rPr lang="en-US" dirty="0"/>
                        <a:t>IB-English (HL)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6+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$688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2705102"/>
                  </a:ext>
                </a:extLst>
              </a:tr>
              <a:tr h="596815">
                <a:tc>
                  <a:txBody>
                    <a:bodyPr/>
                    <a:lstStyle/>
                    <a:p>
                      <a:r>
                        <a:rPr lang="en-US" dirty="0"/>
                        <a:t>IB- History (HL)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5+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$688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6253121"/>
                  </a:ext>
                </a:extLst>
              </a:tr>
              <a:tr h="596815">
                <a:tc>
                  <a:txBody>
                    <a:bodyPr/>
                    <a:lstStyle/>
                    <a:p>
                      <a:r>
                        <a:rPr lang="en-US" dirty="0"/>
                        <a:t>IB- Math (SL)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N/A</a:t>
                      </a:r>
                    </a:p>
                    <a:p>
                      <a:pPr algn="ctr"/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0289720"/>
                  </a:ext>
                </a:extLst>
              </a:tr>
              <a:tr h="596815">
                <a:tc>
                  <a:txBody>
                    <a:bodyPr/>
                    <a:lstStyle/>
                    <a:p>
                      <a:r>
                        <a:rPr lang="en-US" dirty="0"/>
                        <a:t>IB- Physics (SL)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3704744"/>
                  </a:ext>
                </a:extLst>
              </a:tr>
              <a:tr h="596815">
                <a:tc>
                  <a:txBody>
                    <a:bodyPr/>
                    <a:lstStyle/>
                    <a:p>
                      <a:r>
                        <a:rPr lang="en-US" dirty="0"/>
                        <a:t>IB-Spanish (SL)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0808824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B72A6298-ABBC-4575-8522-E055A3D8A06B}"/>
              </a:ext>
            </a:extLst>
          </p:cNvPr>
          <p:cNvSpPr/>
          <p:nvPr/>
        </p:nvSpPr>
        <p:spPr>
          <a:xfrm>
            <a:off x="7612711" y="1683012"/>
            <a:ext cx="3879573" cy="132556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Potential Savings-  </a:t>
            </a:r>
            <a:r>
              <a:rPr lang="en-US" sz="2800" b="1" dirty="0">
                <a:solidFill>
                  <a:srgbClr val="00B050"/>
                </a:solidFill>
              </a:rPr>
              <a:t>$2,064</a:t>
            </a:r>
          </a:p>
        </p:txBody>
      </p:sp>
      <p:pic>
        <p:nvPicPr>
          <p:cNvPr id="11266" name="Picture 2" descr="Image result for unc asheville">
            <a:extLst>
              <a:ext uri="{FF2B5EF4-FFF2-40B4-BE49-F238E27FC236}">
                <a16:creationId xmlns:a16="http://schemas.microsoft.com/office/drawing/2014/main" id="{61CBD2D5-3092-4811-BD57-F30890A7BC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3747" y="3309013"/>
            <a:ext cx="2857500" cy="148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382496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514949"/>
      </a:dk2>
      <a:lt2>
        <a:srgbClr val="E1E1DB"/>
      </a:lt2>
      <a:accent1>
        <a:srgbClr val="9DBFBE"/>
      </a:accent1>
      <a:accent2>
        <a:srgbClr val="DB8631"/>
      </a:accent2>
      <a:accent3>
        <a:srgbClr val="E3CC5A"/>
      </a:accent3>
      <a:accent4>
        <a:srgbClr val="ACADA8"/>
      </a:accent4>
      <a:accent5>
        <a:srgbClr val="927C61"/>
      </a:accent5>
      <a:accent6>
        <a:srgbClr val="B3B435"/>
      </a:accent6>
      <a:hlink>
        <a:srgbClr val="0000FF"/>
      </a:hlink>
      <a:folHlink>
        <a:srgbClr val="800080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243AF7DC-D15B-41C0-AE81-23980D1B9FC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97</TotalTime>
  <Words>766</Words>
  <Application>Microsoft Office PowerPoint</Application>
  <PresentationFormat>Widescreen</PresentationFormat>
  <Paragraphs>328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Calibri</vt:lpstr>
      <vt:lpstr>Calibri Light</vt:lpstr>
      <vt:lpstr>Retrospect</vt:lpstr>
      <vt:lpstr>Jacksonville High School </vt:lpstr>
      <vt:lpstr>Appalachian State- $143 Per Credit Hour </vt:lpstr>
      <vt:lpstr>East Carolina University - $185 Per Credit HOUR</vt:lpstr>
      <vt:lpstr>ELON UNIVERSITY- $1,077 Per Credit Hour</vt:lpstr>
      <vt:lpstr>NC-A&amp;T- $148 Per Credit Hour</vt:lpstr>
      <vt:lpstr>NC STATE UNIVERSITY- $221 Per Credit Hour </vt:lpstr>
      <vt:lpstr>UNC- Charlotte- $285 Per Credit Hour</vt:lpstr>
      <vt:lpstr>UNC-Chapel Hill- $266 Per Credit Hour</vt:lpstr>
      <vt:lpstr>UNCW- $234 Per Credit Hour</vt:lpstr>
      <vt:lpstr>UNC-Asheville- $172 Per Credit Hour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Jacksonville High School</dc:title>
  <dc:creator>David Fleischer</dc:creator>
  <cp:lastModifiedBy>Princesa Hurd</cp:lastModifiedBy>
  <cp:revision>56</cp:revision>
  <dcterms:created xsi:type="dcterms:W3CDTF">2019-01-28T13:19:54Z</dcterms:created>
  <dcterms:modified xsi:type="dcterms:W3CDTF">2019-07-24T15:12:20Z</dcterms:modified>
</cp:coreProperties>
</file>