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6" r:id="rId9"/>
    <p:sldId id="265" r:id="rId10"/>
    <p:sldId id="269" r:id="rId11"/>
    <p:sldId id="270" r:id="rId12"/>
    <p:sldId id="271" r:id="rId13"/>
    <p:sldId id="272" r:id="rId14"/>
    <p:sldId id="273" r:id="rId15"/>
    <p:sldId id="276" r:id="rId16"/>
    <p:sldId id="278" r:id="rId17"/>
    <p:sldId id="277" r:id="rId18"/>
    <p:sldId id="280" r:id="rId19"/>
    <p:sldId id="279" r:id="rId20"/>
    <p:sldId id="281" r:id="rId21"/>
    <p:sldId id="282" r:id="rId22"/>
    <p:sldId id="283" r:id="rId23"/>
    <p:sldId id="287" r:id="rId24"/>
    <p:sldId id="288" r:id="rId25"/>
    <p:sldId id="289" r:id="rId26"/>
    <p:sldId id="290" r:id="rId27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5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54294-AC1A-41D1-AF56-876A9302F1C4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3BECF-0E63-47B5-9DC1-EADECC6966B3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FDD5A-1BEB-499E-9A89-0E32855CF6F9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547D9-9A8A-4AEA-BF12-0CA7B6F67CDE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66BBD-D929-43FD-9578-B8749803F5FA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65E62-70B2-4CFD-8A4D-D6213E2861FF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ADE2C-FB48-46E1-B75B-DC90EDC4E661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C0FB5-C424-4BEC-9DEB-EFE87F04DE8C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2FF6AE-DF94-471B-96E9-3EEB49ECB195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BD8FC-3283-447B-90EF-F51702AFF9FD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9B827-F912-4D0A-82D5-EED0A0BE8247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966E5C0-17A3-44A5-988F-6FF12810C9F0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Click to edit Master text styles</a:t>
            </a:r>
          </a:p>
          <a:p>
            <a:pPr lvl="1"/>
            <a:r>
              <a:rPr lang="es-MX" smtClean="0"/>
              <a:t>Second level</a:t>
            </a:r>
          </a:p>
          <a:p>
            <a:pPr lvl="2"/>
            <a:r>
              <a:rPr lang="es-MX" smtClean="0"/>
              <a:t>Third level</a:t>
            </a:r>
          </a:p>
          <a:p>
            <a:pPr lvl="3"/>
            <a:r>
              <a:rPr lang="es-MX" smtClean="0"/>
              <a:t>Fourth level</a:t>
            </a:r>
          </a:p>
          <a:p>
            <a:pPr lvl="4"/>
            <a:r>
              <a:rPr lang="es-MX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D7E85D-6EAE-4EFE-B5EE-5E0A055EE5B8}" type="slidenum">
              <a:rPr lang="es-MX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696200" cy="2000250"/>
          </a:xfrm>
        </p:spPr>
        <p:txBody>
          <a:bodyPr/>
          <a:lstStyle/>
          <a:p>
            <a:r>
              <a:rPr lang="es-MX" sz="4000"/>
              <a:t> </a:t>
            </a:r>
            <a:r>
              <a:rPr lang="es-MX" sz="4000" b="1">
                <a:solidFill>
                  <a:schemeClr val="accent2"/>
                </a:solidFill>
              </a:rPr>
              <a:t>The Human Body: Anatomical Regions, Directions, and Body Cavities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04800" y="762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3600" b="1">
                <a:solidFill>
                  <a:schemeClr val="accent2"/>
                </a:solidFill>
              </a:rPr>
              <a:t>Overview of Anatomy and Physiology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33400" y="533400"/>
            <a:ext cx="8610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Anatomy</a:t>
            </a:r>
            <a:r>
              <a:rPr lang="en-US" sz="3200">
                <a:solidFill>
                  <a:srgbClr val="000000"/>
                </a:solidFill>
              </a:rPr>
              <a:t> – the study of the structure of body parts and their relationships to one another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000000"/>
                </a:solidFill>
              </a:rPr>
              <a:t>Gross or macroscopic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000000"/>
                </a:solidFill>
              </a:rPr>
              <a:t>Microscopic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000000"/>
                </a:solidFill>
              </a:rPr>
              <a:t>Developmental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Physiology</a:t>
            </a:r>
            <a:r>
              <a:rPr lang="en-US" sz="3200">
                <a:solidFill>
                  <a:srgbClr val="000000"/>
                </a:solidFill>
              </a:rPr>
              <a:t> – the study of the function of the body’s structural machinery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Gross Anatomy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Regional</a:t>
            </a:r>
            <a:r>
              <a:rPr lang="en-US" dirty="0">
                <a:solidFill>
                  <a:srgbClr val="000000"/>
                </a:solidFill>
              </a:rPr>
              <a:t> – all structures in one part of the body  (such as the abdomen or leg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Systemic</a:t>
            </a:r>
            <a:r>
              <a:rPr lang="en-US" dirty="0">
                <a:solidFill>
                  <a:srgbClr val="000000"/>
                </a:solidFill>
              </a:rPr>
              <a:t> – gross anatomy of the body studied by </a:t>
            </a:r>
            <a:r>
              <a:rPr lang="en-US" dirty="0" smtClean="0">
                <a:solidFill>
                  <a:srgbClr val="000000"/>
                </a:solidFill>
              </a:rPr>
              <a:t>system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Microscopic Anatomy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Cytology</a:t>
            </a:r>
            <a:r>
              <a:rPr lang="en-US">
                <a:solidFill>
                  <a:srgbClr val="000000"/>
                </a:solidFill>
              </a:rPr>
              <a:t> – study of the cell</a:t>
            </a:r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Histology</a:t>
            </a:r>
            <a:r>
              <a:rPr lang="en-US"/>
              <a:t> – study of tissues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Physiology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Considers the operation of specific organ systems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Renal – kidney function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Neurophysiology – workings of the nervous system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Cardiovascular – operation of the heart and blood vessels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Focuses on the functions of the body, often at the cellular or molecular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2"/>
                </a:solidFill>
              </a:rPr>
              <a:t>Physiology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Understanding physiology also requires a knowledge of </a:t>
            </a:r>
            <a:r>
              <a:rPr lang="en-US" sz="4000" dirty="0">
                <a:solidFill>
                  <a:srgbClr val="FF0000"/>
                </a:solidFill>
              </a:rPr>
              <a:t>physics</a:t>
            </a:r>
            <a:r>
              <a:rPr lang="en-US" dirty="0">
                <a:solidFill>
                  <a:srgbClr val="000000"/>
                </a:solidFill>
              </a:rPr>
              <a:t>, which explains electrical currents, blood pressure, and the way muscle uses bone for movement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2"/>
                </a:solidFill>
              </a:rPr>
              <a:t>Principle of Complementarity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0000"/>
                </a:solidFill>
              </a:rPr>
              <a:t>Function always reflects structure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What a structure can do depends on its specific </a:t>
            </a:r>
            <a:r>
              <a:rPr lang="en-US" dirty="0" smtClean="0">
                <a:solidFill>
                  <a:srgbClr val="000000"/>
                </a:solidFill>
              </a:rPr>
              <a:t>structure!!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b="3404"/>
          <a:stretch>
            <a:fillRect/>
          </a:stretch>
        </p:blipFill>
        <p:spPr bwMode="auto">
          <a:xfrm>
            <a:off x="0" y="661988"/>
            <a:ext cx="9144000" cy="6196012"/>
          </a:xfrm>
          <a:prstGeom prst="rect">
            <a:avLst/>
          </a:prstGeom>
          <a:noFill/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840288" y="2317750"/>
            <a:ext cx="16700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Chemical level</a:t>
            </a:r>
            <a:br>
              <a:rPr lang="en-US" sz="1200" b="1"/>
            </a:br>
            <a:r>
              <a:rPr lang="en-US" sz="1200" b="1"/>
              <a:t>Atoms combine to form molecules</a:t>
            </a:r>
            <a:endParaRPr lang="en-US" sz="1200" b="1" i="1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4694238" y="2362200"/>
            <a:ext cx="195262" cy="195263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/>
              <a:t>1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1293813" y="1671638"/>
            <a:ext cx="193675" cy="19685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/>
              <a:t>2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103313" y="3422650"/>
            <a:ext cx="196850" cy="19843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/>
              <a:t>3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1898650" y="5899150"/>
            <a:ext cx="196850" cy="195263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/>
              <a:t>4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1439863" y="1612900"/>
            <a:ext cx="2462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200" b="1"/>
              <a:t>Cellular level</a:t>
            </a:r>
            <a:br>
              <a:rPr lang="en-US" sz="1200" b="1"/>
            </a:br>
            <a:r>
              <a:rPr lang="en-US" sz="1200" b="1"/>
              <a:t>Cells are made up of molecules</a:t>
            </a:r>
            <a:endParaRPr lang="en-US" sz="1200" b="1" i="1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263650" y="3390900"/>
            <a:ext cx="1646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Tissue level</a:t>
            </a:r>
            <a:br>
              <a:rPr lang="en-US" sz="1200" b="1"/>
            </a:br>
            <a:r>
              <a:rPr lang="en-US" sz="1200" b="1"/>
              <a:t>Tissues consist of similar types of cells</a:t>
            </a:r>
            <a:endParaRPr lang="en-US" sz="1200" b="1" i="1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4738688" y="6008688"/>
            <a:ext cx="193675" cy="198437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/>
              <a:t>5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4899025" y="5965825"/>
            <a:ext cx="327818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Organ system level</a:t>
            </a:r>
            <a:br>
              <a:rPr lang="en-US" sz="1200" b="1"/>
            </a:br>
            <a:r>
              <a:rPr lang="en-US" sz="1200" b="1"/>
              <a:t>Organ systems consist of different organs that work together  closely</a:t>
            </a:r>
            <a:endParaRPr lang="en-US" sz="1200" b="1" i="1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2046288" y="5853113"/>
            <a:ext cx="22621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Organ level</a:t>
            </a:r>
            <a:br>
              <a:rPr lang="en-US" sz="1200" b="1"/>
            </a:br>
            <a:r>
              <a:rPr lang="en-US" sz="1200" b="1"/>
              <a:t>Organs are made up of different types of tissues</a:t>
            </a:r>
            <a:endParaRPr lang="en-US" sz="1200" b="1" i="1"/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6570663" y="5075238"/>
            <a:ext cx="195262" cy="19685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/>
              <a:t>6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6731000" y="5040313"/>
            <a:ext cx="2054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Organismal level</a:t>
            </a:r>
            <a:br>
              <a:rPr lang="en-US" sz="1200" b="1"/>
            </a:br>
            <a:r>
              <a:rPr lang="en-US" sz="1200" b="1"/>
              <a:t>The human organism is made up of many organ systems</a:t>
            </a:r>
            <a:endParaRPr lang="en-US" sz="1200" b="1" i="1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 flipV="1">
            <a:off x="3514725" y="4389438"/>
            <a:ext cx="1333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 flipV="1">
            <a:off x="4408488" y="3713163"/>
            <a:ext cx="123825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4276725" y="1809750"/>
            <a:ext cx="657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200" b="1" i="1"/>
              <a:t>Atoms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3857625" y="1422400"/>
            <a:ext cx="920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200" b="1" i="1"/>
              <a:t>Molecules</a:t>
            </a: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2019300" y="1189038"/>
            <a:ext cx="16160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200" b="1" i="1"/>
              <a:t>Smooth muscle cell</a:t>
            </a: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3602038" y="2735263"/>
            <a:ext cx="8064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 i="1"/>
              <a:t>Smooth muscle tissue</a:t>
            </a: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2933700" y="5289550"/>
            <a:ext cx="10525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/>
              <a:t>Connective tissue</a:t>
            </a:r>
            <a:endParaRPr lang="en-US" sz="1200" b="1" i="1"/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3463925" y="4610100"/>
            <a:ext cx="887413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/>
              <a:t>Smooth muscle tissue</a:t>
            </a:r>
            <a:endParaRPr lang="en-US" sz="1200" b="1" i="1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3614738" y="4222750"/>
            <a:ext cx="105251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/>
              <a:t>Epithelial tissue</a:t>
            </a:r>
            <a:endParaRPr lang="en-US" sz="1200" b="1" i="1"/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4546600" y="4651375"/>
            <a:ext cx="725488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200" b="1" i="1"/>
              <a:t>Blood vessel (organ)</a:t>
            </a:r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 flipH="1" flipV="1">
            <a:off x="3348038" y="4725988"/>
            <a:ext cx="168275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H="1" flipV="1">
            <a:off x="2606675" y="5391150"/>
            <a:ext cx="355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9" name="AutoShape 27"/>
          <p:cNvSpPr>
            <a:spLocks/>
          </p:cNvSpPr>
          <p:nvPr/>
        </p:nvSpPr>
        <p:spPr bwMode="auto">
          <a:xfrm rot="10800000">
            <a:off x="4535488" y="3294063"/>
            <a:ext cx="92075" cy="868362"/>
          </a:xfrm>
          <a:prstGeom prst="rightBracket">
            <a:avLst>
              <a:gd name="adj" fmla="val 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0" name="AutoShape 28"/>
          <p:cNvSpPr>
            <a:spLocks/>
          </p:cNvSpPr>
          <p:nvPr/>
        </p:nvSpPr>
        <p:spPr bwMode="auto">
          <a:xfrm>
            <a:off x="4352925" y="4230688"/>
            <a:ext cx="117475" cy="1470025"/>
          </a:xfrm>
          <a:prstGeom prst="rightBracket">
            <a:avLst>
              <a:gd name="adj" fmla="val 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 flipH="1" flipV="1">
            <a:off x="4470400" y="4940300"/>
            <a:ext cx="1127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4556125" y="3284538"/>
            <a:ext cx="596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Heart</a:t>
            </a:r>
            <a:endParaRPr lang="en-US" sz="1200" b="1" i="1"/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4556125" y="3736975"/>
            <a:ext cx="750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b="1"/>
              <a:t>Blood vessels</a:t>
            </a:r>
            <a:endParaRPr lang="en-US" sz="1200" b="1" i="1"/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3001963" y="3484563"/>
            <a:ext cx="141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 i="1"/>
              <a:t>Cardiovascular system</a:t>
            </a:r>
          </a:p>
        </p:txBody>
      </p:sp>
      <p:sp>
        <p:nvSpPr>
          <p:cNvPr id="13345" name="Line 33"/>
          <p:cNvSpPr>
            <a:spLocks noChangeShapeType="1"/>
          </p:cNvSpPr>
          <p:nvPr/>
        </p:nvSpPr>
        <p:spPr bwMode="auto">
          <a:xfrm flipH="1" flipV="1">
            <a:off x="5118100" y="3422650"/>
            <a:ext cx="601663" cy="2571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6" name="Line 34"/>
          <p:cNvSpPr>
            <a:spLocks noChangeShapeType="1"/>
          </p:cNvSpPr>
          <p:nvPr/>
        </p:nvSpPr>
        <p:spPr bwMode="auto">
          <a:xfrm flipH="1">
            <a:off x="5156200" y="3879850"/>
            <a:ext cx="249238" cy="555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 flipH="1" flipV="1">
            <a:off x="5180013" y="3930650"/>
            <a:ext cx="271462" cy="460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8" name="AutoShape 36"/>
          <p:cNvSpPr>
            <a:spLocks/>
          </p:cNvSpPr>
          <p:nvPr/>
        </p:nvSpPr>
        <p:spPr bwMode="auto">
          <a:xfrm>
            <a:off x="3382963" y="2695575"/>
            <a:ext cx="125412" cy="695325"/>
          </a:xfrm>
          <a:prstGeom prst="rightBracket">
            <a:avLst>
              <a:gd name="adj" fmla="val 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Line 37"/>
          <p:cNvSpPr>
            <a:spLocks noChangeShapeType="1"/>
          </p:cNvSpPr>
          <p:nvPr/>
        </p:nvSpPr>
        <p:spPr bwMode="auto">
          <a:xfrm>
            <a:off x="3508375" y="3048000"/>
            <a:ext cx="103188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Rectangle 3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39763"/>
          </a:xfrm>
        </p:spPr>
        <p:txBody>
          <a:bodyPr/>
          <a:lstStyle/>
          <a:p>
            <a:r>
              <a:rPr lang="en-US" sz="3600" b="1">
                <a:solidFill>
                  <a:schemeClr val="accent2"/>
                </a:solidFill>
              </a:rPr>
              <a:t>Levels of Structural Organization</a:t>
            </a:r>
          </a:p>
        </p:txBody>
      </p:sp>
      <p:sp>
        <p:nvSpPr>
          <p:cNvPr id="13351" name="Text Box 39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nimBg="1" autoUpdateAnimBg="0"/>
      <p:bldP spid="13317" grpId="0" animBg="1" autoUpdateAnimBg="0"/>
      <p:bldP spid="13318" grpId="0" animBg="1" autoUpdateAnimBg="0"/>
      <p:bldP spid="13319" grpId="0" animBg="1" autoUpdateAnimBg="0"/>
      <p:bldP spid="13320" grpId="0" autoUpdateAnimBg="0"/>
      <p:bldP spid="13321" grpId="0" autoUpdateAnimBg="0"/>
      <p:bldP spid="13322" grpId="0" animBg="1" autoUpdateAnimBg="0"/>
      <p:bldP spid="13323" grpId="0" autoUpdateAnimBg="0"/>
      <p:bldP spid="13324" grpId="0" autoUpdateAnimBg="0"/>
      <p:bldP spid="13325" grpId="0" animBg="1" autoUpdateAnimBg="0"/>
      <p:bldP spid="13326" grpId="0" autoUpdateAnimBg="0"/>
      <p:bldP spid="13327" grpId="0" animBg="1"/>
      <p:bldP spid="13328" grpId="0" animBg="1"/>
      <p:bldP spid="13329" grpId="0" autoUpdateAnimBg="0"/>
      <p:bldP spid="13330" grpId="0" autoUpdateAnimBg="0"/>
      <p:bldP spid="13331" grpId="0" autoUpdateAnimBg="0"/>
      <p:bldP spid="13332" grpId="0" autoUpdateAnimBg="0"/>
      <p:bldP spid="13333" grpId="0" autoUpdateAnimBg="0"/>
      <p:bldP spid="13334" grpId="0" autoUpdateAnimBg="0"/>
      <p:bldP spid="13335" grpId="0" autoUpdateAnimBg="0"/>
      <p:bldP spid="13336" grpId="0" autoUpdateAnimBg="0"/>
      <p:bldP spid="13337" grpId="0" animBg="1"/>
      <p:bldP spid="13338" grpId="0" animBg="1"/>
      <p:bldP spid="13339" grpId="0" animBg="1"/>
      <p:bldP spid="13340" grpId="0" animBg="1"/>
      <p:bldP spid="13341" grpId="0" animBg="1"/>
      <p:bldP spid="13342" grpId="0" autoUpdateAnimBg="0"/>
      <p:bldP spid="13343" grpId="0" autoUpdateAnimBg="0"/>
      <p:bldP spid="13344" grpId="0" autoUpdateAnimBg="0"/>
      <p:bldP spid="13345" grpId="0" animBg="1"/>
      <p:bldP spid="13346" grpId="0" animBg="1"/>
      <p:bldP spid="13347" grpId="0" animBg="1"/>
      <p:bldP spid="13348" grpId="0" animBg="1"/>
      <p:bldP spid="133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Levels of Structural Organization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181600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Chemical</a:t>
            </a:r>
            <a:r>
              <a:rPr lang="en-US">
                <a:solidFill>
                  <a:srgbClr val="000000"/>
                </a:solidFill>
              </a:rPr>
              <a:t> – atoms combined to form molecules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Cellular</a:t>
            </a:r>
            <a:r>
              <a:rPr lang="en-US">
                <a:solidFill>
                  <a:srgbClr val="000000"/>
                </a:solidFill>
              </a:rPr>
              <a:t> – cells are made of molecules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Tissue</a:t>
            </a:r>
            <a:r>
              <a:rPr lang="en-US">
                <a:solidFill>
                  <a:srgbClr val="000000"/>
                </a:solidFill>
              </a:rPr>
              <a:t> – consists of similar types of cells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</a:t>
            </a:r>
            <a:r>
              <a:rPr lang="en-US">
                <a:solidFill>
                  <a:srgbClr val="000000"/>
                </a:solidFill>
              </a:rPr>
              <a:t> – made up of different types of tissues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 system</a:t>
            </a:r>
            <a:r>
              <a:rPr lang="en-US">
                <a:solidFill>
                  <a:srgbClr val="000000"/>
                </a:solidFill>
              </a:rPr>
              <a:t> – consists of different organs that work closely together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Organismal</a:t>
            </a:r>
            <a:r>
              <a:rPr lang="en-US"/>
              <a:t> – made up of the organ systems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Anatomical Position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4953000" cy="4525963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B</a:t>
            </a:r>
            <a:r>
              <a:rPr lang="en-US" b="1"/>
              <a:t>ody erect </a:t>
            </a:r>
          </a:p>
          <a:p>
            <a:r>
              <a:rPr lang="en-US" b="1">
                <a:solidFill>
                  <a:srgbClr val="FF0000"/>
                </a:solidFill>
              </a:rPr>
              <a:t>F</a:t>
            </a:r>
            <a:r>
              <a:rPr lang="en-US" b="1"/>
              <a:t>eet slightly apart</a:t>
            </a:r>
          </a:p>
          <a:p>
            <a:r>
              <a:rPr lang="en-US" b="1">
                <a:solidFill>
                  <a:srgbClr val="FF0000"/>
                </a:solidFill>
              </a:rPr>
              <a:t>P</a:t>
            </a:r>
            <a:r>
              <a:rPr lang="en-US" b="1"/>
              <a:t>alms facing forward </a:t>
            </a:r>
          </a:p>
          <a:p>
            <a:r>
              <a:rPr lang="en-US" b="1">
                <a:solidFill>
                  <a:srgbClr val="FF0000"/>
                </a:solidFill>
              </a:rPr>
              <a:t>T</a:t>
            </a:r>
            <a:r>
              <a:rPr lang="en-US" b="1"/>
              <a:t>humbs point away from body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696200" y="6507163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1.7a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/>
          <a:srcRect l="35121" t="2643" r="18571" b="3770"/>
          <a:stretch>
            <a:fillRect/>
          </a:stretch>
        </p:blipFill>
        <p:spPr bwMode="auto">
          <a:xfrm>
            <a:off x="5029200" y="990600"/>
            <a:ext cx="2944813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Directional Terms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Superior and inferior</a:t>
            </a:r>
            <a:r>
              <a:rPr lang="en-US">
                <a:solidFill>
                  <a:srgbClr val="000000"/>
                </a:solidFill>
              </a:rPr>
              <a:t> – toward and away from the head, respectively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Anterior and posterior</a:t>
            </a:r>
            <a:r>
              <a:rPr lang="en-US">
                <a:solidFill>
                  <a:srgbClr val="000000"/>
                </a:solidFill>
              </a:rPr>
              <a:t> – toward the front and back of the body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Medial, lateral, and intermediate</a:t>
            </a:r>
            <a:r>
              <a:rPr lang="en-US">
                <a:solidFill>
                  <a:srgbClr val="000000"/>
                </a:solidFill>
              </a:rPr>
              <a:t> – toward the midline, away from the midline, and between a more medial and lateral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Directional Terms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Proximal and distal</a:t>
            </a:r>
            <a:r>
              <a:rPr lang="en-US">
                <a:solidFill>
                  <a:srgbClr val="000000"/>
                </a:solidFill>
              </a:rPr>
              <a:t> – closer to and farther from the origin of the body</a:t>
            </a:r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Superficial and deep</a:t>
            </a:r>
            <a:r>
              <a:rPr lang="en-US">
                <a:solidFill>
                  <a:srgbClr val="000000"/>
                </a:solidFill>
              </a:rPr>
              <a:t> – toward and away from the body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en-US" sz="3600" b="1">
                <a:solidFill>
                  <a:schemeClr val="accent2"/>
                </a:solidFill>
              </a:rPr>
              <a:t>Directional Terms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696200" y="3048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Table 1.1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 b="4265"/>
          <a:stretch>
            <a:fillRect/>
          </a:stretch>
        </p:blipFill>
        <p:spPr bwMode="auto">
          <a:xfrm>
            <a:off x="304800" y="762000"/>
            <a:ext cx="86106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Directional Terms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620000" y="3810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Table 1.1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 t="999" b="4082"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Body Planes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229600" cy="5562600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Sagittal</a:t>
            </a:r>
            <a:r>
              <a:rPr lang="en-US">
                <a:solidFill>
                  <a:srgbClr val="000000"/>
                </a:solidFill>
              </a:rPr>
              <a:t> – divides the body into right and left parts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Midsagittal or medial</a:t>
            </a:r>
            <a:r>
              <a:rPr lang="en-US">
                <a:solidFill>
                  <a:srgbClr val="000000"/>
                </a:solidFill>
              </a:rPr>
              <a:t> – sagittal plane that lies on the midline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Frontal or coronal</a:t>
            </a:r>
            <a:r>
              <a:rPr lang="en-US">
                <a:solidFill>
                  <a:srgbClr val="000000"/>
                </a:solidFill>
              </a:rPr>
              <a:t> – divides the body into anterior and posterior parts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Transverse or horizontal</a:t>
            </a:r>
            <a:r>
              <a:rPr lang="en-US">
                <a:solidFill>
                  <a:srgbClr val="000000"/>
                </a:solidFill>
              </a:rPr>
              <a:t> (cross section) – divides the body into superior and inferior parts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Oblique section</a:t>
            </a:r>
            <a:r>
              <a:rPr lang="en-US"/>
              <a:t> – cuts made diagonally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Body Planes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 l="6660" t="999" r="9258" b="29376"/>
          <a:stretch>
            <a:fillRect/>
          </a:stretch>
        </p:blipFill>
        <p:spPr bwMode="auto">
          <a:xfrm>
            <a:off x="0" y="914400"/>
            <a:ext cx="9144000" cy="5791200"/>
          </a:xfrm>
          <a:prstGeom prst="rect">
            <a:avLst/>
          </a:prstGeom>
          <a:noFill/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467600" y="3810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Anatomical Variability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Humans vary slightly in both external and internal anatomy</a:t>
            </a:r>
          </a:p>
          <a:p>
            <a:r>
              <a:rPr lang="en-US"/>
              <a:t>Over 90% of all anatomical structures match textbook descriptions, but:</a:t>
            </a:r>
          </a:p>
          <a:p>
            <a:pPr lvl="1"/>
            <a:r>
              <a:rPr lang="en-US" sz="3200"/>
              <a:t>Nerves or blood vessels may be somewhat out of place</a:t>
            </a:r>
          </a:p>
          <a:p>
            <a:pPr lvl="1"/>
            <a:r>
              <a:rPr lang="en-US" sz="3200"/>
              <a:t>Small muscles may be missing</a:t>
            </a:r>
          </a:p>
          <a:p>
            <a:r>
              <a:rPr lang="en-US"/>
              <a:t>  </a:t>
            </a: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Extreme anatomical variations are seldom seen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Body Cavities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696200" y="6507163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1.9a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 t="999" b="4408"/>
          <a:stretch>
            <a:fillRect/>
          </a:stretch>
        </p:blipFill>
        <p:spPr bwMode="auto">
          <a:xfrm>
            <a:off x="990600" y="1143000"/>
            <a:ext cx="70104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Body Cavities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915400" cy="5410200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Dorsal cavity</a:t>
            </a:r>
            <a:r>
              <a:rPr lang="en-US">
                <a:solidFill>
                  <a:srgbClr val="000000"/>
                </a:solidFill>
              </a:rPr>
              <a:t> protects the nervous system, and is divided into two subdivisions</a:t>
            </a:r>
          </a:p>
          <a:p>
            <a:pPr lvl="1"/>
            <a:r>
              <a:rPr lang="en-US" sz="3200">
                <a:solidFill>
                  <a:schemeClr val="accent2"/>
                </a:solidFill>
              </a:rPr>
              <a:t>Cranial cavity</a:t>
            </a:r>
            <a:r>
              <a:rPr lang="en-US" sz="3200">
                <a:solidFill>
                  <a:srgbClr val="000000"/>
                </a:solidFill>
              </a:rPr>
              <a:t> is within the skull and encases the brain</a:t>
            </a:r>
          </a:p>
          <a:p>
            <a:pPr lvl="1"/>
            <a:r>
              <a:rPr lang="en-US" sz="3200">
                <a:solidFill>
                  <a:schemeClr val="accent2"/>
                </a:solidFill>
              </a:rPr>
              <a:t>Vertebral cavity</a:t>
            </a:r>
            <a:r>
              <a:rPr lang="en-US" sz="3200">
                <a:solidFill>
                  <a:srgbClr val="000000"/>
                </a:solidFill>
              </a:rPr>
              <a:t> runs within the vertebral column and encases the spinal cord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Ventral cavity</a:t>
            </a:r>
            <a:r>
              <a:rPr lang="en-US"/>
              <a:t> houses the internal organs (viscera), and is divided into two subdivisions: </a:t>
            </a:r>
            <a:r>
              <a:rPr lang="en-US">
                <a:solidFill>
                  <a:schemeClr val="accent2"/>
                </a:solidFill>
              </a:rPr>
              <a:t>-</a:t>
            </a:r>
            <a:r>
              <a:rPr lang="en-US"/>
              <a:t> </a:t>
            </a:r>
            <a:r>
              <a:rPr lang="en-US">
                <a:solidFill>
                  <a:schemeClr val="accent2"/>
                </a:solidFill>
              </a:rPr>
              <a:t>Thoracic </a:t>
            </a:r>
            <a:r>
              <a:rPr lang="en-US"/>
              <a:t>and</a:t>
            </a:r>
            <a:r>
              <a:rPr lang="en-US">
                <a:solidFill>
                  <a:schemeClr val="accent2"/>
                </a:solidFill>
              </a:rPr>
              <a:t> Abdominopelvic cavities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Body  Cavities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543800" y="6096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1.9b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/>
          <a:srcRect b="3708"/>
          <a:stretch>
            <a:fillRect/>
          </a:stretch>
        </p:blipFill>
        <p:spPr bwMode="auto">
          <a:xfrm>
            <a:off x="609600" y="838200"/>
            <a:ext cx="83058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Body Cavities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Thoracic cavity</a:t>
            </a:r>
            <a:r>
              <a:rPr lang="en-US">
                <a:solidFill>
                  <a:srgbClr val="000000"/>
                </a:solidFill>
              </a:rPr>
              <a:t> is subdivided into pleural cavities, the mediastinum, and the pericardial cavity</a:t>
            </a:r>
          </a:p>
          <a:p>
            <a:pPr lvl="1"/>
            <a:r>
              <a:rPr lang="en-US" sz="3200" b="1">
                <a:solidFill>
                  <a:schemeClr val="accent2"/>
                </a:solidFill>
              </a:rPr>
              <a:t>Pleural cavities</a:t>
            </a:r>
            <a:r>
              <a:rPr lang="en-US" sz="3200">
                <a:solidFill>
                  <a:srgbClr val="000000"/>
                </a:solidFill>
              </a:rPr>
              <a:t> – each houses a lung</a:t>
            </a:r>
          </a:p>
          <a:p>
            <a:pPr lvl="1"/>
            <a:r>
              <a:rPr lang="en-US" sz="3200" b="1">
                <a:solidFill>
                  <a:schemeClr val="accent2"/>
                </a:solidFill>
              </a:rPr>
              <a:t>Mediastinum</a:t>
            </a:r>
            <a:r>
              <a:rPr lang="en-US" sz="3200">
                <a:solidFill>
                  <a:srgbClr val="000000"/>
                </a:solidFill>
              </a:rPr>
              <a:t> – contains the pericardial cavity, and surrounds the remaining thoracic organs</a:t>
            </a:r>
          </a:p>
          <a:p>
            <a:pPr lvl="1"/>
            <a:r>
              <a:rPr lang="en-US" sz="3200" b="1">
                <a:solidFill>
                  <a:schemeClr val="accent2"/>
                </a:solidFill>
              </a:rPr>
              <a:t>Pericardial cavity</a:t>
            </a:r>
            <a:r>
              <a:rPr lang="en-US" sz="3200"/>
              <a:t> – encloses the heart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Body Cavities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305800" cy="5181600"/>
          </a:xfrm>
        </p:spPr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abdominopelvic cavity is separated from the superior thoracic cavity by the dome-shaped diaphragm</a:t>
            </a:r>
          </a:p>
          <a:p>
            <a:r>
              <a:rPr lang="en-US">
                <a:solidFill>
                  <a:srgbClr val="000000"/>
                </a:solidFill>
              </a:rPr>
              <a:t>It is composed of two subdivisions</a:t>
            </a:r>
          </a:p>
          <a:p>
            <a:pPr lvl="1"/>
            <a:r>
              <a:rPr lang="en-US" sz="3200" b="1">
                <a:solidFill>
                  <a:schemeClr val="accent2"/>
                </a:solidFill>
              </a:rPr>
              <a:t>Abdominal cavity</a:t>
            </a:r>
            <a:r>
              <a:rPr lang="en-US" sz="3200">
                <a:solidFill>
                  <a:srgbClr val="000000"/>
                </a:solidFill>
              </a:rPr>
              <a:t> – contains the stomach, intestines, spleen, liver, and other organs</a:t>
            </a:r>
          </a:p>
          <a:p>
            <a:pPr lvl="1"/>
            <a:r>
              <a:rPr lang="en-US" sz="3200" b="1">
                <a:solidFill>
                  <a:schemeClr val="accent2"/>
                </a:solidFill>
              </a:rPr>
              <a:t>Pelvic cavity</a:t>
            </a:r>
            <a:r>
              <a:rPr lang="en-US" sz="3200"/>
              <a:t> – lies within the pelvis and contains the bladder, reproductive organs, and rectum</a:t>
            </a:r>
            <a:endParaRPr lang="en-US" sz="3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Other Body Cavities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Oral and digestive</a:t>
            </a:r>
            <a:r>
              <a:rPr lang="en-US">
                <a:solidFill>
                  <a:srgbClr val="000000"/>
                </a:solidFill>
              </a:rPr>
              <a:t> – mouth and cavities of the digestive organs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Nasal</a:t>
            </a:r>
            <a:r>
              <a:rPr lang="en-US">
                <a:solidFill>
                  <a:srgbClr val="000000"/>
                </a:solidFill>
              </a:rPr>
              <a:t> –located within and posterior to the nose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Orbital</a:t>
            </a:r>
            <a:r>
              <a:rPr lang="en-US">
                <a:solidFill>
                  <a:srgbClr val="000000"/>
                </a:solidFill>
              </a:rPr>
              <a:t> – house the eyes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Middle ear</a:t>
            </a:r>
            <a:r>
              <a:rPr lang="en-US">
                <a:solidFill>
                  <a:srgbClr val="000000"/>
                </a:solidFill>
              </a:rPr>
              <a:t> – contain bones (ossicles) that transmit sound vibrations</a:t>
            </a:r>
          </a:p>
          <a:p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Synovial</a:t>
            </a:r>
            <a:r>
              <a:rPr lang="en-US"/>
              <a:t> – joint cavities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Abdominopelvic Regions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4098925" cy="48006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Umbilical</a:t>
            </a:r>
          </a:p>
          <a:p>
            <a:r>
              <a:rPr lang="en-US">
                <a:solidFill>
                  <a:srgbClr val="000000"/>
                </a:solidFill>
              </a:rPr>
              <a:t>Epigastric</a:t>
            </a:r>
          </a:p>
          <a:p>
            <a:r>
              <a:rPr lang="en-US">
                <a:solidFill>
                  <a:srgbClr val="000000"/>
                </a:solidFill>
              </a:rPr>
              <a:t>Hypogastric</a:t>
            </a:r>
          </a:p>
          <a:p>
            <a:r>
              <a:rPr lang="en-US">
                <a:solidFill>
                  <a:srgbClr val="000000"/>
                </a:solidFill>
              </a:rPr>
              <a:t>Right and left iliac or inguinal</a:t>
            </a:r>
          </a:p>
          <a:p>
            <a:r>
              <a:rPr lang="en-US">
                <a:solidFill>
                  <a:srgbClr val="000000"/>
                </a:solidFill>
              </a:rPr>
              <a:t>Right and left lumbar</a:t>
            </a:r>
          </a:p>
          <a:p>
            <a:r>
              <a:rPr lang="en-US"/>
              <a:t>Right and left hypochondriac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 t="2057" b="10249"/>
          <a:stretch>
            <a:fillRect/>
          </a:stretch>
        </p:blipFill>
        <p:spPr bwMode="auto">
          <a:xfrm>
            <a:off x="4360863" y="990600"/>
            <a:ext cx="4516437" cy="5867400"/>
          </a:xfrm>
          <a:prstGeom prst="rect">
            <a:avLst/>
          </a:prstGeom>
          <a:noFill/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7696200" y="6507163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1.11a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15962"/>
          </a:xfrm>
        </p:spPr>
        <p:txBody>
          <a:bodyPr/>
          <a:lstStyle/>
          <a:p>
            <a:r>
              <a:rPr lang="en-US" sz="3600" b="1">
                <a:solidFill>
                  <a:schemeClr val="accent2"/>
                </a:solidFill>
              </a:rPr>
              <a:t>Organs of the Abdominopelvic Regions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7696200" y="6507163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1.11b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/>
          <a:srcRect t="999" b="10001"/>
          <a:stretch>
            <a:fillRect/>
          </a:stretch>
        </p:blipFill>
        <p:spPr bwMode="auto">
          <a:xfrm>
            <a:off x="1600200" y="1331913"/>
            <a:ext cx="6311900" cy="55260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r>
              <a:rPr lang="en-US" sz="4000" b="1">
                <a:solidFill>
                  <a:schemeClr val="accent2"/>
                </a:solidFill>
              </a:rPr>
              <a:t>Abdominopelvic Quadrants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33800" cy="4525963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Right upper </a:t>
            </a:r>
            <a:r>
              <a:rPr lang="en-US" sz="2400" b="1">
                <a:solidFill>
                  <a:srgbClr val="FF0000"/>
                </a:solidFill>
              </a:rPr>
              <a:t>(RUQ)</a:t>
            </a:r>
          </a:p>
          <a:p>
            <a:r>
              <a:rPr lang="en-US">
                <a:solidFill>
                  <a:srgbClr val="000000"/>
                </a:solidFill>
              </a:rPr>
              <a:t>Left upper </a:t>
            </a:r>
            <a:r>
              <a:rPr lang="en-US" sz="2400" b="1">
                <a:solidFill>
                  <a:srgbClr val="FF0000"/>
                </a:solidFill>
              </a:rPr>
              <a:t>(LUQ)</a:t>
            </a:r>
          </a:p>
          <a:p>
            <a:r>
              <a:rPr lang="en-US">
                <a:solidFill>
                  <a:srgbClr val="000000"/>
                </a:solidFill>
              </a:rPr>
              <a:t>Right lower </a:t>
            </a:r>
            <a:r>
              <a:rPr lang="en-US" sz="2400" b="1">
                <a:solidFill>
                  <a:srgbClr val="FF0000"/>
                </a:solidFill>
              </a:rPr>
              <a:t>(RLQ)</a:t>
            </a:r>
          </a:p>
          <a:p>
            <a:r>
              <a:rPr lang="en-US"/>
              <a:t>Left lower </a:t>
            </a:r>
            <a:r>
              <a:rPr lang="en-US" sz="2400" b="1">
                <a:solidFill>
                  <a:srgbClr val="FF0000"/>
                </a:solidFill>
              </a:rPr>
              <a:t>(LLQ)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 t="999" b="3276"/>
          <a:stretch>
            <a:fillRect/>
          </a:stretch>
        </p:blipFill>
        <p:spPr bwMode="auto">
          <a:xfrm>
            <a:off x="3802063" y="990600"/>
            <a:ext cx="4792662" cy="5562600"/>
          </a:xfrm>
          <a:prstGeom prst="rect">
            <a:avLst/>
          </a:prstGeom>
          <a:noFill/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7696200" y="63246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>
                <a:latin typeface="Times New Roman" pitchFamily="18" charset="0"/>
              </a:rPr>
              <a:t>Figure 1.12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754</Words>
  <Application>Microsoft PowerPoint</Application>
  <PresentationFormat>On-screen Show (4:3)</PresentationFormat>
  <Paragraphs>133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Times New Roman</vt:lpstr>
      <vt:lpstr>Default Design</vt:lpstr>
      <vt:lpstr> The Human Body: Anatomical Regions, Directions, and Body Cavities</vt:lpstr>
      <vt:lpstr>Slide 2</vt:lpstr>
      <vt:lpstr>Gross Anatomy</vt:lpstr>
      <vt:lpstr>Microscopic Anatomy</vt:lpstr>
      <vt:lpstr>Physiology</vt:lpstr>
      <vt:lpstr>Physiology</vt:lpstr>
      <vt:lpstr>Principle of Complementarity</vt:lpstr>
      <vt:lpstr>Levels of Structural Organization</vt:lpstr>
      <vt:lpstr>Levels of Structural Organization</vt:lpstr>
      <vt:lpstr>Anatomical Position</vt:lpstr>
      <vt:lpstr>Directional Terms</vt:lpstr>
      <vt:lpstr>Directional Terms</vt:lpstr>
      <vt:lpstr>Directional Terms</vt:lpstr>
      <vt:lpstr>Directional Terms</vt:lpstr>
      <vt:lpstr>Body Planes</vt:lpstr>
      <vt:lpstr>Body Planes</vt:lpstr>
      <vt:lpstr>Anatomical Variability</vt:lpstr>
      <vt:lpstr>Body Cavities</vt:lpstr>
      <vt:lpstr>Body Cavities</vt:lpstr>
      <vt:lpstr>Body  Cavities</vt:lpstr>
      <vt:lpstr>Body Cavities</vt:lpstr>
      <vt:lpstr>Body Cavities</vt:lpstr>
      <vt:lpstr>Other Body Cavities</vt:lpstr>
      <vt:lpstr>Abdominopelvic Regions</vt:lpstr>
      <vt:lpstr>Organs of the Abdominopelvic Regions</vt:lpstr>
      <vt:lpstr>Abdominopelvic Quadrants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Human Body: Anatomical Regions, Directions, and Body Cavities</dc:title>
  <dc:creator>Carlos J Bidot</dc:creator>
  <cp:lastModifiedBy>teacher</cp:lastModifiedBy>
  <cp:revision>19</cp:revision>
  <dcterms:created xsi:type="dcterms:W3CDTF">2006-12-30T18:56:44Z</dcterms:created>
  <dcterms:modified xsi:type="dcterms:W3CDTF">2014-02-04T01:15:15Z</dcterms:modified>
</cp:coreProperties>
</file>