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8" r:id="rId10"/>
    <p:sldId id="266" r:id="rId11"/>
    <p:sldId id="267" r:id="rId12"/>
    <p:sldId id="265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1" r:id="rId33"/>
    <p:sldId id="289" r:id="rId34"/>
    <p:sldId id="292" r:id="rId35"/>
    <p:sldId id="288" r:id="rId36"/>
    <p:sldId id="290" r:id="rId37"/>
    <p:sldId id="294" r:id="rId38"/>
    <p:sldId id="293" r:id="rId39"/>
    <p:sldId id="295" r:id="rId40"/>
    <p:sldId id="298" r:id="rId41"/>
    <p:sldId id="297" r:id="rId42"/>
    <p:sldId id="296" r:id="rId43"/>
    <p:sldId id="26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1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5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6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5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9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7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39ECD-37EB-4849-A641-067E4089A8E0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5694A-8233-4FE6-9D93-5EA9B7E2F1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8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243235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2389" y="345966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University of Wisconsin-Madison and University of Nebraska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65219" y="1682071"/>
            <a:ext cx="7197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assisting in oral arguments in a case before the Nebraska Supreme Court</a:t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07623" y="614256"/>
            <a:ext cx="819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-Lawyer with </a:t>
            </a:r>
            <a:r>
              <a:rPr lang="en-US" b="1" dirty="0" err="1" smtClean="0">
                <a:solidFill>
                  <a:srgbClr val="FFC000"/>
                </a:solidFill>
              </a:rPr>
              <a:t>Domina</a:t>
            </a:r>
            <a:r>
              <a:rPr lang="en-US" b="1" dirty="0" smtClean="0">
                <a:solidFill>
                  <a:srgbClr val="FFC000"/>
                </a:solidFill>
              </a:rPr>
              <a:t> Law Group and has run for public office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19447" y="2513068"/>
            <a:ext cx="8366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-Appointed by the Mayor of Lincoln, Nebraska as Commissioner on the Lincoln and Lancaster Women’s Commission</a:t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51313" y="2222301"/>
            <a:ext cx="790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-2013 Young Democrat of the Year, Lancaster County Party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05048" y="3067066"/>
            <a:ext cx="807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-Board member for the YWCA of Lincoln, Nebraska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03020" y="3453389"/>
            <a:ext cx="7875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appeared in the news in USA Today (July 25, 2014), </a:t>
            </a:r>
            <a:r>
              <a:rPr lang="en-US" b="1" dirty="0" err="1" smtClean="0">
                <a:solidFill>
                  <a:srgbClr val="FFC000"/>
                </a:solidFill>
              </a:rPr>
              <a:t>KlKn</a:t>
            </a:r>
            <a:r>
              <a:rPr lang="en-US" b="1" dirty="0" smtClean="0">
                <a:solidFill>
                  <a:srgbClr val="FFC000"/>
                </a:solidFill>
              </a:rPr>
              <a:t> Channel 8, Omaha World Herald (November 1, 2013), Nebraska NET (March 27, 2014), Lincoln Journal Star (March 27, 2014), Advocate.com (April 1, 2014)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992" y="4378761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-2004 Graduate of Union Grove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58093" y="4718665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-2000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37501" y="1127052"/>
            <a:ext cx="605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-Successfully argued case before the Nebraska Supreme Court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7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0627" y="4117544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Megan </a:t>
            </a:r>
            <a:r>
              <a:rPr lang="en-US" dirty="0" err="1" smtClean="0">
                <a:solidFill>
                  <a:srgbClr val="FFC000"/>
                </a:solidFill>
              </a:rPr>
              <a:t>Mikolajczyk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8194" name="Picture 2" descr="https://encrypted-tbn2.gstatic.com/images?q=tbn:ANd9GcTwdL6Oojux3YkSwGLEioKaad3LAVBf0bClKaGhIoB38bzKrar5a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30" y="806917"/>
            <a:ext cx="3131055" cy="415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8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243235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2389" y="345966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University of Wisconsin-Milwaukee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3787" y="925087"/>
            <a:ext cx="719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-Director of the Junior Lighthouse Brigade Marching Band of Racine</a:t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07623" y="614256"/>
            <a:ext cx="819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-Member of the Wisconsin School Music Association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58093" y="1634713"/>
            <a:ext cx="8366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-Website developer with the UW-Milwaukee Peck School of the Arts’ Marketing Department</a:t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51314" y="1284083"/>
            <a:ext cx="790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-Certified computer technician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05049" y="2236692"/>
            <a:ext cx="807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studied Chinese in China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00992" y="2571110"/>
            <a:ext cx="787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-Married with a dog and two cats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992" y="3441126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-2005 Graduate of Union Grove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2456" y="3825981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-2001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7554" y="3001491"/>
            <a:ext cx="718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-Union Grove High School Band Director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66009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Alex </a:t>
            </a:r>
            <a:r>
              <a:rPr lang="en-US" dirty="0" err="1" smtClean="0">
                <a:solidFill>
                  <a:srgbClr val="FFC000"/>
                </a:solidFill>
              </a:rPr>
              <a:t>Vincer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s://encrypted-tbn3.gstatic.com/images?q=tbn:ANd9GcSYaETKT1s8rrazjYlAOYBmXiiNxF42GAkNb3hczwDqPVyeTkQ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15" y="1252584"/>
            <a:ext cx="3534369" cy="342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4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1717" y="244924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University of Wisconsin-Parkside, one year at Argonne National Laboratory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00992" y="1224284"/>
            <a:ext cx="719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-Member of Georgia Tech’s  Ultrafast Optical Communications Consortium</a:t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07622" y="840175"/>
            <a:ext cx="819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-Ph.D. in Physics from Georgia Institute of Technology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58093" y="2169535"/>
            <a:ext cx="8366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-Research interests include:  Ultrafast semiconductor spectroscopy, nonlinear fiber optics, mode-locked fiber lasers, and quantum optics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51314" y="1619981"/>
            <a:ext cx="790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-Held postdoctoral position at the National Institute of Standards and Technology in Boulder, CO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05049" y="2767375"/>
            <a:ext cx="807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-Assistant Physics Professor, Kansas State University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00992" y="3194186"/>
            <a:ext cx="7875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-Member of the Optical Society of America, the IEEE Lasers and Electro-Optics (LEOS) Society, and the American Physical Society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992" y="4906115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-1990 Graduate of Union Grove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07622" y="5310166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-1986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44537" y="4010297"/>
            <a:ext cx="5669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-Research funded by the Air Force Office of Scientific  Research, Army Research Office, and the National Science Foundation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75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9686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Brian Washburn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s://encrypted-tbn0.gstatic.com/images?q=tbn:ANd9GcShr1n0Nwm7KvO5aRTtjkjxU0IbclrkzAfeqpSUrydlQRrTxyMw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244" y="505240"/>
            <a:ext cx="3091345" cy="464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31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0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r>
              <a:rPr lang="en-US" sz="2000" b="1" dirty="0" smtClean="0">
                <a:solidFill>
                  <a:srgbClr val="FFC000"/>
                </a:solidFill>
              </a:rPr>
              <a:t/>
            </a:r>
            <a:br>
              <a:rPr lang="en-US" sz="2000" b="1" dirty="0" smtClean="0">
                <a:solidFill>
                  <a:srgbClr val="FFC000"/>
                </a:solidFill>
              </a:rPr>
            </a:b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1717" y="244924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University of Wisconsin-Madison, Political Science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51215" y="3206521"/>
            <a:ext cx="719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 clients include:  Caterpillar</a:t>
            </a:r>
            <a:r>
              <a:rPr lang="en-US" b="1" dirty="0">
                <a:solidFill>
                  <a:srgbClr val="FFC000"/>
                </a:solidFill>
              </a:rPr>
              <a:t>, General Motors, Goldman Sachs, Hasbro, PepsiCo, Pfizer and United Airlines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6652" y="1711143"/>
            <a:ext cx="8366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Senior Leadership Advisor and Floor Policy Director for Democratic Policy Committee Chairman Byron Dorgan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16480" y="3913651"/>
            <a:ext cx="790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 Vice President of the Duberstein Group, Washington D.C.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45722" y="1142376"/>
            <a:ext cx="807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Senate Floor Assistant for Minority Leader Tom Daschle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43694" y="628870"/>
            <a:ext cx="787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-2007 Deputy Director of Government Affairs, Democratic Convention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992" y="4370027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-1990 Graduate of Martin Luther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07622" y="4851774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-1986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68188" y="2493097"/>
            <a:ext cx="566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Vice President of Government Relations for Honeywell International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3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2" grpId="0"/>
      <p:bldP spid="13" grpId="0"/>
      <p:bldP spid="14" grpId="0"/>
      <p:bldP spid="16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30866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Brian Griffin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02985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Brian Griff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580" y="979166"/>
            <a:ext cx="3579581" cy="357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68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7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549732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 Assistant Director – Relationship Marketing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The Chicago Cubs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1090" y="3097661"/>
            <a:ext cx="821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Corporate Partnership Representative, National Multiple Sclerosis Society, raising more than $10M annually to find a cure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5133" y="1308361"/>
            <a:ext cx="91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Senior Marketing Manager, Walgreens Corporation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Piloted and launched Balance Rewards loyalty program, currently ~100M members enrolled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4329" y="3913651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-2003 Graduate of University of Wisconsin-Madison, Bachelor’s in Business Administration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992" y="4370027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-1998 Graduate of Martin Luther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07622" y="4851774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-1994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54086" y="2199175"/>
            <a:ext cx="703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-2009 MBA Graduate, University of Chicago – Booth School of Business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Teaching Assistant: The Practice of Leadership in Business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8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66009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Kelly </a:t>
            </a:r>
            <a:r>
              <a:rPr lang="en-US" dirty="0" err="1" smtClean="0">
                <a:solidFill>
                  <a:srgbClr val="FFC000"/>
                </a:solidFill>
              </a:rPr>
              <a:t>Linstroth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Kelly Linstro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527969"/>
            <a:ext cx="2901950" cy="290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90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6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318740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Carthage College, Exercise &amp; Sport Science, Athletic Training, and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4089" y="2363288"/>
            <a:ext cx="8212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-Professor in Carthage College Exercise &amp; Sport Science and Athletic Training Departments, Adjunct Emergency Medical Services Instructor at Gateway Technical College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7771" y="998307"/>
            <a:ext cx="91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-Previously employed by NovaCare Rehabilitation at Franklin High School and Northwestern Mutual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4327" y="3201393"/>
            <a:ext cx="87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-Concussion research with Dr. Michael McCrea, Medical College of Wisconsin, US Dept. of Defense, NCAA, GE, and NFL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5951" y="4600231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-1996 Graduate of Union Grove High School, married with three children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5055162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-1992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34367" y="1693050"/>
            <a:ext cx="703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-Provides sports medicine care to 800 NCAA athletes at Carthage College as Head Athletic Trainer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327" y="3847724"/>
            <a:ext cx="87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-Captain on the Town of Raymond Fire &amp; Rescue Department and Hole in one #4 South Hills Country Club</a:t>
            </a:r>
          </a:p>
        </p:txBody>
      </p:sp>
    </p:spTree>
    <p:extLst>
      <p:ext uri="{BB962C8B-B14F-4D97-AF65-F5344CB8AC3E}">
        <p14:creationId xmlns:p14="http://schemas.microsoft.com/office/powerpoint/2010/main" val="205529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64000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Jacob </a:t>
            </a:r>
            <a:r>
              <a:rPr lang="en-US" dirty="0" err="1" smtClean="0">
                <a:solidFill>
                  <a:srgbClr val="FFC000"/>
                </a:solidFill>
              </a:rPr>
              <a:t>Dinauer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Jacob Dinau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072" y="649831"/>
            <a:ext cx="3149328" cy="419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75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1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318740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 of UW Parkside, Business and Marketing, 2003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4089" y="2363288"/>
            <a:ext cx="821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a Business Development Engineer working on new technology for rescue divers allowing them to see in rough conditions using infrared and sonar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7771" y="998307"/>
            <a:ext cx="9167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-Certified USDA Federal Inspector focusing on GMO’s in food for human consumption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4327" y="3201393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-Recently has </a:t>
            </a:r>
            <a:r>
              <a:rPr lang="en-US" b="1" dirty="0" err="1" smtClean="0">
                <a:solidFill>
                  <a:srgbClr val="FFC000"/>
                </a:solidFill>
              </a:rPr>
              <a:t>reshored</a:t>
            </a:r>
            <a:r>
              <a:rPr lang="en-US" b="1" dirty="0" smtClean="0">
                <a:solidFill>
                  <a:srgbClr val="FFC000"/>
                </a:solidFill>
              </a:rPr>
              <a:t> a project that brought back 250 jobs from China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5951" y="4600231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-1999 Graduate of Martin Luther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5055162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-1995 Graduate of Raymond School, 1</a:t>
            </a:r>
            <a:r>
              <a:rPr lang="en-US" b="1" baseline="30000" dirty="0" smtClean="0">
                <a:solidFill>
                  <a:srgbClr val="FFC000"/>
                </a:solidFill>
              </a:rPr>
              <a:t>st</a:t>
            </a:r>
            <a:r>
              <a:rPr lang="en-US" b="1" dirty="0" smtClean="0">
                <a:solidFill>
                  <a:srgbClr val="FFC000"/>
                </a:solidFill>
              </a:rPr>
              <a:t> Place Science Fair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34367" y="1453238"/>
            <a:ext cx="7032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Controller developing sales, marketing, and logistics teams for high tech Texas based company in Wisconsin and successfully helped to reduce air pollution in Wisconsin by 1,491,726 pounds a year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327" y="3703154"/>
            <a:ext cx="875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-Lives in Wauwatosa and owns a dog that is the current Regent Grand Champion Dock Dog in Wisconsin and donates time helping troubled youth experience the great outdoors of Wisconsin</a:t>
            </a:r>
          </a:p>
        </p:txBody>
      </p:sp>
    </p:spTree>
    <p:extLst>
      <p:ext uri="{BB962C8B-B14F-4D97-AF65-F5344CB8AC3E}">
        <p14:creationId xmlns:p14="http://schemas.microsoft.com/office/powerpoint/2010/main" val="396684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0495" y="4064000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Aaron </a:t>
            </a:r>
            <a:r>
              <a:rPr lang="en-US" dirty="0" err="1" smtClean="0">
                <a:solidFill>
                  <a:srgbClr val="FFC000"/>
                </a:solidFill>
              </a:rPr>
              <a:t>Kostuch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Aaron Kostu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29" y="901336"/>
            <a:ext cx="3892731" cy="389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5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318740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-Lives and works in Guadalajara, Mexico as a collaborative pianist and choir director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4089" y="2596988"/>
            <a:ext cx="821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been a 4H member and leader for many years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7769" y="905772"/>
            <a:ext cx="91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performed in Carnegie Hall, England, Israel, Greece, Turkey, France, Spain, Germany, Austria, Canada, Ecuador, Mexico, and of course, the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4327" y="3201393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-Speaks fluent English and Spanish and understands 7 other languages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5951" y="4600231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-1976 Bicentennial Graduate of Union Grove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5055162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-1972 Proud Graduate of Raymond School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44327" y="1558544"/>
            <a:ext cx="8140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-Published five books on nosocomial infections and created hospital infection control sign in conjunction with the United States Disease Centers for Disease Control and Prevention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327" y="3886528"/>
            <a:ext cx="87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-1980 Graduate of Luther College in Decorah, Iowa and purchased his first Apple computer in 1985</a:t>
            </a:r>
          </a:p>
        </p:txBody>
      </p:sp>
    </p:spTree>
    <p:extLst>
      <p:ext uri="{BB962C8B-B14F-4D97-AF65-F5344CB8AC3E}">
        <p14:creationId xmlns:p14="http://schemas.microsoft.com/office/powerpoint/2010/main" val="114461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44290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Timothy G. Ruff Welch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216" y="568879"/>
            <a:ext cx="3311435" cy="44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6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280104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-Attorney </a:t>
            </a:r>
            <a:r>
              <a:rPr lang="en-US" b="1" dirty="0">
                <a:solidFill>
                  <a:srgbClr val="FFC000"/>
                </a:solidFill>
              </a:rPr>
              <a:t>at Katz &amp; Stefani, LLC (Chicago, IL)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4089" y="2087581"/>
            <a:ext cx="821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-Interned </a:t>
            </a:r>
            <a:r>
              <a:rPr lang="en-US" b="1" dirty="0">
                <a:solidFill>
                  <a:srgbClr val="FFC000"/>
                </a:solidFill>
              </a:rPr>
              <a:t>for United States Senate Committee on Finance (Sen. Max Baucus)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7769" y="905772"/>
            <a:ext cx="9167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-Worked </a:t>
            </a:r>
            <a:r>
              <a:rPr lang="en-US" b="1" dirty="0">
                <a:solidFill>
                  <a:srgbClr val="FFC000"/>
                </a:solidFill>
              </a:rPr>
              <a:t>the 2008 Democratic National Convention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4325" y="2637900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-2010 </a:t>
            </a:r>
            <a:r>
              <a:rPr lang="en-US" b="1" dirty="0">
                <a:solidFill>
                  <a:srgbClr val="FFC000"/>
                </a:solidFill>
              </a:rPr>
              <a:t>Graduate of University of Wisconsin Law School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5951" y="3759157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-2001 </a:t>
            </a:r>
            <a:r>
              <a:rPr lang="en-US" b="1" dirty="0">
                <a:solidFill>
                  <a:srgbClr val="FFC000"/>
                </a:solidFill>
              </a:rPr>
              <a:t>Graduate of Martin Luther 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4330095"/>
            <a:ext cx="8011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-1996 Raymond School Science Fair Champion and 1997 </a:t>
            </a:r>
            <a:r>
              <a:rPr lang="en-US" b="1" dirty="0">
                <a:solidFill>
                  <a:srgbClr val="FFC000"/>
                </a:solidFill>
              </a:rPr>
              <a:t>Graduate of Raymond School / </a:t>
            </a:r>
            <a:r>
              <a:rPr lang="en-US" b="1" dirty="0" smtClean="0">
                <a:solidFill>
                  <a:srgbClr val="FFC000"/>
                </a:solidFill>
              </a:rPr>
              <a:t>Salutatorian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4327" y="1558544"/>
            <a:ext cx="81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-Interned </a:t>
            </a:r>
            <a:r>
              <a:rPr lang="en-US" b="1" dirty="0">
                <a:solidFill>
                  <a:srgbClr val="FFC000"/>
                </a:solidFill>
              </a:rPr>
              <a:t>for Major League Baseball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4325" y="3188219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-2005 </a:t>
            </a:r>
            <a:r>
              <a:rPr lang="en-US" b="1" dirty="0">
                <a:solidFill>
                  <a:srgbClr val="FFC000"/>
                </a:solidFill>
              </a:rPr>
              <a:t>Graduate of University of Wisconsin, BBA Finance with Distinction</a:t>
            </a:r>
            <a:endParaRPr lang="en-US" b="1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6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9567" y="360203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Matt </a:t>
            </a:r>
            <a:r>
              <a:rPr lang="en-US" dirty="0" err="1" smtClean="0">
                <a:solidFill>
                  <a:srgbClr val="FFC000"/>
                </a:solidFill>
              </a:rPr>
              <a:t>Linstroth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s://encrypted-tbn0.gstatic.com/images?q=tbn:ANd9GcSa3JUtcbsgR01O4ky9RQxNeZgcapTy4sGOa3q6beHzJ9FRGsrC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44" y="262416"/>
            <a:ext cx="2887572" cy="433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29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7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5769" y="280104"/>
            <a:ext cx="732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-Married </a:t>
            </a:r>
            <a:r>
              <a:rPr lang="en-US" b="1" dirty="0">
                <a:solidFill>
                  <a:srgbClr val="FFC000"/>
                </a:solidFill>
              </a:rPr>
              <a:t>with 3 children and passionate about volunteering.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4089" y="2087581"/>
            <a:ext cx="821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</a:t>
            </a:r>
            <a:r>
              <a:rPr lang="en-US" b="1" dirty="0">
                <a:solidFill>
                  <a:srgbClr val="FFC000"/>
                </a:solidFill>
              </a:rPr>
              <a:t>employed as Finance Director at  SC Johnson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7769" y="905772"/>
            <a:ext cx="91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traveled </a:t>
            </a:r>
            <a:r>
              <a:rPr lang="en-US" b="1" dirty="0">
                <a:solidFill>
                  <a:srgbClr val="FFC000"/>
                </a:solidFill>
              </a:rPr>
              <a:t>to many countries such as Argentina, Brazil, Canada, China, Germany, Mexico, Philippines, Poland, and 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4327" y="4570083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-Some </a:t>
            </a:r>
            <a:r>
              <a:rPr lang="en-US" b="1" dirty="0">
                <a:solidFill>
                  <a:srgbClr val="FFC000"/>
                </a:solidFill>
              </a:rPr>
              <a:t>roles include: PTO Treasurer, Pack 306 </a:t>
            </a:r>
            <a:r>
              <a:rPr lang="en-US" b="1" dirty="0" err="1">
                <a:solidFill>
                  <a:srgbClr val="FFC000"/>
                </a:solidFill>
              </a:rPr>
              <a:t>Cubmaster</a:t>
            </a:r>
            <a:r>
              <a:rPr lang="en-US" b="1" dirty="0">
                <a:solidFill>
                  <a:srgbClr val="FFC000"/>
                </a:solidFill>
              </a:rPr>
              <a:t>, and Religious Education teacher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5951" y="3381487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-1989 </a:t>
            </a:r>
            <a:r>
              <a:rPr lang="en-US" b="1" dirty="0">
                <a:solidFill>
                  <a:srgbClr val="FFC000"/>
                </a:solidFill>
              </a:rPr>
              <a:t>Graduate of </a:t>
            </a:r>
            <a:r>
              <a:rPr lang="en-US" b="1" dirty="0" smtClean="0">
                <a:solidFill>
                  <a:srgbClr val="FFC000"/>
                </a:solidFill>
              </a:rPr>
              <a:t>Union Grove </a:t>
            </a:r>
            <a:r>
              <a:rPr lang="en-US" b="1" dirty="0">
                <a:solidFill>
                  <a:srgbClr val="FFC000"/>
                </a:solidFill>
              </a:rPr>
              <a:t>High 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3975785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-1985 Graduate of Raymond 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4327" y="1558544"/>
            <a:ext cx="81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-Worked </a:t>
            </a:r>
            <a:r>
              <a:rPr lang="en-US" b="1" dirty="0">
                <a:solidFill>
                  <a:srgbClr val="FFC000"/>
                </a:solidFill>
              </a:rPr>
              <a:t>at Rockwell Automation for 10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32754" y="2561748"/>
            <a:ext cx="87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-Certified Public Accountant (</a:t>
            </a:r>
            <a:r>
              <a:rPr lang="en-US" b="1" dirty="0" smtClean="0">
                <a:solidFill>
                  <a:srgbClr val="FFC000"/>
                </a:solidFill>
              </a:rPr>
              <a:t>CPA) that earned </a:t>
            </a:r>
            <a:r>
              <a:rPr lang="en-US" b="1" dirty="0">
                <a:solidFill>
                  <a:srgbClr val="FFC000"/>
                </a:solidFill>
              </a:rPr>
              <a:t>a BBA in Accounting from UW-Madison in 1994</a:t>
            </a:r>
          </a:p>
        </p:txBody>
      </p:sp>
    </p:spTree>
    <p:extLst>
      <p:ext uri="{BB962C8B-B14F-4D97-AF65-F5344CB8AC3E}">
        <p14:creationId xmlns:p14="http://schemas.microsoft.com/office/powerpoint/2010/main" val="37351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9910" y="346631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Diane </a:t>
            </a:r>
            <a:r>
              <a:rPr lang="en-US" dirty="0" err="1" smtClean="0">
                <a:solidFill>
                  <a:srgbClr val="FFC000"/>
                </a:solidFill>
              </a:rPr>
              <a:t>Horstman</a:t>
            </a:r>
            <a:r>
              <a:rPr lang="en-US" dirty="0" smtClean="0">
                <a:solidFill>
                  <a:srgbClr val="FFC000"/>
                </a:solidFill>
              </a:rPr>
              <a:t> (Bauer)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482" y="380915"/>
            <a:ext cx="3567447" cy="445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0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1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5740297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5901" y="254996"/>
            <a:ext cx="7328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</a:t>
            </a:r>
            <a:r>
              <a:rPr lang="en-US" b="1" dirty="0">
                <a:solidFill>
                  <a:srgbClr val="FFC000"/>
                </a:solidFill>
              </a:rPr>
              <a:t>dancing for CATAPULT, a shadow dance theatre company for which he's performed internationally at venues in Vegas, Salt Lake City, Switzerland, Canada, Saudi Arabia and 60 cities in Germany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0853" y="2668545"/>
            <a:ext cx="9751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worked with Marlon </a:t>
            </a:r>
            <a:r>
              <a:rPr lang="en-US" b="1" dirty="0" err="1">
                <a:solidFill>
                  <a:srgbClr val="FFC000"/>
                </a:solidFill>
              </a:rPr>
              <a:t>Gobel</a:t>
            </a:r>
            <a:r>
              <a:rPr lang="en-US" b="1" dirty="0">
                <a:solidFill>
                  <a:srgbClr val="FFC000"/>
                </a:solidFill>
              </a:rPr>
              <a:t>, for his recent showings at Mercedes Benz Fashion Week in NYC. He has also taken on the role of </a:t>
            </a:r>
            <a:r>
              <a:rPr lang="en-US" b="1" dirty="0" smtClean="0">
                <a:solidFill>
                  <a:srgbClr val="FFC000"/>
                </a:solidFill>
              </a:rPr>
              <a:t>Managing Editor </a:t>
            </a:r>
            <a:r>
              <a:rPr lang="en-US" b="1" dirty="0">
                <a:solidFill>
                  <a:srgbClr val="FFC000"/>
                </a:solidFill>
              </a:rPr>
              <a:t>at Large for the Broadway Fashion Report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6750" y="1215595"/>
            <a:ext cx="91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-Is </a:t>
            </a:r>
            <a:r>
              <a:rPr lang="en-US" b="1" dirty="0">
                <a:solidFill>
                  <a:srgbClr val="FFC000"/>
                </a:solidFill>
              </a:rPr>
              <a:t>part of  Chase Brock's company, The Chase Brock Experience, and is dancing with the Alyson </a:t>
            </a:r>
            <a:r>
              <a:rPr lang="en-US" b="1" dirty="0" err="1">
                <a:solidFill>
                  <a:srgbClr val="FFC000"/>
                </a:solidFill>
              </a:rPr>
              <a:t>Laury</a:t>
            </a:r>
            <a:r>
              <a:rPr lang="en-US" b="1" dirty="0">
                <a:solidFill>
                  <a:srgbClr val="FFC000"/>
                </a:solidFill>
              </a:rPr>
              <a:t> Dance 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8944" y="5093966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-2005 Graduate of Raymond School and 2004 Spelling Bee Champion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00992" y="4079108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-Attended Marymount </a:t>
            </a:r>
            <a:r>
              <a:rPr lang="en-US" b="1" dirty="0">
                <a:solidFill>
                  <a:srgbClr val="FFC000"/>
                </a:solidFill>
              </a:rPr>
              <a:t>Manhattan College to </a:t>
            </a:r>
            <a:r>
              <a:rPr lang="en-US" b="1" dirty="0" smtClean="0">
                <a:solidFill>
                  <a:srgbClr val="FFC000"/>
                </a:solidFill>
              </a:rPr>
              <a:t>study </a:t>
            </a:r>
            <a:r>
              <a:rPr lang="en-US" b="1" dirty="0">
                <a:solidFill>
                  <a:srgbClr val="FFC000"/>
                </a:solidFill>
              </a:rPr>
              <a:t>dance and photography graduating Cum Laude with his BFA in Dance (Modern Concentration) in 2013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44089" y="4725439"/>
            <a:ext cx="801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resides in New York City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0476" y="1942070"/>
            <a:ext cx="941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-Has </a:t>
            </a:r>
            <a:r>
              <a:rPr lang="en-US" b="1" dirty="0">
                <a:solidFill>
                  <a:srgbClr val="FFC000"/>
                </a:solidFill>
              </a:rPr>
              <a:t>danced for choreographers like </a:t>
            </a:r>
            <a:r>
              <a:rPr lang="en-US" b="1" dirty="0" err="1">
                <a:solidFill>
                  <a:srgbClr val="FFC000"/>
                </a:solidFill>
              </a:rPr>
              <a:t>Bennyroyce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Royon</a:t>
            </a:r>
            <a:r>
              <a:rPr lang="en-US" b="1" dirty="0">
                <a:solidFill>
                  <a:srgbClr val="FFC000"/>
                </a:solidFill>
              </a:rPr>
              <a:t>, </a:t>
            </a:r>
            <a:r>
              <a:rPr lang="en-US" b="1" dirty="0" err="1">
                <a:solidFill>
                  <a:srgbClr val="FFC000"/>
                </a:solidFill>
              </a:rPr>
              <a:t>Catie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Cuan</a:t>
            </a:r>
            <a:r>
              <a:rPr lang="en-US" b="1" dirty="0">
                <a:solidFill>
                  <a:srgbClr val="FFC000"/>
                </a:solidFill>
              </a:rPr>
              <a:t>, and Sarah Chin, presented his work at Dixon Place in New York City, and performed in music videos for </a:t>
            </a:r>
            <a:r>
              <a:rPr lang="en-US" b="1" dirty="0" err="1">
                <a:solidFill>
                  <a:srgbClr val="FFC000"/>
                </a:solidFill>
              </a:rPr>
              <a:t>Garek</a:t>
            </a:r>
            <a:r>
              <a:rPr lang="en-US" b="1" dirty="0">
                <a:solidFill>
                  <a:srgbClr val="FFC000"/>
                </a:solidFill>
              </a:rPr>
              <a:t> and </a:t>
            </a:r>
            <a:r>
              <a:rPr lang="en-US" b="1" dirty="0" err="1">
                <a:solidFill>
                  <a:srgbClr val="FFC000"/>
                </a:solidFill>
              </a:rPr>
              <a:t>Jadex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8944" y="3330914"/>
            <a:ext cx="87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-Received </a:t>
            </a:r>
            <a:r>
              <a:rPr lang="en-US" b="1" dirty="0">
                <a:solidFill>
                  <a:srgbClr val="FFC000"/>
                </a:solidFill>
              </a:rPr>
              <a:t>scholarships to study at Perry-Mansfield in Steamboat Springs, CO as well as at The Martha Graham School of Contemporary Dance, and with River North Dance Chicago</a:t>
            </a:r>
          </a:p>
        </p:txBody>
      </p:sp>
    </p:spTree>
    <p:extLst>
      <p:ext uri="{BB962C8B-B14F-4D97-AF65-F5344CB8AC3E}">
        <p14:creationId xmlns:p14="http://schemas.microsoft.com/office/powerpoint/2010/main" val="93546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9910" y="346631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Mark </a:t>
            </a:r>
            <a:r>
              <a:rPr lang="en-US" dirty="0" err="1" smtClean="0">
                <a:solidFill>
                  <a:srgbClr val="FFC000"/>
                </a:solidFill>
              </a:rPr>
              <a:t>Osmundsen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974" y="334850"/>
            <a:ext cx="3078051" cy="461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3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6052702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5901" y="97322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-Graduated from the Communication </a:t>
            </a:r>
            <a:r>
              <a:rPr lang="en-US" b="1" dirty="0">
                <a:solidFill>
                  <a:srgbClr val="FFC000"/>
                </a:solidFill>
              </a:rPr>
              <a:t>Arts department of the University of Wisconsin-Madison, where he received his Masters in Film Studies in 1996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0853" y="2642616"/>
            <a:ext cx="9751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-This </a:t>
            </a:r>
            <a:r>
              <a:rPr lang="en-US" b="1" dirty="0">
                <a:solidFill>
                  <a:srgbClr val="FFC000"/>
                </a:solidFill>
              </a:rPr>
              <a:t>year </a:t>
            </a:r>
            <a:r>
              <a:rPr lang="en-US" b="1" dirty="0" smtClean="0">
                <a:solidFill>
                  <a:srgbClr val="FFC000"/>
                </a:solidFill>
              </a:rPr>
              <a:t>this Alumni </a:t>
            </a:r>
            <a:r>
              <a:rPr lang="en-US" b="1" dirty="0">
                <a:solidFill>
                  <a:srgbClr val="FFC000"/>
                </a:solidFill>
              </a:rPr>
              <a:t>and Edward James Olmos introduced the Mexican film Los </a:t>
            </a:r>
            <a:r>
              <a:rPr lang="en-US" b="1" dirty="0" err="1">
                <a:solidFill>
                  <a:srgbClr val="FFC000"/>
                </a:solidFill>
              </a:rPr>
              <a:t>Pequeños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Gigantes</a:t>
            </a:r>
            <a:r>
              <a:rPr lang="en-US" b="1" dirty="0">
                <a:solidFill>
                  <a:srgbClr val="FFC000"/>
                </a:solidFill>
              </a:rPr>
              <a:t>, preserved in collaboration with the festival and professor Sánchez-H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945" y="683729"/>
            <a:ext cx="10245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-He </a:t>
            </a:r>
            <a:r>
              <a:rPr lang="en-US" b="1" dirty="0">
                <a:solidFill>
                  <a:srgbClr val="FFC000"/>
                </a:solidFill>
              </a:rPr>
              <a:t>has supervised the preservation of many short films, including animation by Oskar </a:t>
            </a:r>
            <a:r>
              <a:rPr lang="en-US" b="1" dirty="0" err="1">
                <a:solidFill>
                  <a:srgbClr val="FFC000"/>
                </a:solidFill>
              </a:rPr>
              <a:t>Fischinger</a:t>
            </a:r>
            <a:r>
              <a:rPr lang="en-US" b="1" dirty="0">
                <a:solidFill>
                  <a:srgbClr val="FFC000"/>
                </a:solidFill>
              </a:rPr>
              <a:t> and John and Faith </a:t>
            </a:r>
            <a:r>
              <a:rPr lang="en-US" b="1" dirty="0" err="1">
                <a:solidFill>
                  <a:srgbClr val="FFC000"/>
                </a:solidFill>
              </a:rPr>
              <a:t>Hubley</a:t>
            </a:r>
            <a:r>
              <a:rPr lang="en-US" b="1" dirty="0">
                <a:solidFill>
                  <a:srgbClr val="FFC000"/>
                </a:solidFill>
              </a:rPr>
              <a:t>; the Oscar winning documentaries Dylan Thomas and Lindsey Anderson’s Thursday’s Children; as well as silent films, like the 1910 </a:t>
            </a:r>
            <a:r>
              <a:rPr lang="en-US" b="1" dirty="0" err="1">
                <a:solidFill>
                  <a:srgbClr val="FFC000"/>
                </a:solidFill>
              </a:rPr>
              <a:t>Thanhouser</a:t>
            </a:r>
            <a:r>
              <a:rPr lang="en-US" b="1" dirty="0">
                <a:solidFill>
                  <a:srgbClr val="FFC000"/>
                </a:solidFill>
              </a:rPr>
              <a:t> short The Actor’s Children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9419" y="5537045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-1985 Graduate of Raymond 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07524" y="4668503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-He </a:t>
            </a:r>
            <a:r>
              <a:rPr lang="en-US" b="1" dirty="0">
                <a:solidFill>
                  <a:srgbClr val="FFC000"/>
                </a:solidFill>
              </a:rPr>
              <a:t>has worked for the Academy Film Archive since 1998, and became Preservation Officer in 2002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444017" y="4006744"/>
            <a:ext cx="9612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-Collaborated </a:t>
            </a:r>
            <a:r>
              <a:rPr lang="en-US" b="1" dirty="0">
                <a:solidFill>
                  <a:srgbClr val="FFC000"/>
                </a:solidFill>
              </a:rPr>
              <a:t>with 20th Century Fox on the preservation of the 70mm Best Picture winners The Sound of Music and Patton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945" y="1646695"/>
            <a:ext cx="10720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-Since </a:t>
            </a:r>
            <a:r>
              <a:rPr lang="en-US" b="1" dirty="0">
                <a:solidFill>
                  <a:srgbClr val="FFC000"/>
                </a:solidFill>
              </a:rPr>
              <a:t>2002 he has also participated in the Los Angeles Latino International Film Festival, serving on the LALIFF preservation committee with the festival co-founder Marlene </a:t>
            </a:r>
            <a:r>
              <a:rPr lang="en-US" b="1" dirty="0" err="1">
                <a:solidFill>
                  <a:srgbClr val="FFC000"/>
                </a:solidFill>
              </a:rPr>
              <a:t>Dermer</a:t>
            </a:r>
            <a:r>
              <a:rPr lang="en-US" b="1" dirty="0">
                <a:solidFill>
                  <a:srgbClr val="FFC000"/>
                </a:solidFill>
              </a:rPr>
              <a:t> and Professor José Sánchez-H. of the Film and Electronic Arts Department, California State University, Long 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314" y="3359868"/>
            <a:ext cx="10451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-At </a:t>
            </a:r>
            <a:r>
              <a:rPr lang="en-US" b="1" dirty="0">
                <a:solidFill>
                  <a:srgbClr val="FFC000"/>
                </a:solidFill>
              </a:rPr>
              <a:t>this year’s </a:t>
            </a:r>
            <a:r>
              <a:rPr lang="en-US" b="1" dirty="0" smtClean="0">
                <a:solidFill>
                  <a:srgbClr val="FFC000"/>
                </a:solidFill>
              </a:rPr>
              <a:t>Latin American Studies Film Series at California State University, </a:t>
            </a:r>
            <a:r>
              <a:rPr lang="en-US" b="1" dirty="0">
                <a:solidFill>
                  <a:srgbClr val="FFC000"/>
                </a:solidFill>
              </a:rPr>
              <a:t>Reconciling Realities, </a:t>
            </a:r>
            <a:r>
              <a:rPr lang="en-US" b="1" dirty="0" smtClean="0">
                <a:solidFill>
                  <a:srgbClr val="FFC000"/>
                </a:solidFill>
              </a:rPr>
              <a:t>this Alumni </a:t>
            </a:r>
            <a:r>
              <a:rPr lang="en-US" b="1" dirty="0">
                <a:solidFill>
                  <a:srgbClr val="FFC000"/>
                </a:solidFill>
              </a:rPr>
              <a:t>co-presented </a:t>
            </a:r>
            <a:r>
              <a:rPr lang="en-US" b="1" dirty="0" err="1">
                <a:solidFill>
                  <a:srgbClr val="FFC000"/>
                </a:solidFill>
              </a:rPr>
              <a:t>Jacobo</a:t>
            </a:r>
            <a:r>
              <a:rPr lang="en-US" b="1" dirty="0">
                <a:solidFill>
                  <a:srgbClr val="FFC000"/>
                </a:solidFill>
              </a:rPr>
              <a:t> Morales’ film Dios los </a:t>
            </a:r>
            <a:r>
              <a:rPr lang="en-US" b="1" dirty="0" err="1">
                <a:solidFill>
                  <a:srgbClr val="FFC000"/>
                </a:solidFill>
              </a:rPr>
              <a:t>Cría</a:t>
            </a:r>
            <a:r>
              <a:rPr lang="en-US" b="1" dirty="0">
                <a:solidFill>
                  <a:srgbClr val="FFC000"/>
                </a:solidFill>
              </a:rPr>
              <a:t> with Professor Sánchez-H</a:t>
            </a:r>
          </a:p>
        </p:txBody>
      </p:sp>
    </p:spTree>
    <p:extLst>
      <p:ext uri="{BB962C8B-B14F-4D97-AF65-F5344CB8AC3E}">
        <p14:creationId xmlns:p14="http://schemas.microsoft.com/office/powerpoint/2010/main" val="30640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4" grpId="0"/>
      <p:bldP spid="16" grpId="0"/>
      <p:bldP spid="5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9910" y="346631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Josef Lindner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06" y="902528"/>
            <a:ext cx="4864377" cy="36482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87" y="728504"/>
            <a:ext cx="2690513" cy="399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0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2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6052702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5901" y="97322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-Was on the first team of therapists in Wisconsin to administer ABR (auditory brainstem response) hearing screenings to infants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4319" y="1891976"/>
            <a:ext cx="9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-Works the voting polls at Raymond Town Hall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945" y="833368"/>
            <a:ext cx="1024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-Worked </a:t>
            </a:r>
            <a:r>
              <a:rPr lang="en-US" b="1" dirty="0">
                <a:solidFill>
                  <a:srgbClr val="FFC000"/>
                </a:solidFill>
              </a:rPr>
              <a:t>as speech therapist at St. Mary's and St. Luke's in Racine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2885" y="5311812"/>
            <a:ext cx="875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-1980 Graduate of Raymond 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4016" y="3066565"/>
            <a:ext cx="9612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-Attended </a:t>
            </a:r>
            <a:r>
              <a:rPr lang="en-US" b="1" dirty="0">
                <a:solidFill>
                  <a:srgbClr val="FFC000"/>
                </a:solidFill>
              </a:rPr>
              <a:t>UW-Whitewater receiving a </a:t>
            </a:r>
            <a:r>
              <a:rPr lang="en-US" b="1" dirty="0" smtClean="0">
                <a:solidFill>
                  <a:srgbClr val="FFC000"/>
                </a:solidFill>
              </a:rPr>
              <a:t>Masters </a:t>
            </a:r>
            <a:r>
              <a:rPr lang="en-US" b="1" dirty="0">
                <a:solidFill>
                  <a:srgbClr val="FFC000"/>
                </a:solidFill>
              </a:rPr>
              <a:t>degree in </a:t>
            </a:r>
            <a:r>
              <a:rPr lang="en-US" b="1" dirty="0" smtClean="0">
                <a:solidFill>
                  <a:srgbClr val="FFC000"/>
                </a:solidFill>
              </a:rPr>
              <a:t>Speech/Language Pathology 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945" y="1397572"/>
            <a:ext cx="10720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-Certified </a:t>
            </a:r>
            <a:r>
              <a:rPr lang="en-US" b="1" dirty="0">
                <a:solidFill>
                  <a:srgbClr val="FFC000"/>
                </a:solidFill>
              </a:rPr>
              <a:t>Forensics </a:t>
            </a:r>
            <a:r>
              <a:rPr lang="en-US" b="1" dirty="0" smtClean="0">
                <a:solidFill>
                  <a:srgbClr val="FFC000"/>
                </a:solidFill>
              </a:rPr>
              <a:t>judge, </a:t>
            </a:r>
            <a:r>
              <a:rPr lang="en-US" b="1" dirty="0">
                <a:solidFill>
                  <a:srgbClr val="FFC000"/>
                </a:solidFill>
              </a:rPr>
              <a:t>judging High school forensics </a:t>
            </a:r>
            <a:r>
              <a:rPr lang="en-US" b="1" dirty="0" smtClean="0">
                <a:solidFill>
                  <a:srgbClr val="FFC000"/>
                </a:solidFill>
              </a:rPr>
              <a:t>for the last </a:t>
            </a:r>
            <a:r>
              <a:rPr lang="en-US" b="1" dirty="0">
                <a:solidFill>
                  <a:srgbClr val="FFC000"/>
                </a:solidFill>
              </a:rPr>
              <a:t>4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314" y="2462981"/>
            <a:ext cx="104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-Substitute teacher </a:t>
            </a:r>
            <a:r>
              <a:rPr lang="en-US" b="1" dirty="0">
                <a:solidFill>
                  <a:srgbClr val="FFC000"/>
                </a:solidFill>
              </a:rPr>
              <a:t>at Raymond </a:t>
            </a:r>
            <a:r>
              <a:rPr lang="en-US" b="1" dirty="0" smtClean="0">
                <a:solidFill>
                  <a:srgbClr val="FFC000"/>
                </a:solidFill>
              </a:rPr>
              <a:t>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0391" y="3737378"/>
            <a:ext cx="972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-Married and proud mother of </a:t>
            </a:r>
            <a:r>
              <a:rPr lang="en-US" b="1" dirty="0">
                <a:solidFill>
                  <a:srgbClr val="FFC000"/>
                </a:solidFill>
              </a:rPr>
              <a:t>3</a:t>
            </a:r>
            <a:r>
              <a:rPr lang="en-US" b="1" dirty="0" smtClean="0">
                <a:solidFill>
                  <a:srgbClr val="FFC000"/>
                </a:solidFill>
              </a:rPr>
              <a:t> daughters (Wisconsin-Madison, Northeastern University,  Prairie High School) whom </a:t>
            </a:r>
            <a:r>
              <a:rPr lang="en-US" b="1" dirty="0">
                <a:solidFill>
                  <a:srgbClr val="FFC000"/>
                </a:solidFill>
              </a:rPr>
              <a:t>all graduated from </a:t>
            </a:r>
            <a:r>
              <a:rPr lang="en-US" b="1" dirty="0" smtClean="0">
                <a:solidFill>
                  <a:srgbClr val="FFC000"/>
                </a:solidFill>
              </a:rPr>
              <a:t>Raymond 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7904" y="4678890"/>
            <a:ext cx="531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-1984 Graduate of Union Grove High School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5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0" grpId="0"/>
      <p:bldP spid="16" grpId="0"/>
      <p:bldP spid="5" grpId="0"/>
      <p:bldP spid="11" grpId="0"/>
      <p:bldP spid="2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9910" y="346631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Pam Henderson (Wagner)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982" y="1089770"/>
            <a:ext cx="4659255" cy="354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8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Can you guess this Raymond School Alumni?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1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853" y="6052702"/>
            <a:ext cx="9144000" cy="77677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Who is this Raymond Alumni?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5900" y="347047"/>
            <a:ext cx="73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-</a:t>
            </a:r>
            <a:r>
              <a:rPr lang="en-US" b="1" dirty="0" smtClean="0">
                <a:solidFill>
                  <a:srgbClr val="FFC000"/>
                </a:solidFill>
              </a:rPr>
              <a:t>Was </a:t>
            </a:r>
            <a:r>
              <a:rPr lang="en-US" b="1" dirty="0">
                <a:solidFill>
                  <a:srgbClr val="FFC000"/>
                </a:solidFill>
              </a:rPr>
              <a:t>the first Human Resources Director at the Racine Youthful Offender Correctional Facility.</a:t>
            </a:r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0391" y="2770496"/>
            <a:ext cx="9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-</a:t>
            </a:r>
            <a:r>
              <a:rPr lang="en-US" b="1" dirty="0" smtClean="0">
                <a:solidFill>
                  <a:srgbClr val="FFC000"/>
                </a:solidFill>
              </a:rPr>
              <a:t>Masters </a:t>
            </a:r>
            <a:r>
              <a:rPr lang="en-US" b="1" dirty="0">
                <a:solidFill>
                  <a:srgbClr val="FFC000"/>
                </a:solidFill>
              </a:rPr>
              <a:t>Degree in Public Administration from </a:t>
            </a:r>
            <a:r>
              <a:rPr lang="en-US" b="1" dirty="0" smtClean="0">
                <a:solidFill>
                  <a:srgbClr val="FFC000"/>
                </a:solidFill>
              </a:rPr>
              <a:t>UW-Milwaukee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0517" y="1322158"/>
            <a:ext cx="1024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-Currently works for the State of Wisconsin in Human Resources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4016" y="4194178"/>
            <a:ext cx="9612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-1991 Graduate of Union Grove High School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3141" y="2072384"/>
            <a:ext cx="10720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-Former All </a:t>
            </a:r>
            <a:r>
              <a:rPr lang="en-US" b="1" dirty="0">
                <a:solidFill>
                  <a:srgbClr val="FFC000"/>
                </a:solidFill>
              </a:rPr>
              <a:t>Conference Tennis Player at Union Grove High 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7314" y="3574670"/>
            <a:ext cx="104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-1995 Graduate of University of Wisconsin-Madison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0391" y="4813686"/>
            <a:ext cx="972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-1987 Graduate of Raymond School, has two children currently attending Raymond School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84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9" grpId="0"/>
      <p:bldP spid="16" grpId="0"/>
      <p:bldP spid="5" grpId="0"/>
      <p:bldP spid="11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9910" y="3466318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Becky </a:t>
            </a:r>
            <a:r>
              <a:rPr lang="en-US" dirty="0" err="1" smtClean="0">
                <a:solidFill>
                  <a:srgbClr val="FFC000"/>
                </a:solidFill>
              </a:rPr>
              <a:t>Eichner</a:t>
            </a:r>
            <a:r>
              <a:rPr lang="en-US" dirty="0" smtClean="0">
                <a:solidFill>
                  <a:srgbClr val="FFC000"/>
                </a:solidFill>
              </a:rPr>
              <a:t> (Wagner)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7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75763"/>
            <a:ext cx="9144000" cy="39200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Do you know an alumni that should be recognized?  Please call Joe Dawidziak at Raymond School or email dawijoe@raymond.k12.wi.us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4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5357</TotalTime>
  <Words>2029</Words>
  <Application>Microsoft Office PowerPoint</Application>
  <PresentationFormat>Widescreen</PresentationFormat>
  <Paragraphs>168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Can you guess this Raymond School Alumni?</vt:lpstr>
      <vt:lpstr>      </vt:lpstr>
      <vt:lpstr>Megan Mikolajczyk</vt:lpstr>
      <vt:lpstr>Can you guess this Raymond School Alumni?</vt:lpstr>
      <vt:lpstr>      </vt:lpstr>
      <vt:lpstr>Alex Vincer</vt:lpstr>
      <vt:lpstr>Can you guess this Raymond School Alumni?</vt:lpstr>
      <vt:lpstr>      </vt:lpstr>
      <vt:lpstr>Brian Washburn</vt:lpstr>
      <vt:lpstr>Can you guess this Raymond School Alumni?</vt:lpstr>
      <vt:lpstr>      </vt:lpstr>
      <vt:lpstr>Brian Griffin</vt:lpstr>
      <vt:lpstr>Can you guess this Raymond School Alumni?</vt:lpstr>
      <vt:lpstr>PowerPoint Presentation</vt:lpstr>
      <vt:lpstr>Kelly Linstroth</vt:lpstr>
      <vt:lpstr>Can you guess this Raymond School Alumni?</vt:lpstr>
      <vt:lpstr>PowerPoint Presentation</vt:lpstr>
      <vt:lpstr>Jacob Dinauer</vt:lpstr>
      <vt:lpstr>Can you guess this Raymond School Alumni?</vt:lpstr>
      <vt:lpstr>PowerPoint Presentation</vt:lpstr>
      <vt:lpstr>Aaron Kostuch</vt:lpstr>
      <vt:lpstr>Can you guess this Raymond School Alumni?</vt:lpstr>
      <vt:lpstr>PowerPoint Presentation</vt:lpstr>
      <vt:lpstr>Timothy G. Ruff Welch</vt:lpstr>
      <vt:lpstr>Can you guess this Raymond School Alumni?</vt:lpstr>
      <vt:lpstr>PowerPoint Presentation</vt:lpstr>
      <vt:lpstr>Matt Linstroth</vt:lpstr>
      <vt:lpstr>Can you guess this Raymond School Alumni?</vt:lpstr>
      <vt:lpstr>PowerPoint Presentation</vt:lpstr>
      <vt:lpstr>Diane Horstman (Bauer)</vt:lpstr>
      <vt:lpstr>Can you guess this Raymond School Alumni?</vt:lpstr>
      <vt:lpstr>PowerPoint Presentation</vt:lpstr>
      <vt:lpstr>Mark Osmundsen</vt:lpstr>
      <vt:lpstr>Can you guess this Raymond School Alumni?</vt:lpstr>
      <vt:lpstr>PowerPoint Presentation</vt:lpstr>
      <vt:lpstr>Josef Lindner</vt:lpstr>
      <vt:lpstr>Can you guess this Raymond School Alumni?</vt:lpstr>
      <vt:lpstr>PowerPoint Presentation</vt:lpstr>
      <vt:lpstr>Pam Henderson (Wagner)</vt:lpstr>
      <vt:lpstr>Can you guess this Raymond School Alumni?</vt:lpstr>
      <vt:lpstr>PowerPoint Presentation</vt:lpstr>
      <vt:lpstr>Becky Eichner (Wagner)</vt:lpstr>
      <vt:lpstr>Do you know an alumni that should be recognized?  Please call Joe Dawidziak at Raymond School or email dawijoe@raymond.k12.wi.us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you guess this alumni?</dc:title>
  <dc:creator>Joseph Dawidziak</dc:creator>
  <cp:lastModifiedBy>Joseph Dawidziak</cp:lastModifiedBy>
  <cp:revision>56</cp:revision>
  <dcterms:created xsi:type="dcterms:W3CDTF">2014-09-08T14:08:33Z</dcterms:created>
  <dcterms:modified xsi:type="dcterms:W3CDTF">2015-08-10T14:37:55Z</dcterms:modified>
</cp:coreProperties>
</file>