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3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E871-2349-4806-B008-F24B0EC88406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62A58-62CC-429B-AFB3-0045D7CE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5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CCA382-7D7C-4B03-8E70-2BE81DCEE4FF}" type="slidenum">
              <a:rPr lang="en-US"/>
              <a:pPr/>
              <a:t>2</a:t>
            </a:fld>
            <a:endParaRPr lang="en-US"/>
          </a:p>
        </p:txBody>
      </p:sp>
      <p:sp>
        <p:nvSpPr>
          <p:cNvPr id="188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E043B1-C86D-495F-9C87-15E04C5B60FC}" type="slidenum">
              <a:rPr lang="en-US"/>
              <a:pPr/>
              <a:t>3</a:t>
            </a:fld>
            <a:endParaRPr lang="en-US"/>
          </a:p>
        </p:txBody>
      </p:sp>
      <p:sp>
        <p:nvSpPr>
          <p:cNvPr id="188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6B5BF9-B454-4E4B-A36A-0F8E5A722BDE}" type="slidenum">
              <a:rPr lang="en-US"/>
              <a:pPr/>
              <a:t>4</a:t>
            </a:fld>
            <a:endParaRPr lang="en-US"/>
          </a:p>
        </p:txBody>
      </p:sp>
      <p:sp>
        <p:nvSpPr>
          <p:cNvPr id="188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B572DB-AC14-478A-BBE3-A5EDE588BBB5}" type="slidenum">
              <a:rPr lang="en-US"/>
              <a:pPr/>
              <a:t>5</a:t>
            </a:fld>
            <a:endParaRPr lang="en-US"/>
          </a:p>
        </p:txBody>
      </p:sp>
      <p:sp>
        <p:nvSpPr>
          <p:cNvPr id="189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390B1-1A97-498B-B35F-22F0DA3C49D2}" type="slidenum">
              <a:rPr lang="en-US"/>
              <a:pPr/>
              <a:t>6</a:t>
            </a:fld>
            <a:endParaRPr lang="en-US"/>
          </a:p>
        </p:txBody>
      </p:sp>
      <p:sp>
        <p:nvSpPr>
          <p:cNvPr id="189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24C89-739B-4FDB-9289-A98DF7300756}" type="slidenum">
              <a:rPr lang="en-US"/>
              <a:pPr/>
              <a:t>7</a:t>
            </a:fld>
            <a:endParaRPr lang="en-US"/>
          </a:p>
        </p:txBody>
      </p:sp>
      <p:sp>
        <p:nvSpPr>
          <p:cNvPr id="189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154A65-E905-4151-9128-9AF48DB26733}" type="slidenum">
              <a:rPr lang="en-US"/>
              <a:pPr/>
              <a:t>8</a:t>
            </a:fld>
            <a:endParaRPr lang="en-US"/>
          </a:p>
        </p:txBody>
      </p:sp>
      <p:sp>
        <p:nvSpPr>
          <p:cNvPr id="189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64267-2DFC-4369-87EE-1850D300EB6D}" type="slidenum">
              <a:rPr lang="en-US"/>
              <a:pPr/>
              <a:t>9</a:t>
            </a:fld>
            <a:endParaRPr lang="en-US"/>
          </a:p>
        </p:txBody>
      </p:sp>
      <p:sp>
        <p:nvSpPr>
          <p:cNvPr id="190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3B2BAC-BAD1-4772-94CC-4868BA933EA0}" type="slidenum">
              <a:rPr lang="en-US"/>
              <a:pPr/>
              <a:t>10</a:t>
            </a:fld>
            <a:endParaRPr lang="en-US"/>
          </a:p>
        </p:txBody>
      </p:sp>
      <p:sp>
        <p:nvSpPr>
          <p:cNvPr id="189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CCF32F-F843-4B02-82F7-68EC89783DCA}" type="slidenum">
              <a:rPr lang="en-US"/>
              <a:pPr/>
              <a:t>11</a:t>
            </a:fld>
            <a:endParaRPr lang="en-US"/>
          </a:p>
        </p:txBody>
      </p:sp>
      <p:sp>
        <p:nvSpPr>
          <p:cNvPr id="190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7FC8F-3AC7-470D-AFA4-0484CA3F2EA6}" type="slidenum">
              <a:rPr lang="en-US"/>
              <a:pPr/>
              <a:t>12</a:t>
            </a:fld>
            <a:endParaRPr lang="en-US"/>
          </a:p>
        </p:txBody>
      </p:sp>
      <p:sp>
        <p:nvSpPr>
          <p:cNvPr id="190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44044-8685-4D46-A3A3-20DFD93788B4}" type="slidenum">
              <a:rPr lang="en-US"/>
              <a:pPr/>
              <a:t>13</a:t>
            </a:fld>
            <a:endParaRPr lang="en-US"/>
          </a:p>
        </p:txBody>
      </p:sp>
      <p:sp>
        <p:nvSpPr>
          <p:cNvPr id="191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4FFD15-C22C-4B19-B989-BF9D506324C9}" type="slidenum">
              <a:rPr lang="en-US"/>
              <a:pPr/>
              <a:t>14</a:t>
            </a:fld>
            <a:endParaRPr lang="en-US"/>
          </a:p>
        </p:txBody>
      </p:sp>
      <p:sp>
        <p:nvSpPr>
          <p:cNvPr id="191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86683B-070B-4778-849E-9DFA5B697F86}" type="slidenum">
              <a:rPr lang="en-US"/>
              <a:pPr/>
              <a:t>15</a:t>
            </a:fld>
            <a:endParaRPr lang="en-US"/>
          </a:p>
        </p:txBody>
      </p:sp>
      <p:sp>
        <p:nvSpPr>
          <p:cNvPr id="191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5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D301DD9-DC53-453D-AB18-D3F1ACF31FDC}" type="datetimeFigureOut">
              <a:rPr lang="en-US" smtClean="0"/>
              <a:t>11/8/2015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4CAE59B-3706-42CB-A15D-43A9C80A43E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4.4 Acceleration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138" name="Rectangle 2"/>
          <p:cNvSpPr>
            <a:spLocks noChangeArrowheads="1"/>
          </p:cNvSpPr>
          <p:nvPr/>
        </p:nvSpPr>
        <p:spPr bwMode="auto">
          <a:xfrm>
            <a:off x="230189" y="1447800"/>
            <a:ext cx="84859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3600" b="1" dirty="0" smtClean="0">
                <a:ea typeface="Times New Roman" pitchFamily="18" charset="0"/>
                <a:cs typeface="Minion-Regular" charset="0"/>
              </a:rPr>
              <a:t>Acceleration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is the rate at which the velocity is changing.</a:t>
            </a:r>
          </a:p>
        </p:txBody>
      </p:sp>
      <p:sp>
        <p:nvSpPr>
          <p:cNvPr id="1883140" name="Rectangle 4"/>
          <p:cNvSpPr>
            <a:spLocks noChangeArrowheads="1"/>
          </p:cNvSpPr>
          <p:nvPr/>
        </p:nvSpPr>
        <p:spPr bwMode="auto">
          <a:xfrm>
            <a:off x="230188" y="623888"/>
            <a:ext cx="60944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3600" b="1" dirty="0">
                <a:solidFill>
                  <a:schemeClr val="tx1"/>
                </a:solidFill>
              </a:rPr>
              <a:t>4.4</a:t>
            </a:r>
            <a:r>
              <a:rPr lang="en-US" sz="3600" b="1" dirty="0">
                <a:solidFill>
                  <a:srgbClr val="007B32"/>
                </a:solidFill>
              </a:rPr>
              <a:t> </a:t>
            </a:r>
            <a:r>
              <a:rPr lang="en-US" sz="3600" b="1" dirty="0">
                <a:solidFill>
                  <a:srgbClr val="E63219"/>
                </a:solidFill>
              </a:rPr>
              <a:t>Acceleration</a:t>
            </a:r>
          </a:p>
        </p:txBody>
      </p:sp>
      <p:pic>
        <p:nvPicPr>
          <p:cNvPr id="1883141" name="Picture 5" descr="CPPE-Ch4-4_p51-Eq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31" y="3200400"/>
            <a:ext cx="8077200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05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186" name="Rectangle 2"/>
          <p:cNvSpPr>
            <a:spLocks noChangeArrowheads="1"/>
          </p:cNvSpPr>
          <p:nvPr/>
        </p:nvSpPr>
        <p:spPr bwMode="auto">
          <a:xfrm>
            <a:off x="227013" y="1196975"/>
            <a:ext cx="823118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In physics, the term </a:t>
            </a:r>
            <a:r>
              <a:rPr lang="en-US" sz="3600" i="1" dirty="0">
                <a:ea typeface="Times New Roman" pitchFamily="18" charset="0"/>
                <a:cs typeface="Minion-Regular" charset="0"/>
              </a:rPr>
              <a:t>acceleration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applies to decreases as well as increases in speed. </a:t>
            </a:r>
            <a:endParaRPr lang="en-US" sz="3600" dirty="0" smtClean="0">
              <a:ea typeface="Times New Roman" pitchFamily="18" charset="0"/>
              <a:cs typeface="Minion-Regular" charset="0"/>
            </a:endParaRPr>
          </a:p>
          <a:p>
            <a:pPr>
              <a:buFontTx/>
              <a:buNone/>
            </a:pPr>
            <a:endParaRPr lang="en-US" sz="3600" dirty="0">
              <a:ea typeface="Times New Roman" pitchFamily="18" charset="0"/>
              <a:cs typeface="Minion-Regular" charset="0"/>
            </a:endParaRPr>
          </a:p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The brakes of a car </a:t>
            </a:r>
            <a:r>
              <a:rPr lang="en-US" sz="3600" dirty="0" smtClean="0">
                <a:ea typeface="Times New Roman" pitchFamily="18" charset="0"/>
                <a:cs typeface="Minion-Regular" charset="0"/>
              </a:rPr>
              <a:t>can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produce a large decrease per second in the speed. This is often called </a:t>
            </a:r>
            <a:r>
              <a:rPr lang="en-US" sz="3600" b="1" i="1" dirty="0">
                <a:ea typeface="Times New Roman" pitchFamily="18" charset="0"/>
                <a:cs typeface="Minion-Regular" charset="0"/>
              </a:rPr>
              <a:t>deceleration.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470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234" name="Rectangle 2"/>
          <p:cNvSpPr>
            <a:spLocks noChangeArrowheads="1"/>
          </p:cNvSpPr>
          <p:nvPr/>
        </p:nvSpPr>
        <p:spPr bwMode="auto">
          <a:xfrm>
            <a:off x="227013" y="1196975"/>
            <a:ext cx="82311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A car is accelerating whenever there is a </a:t>
            </a:r>
            <a:r>
              <a:rPr lang="en-US" sz="3600" i="1" dirty="0">
                <a:ea typeface="Times New Roman" pitchFamily="18" charset="0"/>
                <a:cs typeface="Minion-Regular" charset="0"/>
              </a:rPr>
              <a:t>change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in its state of motion. </a:t>
            </a:r>
          </a:p>
        </p:txBody>
      </p:sp>
      <p:pic>
        <p:nvPicPr>
          <p:cNvPr id="1887241" name="Picture 9" descr="CPPE-Ch4-4_p51-Car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8" y="2971800"/>
            <a:ext cx="60229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28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9285" name="Picture 5" descr="CPPE-Ch4-4_p51-Car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3048000"/>
            <a:ext cx="8837612" cy="20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89282" name="Rectangle 2"/>
          <p:cNvSpPr>
            <a:spLocks noChangeArrowheads="1"/>
          </p:cNvSpPr>
          <p:nvPr/>
        </p:nvSpPr>
        <p:spPr bwMode="auto">
          <a:xfrm>
            <a:off x="227013" y="1196975"/>
            <a:ext cx="82311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A car is accelerating whenever there is a </a:t>
            </a:r>
            <a:r>
              <a:rPr lang="en-US" sz="3600" i="1" dirty="0">
                <a:ea typeface="Times New Roman" pitchFamily="18" charset="0"/>
                <a:cs typeface="Minion-Regular" charset="0"/>
              </a:rPr>
              <a:t>change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in its state of motion. </a:t>
            </a:r>
          </a:p>
        </p:txBody>
      </p:sp>
    </p:spTree>
    <p:extLst>
      <p:ext uri="{BB962C8B-B14F-4D97-AF65-F5344CB8AC3E}">
        <p14:creationId xmlns:p14="http://schemas.microsoft.com/office/powerpoint/2010/main" val="36820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330" name="Rectangle 2"/>
          <p:cNvSpPr>
            <a:spLocks noChangeArrowheads="1"/>
          </p:cNvSpPr>
          <p:nvPr/>
        </p:nvSpPr>
        <p:spPr bwMode="auto">
          <a:xfrm>
            <a:off x="304800" y="381000"/>
            <a:ext cx="82311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A car is accelerating whenever there is a </a:t>
            </a:r>
            <a:r>
              <a:rPr lang="en-US" sz="3600" i="1" dirty="0">
                <a:ea typeface="Times New Roman" pitchFamily="18" charset="0"/>
                <a:cs typeface="Minion-Regular" charset="0"/>
              </a:rPr>
              <a:t>change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in its state of motion. </a:t>
            </a:r>
          </a:p>
        </p:txBody>
      </p:sp>
      <p:pic>
        <p:nvPicPr>
          <p:cNvPr id="1891332" name="Picture 4" descr="CPPE-Ch4-4_p51-Car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88392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1335" name="Picture 7" descr="CPPE-Ch4-4_p51-Mou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3" y="4743450"/>
            <a:ext cx="2097087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68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37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196975"/>
            <a:ext cx="7620000" cy="5191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sz="2800" b="1">
                <a:solidFill>
                  <a:schemeClr val="hlink"/>
                </a:solidFill>
                <a:ea typeface="Times New Roman" pitchFamily="18" charset="0"/>
                <a:cs typeface="Minion-Regular" charset="0"/>
              </a:rPr>
              <a:t>Change in Direction</a:t>
            </a:r>
          </a:p>
        </p:txBody>
      </p:sp>
      <p:sp>
        <p:nvSpPr>
          <p:cNvPr id="1893379" name="Rectangle 3"/>
          <p:cNvSpPr>
            <a:spLocks noChangeArrowheads="1"/>
          </p:cNvSpPr>
          <p:nvPr/>
        </p:nvSpPr>
        <p:spPr bwMode="auto">
          <a:xfrm>
            <a:off x="227013" y="1766888"/>
            <a:ext cx="708818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46125" lvl="1" indent="-285750"/>
            <a:r>
              <a:rPr lang="en-US" sz="3200" b="1" dirty="0" smtClean="0">
                <a:ea typeface="Times New Roman" pitchFamily="18" charset="0"/>
                <a:cs typeface="Minion-Regular" charset="0"/>
              </a:rPr>
              <a:t>Acceleration</a:t>
            </a:r>
            <a:r>
              <a:rPr lang="en-US" sz="3200" dirty="0" smtClean="0">
                <a:ea typeface="Times New Roman" pitchFamily="18" charset="0"/>
                <a:cs typeface="Minion-Regular" charset="0"/>
              </a:rPr>
              <a:t> </a:t>
            </a:r>
            <a:r>
              <a:rPr lang="en-US" sz="3200" dirty="0">
                <a:ea typeface="Times New Roman" pitchFamily="18" charset="0"/>
                <a:cs typeface="Minion-Regular" charset="0"/>
              </a:rPr>
              <a:t>is defined as the rate of </a:t>
            </a:r>
            <a:r>
              <a:rPr lang="en-US" sz="3200" b="1" dirty="0">
                <a:ea typeface="Times New Roman" pitchFamily="18" charset="0"/>
                <a:cs typeface="Minion-Regular" charset="0"/>
              </a:rPr>
              <a:t>change in </a:t>
            </a:r>
            <a:r>
              <a:rPr lang="en-US" sz="3200" b="1" i="1" dirty="0">
                <a:ea typeface="Times New Roman" pitchFamily="18" charset="0"/>
                <a:cs typeface="Minion-Regular" charset="0"/>
              </a:rPr>
              <a:t>velocity</a:t>
            </a:r>
            <a:r>
              <a:rPr lang="en-US" sz="3200" i="1" dirty="0">
                <a:ea typeface="Times New Roman" pitchFamily="18" charset="0"/>
                <a:cs typeface="Minion-Regular" charset="0"/>
              </a:rPr>
              <a:t>, </a:t>
            </a:r>
            <a:r>
              <a:rPr lang="en-US" sz="3200" dirty="0">
                <a:ea typeface="Times New Roman" pitchFamily="18" charset="0"/>
                <a:cs typeface="Minion-Regular" charset="0"/>
              </a:rPr>
              <a:t>rather than </a:t>
            </a:r>
            <a:r>
              <a:rPr lang="en-US" sz="3200" i="1" dirty="0">
                <a:ea typeface="Times New Roman" pitchFamily="18" charset="0"/>
                <a:cs typeface="Minion-Regular" charset="0"/>
              </a:rPr>
              <a:t>speed. </a:t>
            </a:r>
            <a:endParaRPr lang="en-US" sz="3200" dirty="0">
              <a:ea typeface="Times New Roman" pitchFamily="18" charset="0"/>
              <a:cs typeface="Minion-Regular" charset="0"/>
            </a:endParaRPr>
          </a:p>
          <a:p>
            <a:pPr marL="746125" lvl="1" indent="-285750"/>
            <a:r>
              <a:rPr lang="en-US" sz="3200" dirty="0">
                <a:ea typeface="Times New Roman" pitchFamily="18" charset="0"/>
                <a:cs typeface="Minion-Regular" charset="0"/>
              </a:rPr>
              <a:t>Acceleration, like velocity, is a </a:t>
            </a:r>
            <a:r>
              <a:rPr lang="en-US" sz="3200" b="1" dirty="0">
                <a:ea typeface="Times New Roman" pitchFamily="18" charset="0"/>
                <a:cs typeface="Minion-Regular" charset="0"/>
              </a:rPr>
              <a:t>vector</a:t>
            </a:r>
            <a:r>
              <a:rPr lang="en-US" sz="3200" dirty="0">
                <a:ea typeface="Times New Roman" pitchFamily="18" charset="0"/>
                <a:cs typeface="Minion-Regular" charset="0"/>
              </a:rPr>
              <a:t> quantity because it is directional. </a:t>
            </a:r>
          </a:p>
        </p:txBody>
      </p:sp>
    </p:spTree>
    <p:extLst>
      <p:ext uri="{BB962C8B-B14F-4D97-AF65-F5344CB8AC3E}">
        <p14:creationId xmlns:p14="http://schemas.microsoft.com/office/powerpoint/2010/main" val="35662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5430" name="Picture 6" descr="CPPE-Ch4-4_p52-Cliff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362200"/>
            <a:ext cx="5256212" cy="3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5426" name="Rectangle 2"/>
          <p:cNvSpPr>
            <a:spLocks noChangeArrowheads="1"/>
          </p:cNvSpPr>
          <p:nvPr/>
        </p:nvSpPr>
        <p:spPr bwMode="auto">
          <a:xfrm>
            <a:off x="227013" y="228600"/>
            <a:ext cx="86883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3600" dirty="0">
                <a:ea typeface="Times New Roman" pitchFamily="18" charset="0"/>
                <a:cs typeface="Minion-Regular" charset="0"/>
              </a:rPr>
              <a:t>Accelerate in the direction of velocity–speed up</a:t>
            </a:r>
          </a:p>
        </p:txBody>
      </p:sp>
    </p:spTree>
    <p:extLst>
      <p:ext uri="{BB962C8B-B14F-4D97-AF65-F5344CB8AC3E}">
        <p14:creationId xmlns:p14="http://schemas.microsoft.com/office/powerpoint/2010/main" val="148641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9525" name="Picture 5" descr="CPPE-Ch4-4_p52-Clif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668588"/>
            <a:ext cx="5256212" cy="3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9522" name="Rectangle 2"/>
          <p:cNvSpPr>
            <a:spLocks noChangeArrowheads="1"/>
          </p:cNvSpPr>
          <p:nvPr/>
        </p:nvSpPr>
        <p:spPr bwMode="auto">
          <a:xfrm>
            <a:off x="227013" y="1196975"/>
            <a:ext cx="82311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 smtClean="0">
                <a:ea typeface="Times New Roman" pitchFamily="18" charset="0"/>
                <a:cs typeface="Minion-Regular" charset="0"/>
              </a:rPr>
              <a:t>Accelerate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against velocity–slow down</a:t>
            </a:r>
          </a:p>
        </p:txBody>
      </p:sp>
    </p:spTree>
    <p:extLst>
      <p:ext uri="{BB962C8B-B14F-4D97-AF65-F5344CB8AC3E}">
        <p14:creationId xmlns:p14="http://schemas.microsoft.com/office/powerpoint/2010/main" val="160821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474" name="Rectangle 2"/>
          <p:cNvSpPr>
            <a:spLocks noChangeArrowheads="1"/>
          </p:cNvSpPr>
          <p:nvPr/>
        </p:nvSpPr>
        <p:spPr bwMode="auto">
          <a:xfrm>
            <a:off x="227013" y="1196975"/>
            <a:ext cx="82311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 smtClean="0">
                <a:ea typeface="Times New Roman" pitchFamily="18" charset="0"/>
                <a:cs typeface="Minion-Regular" charset="0"/>
              </a:rPr>
              <a:t>Accelerate </a:t>
            </a:r>
            <a:r>
              <a:rPr lang="en-US" sz="3600" dirty="0">
                <a:ea typeface="Times New Roman" pitchFamily="18" charset="0"/>
                <a:cs typeface="Minion-Regular" charset="0"/>
              </a:rPr>
              <a:t>at an angle to velocity–change direction</a:t>
            </a:r>
          </a:p>
        </p:txBody>
      </p:sp>
      <p:pic>
        <p:nvPicPr>
          <p:cNvPr id="1897476" name="Picture 4" descr="CPPE-Ch4-4_p52-Cliff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2639291"/>
            <a:ext cx="5254625" cy="3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6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618" name="Rectangle 2"/>
          <p:cNvSpPr>
            <a:spLocks noChangeArrowheads="1"/>
          </p:cNvSpPr>
          <p:nvPr/>
        </p:nvSpPr>
        <p:spPr bwMode="auto">
          <a:xfrm>
            <a:off x="227013" y="304800"/>
            <a:ext cx="853598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800" dirty="0">
                <a:ea typeface="Times New Roman" pitchFamily="18" charset="0"/>
                <a:cs typeface="Minion-Regular" charset="0"/>
              </a:rPr>
              <a:t>Speed and velocity are measured in units of distance per </a:t>
            </a:r>
            <a:r>
              <a:rPr lang="en-US" sz="2800" dirty="0" smtClean="0">
                <a:ea typeface="Times New Roman" pitchFamily="18" charset="0"/>
                <a:cs typeface="Minion-Regular" charset="0"/>
              </a:rPr>
              <a:t>time.</a:t>
            </a:r>
          </a:p>
          <a:p>
            <a:pPr>
              <a:buFontTx/>
              <a:buNone/>
            </a:pPr>
            <a:endParaRPr lang="en-US" sz="2800" dirty="0">
              <a:ea typeface="Times New Roman" pitchFamily="18" charset="0"/>
              <a:cs typeface="Minion-Regular" charset="0"/>
            </a:endParaRPr>
          </a:p>
          <a:p>
            <a:pPr>
              <a:buFontTx/>
              <a:buNone/>
            </a:pPr>
            <a:r>
              <a:rPr lang="en-US" sz="2800" dirty="0" smtClean="0">
                <a:ea typeface="Times New Roman" pitchFamily="18" charset="0"/>
                <a:cs typeface="Minion-Regular" charset="0"/>
              </a:rPr>
              <a:t>Acceleration </a:t>
            </a:r>
            <a:r>
              <a:rPr lang="en-US" sz="2800" dirty="0">
                <a:ea typeface="Times New Roman" pitchFamily="18" charset="0"/>
                <a:cs typeface="Minion-Regular" charset="0"/>
              </a:rPr>
              <a:t>is the change in velocity (or speed) per time </a:t>
            </a:r>
            <a:r>
              <a:rPr lang="en-US" sz="2800" dirty="0" smtClean="0">
                <a:ea typeface="Times New Roman" pitchFamily="18" charset="0"/>
                <a:cs typeface="Minion-Regular" charset="0"/>
              </a:rPr>
              <a:t>interval.</a:t>
            </a:r>
          </a:p>
          <a:p>
            <a:pPr>
              <a:buFontTx/>
              <a:buNone/>
            </a:pPr>
            <a:endParaRPr lang="en-US" sz="2800" dirty="0">
              <a:ea typeface="Times New Roman" pitchFamily="18" charset="0"/>
              <a:cs typeface="Minion-Regular" charset="0"/>
            </a:endParaRPr>
          </a:p>
          <a:p>
            <a:pPr>
              <a:buFontTx/>
              <a:buNone/>
            </a:pPr>
            <a:r>
              <a:rPr lang="en-US" sz="2800" dirty="0" smtClean="0">
                <a:ea typeface="Times New Roman" pitchFamily="18" charset="0"/>
                <a:cs typeface="Minion-Regular" charset="0"/>
              </a:rPr>
              <a:t>Acceleration </a:t>
            </a:r>
            <a:r>
              <a:rPr lang="en-US" sz="2800" dirty="0">
                <a:ea typeface="Times New Roman" pitchFamily="18" charset="0"/>
                <a:cs typeface="Minion-Regular" charset="0"/>
              </a:rPr>
              <a:t>units are speed per time. </a:t>
            </a:r>
          </a:p>
          <a:p>
            <a:pPr marL="746125" lvl="1" indent="-285750"/>
            <a:endParaRPr lang="en-US" sz="2800" dirty="0" smtClean="0">
              <a:ea typeface="Times New Roman" pitchFamily="18" charset="0"/>
              <a:cs typeface="Minion-Regular" charset="0"/>
            </a:endParaRPr>
          </a:p>
          <a:p>
            <a:pPr marL="746125" lvl="1" indent="-285750"/>
            <a:r>
              <a:rPr lang="en-US" sz="2800" dirty="0" smtClean="0">
                <a:ea typeface="Times New Roman" pitchFamily="18" charset="0"/>
                <a:cs typeface="Minion-Regular" charset="0"/>
              </a:rPr>
              <a:t>Changing </a:t>
            </a:r>
            <a:r>
              <a:rPr lang="en-US" sz="2800" dirty="0">
                <a:ea typeface="Times New Roman" pitchFamily="18" charset="0"/>
                <a:cs typeface="Minion-Regular" charset="0"/>
              </a:rPr>
              <a:t>speed, without changing direction, from 0 km/h to 10 km/h in 1 second, acceleration along a straight line is </a:t>
            </a:r>
          </a:p>
        </p:txBody>
      </p:sp>
      <p:pic>
        <p:nvPicPr>
          <p:cNvPr id="1903620" name="Picture 4" descr="CPPE-Ch4-4_p52-Eq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5305425"/>
            <a:ext cx="82264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68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714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196975"/>
            <a:ext cx="8305800" cy="42550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sz="2800" b="1" dirty="0">
                <a:solidFill>
                  <a:srgbClr val="FF4637"/>
                </a:solidFill>
                <a:ea typeface="Times New Roman" pitchFamily="18" charset="0"/>
                <a:cs typeface="Minion-Regular" charset="0"/>
              </a:rPr>
              <a:t>think!</a:t>
            </a:r>
          </a:p>
          <a:p>
            <a:pPr marL="0" indent="0">
              <a:buFontTx/>
              <a:buNone/>
            </a:pPr>
            <a:r>
              <a:rPr lang="en-US" sz="40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Suppose a car moving in a straight line steadily increases its speed each second, first from 35 to 40 km/h, then from 40 to 45 km/h, then from 45 to 50 km/h. What is its acceleration?</a:t>
            </a:r>
            <a:r>
              <a:rPr lang="en-US" sz="4000" dirty="0">
                <a:ea typeface="Times New Roman" pitchFamily="18" charset="0"/>
                <a:cs typeface="Minion-Regular" charset="0"/>
              </a:rPr>
              <a:t> </a:t>
            </a:r>
            <a:endParaRPr lang="en-US" sz="4000" i="1" dirty="0">
              <a:solidFill>
                <a:srgbClr val="00DA9A"/>
              </a:solidFill>
              <a:ea typeface="Times New Roman" pitchFamily="18" charset="0"/>
              <a:cs typeface="Minion-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762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196975"/>
            <a:ext cx="8305800" cy="3477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sz="4400" i="1" dirty="0" smtClean="0">
                <a:solidFill>
                  <a:srgbClr val="00DA9A"/>
                </a:solidFill>
                <a:ea typeface="Times New Roman" pitchFamily="18" charset="0"/>
                <a:cs typeface="Minion-Regular" charset="0"/>
              </a:rPr>
              <a:t>Answer</a:t>
            </a:r>
            <a:r>
              <a:rPr lang="en-US" sz="4400" i="1" dirty="0">
                <a:solidFill>
                  <a:srgbClr val="00DA9A"/>
                </a:solidFill>
                <a:ea typeface="Times New Roman" pitchFamily="18" charset="0"/>
                <a:cs typeface="Minion-Regular" charset="0"/>
              </a:rPr>
              <a:t>: </a:t>
            </a:r>
            <a:r>
              <a:rPr lang="en-US" sz="44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 speed increases by 5 km/h during each 1-s interval in a straight line. The acceleration is therefore </a:t>
            </a:r>
            <a:br>
              <a:rPr lang="en-US" sz="44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</a:br>
            <a:r>
              <a:rPr lang="en-US" sz="4400" b="1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5 km/</a:t>
            </a:r>
            <a:r>
              <a:rPr lang="en-US" sz="4400" b="1" dirty="0" err="1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h•s</a:t>
            </a:r>
            <a:r>
              <a:rPr lang="en-US" sz="4400" b="1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 </a:t>
            </a:r>
            <a:r>
              <a:rPr lang="en-US" sz="44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during each interval.</a:t>
            </a:r>
            <a:r>
              <a:rPr lang="en-US" sz="4400" dirty="0">
                <a:ea typeface="Times New Roman" pitchFamily="18" charset="0"/>
                <a:cs typeface="Minion-Regular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110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85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30188" y="1295400"/>
            <a:ext cx="8305800" cy="38856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sz="2800" b="1" dirty="0">
                <a:solidFill>
                  <a:srgbClr val="FF4637"/>
                </a:solidFill>
                <a:ea typeface="Times New Roman" pitchFamily="18" charset="0"/>
                <a:cs typeface="Minion-Regular" charset="0"/>
              </a:rPr>
              <a:t>think!</a:t>
            </a:r>
          </a:p>
          <a:p>
            <a:pPr marL="0" indent="0">
              <a:buFontTx/>
              <a:buNone/>
            </a:pPr>
            <a:r>
              <a:rPr lang="en-US" sz="36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In 5 seconds a car moving in a straight line increases its speed from 50 km/h to 65 km/h, while a truck goes from rest to 15 km/h in a straight line. Which undergoes greater acceleration? What is the acceleration of each vehicle?</a:t>
            </a:r>
            <a:endParaRPr lang="en-US" sz="3600" i="1" dirty="0">
              <a:solidFill>
                <a:srgbClr val="00DA9A"/>
              </a:solidFill>
              <a:ea typeface="Times New Roman" pitchFamily="18" charset="0"/>
              <a:cs typeface="Minion-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1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810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196975"/>
            <a:ext cx="8305800" cy="31700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sz="4000" i="1" dirty="0" smtClean="0">
                <a:solidFill>
                  <a:srgbClr val="00DA9A"/>
                </a:solidFill>
                <a:ea typeface="Times New Roman" pitchFamily="18" charset="0"/>
                <a:cs typeface="Minion-Regular" charset="0"/>
              </a:rPr>
              <a:t>Answer</a:t>
            </a:r>
            <a:r>
              <a:rPr lang="en-US" sz="4000" i="1" dirty="0">
                <a:solidFill>
                  <a:srgbClr val="00DA9A"/>
                </a:solidFill>
                <a:ea typeface="Times New Roman" pitchFamily="18" charset="0"/>
                <a:cs typeface="Minion-Regular" charset="0"/>
              </a:rPr>
              <a:t>: </a:t>
            </a:r>
            <a:r>
              <a:rPr lang="en-US" sz="40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 car and truck both increase their speed by </a:t>
            </a:r>
            <a:br>
              <a:rPr lang="en-US" sz="40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</a:br>
            <a:r>
              <a:rPr lang="en-US" sz="40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15 km/h during the same time interval, so their acceleration is the same. </a:t>
            </a:r>
          </a:p>
        </p:txBody>
      </p:sp>
    </p:spTree>
    <p:extLst>
      <p:ext uri="{BB962C8B-B14F-4D97-AF65-F5344CB8AC3E}">
        <p14:creationId xmlns:p14="http://schemas.microsoft.com/office/powerpoint/2010/main" val="15442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54</TotalTime>
  <Words>342</Words>
  <Application>Microsoft Office PowerPoint</Application>
  <PresentationFormat>On-screen Show (4:3)</PresentationFormat>
  <Paragraphs>42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Verve</vt:lpstr>
      <vt:lpstr>4.4 Acceleration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4.4 Acceleration</dc:title>
  <dc:creator>Lori</dc:creator>
  <cp:lastModifiedBy>Lori</cp:lastModifiedBy>
  <cp:revision>4</cp:revision>
  <dcterms:created xsi:type="dcterms:W3CDTF">2015-11-08T16:05:40Z</dcterms:created>
  <dcterms:modified xsi:type="dcterms:W3CDTF">2015-11-08T16:59:47Z</dcterms:modified>
</cp:coreProperties>
</file>