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7"/>
  </p:notesMasterIdLst>
  <p:handoutMasterIdLst>
    <p:handoutMasterId r:id="rId18"/>
  </p:handoutMasterIdLst>
  <p:sldIdLst>
    <p:sldId id="257" r:id="rId2"/>
    <p:sldId id="256" r:id="rId3"/>
    <p:sldId id="258" r:id="rId4"/>
    <p:sldId id="259" r:id="rId5"/>
    <p:sldId id="260" r:id="rId6"/>
    <p:sldId id="261" r:id="rId7"/>
    <p:sldId id="262" r:id="rId8"/>
    <p:sldId id="263" r:id="rId9"/>
    <p:sldId id="264" r:id="rId10"/>
    <p:sldId id="265" r:id="rId11"/>
    <p:sldId id="268" r:id="rId12"/>
    <p:sldId id="266" r:id="rId13"/>
    <p:sldId id="270" r:id="rId14"/>
    <p:sldId id="267" r:id="rId15"/>
    <p:sldId id="269" r:id="rId16"/>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654"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64820"/>
          </a:xfrm>
          <a:prstGeom prst="rect">
            <a:avLst/>
          </a:prstGeom>
        </p:spPr>
        <p:txBody>
          <a:bodyPr vert="horz" lIns="92309" tIns="46154" rIns="92309" bIns="46154" rtlCol="0"/>
          <a:lstStyle>
            <a:lvl1pPr algn="l">
              <a:defRPr sz="1200"/>
            </a:lvl1pPr>
          </a:lstStyle>
          <a:p>
            <a:endParaRPr lang="en-US"/>
          </a:p>
        </p:txBody>
      </p:sp>
      <p:sp>
        <p:nvSpPr>
          <p:cNvPr id="3" name="Date Placeholder 2"/>
          <p:cNvSpPr>
            <a:spLocks noGrp="1"/>
          </p:cNvSpPr>
          <p:nvPr>
            <p:ph type="dt" sz="quarter" idx="1"/>
          </p:nvPr>
        </p:nvSpPr>
        <p:spPr>
          <a:xfrm>
            <a:off x="3884614" y="0"/>
            <a:ext cx="2971800" cy="464820"/>
          </a:xfrm>
          <a:prstGeom prst="rect">
            <a:avLst/>
          </a:prstGeom>
        </p:spPr>
        <p:txBody>
          <a:bodyPr vert="horz" lIns="92309" tIns="46154" rIns="92309" bIns="46154" rtlCol="0"/>
          <a:lstStyle>
            <a:lvl1pPr algn="r">
              <a:defRPr sz="1200"/>
            </a:lvl1pPr>
          </a:lstStyle>
          <a:p>
            <a:fld id="{9E39739D-C3BB-4A89-B3B0-9E958621647B}" type="datetimeFigureOut">
              <a:rPr lang="en-US" smtClean="0"/>
              <a:t>10/25/2013</a:t>
            </a:fld>
            <a:endParaRPr lang="en-US"/>
          </a:p>
        </p:txBody>
      </p:sp>
      <p:sp>
        <p:nvSpPr>
          <p:cNvPr id="4" name="Footer Placeholder 3"/>
          <p:cNvSpPr>
            <a:spLocks noGrp="1"/>
          </p:cNvSpPr>
          <p:nvPr>
            <p:ph type="ftr" sz="quarter" idx="2"/>
          </p:nvPr>
        </p:nvSpPr>
        <p:spPr>
          <a:xfrm>
            <a:off x="1" y="8829966"/>
            <a:ext cx="2971800" cy="464820"/>
          </a:xfrm>
          <a:prstGeom prst="rect">
            <a:avLst/>
          </a:prstGeom>
        </p:spPr>
        <p:txBody>
          <a:bodyPr vert="horz" lIns="92309" tIns="46154" rIns="92309" bIns="46154" rtlCol="0" anchor="b"/>
          <a:lstStyle>
            <a:lvl1pPr algn="l">
              <a:defRPr sz="1200"/>
            </a:lvl1pPr>
          </a:lstStyle>
          <a:p>
            <a:endParaRPr lang="en-US"/>
          </a:p>
        </p:txBody>
      </p:sp>
      <p:sp>
        <p:nvSpPr>
          <p:cNvPr id="5" name="Slide Number Placeholder 4"/>
          <p:cNvSpPr>
            <a:spLocks noGrp="1"/>
          </p:cNvSpPr>
          <p:nvPr>
            <p:ph type="sldNum" sz="quarter" idx="3"/>
          </p:nvPr>
        </p:nvSpPr>
        <p:spPr>
          <a:xfrm>
            <a:off x="3884614" y="8829966"/>
            <a:ext cx="2971800" cy="464820"/>
          </a:xfrm>
          <a:prstGeom prst="rect">
            <a:avLst/>
          </a:prstGeom>
        </p:spPr>
        <p:txBody>
          <a:bodyPr vert="horz" lIns="92309" tIns="46154" rIns="92309" bIns="46154" rtlCol="0" anchor="b"/>
          <a:lstStyle>
            <a:lvl1pPr algn="r">
              <a:defRPr sz="1200"/>
            </a:lvl1pPr>
          </a:lstStyle>
          <a:p>
            <a:fld id="{BEDEFDB7-F021-4C0B-8F7E-DCFCBAA4BC64}" type="slidenum">
              <a:rPr lang="en-US" smtClean="0"/>
              <a:t>‹#›</a:t>
            </a:fld>
            <a:endParaRPr lang="en-US"/>
          </a:p>
        </p:txBody>
      </p:sp>
    </p:spTree>
    <p:extLst>
      <p:ext uri="{BB962C8B-B14F-4D97-AF65-F5344CB8AC3E}">
        <p14:creationId xmlns:p14="http://schemas.microsoft.com/office/powerpoint/2010/main" val="14851378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64820"/>
          </a:xfrm>
          <a:prstGeom prst="rect">
            <a:avLst/>
          </a:prstGeom>
        </p:spPr>
        <p:txBody>
          <a:bodyPr vert="horz" lIns="92309" tIns="46154" rIns="92309" bIns="46154" rtlCol="0"/>
          <a:lstStyle>
            <a:lvl1pPr algn="l">
              <a:defRPr sz="1200"/>
            </a:lvl1pPr>
          </a:lstStyle>
          <a:p>
            <a:endParaRPr lang="en-US"/>
          </a:p>
        </p:txBody>
      </p:sp>
      <p:sp>
        <p:nvSpPr>
          <p:cNvPr id="3" name="Date Placeholder 2"/>
          <p:cNvSpPr>
            <a:spLocks noGrp="1"/>
          </p:cNvSpPr>
          <p:nvPr>
            <p:ph type="dt" idx="1"/>
          </p:nvPr>
        </p:nvSpPr>
        <p:spPr>
          <a:xfrm>
            <a:off x="3884614" y="0"/>
            <a:ext cx="2971800" cy="464820"/>
          </a:xfrm>
          <a:prstGeom prst="rect">
            <a:avLst/>
          </a:prstGeom>
        </p:spPr>
        <p:txBody>
          <a:bodyPr vert="horz" lIns="92309" tIns="46154" rIns="92309" bIns="46154" rtlCol="0"/>
          <a:lstStyle>
            <a:lvl1pPr algn="r">
              <a:defRPr sz="1200"/>
            </a:lvl1pPr>
          </a:lstStyle>
          <a:p>
            <a:fld id="{70E70A09-2CB0-46E3-8150-1239F4F39B1F}" type="datetimeFigureOut">
              <a:rPr lang="en-US" smtClean="0"/>
              <a:pPr/>
              <a:t>10/25/2013</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2309" tIns="46154" rIns="92309" bIns="46154"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2309" tIns="46154" rIns="92309" bIns="4615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29966"/>
            <a:ext cx="2971800" cy="464820"/>
          </a:xfrm>
          <a:prstGeom prst="rect">
            <a:avLst/>
          </a:prstGeom>
        </p:spPr>
        <p:txBody>
          <a:bodyPr vert="horz" lIns="92309" tIns="46154" rIns="92309" bIns="46154" rtlCol="0" anchor="b"/>
          <a:lstStyle>
            <a:lvl1pPr algn="l">
              <a:defRPr sz="1200"/>
            </a:lvl1pPr>
          </a:lstStyle>
          <a:p>
            <a:endParaRPr lang="en-US"/>
          </a:p>
        </p:txBody>
      </p:sp>
      <p:sp>
        <p:nvSpPr>
          <p:cNvPr id="7" name="Slide Number Placeholder 6"/>
          <p:cNvSpPr>
            <a:spLocks noGrp="1"/>
          </p:cNvSpPr>
          <p:nvPr>
            <p:ph type="sldNum" sz="quarter" idx="5"/>
          </p:nvPr>
        </p:nvSpPr>
        <p:spPr>
          <a:xfrm>
            <a:off x="3884614" y="8829966"/>
            <a:ext cx="2971800" cy="464820"/>
          </a:xfrm>
          <a:prstGeom prst="rect">
            <a:avLst/>
          </a:prstGeom>
        </p:spPr>
        <p:txBody>
          <a:bodyPr vert="horz" lIns="92309" tIns="46154" rIns="92309" bIns="46154" rtlCol="0" anchor="b"/>
          <a:lstStyle>
            <a:lvl1pPr algn="r">
              <a:defRPr sz="1200"/>
            </a:lvl1pPr>
          </a:lstStyle>
          <a:p>
            <a:fld id="{9E663AB1-8FBE-41C8-801C-3FE6B3AE148D}" type="slidenum">
              <a:rPr lang="en-US" smtClean="0"/>
              <a:pPr/>
              <a:t>‹#›</a:t>
            </a:fld>
            <a:endParaRPr lang="en-US"/>
          </a:p>
        </p:txBody>
      </p:sp>
    </p:spTree>
    <p:extLst>
      <p:ext uri="{BB962C8B-B14F-4D97-AF65-F5344CB8AC3E}">
        <p14:creationId xmlns:p14="http://schemas.microsoft.com/office/powerpoint/2010/main" val="267778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63AB1-8FBE-41C8-801C-3FE6B3AE148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63AB1-8FBE-41C8-801C-3FE6B3AE148D}"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63AB1-8FBE-41C8-801C-3FE6B3AE148D}"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63AB1-8FBE-41C8-801C-3FE6B3AE148D}"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63AB1-8FBE-41C8-801C-3FE6B3AE148D}"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63AB1-8FBE-41C8-801C-3FE6B3AE148D}"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63AB1-8FBE-41C8-801C-3FE6B3AE148D}"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63AB1-8FBE-41C8-801C-3FE6B3AE148D}" type="slidenum">
              <a:rPr lang="en-US" smtClean="0"/>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EB3F8945-00CD-40E7-B841-C7FEB0A919E7}" type="datetimeFigureOut">
              <a:rPr lang="en-US" smtClean="0"/>
              <a:pPr/>
              <a:t>10/25/2013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38C434-82D4-4039-AE88-B9D9CE66EC93}"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B3F8945-00CD-40E7-B841-C7FEB0A919E7}" type="datetimeFigureOut">
              <a:rPr lang="en-US" smtClean="0"/>
              <a:pPr/>
              <a:t>10/25/2013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38C434-82D4-4039-AE88-B9D9CE66EC9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B3F8945-00CD-40E7-B841-C7FEB0A919E7}" type="datetimeFigureOut">
              <a:rPr lang="en-US" smtClean="0"/>
              <a:pPr/>
              <a:t>10/25/2013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38C434-82D4-4039-AE88-B9D9CE66EC9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B3F8945-00CD-40E7-B841-C7FEB0A919E7}" type="datetimeFigureOut">
              <a:rPr lang="en-US" smtClean="0"/>
              <a:pPr/>
              <a:t>10/25/2013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38C434-82D4-4039-AE88-B9D9CE66EC9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B3F8945-00CD-40E7-B841-C7FEB0A919E7}" type="datetimeFigureOut">
              <a:rPr lang="en-US" smtClean="0"/>
              <a:pPr/>
              <a:t>10/25/2013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38C434-82D4-4039-AE88-B9D9CE66EC9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B3F8945-00CD-40E7-B841-C7FEB0A919E7}" type="datetimeFigureOut">
              <a:rPr lang="en-US" smtClean="0"/>
              <a:pPr/>
              <a:t>10/25/2013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38C434-82D4-4039-AE88-B9D9CE66EC9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3F8945-00CD-40E7-B841-C7FEB0A919E7}" type="datetimeFigureOut">
              <a:rPr lang="en-US" smtClean="0"/>
              <a:pPr/>
              <a:t>10/25/2013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38C434-82D4-4039-AE88-B9D9CE66EC9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B3F8945-00CD-40E7-B841-C7FEB0A919E7}" type="datetimeFigureOut">
              <a:rPr lang="en-US" smtClean="0"/>
              <a:pPr/>
              <a:t>10/25/2013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38C434-82D4-4039-AE88-B9D9CE66EC93}"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EB3F8945-00CD-40E7-B841-C7FEB0A919E7}" type="datetimeFigureOut">
              <a:rPr lang="en-US" smtClean="0"/>
              <a:pPr/>
              <a:t>10/25/2013</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1738C434-82D4-4039-AE88-B9D9CE66EC9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B3F8945-00CD-40E7-B841-C7FEB0A919E7}" type="datetimeFigureOut">
              <a:rPr lang="en-US" smtClean="0"/>
              <a:pPr/>
              <a:t>10/25/2013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38C434-82D4-4039-AE88-B9D9CE66EC9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B3F8945-00CD-40E7-B841-C7FEB0A919E7}" type="datetimeFigureOut">
              <a:rPr lang="en-US" smtClean="0"/>
              <a:pPr/>
              <a:t>10/25/2013</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1738C434-82D4-4039-AE88-B9D9CE66EC9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EB3F8945-00CD-40E7-B841-C7FEB0A919E7}" type="datetimeFigureOut">
              <a:rPr lang="en-US" smtClean="0"/>
              <a:pPr/>
              <a:t>10/25/2013</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1738C434-82D4-4039-AE88-B9D9CE66EC93}"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en.wikipedia.org/wiki/Russian_nobility" TargetMode="External"/><Relationship Id="rId2" Type="http://schemas.openxmlformats.org/officeDocument/2006/relationships/hyperlink" Target="http://en.wikipedia.org/wiki/Moscow_Print_Yard"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354762"/>
          </a:xfrm>
        </p:spPr>
        <p:txBody>
          <a:bodyPr>
            <a:normAutofit/>
          </a:bodyPr>
          <a:lstStyle/>
          <a:p>
            <a:r>
              <a:rPr lang="en-US" dirty="0" smtClean="0">
                <a:solidFill>
                  <a:schemeClr val="tx1"/>
                </a:solidFill>
              </a:rPr>
              <a:t>Absolutism Core Content</a:t>
            </a:r>
            <a:br>
              <a:rPr lang="en-US" dirty="0" smtClean="0">
                <a:solidFill>
                  <a:schemeClr val="tx1"/>
                </a:solidFill>
              </a:rPr>
            </a:br>
            <a:r>
              <a:rPr lang="en-US" sz="4000" b="1" dirty="0">
                <a:solidFill>
                  <a:schemeClr val="tx1"/>
                </a:solidFill>
              </a:rPr>
              <a:t>SS-HS-5.3.3 Students will analyze how an Age of Revolution brought about changes in science, thought, government and industry </a:t>
            </a:r>
            <a:r>
              <a:rPr lang="en-US" sz="4000" b="1" dirty="0" smtClean="0">
                <a:solidFill>
                  <a:schemeClr val="tx1"/>
                </a:solidFill>
              </a:rPr>
              <a:t>that </a:t>
            </a:r>
            <a:r>
              <a:rPr lang="en-US" sz="4000" b="1" dirty="0">
                <a:solidFill>
                  <a:schemeClr val="tx1"/>
                </a:solidFill>
              </a:rPr>
              <a:t>shaped the modern world, and evaluate the long range impact of these changes on the modern world. </a:t>
            </a:r>
            <a:endParaRPr lang="en-US" sz="4000"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0"/>
            <a:ext cx="7772400" cy="1470025"/>
          </a:xfrm>
        </p:spPr>
        <p:txBody>
          <a:bodyPr/>
          <a:lstStyle/>
          <a:p>
            <a:r>
              <a:rPr lang="en-US" dirty="0" smtClean="0">
                <a:solidFill>
                  <a:schemeClr val="tx1"/>
                </a:solidFill>
              </a:rPr>
              <a:t>Age of Absolutism</a:t>
            </a:r>
            <a:endParaRPr lang="en-US" dirty="0">
              <a:solidFill>
                <a:schemeClr val="tx1"/>
              </a:solidFill>
            </a:endParaRPr>
          </a:p>
        </p:txBody>
      </p:sp>
      <p:sp>
        <p:nvSpPr>
          <p:cNvPr id="3" name="Subtitle 2"/>
          <p:cNvSpPr>
            <a:spLocks noGrp="1"/>
          </p:cNvSpPr>
          <p:nvPr>
            <p:ph type="subTitle" idx="1"/>
          </p:nvPr>
        </p:nvSpPr>
        <p:spPr>
          <a:xfrm>
            <a:off x="304800" y="27709"/>
            <a:ext cx="8077200" cy="5181600"/>
          </a:xfrm>
        </p:spPr>
        <p:txBody>
          <a:bodyPr>
            <a:normAutofit fontScale="92500"/>
          </a:bodyPr>
          <a:lstStyle/>
          <a:p>
            <a:pPr lvl="0"/>
            <a:r>
              <a:rPr lang="en-US" sz="4800" b="1" dirty="0" smtClean="0">
                <a:solidFill>
                  <a:schemeClr val="tx1"/>
                </a:solidFill>
              </a:rPr>
              <a:t>I.  REASONS </a:t>
            </a:r>
            <a:endParaRPr lang="en-US" sz="4800" dirty="0">
              <a:solidFill>
                <a:schemeClr val="tx1"/>
              </a:solidFill>
            </a:endParaRPr>
          </a:p>
          <a:p>
            <a:pPr lvl="1"/>
            <a:r>
              <a:rPr lang="en-US" sz="4800" b="1" i="1" u="sng" dirty="0" smtClean="0">
                <a:solidFill>
                  <a:srgbClr val="FFFF00"/>
                </a:solidFill>
              </a:rPr>
              <a:t>Absolutism</a:t>
            </a:r>
            <a:r>
              <a:rPr lang="en-US" sz="4800" b="1" i="1" dirty="0" smtClean="0">
                <a:solidFill>
                  <a:srgbClr val="FFFF00"/>
                </a:solidFill>
              </a:rPr>
              <a:t>:  monarch </a:t>
            </a:r>
            <a:r>
              <a:rPr lang="en-US" sz="4800" b="1" i="1" dirty="0">
                <a:solidFill>
                  <a:srgbClr val="FFFF00"/>
                </a:solidFill>
              </a:rPr>
              <a:t>controls </a:t>
            </a:r>
            <a:r>
              <a:rPr lang="en-US" sz="4800" b="1" i="1" dirty="0" smtClean="0">
                <a:solidFill>
                  <a:srgbClr val="FFFF00"/>
                </a:solidFill>
              </a:rPr>
              <a:t>ALL </a:t>
            </a:r>
            <a:r>
              <a:rPr lang="en-US" sz="4800" b="1" i="1" dirty="0">
                <a:solidFill>
                  <a:srgbClr val="FFFF00"/>
                </a:solidFill>
              </a:rPr>
              <a:t>aspects of government </a:t>
            </a:r>
            <a:endParaRPr lang="en-US" sz="4800" dirty="0">
              <a:solidFill>
                <a:srgbClr val="FFFF00"/>
              </a:solidFill>
            </a:endParaRPr>
          </a:p>
          <a:p>
            <a:pPr lvl="1"/>
            <a:r>
              <a:rPr lang="en-US" sz="4800" b="1" u="sng" dirty="0" smtClean="0">
                <a:solidFill>
                  <a:srgbClr val="FFFF00"/>
                </a:solidFill>
              </a:rPr>
              <a:t>Divine Right Theory </a:t>
            </a:r>
            <a:r>
              <a:rPr lang="en-US" sz="4800" b="1" dirty="0">
                <a:solidFill>
                  <a:srgbClr val="FFFF00"/>
                </a:solidFill>
              </a:rPr>
              <a:t>– </a:t>
            </a:r>
            <a:r>
              <a:rPr lang="en-US" sz="4800" b="1" i="1" dirty="0">
                <a:solidFill>
                  <a:srgbClr val="FFFF00"/>
                </a:solidFill>
              </a:rPr>
              <a:t>God appoints the royal family to be His representative on Earth </a:t>
            </a:r>
            <a:endParaRPr lang="en-US" sz="4800" dirty="0">
              <a:solidFill>
                <a:srgbClr val="FFFF00"/>
              </a:solidFill>
            </a:endParaRPr>
          </a:p>
          <a:p>
            <a:endParaRPr lang="en-US" dirty="0">
              <a:solidFill>
                <a:srgbClr val="FF0066"/>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839200" cy="1417638"/>
          </a:xfrm>
        </p:spPr>
        <p:txBody>
          <a:bodyPr>
            <a:normAutofit/>
          </a:bodyPr>
          <a:lstStyle/>
          <a:p>
            <a:pPr lvl="1" algn="ctr" rtl="0">
              <a:spcBef>
                <a:spcPct val="0"/>
              </a:spcBef>
            </a:pPr>
            <a:r>
              <a:rPr lang="en-US" sz="2800" b="1" dirty="0" smtClean="0">
                <a:solidFill>
                  <a:schemeClr val="tx1"/>
                </a:solidFill>
              </a:rPr>
              <a:t>II.  What causes increase in royal power and Decrease in </a:t>
            </a:r>
            <a:r>
              <a:rPr lang="en-US" sz="2800" b="1" dirty="0" err="1" smtClean="0">
                <a:solidFill>
                  <a:schemeClr val="tx1"/>
                </a:solidFill>
              </a:rPr>
              <a:t>Fuedalism</a:t>
            </a:r>
            <a:r>
              <a:rPr lang="en-US" sz="1200" dirty="0">
                <a:solidFill>
                  <a:srgbClr val="FF0066"/>
                </a:solidFill>
              </a:rPr>
              <a:t/>
            </a:r>
            <a:br>
              <a:rPr lang="en-US" sz="1200" dirty="0">
                <a:solidFill>
                  <a:srgbClr val="FF0066"/>
                </a:solidFill>
              </a:rPr>
            </a:br>
            <a:endParaRPr lang="en-US" dirty="0">
              <a:solidFill>
                <a:srgbClr val="FF0066"/>
              </a:solidFill>
            </a:endParaRPr>
          </a:p>
        </p:txBody>
      </p:sp>
      <p:sp>
        <p:nvSpPr>
          <p:cNvPr id="3" name="Content Placeholder 2"/>
          <p:cNvSpPr>
            <a:spLocks noGrp="1"/>
          </p:cNvSpPr>
          <p:nvPr>
            <p:ph idx="1"/>
          </p:nvPr>
        </p:nvSpPr>
        <p:spPr/>
        <p:txBody>
          <a:bodyPr/>
          <a:lstStyle/>
          <a:p>
            <a:pPr lvl="0">
              <a:buNone/>
            </a:pPr>
            <a:r>
              <a:rPr lang="en-US" b="1" dirty="0" smtClean="0"/>
              <a:t>1.  </a:t>
            </a:r>
            <a:r>
              <a:rPr lang="en-US" b="1" dirty="0" smtClean="0">
                <a:solidFill>
                  <a:srgbClr val="FFFF00"/>
                </a:solidFill>
              </a:rPr>
              <a:t>Stability and Trade</a:t>
            </a:r>
          </a:p>
          <a:p>
            <a:pPr lvl="0">
              <a:buNone/>
            </a:pPr>
            <a:r>
              <a:rPr lang="en-US" b="1" dirty="0" smtClean="0"/>
              <a:t>A.  Decline </a:t>
            </a:r>
            <a:r>
              <a:rPr lang="en-US" b="1" dirty="0"/>
              <a:t>of feudalism </a:t>
            </a:r>
            <a:endParaRPr lang="en-US" sz="2000" dirty="0"/>
          </a:p>
          <a:p>
            <a:pPr lvl="1"/>
            <a:r>
              <a:rPr lang="en-US" b="1" dirty="0"/>
              <a:t>growth of towns </a:t>
            </a:r>
            <a:r>
              <a:rPr lang="en-US" b="1" dirty="0">
                <a:sym typeface="Wingdings"/>
              </a:rPr>
              <a:t></a:t>
            </a:r>
            <a:r>
              <a:rPr lang="en-US" b="1" dirty="0"/>
              <a:t> new merchant class</a:t>
            </a:r>
            <a:endParaRPr lang="en-US" sz="1800" dirty="0"/>
          </a:p>
          <a:p>
            <a:pPr lvl="1"/>
            <a:r>
              <a:rPr lang="en-US" b="1" dirty="0"/>
              <a:t>supported king over nobility</a:t>
            </a:r>
            <a:endParaRPr lang="en-US" sz="1800" dirty="0"/>
          </a:p>
          <a:p>
            <a:pPr lvl="0"/>
            <a:r>
              <a:rPr lang="en-US" b="1" dirty="0"/>
              <a:t>more stability (good for business)</a:t>
            </a:r>
            <a:endParaRPr lang="en-US" sz="2000" dirty="0"/>
          </a:p>
          <a:p>
            <a:pPr lvl="0"/>
            <a:r>
              <a:rPr lang="en-US" b="1" dirty="0"/>
              <a:t>supported trade (good for nation)</a:t>
            </a:r>
            <a:endParaRPr lang="en-US" sz="2000" dirty="0"/>
          </a:p>
          <a:p>
            <a:endParaRPr lang="en-US" dirty="0">
              <a:solidFill>
                <a:srgbClr val="FF0066"/>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pPr lvl="0"/>
            <a:r>
              <a:rPr lang="en-US" dirty="0" smtClean="0"/>
              <a:t>B. </a:t>
            </a:r>
            <a:r>
              <a:rPr lang="en-US" b="1" dirty="0">
                <a:solidFill>
                  <a:srgbClr val="FFFF00"/>
                </a:solidFill>
              </a:rPr>
              <a:t>Wealth from New World colonization</a:t>
            </a:r>
            <a:endParaRPr lang="en-US" sz="2000" dirty="0">
              <a:solidFill>
                <a:srgbClr val="FFFF00"/>
              </a:solidFill>
            </a:endParaRPr>
          </a:p>
          <a:p>
            <a:pPr lvl="1"/>
            <a:r>
              <a:rPr lang="en-US" b="1" dirty="0"/>
              <a:t>est. large natl. armies</a:t>
            </a:r>
            <a:endParaRPr lang="en-US" sz="1800" dirty="0"/>
          </a:p>
          <a:p>
            <a:pPr lvl="1"/>
            <a:r>
              <a:rPr lang="en-US" b="1" dirty="0"/>
              <a:t>mercantilism </a:t>
            </a:r>
            <a:r>
              <a:rPr lang="en-US" b="1" dirty="0">
                <a:sym typeface="Wingdings"/>
              </a:rPr>
              <a:t></a:t>
            </a:r>
            <a:r>
              <a:rPr lang="en-US" b="1" dirty="0"/>
              <a:t> power</a:t>
            </a:r>
            <a:endParaRPr lang="en-US" sz="1800" dirty="0"/>
          </a:p>
          <a:p>
            <a:endParaRPr lang="en-US" dirty="0" smtClean="0"/>
          </a:p>
          <a:p>
            <a:pPr lvl="0"/>
            <a:r>
              <a:rPr lang="en-US" dirty="0" smtClean="0"/>
              <a:t>C. </a:t>
            </a:r>
            <a:r>
              <a:rPr lang="en-US" b="1" dirty="0">
                <a:solidFill>
                  <a:srgbClr val="FFFF00"/>
                </a:solidFill>
              </a:rPr>
              <a:t>Decline in Church </a:t>
            </a:r>
            <a:r>
              <a:rPr lang="en-US" b="1" dirty="0" smtClean="0">
                <a:solidFill>
                  <a:srgbClr val="FFFF00"/>
                </a:solidFill>
              </a:rPr>
              <a:t>power</a:t>
            </a:r>
            <a:r>
              <a:rPr lang="en-US" b="1" dirty="0" smtClean="0">
                <a:sym typeface="Wingdings"/>
              </a:rPr>
              <a:t></a:t>
            </a:r>
            <a:r>
              <a:rPr lang="en-US" b="1" dirty="0" smtClean="0"/>
              <a:t> </a:t>
            </a:r>
            <a:r>
              <a:rPr lang="en-US" b="1" dirty="0"/>
              <a:t>kings able to assume more power</a:t>
            </a:r>
            <a:endParaRPr lang="en-US" dirty="0"/>
          </a:p>
          <a:p>
            <a:endParaRPr lang="en-US" dirty="0" smtClean="0"/>
          </a:p>
          <a:p>
            <a:pPr lvl="0"/>
            <a:r>
              <a:rPr lang="en-US" dirty="0" smtClean="0"/>
              <a:t>D. </a:t>
            </a:r>
            <a:r>
              <a:rPr lang="en-US" dirty="0" smtClean="0">
                <a:solidFill>
                  <a:srgbClr val="FFFF00"/>
                </a:solidFill>
              </a:rPr>
              <a:t>Conflict &amp; </a:t>
            </a:r>
            <a:r>
              <a:rPr lang="en-US" b="1" dirty="0" smtClean="0">
                <a:solidFill>
                  <a:srgbClr val="FFFF00"/>
                </a:solidFill>
              </a:rPr>
              <a:t>Troubled </a:t>
            </a:r>
            <a:r>
              <a:rPr lang="en-US" b="1" dirty="0">
                <a:solidFill>
                  <a:srgbClr val="FFFF00"/>
                </a:solidFill>
              </a:rPr>
              <a:t>times </a:t>
            </a:r>
            <a:r>
              <a:rPr lang="en-US" b="1" dirty="0">
                <a:sym typeface="Wingdings"/>
              </a:rPr>
              <a:t></a:t>
            </a:r>
            <a:r>
              <a:rPr lang="en-US" b="1" dirty="0"/>
              <a:t> let kings increase power to restore order</a:t>
            </a:r>
            <a:endParaRPr lang="en-US" sz="2000" dirty="0"/>
          </a:p>
          <a:p>
            <a:pPr lvl="1"/>
            <a:r>
              <a:rPr lang="en-US" b="1" dirty="0"/>
              <a:t>Religious wars (Thirty Years War )</a:t>
            </a:r>
            <a:endParaRPr lang="en-US" sz="1800" dirty="0"/>
          </a:p>
          <a:p>
            <a:pPr lvl="1"/>
            <a:r>
              <a:rPr lang="en-US" b="1" dirty="0"/>
              <a:t>Territorial conflicts</a:t>
            </a:r>
            <a:endParaRPr lang="en-US" sz="1800" dirty="0"/>
          </a:p>
          <a:p>
            <a:endParaRPr lang="en-US" dirty="0">
              <a:solidFill>
                <a:srgbClr val="FF0066"/>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tx1"/>
                </a:solidFill>
              </a:rPr>
              <a:t>Nations with Absolute Monarchs</a:t>
            </a:r>
            <a:endParaRPr lang="en-US" dirty="0">
              <a:solidFill>
                <a:schemeClr val="tx1"/>
              </a:solidFill>
            </a:endParaRPr>
          </a:p>
        </p:txBody>
      </p:sp>
      <p:sp>
        <p:nvSpPr>
          <p:cNvPr id="3" name="Content Placeholder 2"/>
          <p:cNvSpPr>
            <a:spLocks noGrp="1"/>
          </p:cNvSpPr>
          <p:nvPr>
            <p:ph idx="1"/>
          </p:nvPr>
        </p:nvSpPr>
        <p:spPr>
          <a:xfrm>
            <a:off x="457200" y="1371600"/>
            <a:ext cx="8229600" cy="5257800"/>
          </a:xfrm>
          <a:ln>
            <a:solidFill>
              <a:srgbClr val="FFFF00"/>
            </a:solidFill>
          </a:ln>
        </p:spPr>
        <p:txBody>
          <a:bodyPr>
            <a:normAutofit/>
          </a:bodyPr>
          <a:lstStyle/>
          <a:p>
            <a:pPr lvl="0"/>
            <a:r>
              <a:rPr lang="en-US" b="1" dirty="0"/>
              <a:t>FRANCE</a:t>
            </a:r>
            <a:endParaRPr lang="en-US" sz="2000" dirty="0"/>
          </a:p>
          <a:p>
            <a:pPr lvl="0"/>
            <a:r>
              <a:rPr lang="en-US" b="1" dirty="0" smtClean="0"/>
              <a:t>Louis </a:t>
            </a:r>
            <a:r>
              <a:rPr lang="en-US" b="1" dirty="0"/>
              <a:t>XIII &amp; Cardinal Richelieu est. base</a:t>
            </a:r>
            <a:endParaRPr lang="en-US" sz="2000" dirty="0"/>
          </a:p>
          <a:p>
            <a:pPr lvl="1"/>
            <a:r>
              <a:rPr lang="en-US" b="1" dirty="0"/>
              <a:t>increase control over nobility &amp; Huguenots</a:t>
            </a:r>
            <a:endParaRPr lang="en-US" sz="1800" dirty="0"/>
          </a:p>
          <a:p>
            <a:pPr lvl="1"/>
            <a:r>
              <a:rPr lang="en-US" b="1" dirty="0"/>
              <a:t>replace nobles w/ middle class in govt. </a:t>
            </a:r>
            <a:endParaRPr lang="en-US" sz="1800" dirty="0"/>
          </a:p>
          <a:p>
            <a:pPr lvl="0"/>
            <a:r>
              <a:rPr lang="en-US" b="1" dirty="0">
                <a:solidFill>
                  <a:srgbClr val="FFFF00"/>
                </a:solidFill>
              </a:rPr>
              <a:t>Louis XIV (1643-1715</a:t>
            </a:r>
            <a:r>
              <a:rPr lang="en-US" b="1" dirty="0" smtClean="0">
                <a:solidFill>
                  <a:srgbClr val="FFFF00"/>
                </a:solidFill>
              </a:rPr>
              <a:t>)</a:t>
            </a:r>
            <a:r>
              <a:rPr lang="en-US" sz="2000" b="1" dirty="0" smtClean="0">
                <a:solidFill>
                  <a:srgbClr val="FFFF00"/>
                </a:solidFill>
              </a:rPr>
              <a:t> -the</a:t>
            </a:r>
            <a:r>
              <a:rPr lang="en-US" sz="2000" b="1" i="1" dirty="0" smtClean="0">
                <a:solidFill>
                  <a:srgbClr val="FFFF00"/>
                </a:solidFill>
              </a:rPr>
              <a:t> Sun King</a:t>
            </a:r>
          </a:p>
          <a:p>
            <a:pPr lvl="0"/>
            <a:r>
              <a:rPr lang="en-US" sz="2000" b="1" i="1" u="sng" dirty="0" smtClean="0">
                <a:solidFill>
                  <a:srgbClr val="FFFF00"/>
                </a:solidFill>
              </a:rPr>
              <a:t>Sets example and standard for absolute monarchies</a:t>
            </a:r>
            <a:endParaRPr lang="en-US" sz="2000" u="sng" dirty="0">
              <a:solidFill>
                <a:srgbClr val="FFFF00"/>
              </a:solidFill>
            </a:endParaRPr>
          </a:p>
          <a:p>
            <a:pPr lvl="1"/>
            <a:r>
              <a:rPr lang="en-US" b="1" dirty="0" smtClean="0"/>
              <a:t>builds </a:t>
            </a:r>
            <a:r>
              <a:rPr lang="en-US" b="1" dirty="0"/>
              <a:t>Palace of </a:t>
            </a:r>
            <a:r>
              <a:rPr lang="en-US" b="1" dirty="0" smtClean="0"/>
              <a:t>Versailles, becomes the symbol of his royal authority</a:t>
            </a:r>
            <a:endParaRPr lang="en-US" sz="1800" dirty="0"/>
          </a:p>
          <a:p>
            <a:pPr lvl="1"/>
            <a:r>
              <a:rPr lang="en-US" b="1" dirty="0"/>
              <a:t>increases army &amp; frequent </a:t>
            </a:r>
            <a:r>
              <a:rPr lang="en-US" b="1" dirty="0" smtClean="0"/>
              <a:t>wars</a:t>
            </a:r>
          </a:p>
          <a:p>
            <a:pPr lvl="1"/>
            <a:r>
              <a:rPr lang="en-US" sz="1800" b="1" dirty="0" smtClean="0"/>
              <a:t>Continues to give noble titles and increase control of towns, nobles and the church</a:t>
            </a:r>
            <a:endParaRPr lang="en-US" sz="1800" dirty="0"/>
          </a:p>
          <a:p>
            <a:endParaRPr lang="en-US" dirty="0">
              <a:solidFill>
                <a:srgbClr val="FF0066"/>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Spain</a:t>
            </a:r>
            <a:endParaRPr lang="en-US" dirty="0">
              <a:solidFill>
                <a:schemeClr val="tx1"/>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Charles V</a:t>
            </a:r>
          </a:p>
          <a:p>
            <a:r>
              <a:rPr lang="en-US" dirty="0" smtClean="0"/>
              <a:t>Charles had inherited large Spanish Empire including colonies in Americas</a:t>
            </a:r>
          </a:p>
          <a:p>
            <a:r>
              <a:rPr lang="en-US" dirty="0" smtClean="0"/>
              <a:t>Charles </a:t>
            </a:r>
            <a:r>
              <a:rPr lang="en-US" dirty="0" smtClean="0">
                <a:solidFill>
                  <a:srgbClr val="FFFF00"/>
                </a:solidFill>
              </a:rPr>
              <a:t>became Holy Roman Emperor </a:t>
            </a:r>
            <a:r>
              <a:rPr lang="en-US" dirty="0" smtClean="0"/>
              <a:t>by buying votes to get elected.</a:t>
            </a:r>
          </a:p>
          <a:p>
            <a:r>
              <a:rPr lang="en-US" dirty="0" smtClean="0"/>
              <a:t>His power was closely connected to power of the Catholic Church</a:t>
            </a:r>
          </a:p>
          <a:p>
            <a:r>
              <a:rPr lang="en-US" dirty="0" smtClean="0">
                <a:solidFill>
                  <a:srgbClr val="FFFF00"/>
                </a:solidFill>
              </a:rPr>
              <a:t>Signed Peace of Augsburg </a:t>
            </a:r>
            <a:r>
              <a:rPr lang="en-US" dirty="0" smtClean="0"/>
              <a:t>after battle with Martin Luther.</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Spain Continued</a:t>
            </a:r>
            <a:endParaRPr lang="en-US" dirty="0">
              <a:solidFill>
                <a:schemeClr val="tx1"/>
              </a:solidFill>
            </a:endParaRPr>
          </a:p>
        </p:txBody>
      </p:sp>
      <p:sp>
        <p:nvSpPr>
          <p:cNvPr id="3" name="Content Placeholder 2"/>
          <p:cNvSpPr>
            <a:spLocks noGrp="1"/>
          </p:cNvSpPr>
          <p:nvPr>
            <p:ph idx="1"/>
          </p:nvPr>
        </p:nvSpPr>
        <p:spPr/>
        <p:txBody>
          <a:bodyPr>
            <a:normAutofit lnSpcReduction="10000"/>
          </a:bodyPr>
          <a:lstStyle/>
          <a:p>
            <a:r>
              <a:rPr lang="en-US" dirty="0" smtClean="0"/>
              <a:t>Spain under </a:t>
            </a:r>
            <a:r>
              <a:rPr lang="en-US" dirty="0" smtClean="0">
                <a:solidFill>
                  <a:srgbClr val="FFFF00"/>
                </a:solidFill>
              </a:rPr>
              <a:t>Philip II</a:t>
            </a:r>
          </a:p>
          <a:p>
            <a:r>
              <a:rPr lang="en-US" dirty="0" smtClean="0"/>
              <a:t>Son of Charles V</a:t>
            </a:r>
          </a:p>
          <a:p>
            <a:r>
              <a:rPr lang="en-US" dirty="0" smtClean="0">
                <a:solidFill>
                  <a:srgbClr val="FFFF00"/>
                </a:solidFill>
              </a:rPr>
              <a:t>Very Wealthy from Gold and Silver from Americas, makes Spain the Wealthiest Nation in the world.</a:t>
            </a:r>
          </a:p>
          <a:p>
            <a:r>
              <a:rPr lang="en-US" dirty="0" smtClean="0"/>
              <a:t>To show power, punished those who refused to swear </a:t>
            </a:r>
            <a:r>
              <a:rPr lang="en-US" dirty="0" err="1" smtClean="0"/>
              <a:t>allegience</a:t>
            </a:r>
            <a:r>
              <a:rPr lang="en-US" dirty="0" smtClean="0"/>
              <a:t> or were suspected of being Rebels in the COURT OF BLOOD. (Spanish Inquisition).  Used this to amass absolute power</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0"/>
            <a:ext cx="7848600" cy="707886"/>
          </a:xfrm>
          <a:prstGeom prst="rect">
            <a:avLst/>
          </a:prstGeom>
          <a:noFill/>
        </p:spPr>
        <p:txBody>
          <a:bodyPr wrap="square" rtlCol="0">
            <a:spAutoFit/>
          </a:bodyPr>
          <a:lstStyle/>
          <a:p>
            <a:pPr algn="ctr"/>
            <a:r>
              <a:rPr lang="en-US" sz="4000" b="1" dirty="0" smtClean="0"/>
              <a:t>The Spanish Armada</a:t>
            </a:r>
            <a:endParaRPr lang="en-US" sz="4000" b="1" dirty="0"/>
          </a:p>
        </p:txBody>
      </p:sp>
      <p:sp>
        <p:nvSpPr>
          <p:cNvPr id="3" name="TextBox 2"/>
          <p:cNvSpPr txBox="1"/>
          <p:nvPr/>
        </p:nvSpPr>
        <p:spPr>
          <a:xfrm>
            <a:off x="762000" y="685800"/>
            <a:ext cx="7162800" cy="6001643"/>
          </a:xfrm>
          <a:prstGeom prst="rect">
            <a:avLst/>
          </a:prstGeom>
          <a:noFill/>
        </p:spPr>
        <p:txBody>
          <a:bodyPr wrap="square" rtlCol="0">
            <a:spAutoFit/>
          </a:bodyPr>
          <a:lstStyle/>
          <a:p>
            <a:r>
              <a:rPr lang="en-US" sz="2400" dirty="0" smtClean="0"/>
              <a:t>-Queen Elizabeth was allowing her Sea Dogs such as Sir Francis Drake to raid Spanish ships.</a:t>
            </a:r>
          </a:p>
          <a:p>
            <a:r>
              <a:rPr lang="en-US" sz="2400" dirty="0" smtClean="0"/>
              <a:t>-England was also supporting Dutch uprising against the Spanish</a:t>
            </a:r>
          </a:p>
          <a:p>
            <a:r>
              <a:rPr lang="en-US" sz="2400" dirty="0" smtClean="0"/>
              <a:t>-King Philip infuriated and invades England, as he wants to restore </a:t>
            </a:r>
            <a:r>
              <a:rPr lang="en-US" sz="2400" dirty="0" err="1" smtClean="0"/>
              <a:t>Catholism</a:t>
            </a:r>
            <a:r>
              <a:rPr lang="en-US" sz="2400" dirty="0" smtClean="0"/>
              <a:t> to England.</a:t>
            </a:r>
          </a:p>
          <a:p>
            <a:r>
              <a:rPr lang="en-US" sz="2400" dirty="0" smtClean="0"/>
              <a:t>-Philip orders army to assemble a great fleet, known as the Spanish Armada</a:t>
            </a:r>
          </a:p>
          <a:p>
            <a:r>
              <a:rPr lang="en-US" sz="2400" dirty="0" smtClean="0"/>
              <a:t>-Spanish Armada was 130 ships and 20,000 soldiers, and was known as the Invincible Fleet.</a:t>
            </a:r>
          </a:p>
          <a:p>
            <a:r>
              <a:rPr lang="en-US" sz="2400" dirty="0" smtClean="0"/>
              <a:t>-The English defeated the Spanish Armada after sitting 8 English ships on fire and launching them straight toward the tightly packed Spanish ships.</a:t>
            </a:r>
          </a:p>
          <a:p>
            <a:r>
              <a:rPr lang="en-US" sz="2400" dirty="0" smtClean="0"/>
              <a:t>-</a:t>
            </a:r>
            <a:r>
              <a:rPr lang="en-US" sz="2400" u="sng" dirty="0" err="1" smtClean="0">
                <a:solidFill>
                  <a:srgbClr val="FFFF00"/>
                </a:solidFill>
              </a:rPr>
              <a:t>Spains</a:t>
            </a:r>
            <a:r>
              <a:rPr lang="en-US" sz="2400" u="sng" dirty="0" smtClean="0">
                <a:solidFill>
                  <a:srgbClr val="FFFF00"/>
                </a:solidFill>
              </a:rPr>
              <a:t> loss of Spanish Armada is major turning point in history, as England overthrows the Spanish as the dominant world Power</a:t>
            </a:r>
            <a:r>
              <a:rPr lang="en-US" sz="2400" dirty="0" smtClean="0"/>
              <a:t>.</a:t>
            </a:r>
            <a:endParaRPr lang="en-US"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ChangeArrowheads="1"/>
          </p:cNvSpPr>
          <p:nvPr/>
        </p:nvSpPr>
        <p:spPr bwMode="auto">
          <a:xfrm>
            <a:off x="152400" y="990600"/>
            <a:ext cx="9144000"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85750" algn="l" defTabSz="914400" rtl="0" eaLnBrk="1" fontAlgn="base" latinLnBrk="0" hangingPunct="1">
              <a:lnSpc>
                <a:spcPct val="100000"/>
              </a:lnSpc>
              <a:spcBef>
                <a:spcPct val="0"/>
              </a:spcBef>
              <a:spcAft>
                <a:spcPct val="0"/>
              </a:spcAft>
              <a:buClrTx/>
              <a:buSzTx/>
              <a:buFontTx/>
              <a:buChar char="•"/>
              <a:tabLst>
                <a:tab pos="1543050" algn="l"/>
              </a:tabLst>
            </a:pPr>
            <a:r>
              <a:rPr kumimoji="0" lang="en-US" sz="3600" b="1" i="0" u="none" strike="noStrike" cap="none" normalizeH="0" baseline="0" dirty="0" smtClean="0">
                <a:ln>
                  <a:noFill/>
                </a:ln>
                <a:solidFill>
                  <a:srgbClr val="FFFF00"/>
                </a:solidFill>
                <a:effectLst/>
                <a:latin typeface="Arial" pitchFamily="34" charset="0"/>
                <a:ea typeface="Times New Roman" pitchFamily="18" charset="0"/>
              </a:rPr>
              <a:t>Central Europe</a:t>
            </a:r>
            <a:endParaRPr kumimoji="0" lang="en-US" sz="3600" b="0" i="0" u="none" strike="noStrike" cap="none" normalizeH="0" baseline="0" dirty="0" smtClean="0">
              <a:ln>
                <a:noFill/>
              </a:ln>
              <a:solidFill>
                <a:srgbClr val="FFFF00"/>
              </a:solidFill>
              <a:effectLst/>
              <a:latin typeface="Arial" pitchFamily="34" charset="0"/>
            </a:endParaRPr>
          </a:p>
          <a:p>
            <a:pPr marL="457200" marR="0" lvl="1" indent="0" algn="l" defTabSz="914400" rtl="0" eaLnBrk="0" fontAlgn="base" latinLnBrk="0" hangingPunct="0">
              <a:lnSpc>
                <a:spcPct val="100000"/>
              </a:lnSpc>
              <a:spcBef>
                <a:spcPct val="0"/>
              </a:spcBef>
              <a:spcAft>
                <a:spcPct val="0"/>
              </a:spcAft>
              <a:buClrTx/>
              <a:buSzTx/>
              <a:buFontTx/>
              <a:buAutoNum type="romanUcPeriod"/>
              <a:tabLst>
                <a:tab pos="1543050" algn="l"/>
              </a:tabLst>
            </a:pPr>
            <a:r>
              <a:rPr kumimoji="0" lang="en-US" sz="3600" b="1" i="0" u="none" strike="noStrike" cap="none" normalizeH="0" baseline="0" dirty="0" smtClean="0">
                <a:ln>
                  <a:noFill/>
                </a:ln>
                <a:solidFill>
                  <a:srgbClr val="FFFF00"/>
                </a:solidFill>
                <a:effectLst/>
                <a:latin typeface="Arial" pitchFamily="34" charset="0"/>
                <a:ea typeface="Times New Roman" pitchFamily="18" charset="0"/>
              </a:rPr>
              <a:t>Weaker Monarchies</a:t>
            </a:r>
            <a:endParaRPr kumimoji="0" lang="en-US" sz="3600" b="0" i="0" u="none" strike="noStrike" cap="none" normalizeH="0" baseline="0" dirty="0" smtClean="0">
              <a:ln>
                <a:noFill/>
              </a:ln>
              <a:solidFill>
                <a:srgbClr val="FFFF00"/>
              </a:solidFill>
              <a:effectLst/>
              <a:latin typeface="Arial" pitchFamily="34" charset="0"/>
            </a:endParaRPr>
          </a:p>
          <a:p>
            <a:pPr marL="914400" marR="0" lvl="2" indent="0" algn="l" defTabSz="914400" rtl="0" eaLnBrk="0" fontAlgn="base" latinLnBrk="0" hangingPunct="0">
              <a:lnSpc>
                <a:spcPct val="100000"/>
              </a:lnSpc>
              <a:spcBef>
                <a:spcPct val="0"/>
              </a:spcBef>
              <a:spcAft>
                <a:spcPct val="0"/>
              </a:spcAft>
              <a:buClrTx/>
              <a:buSzTx/>
              <a:buFontTx/>
              <a:buAutoNum type="alphaUcPeriod"/>
              <a:tabLst>
                <a:tab pos="1543050" algn="l"/>
              </a:tabLst>
            </a:pPr>
            <a:r>
              <a:rPr kumimoji="0" lang="en-US" sz="3600" b="1" i="0" u="none" strike="noStrike" cap="none" normalizeH="0" baseline="0" dirty="0" smtClean="0">
                <a:ln>
                  <a:noFill/>
                </a:ln>
                <a:effectLst/>
                <a:latin typeface="Arial" pitchFamily="34" charset="0"/>
                <a:ea typeface="Times New Roman" pitchFamily="18" charset="0"/>
              </a:rPr>
              <a:t>not as unified as western Europe</a:t>
            </a:r>
            <a:endParaRPr kumimoji="0" lang="en-US" sz="3600" b="0" i="0" u="none" strike="noStrike" cap="none" normalizeH="0" baseline="0" dirty="0" smtClean="0">
              <a:ln>
                <a:noFill/>
              </a:ln>
              <a:effectLst/>
              <a:latin typeface="Arial" pitchFamily="34" charset="0"/>
            </a:endParaRPr>
          </a:p>
          <a:p>
            <a:pPr marL="914400" marR="0" lvl="2" indent="0" algn="l" defTabSz="914400" rtl="0" eaLnBrk="0" fontAlgn="base" latinLnBrk="0" hangingPunct="0">
              <a:lnSpc>
                <a:spcPct val="100000"/>
              </a:lnSpc>
              <a:spcBef>
                <a:spcPct val="0"/>
              </a:spcBef>
              <a:spcAft>
                <a:spcPct val="0"/>
              </a:spcAft>
              <a:buClrTx/>
              <a:buSzTx/>
              <a:buFontTx/>
              <a:buAutoNum type="alphaUcPeriod"/>
              <a:tabLst>
                <a:tab pos="1543050" algn="l"/>
              </a:tabLst>
            </a:pPr>
            <a:r>
              <a:rPr kumimoji="0" lang="en-US" sz="3600" b="1" i="0" u="none" strike="noStrike" cap="none" normalizeH="0" baseline="0" dirty="0" smtClean="0">
                <a:ln>
                  <a:noFill/>
                </a:ln>
                <a:solidFill>
                  <a:srgbClr val="FFFF00"/>
                </a:solidFill>
                <a:effectLst/>
                <a:latin typeface="Arial" pitchFamily="34" charset="0"/>
                <a:ea typeface="Times New Roman" pitchFamily="18" charset="0"/>
              </a:rPr>
              <a:t>feudalism stronger </a:t>
            </a:r>
            <a:r>
              <a:rPr kumimoji="0" lang="en-US" sz="3600" b="1" i="0" u="none" strike="noStrike" cap="none" normalizeH="0" baseline="0" dirty="0" smtClean="0">
                <a:ln>
                  <a:noFill/>
                </a:ln>
                <a:effectLst/>
                <a:latin typeface="Arial" pitchFamily="34" charset="0"/>
                <a:ea typeface="Times New Roman" pitchFamily="18" charset="0"/>
              </a:rPr>
              <a:t>here</a:t>
            </a:r>
            <a:endParaRPr kumimoji="0" lang="en-US" sz="3600" b="0" i="0" u="none" strike="noStrike" cap="none" normalizeH="0" baseline="0" dirty="0" smtClean="0">
              <a:ln>
                <a:noFill/>
              </a:ln>
              <a:effectLst/>
              <a:latin typeface="Arial" pitchFamily="34" charset="0"/>
            </a:endParaRPr>
          </a:p>
          <a:p>
            <a:pPr marL="0" marR="0" lvl="0" indent="285750" algn="l" defTabSz="914400" rtl="0" eaLnBrk="0" fontAlgn="base" latinLnBrk="0" hangingPunct="0">
              <a:lnSpc>
                <a:spcPct val="100000"/>
              </a:lnSpc>
              <a:spcBef>
                <a:spcPct val="0"/>
              </a:spcBef>
              <a:spcAft>
                <a:spcPct val="0"/>
              </a:spcAft>
              <a:buClrTx/>
              <a:buSzTx/>
              <a:buFontTx/>
              <a:buNone/>
              <a:tabLst>
                <a:tab pos="1543050" algn="l"/>
              </a:tabLst>
            </a:pPr>
            <a:r>
              <a:rPr kumimoji="0" lang="en-US" sz="3600" b="1" i="0" u="none" strike="noStrike" cap="none" normalizeH="0" baseline="0" dirty="0" smtClean="0">
                <a:ln>
                  <a:noFill/>
                </a:ln>
                <a:effectLst/>
                <a:latin typeface="Arial" pitchFamily="34" charset="0"/>
                <a:ea typeface="Times New Roman" pitchFamily="18" charset="0"/>
              </a:rPr>
              <a:t>a. less dev. of towns/merchants</a:t>
            </a:r>
            <a:endParaRPr kumimoji="0" lang="en-US" sz="3600" b="0" i="0" u="none" strike="noStrike" cap="none" normalizeH="0" baseline="0" dirty="0" smtClean="0">
              <a:ln>
                <a:noFill/>
              </a:ln>
              <a:effectLst/>
              <a:latin typeface="Arial" pitchFamily="34" charset="0"/>
            </a:endParaRPr>
          </a:p>
          <a:p>
            <a:pPr marL="0" marR="0" lvl="0" indent="285750" algn="l" defTabSz="914400" rtl="0" eaLnBrk="0" fontAlgn="base" latinLnBrk="0" hangingPunct="0">
              <a:lnSpc>
                <a:spcPct val="100000"/>
              </a:lnSpc>
              <a:spcBef>
                <a:spcPct val="0"/>
              </a:spcBef>
              <a:spcAft>
                <a:spcPct val="0"/>
              </a:spcAft>
              <a:buClrTx/>
              <a:buSzTx/>
              <a:buFontTx/>
              <a:buNone/>
              <a:tabLst>
                <a:tab pos="1543050" algn="l"/>
              </a:tabLst>
            </a:pPr>
            <a:r>
              <a:rPr kumimoji="0" lang="en-US" sz="3600" b="1" i="0" u="none" strike="noStrike" cap="none" normalizeH="0" baseline="0" dirty="0" smtClean="0">
                <a:ln>
                  <a:noFill/>
                </a:ln>
                <a:effectLst/>
                <a:latin typeface="Arial" pitchFamily="34" charset="0"/>
                <a:ea typeface="Times New Roman" pitchFamily="18" charset="0"/>
              </a:rPr>
              <a:t>			b.  strong noble class (jealous of power)</a:t>
            </a:r>
            <a:endParaRPr kumimoji="0" lang="en-US" sz="3600" b="0" i="0" u="none" strike="noStrike" cap="none" normalizeH="0" baseline="0" dirty="0" smtClean="0">
              <a:ln>
                <a:noFill/>
              </a:ln>
              <a:effectLst/>
              <a:latin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0" y="73612"/>
            <a:ext cx="91440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tab pos="1543050" algn="l"/>
              </a:tabLst>
            </a:pPr>
            <a:r>
              <a:rPr kumimoji="0" lang="en-US" sz="2800" b="1" i="0" u="none" strike="noStrike" cap="none" normalizeH="0" baseline="0" dirty="0" smtClean="0">
                <a:ln>
                  <a:noFill/>
                </a:ln>
                <a:effectLst/>
                <a:latin typeface="Arial" pitchFamily="34" charset="0"/>
                <a:ea typeface="Times New Roman" pitchFamily="18" charset="0"/>
              </a:rPr>
              <a:t>B.  Rise of </a:t>
            </a:r>
            <a:r>
              <a:rPr kumimoji="0" lang="en-US" sz="2800" b="1" i="0" u="none" strike="noStrike" cap="none" normalizeH="0" baseline="0" dirty="0" smtClean="0">
                <a:ln>
                  <a:noFill/>
                </a:ln>
                <a:solidFill>
                  <a:srgbClr val="FFFF00"/>
                </a:solidFill>
                <a:effectLst/>
                <a:latin typeface="Arial" pitchFamily="34" charset="0"/>
                <a:ea typeface="Times New Roman" pitchFamily="18" charset="0"/>
              </a:rPr>
              <a:t>Austria</a:t>
            </a:r>
            <a:endParaRPr kumimoji="0" lang="en-US" sz="2800" b="0" i="0" u="none" strike="noStrike" cap="none" normalizeH="0" baseline="0" dirty="0" smtClean="0">
              <a:ln>
                <a:noFill/>
              </a:ln>
              <a:solidFill>
                <a:srgbClr val="FFFF00"/>
              </a:solidFill>
              <a:effectLst/>
              <a:latin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1543050" algn="l"/>
              </a:tabLst>
            </a:pPr>
            <a:r>
              <a:rPr kumimoji="0" lang="en-US" sz="2800" b="1" i="0" u="none" strike="noStrike" cap="none" normalizeH="0" baseline="0" dirty="0" smtClean="0">
                <a:ln>
                  <a:noFill/>
                </a:ln>
                <a:effectLst/>
                <a:latin typeface="Arial" pitchFamily="34" charset="0"/>
                <a:ea typeface="Times New Roman" pitchFamily="18" charset="0"/>
              </a:rPr>
              <a:t>		1.  under </a:t>
            </a:r>
            <a:r>
              <a:rPr kumimoji="0" lang="en-US" sz="2800" b="1" i="0" u="none" strike="noStrike" cap="none" normalizeH="0" baseline="0" dirty="0" smtClean="0">
                <a:ln>
                  <a:noFill/>
                </a:ln>
                <a:solidFill>
                  <a:srgbClr val="FFFF00"/>
                </a:solidFill>
                <a:effectLst/>
                <a:latin typeface="Arial" pitchFamily="34" charset="0"/>
                <a:ea typeface="Times New Roman" pitchFamily="18" charset="0"/>
              </a:rPr>
              <a:t>Maria Theresa</a:t>
            </a:r>
            <a:endParaRPr kumimoji="0" lang="en-US" sz="2800" b="0" i="0" u="none" strike="noStrike" cap="none" normalizeH="0" baseline="0" dirty="0" smtClean="0">
              <a:ln>
                <a:noFill/>
              </a:ln>
              <a:solidFill>
                <a:srgbClr val="FFFF00"/>
              </a:solidFill>
              <a:effectLst/>
              <a:latin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1543050" algn="l"/>
              </a:tabLst>
            </a:pPr>
            <a:r>
              <a:rPr kumimoji="0" lang="en-US" sz="2800" b="1" i="0" u="none" strike="noStrike" cap="none" normalizeH="0" baseline="0" dirty="0" smtClean="0">
                <a:ln>
                  <a:noFill/>
                </a:ln>
                <a:effectLst/>
                <a:latin typeface="Arial" pitchFamily="34" charset="0"/>
                <a:ea typeface="Times New Roman" pitchFamily="18" charset="0"/>
              </a:rPr>
              <a:t>			a. increases army</a:t>
            </a:r>
            <a:endParaRPr kumimoji="0" lang="en-US" sz="2800" b="0" i="0" u="none" strike="noStrike" cap="none" normalizeH="0" baseline="0" dirty="0" smtClean="0">
              <a:ln>
                <a:noFill/>
              </a:ln>
              <a:effectLst/>
              <a:latin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1543050" algn="l"/>
              </a:tabLst>
            </a:pPr>
            <a:r>
              <a:rPr kumimoji="0" lang="en-US" sz="2800" b="1" i="0" u="none" strike="noStrike" cap="none" normalizeH="0" baseline="0" dirty="0" smtClean="0">
                <a:ln>
                  <a:noFill/>
                </a:ln>
                <a:effectLst/>
                <a:latin typeface="Arial" pitchFamily="34" charset="0"/>
                <a:ea typeface="Times New Roman" pitchFamily="18" charset="0"/>
              </a:rPr>
              <a:t>		b. takes land from weakening Ottoman</a:t>
            </a:r>
            <a:endParaRPr kumimoji="0" lang="en-US" sz="2800" b="0" i="0" u="none" strike="noStrike" cap="none" normalizeH="0" baseline="0" dirty="0" smtClean="0">
              <a:ln>
                <a:noFill/>
              </a:ln>
              <a:effectLst/>
              <a:latin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1543050" algn="l"/>
              </a:tabLst>
            </a:pPr>
            <a:r>
              <a:rPr kumimoji="0" lang="en-US" sz="2800" b="1" i="0" u="none" strike="noStrike" cap="none" normalizeH="0" baseline="0" dirty="0" smtClean="0">
                <a:ln>
                  <a:noFill/>
                </a:ln>
                <a:effectLst/>
                <a:latin typeface="Arial" pitchFamily="34" charset="0"/>
                <a:ea typeface="Times New Roman" pitchFamily="18" charset="0"/>
              </a:rPr>
              <a:t>		    Empire</a:t>
            </a:r>
          </a:p>
          <a:p>
            <a:pPr marL="0" marR="0" lvl="0" indent="457200" algn="l" defTabSz="914400" rtl="0" eaLnBrk="0" fontAlgn="base" latinLnBrk="0" hangingPunct="0">
              <a:lnSpc>
                <a:spcPct val="100000"/>
              </a:lnSpc>
              <a:spcBef>
                <a:spcPct val="0"/>
              </a:spcBef>
              <a:spcAft>
                <a:spcPct val="0"/>
              </a:spcAft>
              <a:buClrTx/>
              <a:buSzTx/>
              <a:buFontTx/>
              <a:buNone/>
              <a:tabLst>
                <a:tab pos="1543050" algn="l"/>
              </a:tabLst>
            </a:pPr>
            <a:endParaRPr kumimoji="0" lang="en-US" sz="2800" b="0" i="0" u="none" strike="noStrike" cap="none" normalizeH="0" baseline="0" dirty="0" smtClean="0">
              <a:ln>
                <a:noFill/>
              </a:ln>
              <a:effectLst/>
              <a:latin typeface="Arial" pitchFamily="34" charset="0"/>
            </a:endParaRPr>
          </a:p>
          <a:p>
            <a:pPr marL="457200" marR="0" lvl="1" indent="0" algn="l" defTabSz="914400" rtl="0" eaLnBrk="0" fontAlgn="base" latinLnBrk="0" hangingPunct="0">
              <a:lnSpc>
                <a:spcPct val="100000"/>
              </a:lnSpc>
              <a:spcBef>
                <a:spcPct val="0"/>
              </a:spcBef>
              <a:spcAft>
                <a:spcPct val="0"/>
              </a:spcAft>
              <a:buClrTx/>
              <a:buSzTx/>
              <a:tabLst>
                <a:tab pos="1543050" algn="l"/>
              </a:tabLst>
            </a:pPr>
            <a:r>
              <a:rPr kumimoji="0" lang="en-US" sz="2800" b="1" i="0" u="none" strike="noStrike" cap="none" normalizeH="0" baseline="0" dirty="0" smtClean="0">
                <a:ln>
                  <a:noFill/>
                </a:ln>
                <a:effectLst/>
                <a:latin typeface="Arial" pitchFamily="34" charset="0"/>
                <a:ea typeface="Times New Roman" pitchFamily="18" charset="0"/>
              </a:rPr>
              <a:t>C.  Rise of </a:t>
            </a:r>
            <a:r>
              <a:rPr kumimoji="0" lang="en-US" sz="2800" b="1" i="0" u="none" strike="noStrike" cap="none" normalizeH="0" baseline="0" dirty="0" smtClean="0">
                <a:ln>
                  <a:noFill/>
                </a:ln>
                <a:solidFill>
                  <a:srgbClr val="FFFF00"/>
                </a:solidFill>
                <a:effectLst/>
                <a:latin typeface="Arial" pitchFamily="34" charset="0"/>
                <a:ea typeface="Times New Roman" pitchFamily="18" charset="0"/>
              </a:rPr>
              <a:t>Prussia </a:t>
            </a:r>
            <a:r>
              <a:rPr kumimoji="0" lang="en-US" sz="2800" b="1" i="0" u="none" strike="noStrike" cap="none" normalizeH="0" baseline="0" dirty="0" smtClean="0">
                <a:ln>
                  <a:noFill/>
                </a:ln>
                <a:effectLst/>
                <a:latin typeface="Arial" pitchFamily="34" charset="0"/>
                <a:ea typeface="Times New Roman" pitchFamily="18" charset="0"/>
              </a:rPr>
              <a:t>(Germany)</a:t>
            </a:r>
            <a:endParaRPr kumimoji="0" lang="en-US" sz="2800" b="0" i="0" u="none" strike="noStrike" cap="none" normalizeH="0" baseline="0" dirty="0" smtClean="0">
              <a:ln>
                <a:noFill/>
              </a:ln>
              <a:effectLst/>
              <a:latin typeface="Arial" pitchFamily="34" charset="0"/>
            </a:endParaRPr>
          </a:p>
          <a:p>
            <a:pPr marL="914400" marR="0" lvl="2" indent="0" algn="l" defTabSz="914400" rtl="0" eaLnBrk="0" fontAlgn="base" latinLnBrk="0" hangingPunct="0">
              <a:lnSpc>
                <a:spcPct val="100000"/>
              </a:lnSpc>
              <a:spcBef>
                <a:spcPct val="0"/>
              </a:spcBef>
              <a:spcAft>
                <a:spcPct val="0"/>
              </a:spcAft>
              <a:buClrTx/>
              <a:buSzTx/>
              <a:buFontTx/>
              <a:buAutoNum type="alphaUcPeriod"/>
              <a:tabLst>
                <a:tab pos="1543050" algn="l"/>
              </a:tabLst>
            </a:pPr>
            <a:r>
              <a:rPr kumimoji="0" lang="en-US" sz="2800" b="1" i="0" u="none" strike="noStrike" cap="none" normalizeH="0" baseline="0" dirty="0" smtClean="0">
                <a:ln>
                  <a:noFill/>
                </a:ln>
                <a:effectLst/>
                <a:latin typeface="Arial" pitchFamily="34" charset="0"/>
                <a:ea typeface="Times New Roman" pitchFamily="18" charset="0"/>
              </a:rPr>
              <a:t>under </a:t>
            </a:r>
            <a:r>
              <a:rPr kumimoji="0" lang="en-US" sz="2800" b="1" i="0" u="none" strike="noStrike" cap="none" normalizeH="0" baseline="0" dirty="0" smtClean="0">
                <a:ln>
                  <a:noFill/>
                </a:ln>
                <a:solidFill>
                  <a:srgbClr val="FFFF00"/>
                </a:solidFill>
                <a:effectLst/>
                <a:latin typeface="Arial" pitchFamily="34" charset="0"/>
                <a:ea typeface="Times New Roman" pitchFamily="18" charset="0"/>
              </a:rPr>
              <a:t>Frederick II (the Great)</a:t>
            </a:r>
            <a:endParaRPr kumimoji="0" lang="en-US" sz="2800" b="0" i="0" u="none" strike="noStrike" cap="none" normalizeH="0" baseline="0" dirty="0" smtClean="0">
              <a:ln>
                <a:noFill/>
              </a:ln>
              <a:solidFill>
                <a:srgbClr val="FFFF00"/>
              </a:solidFill>
              <a:effectLst/>
              <a:latin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1543050" algn="l"/>
              </a:tabLst>
            </a:pPr>
            <a:r>
              <a:rPr kumimoji="0" lang="en-US" sz="2800" b="1" i="0" u="none" strike="noStrike" cap="none" normalizeH="0" baseline="0" dirty="0" smtClean="0">
                <a:ln>
                  <a:noFill/>
                </a:ln>
                <a:effectLst/>
                <a:latin typeface="Arial" pitchFamily="34" charset="0"/>
                <a:ea typeface="Times New Roman" pitchFamily="18" charset="0"/>
              </a:rPr>
              <a:t>   a. </a:t>
            </a:r>
            <a:r>
              <a:rPr kumimoji="0" lang="en-US" sz="2800" b="1" i="0" u="none" strike="noStrike" cap="none" normalizeH="0" baseline="0" dirty="0" smtClean="0">
                <a:ln>
                  <a:noFill/>
                </a:ln>
                <a:solidFill>
                  <a:srgbClr val="FFFF00"/>
                </a:solidFill>
                <a:effectLst/>
                <a:latin typeface="Arial" pitchFamily="34" charset="0"/>
                <a:ea typeface="Times New Roman" pitchFamily="18" charset="0"/>
              </a:rPr>
              <a:t>most disciplined army in Europe</a:t>
            </a:r>
            <a:endParaRPr kumimoji="0" lang="en-US" sz="2800" b="0" i="0" u="none" strike="noStrike" cap="none" normalizeH="0" baseline="0" dirty="0" smtClean="0">
              <a:ln>
                <a:noFill/>
              </a:ln>
              <a:solidFill>
                <a:srgbClr val="FFFF00"/>
              </a:solidFill>
              <a:effectLst/>
              <a:latin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1543050" algn="l"/>
              </a:tabLst>
            </a:pPr>
            <a:r>
              <a:rPr kumimoji="0" lang="en-US" sz="2800" b="1" i="0" u="none" strike="noStrike" cap="none" normalizeH="0" baseline="0" dirty="0" smtClean="0">
                <a:ln>
                  <a:noFill/>
                </a:ln>
                <a:effectLst/>
                <a:latin typeface="Arial" pitchFamily="34" charset="0"/>
                <a:ea typeface="Times New Roman" pitchFamily="18" charset="0"/>
              </a:rPr>
              <a:t>   b. alliance w/ </a:t>
            </a:r>
            <a:r>
              <a:rPr kumimoji="0" lang="en-US" sz="2800" b="1" i="1" u="none" strike="noStrike" cap="none" normalizeH="0" baseline="0" dirty="0" smtClean="0">
                <a:ln>
                  <a:noFill/>
                </a:ln>
                <a:effectLst/>
                <a:latin typeface="Arial" pitchFamily="34" charset="0"/>
                <a:ea typeface="Times New Roman" pitchFamily="18" charset="0"/>
              </a:rPr>
              <a:t>Junkers</a:t>
            </a:r>
            <a:endParaRPr kumimoji="0" lang="en-US" sz="2800" b="0" i="0" u="none" strike="noStrike" cap="none" normalizeH="0" baseline="0" dirty="0" smtClean="0">
              <a:ln>
                <a:noFill/>
              </a:ln>
              <a:effectLst/>
              <a:latin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1543050" algn="l"/>
              </a:tabLst>
            </a:pPr>
            <a:r>
              <a:rPr kumimoji="0" lang="en-US" sz="2800" b="1" i="0" u="none" strike="noStrike" cap="none" normalizeH="0" baseline="0" dirty="0" smtClean="0">
                <a:ln>
                  <a:noFill/>
                </a:ln>
                <a:effectLst/>
                <a:latin typeface="Arial" pitchFamily="34" charset="0"/>
                <a:ea typeface="Times New Roman" pitchFamily="18" charset="0"/>
              </a:rPr>
              <a:t>   c. increases taxation</a:t>
            </a:r>
            <a:endParaRPr kumimoji="0" lang="en-US" sz="2800" b="0" i="0" u="none" strike="noStrike" cap="none" normalizeH="0" baseline="0" dirty="0" smtClean="0">
              <a:ln>
                <a:noFill/>
              </a:ln>
              <a:effectLst/>
              <a:latin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1543050" algn="l"/>
              </a:tabLst>
            </a:pPr>
            <a:r>
              <a:rPr kumimoji="0" lang="en-US" sz="2800" b="1" i="0" u="none" strike="noStrike" cap="none" normalizeH="0" baseline="0" dirty="0" smtClean="0">
                <a:ln>
                  <a:noFill/>
                </a:ln>
                <a:effectLst/>
                <a:latin typeface="Arial" pitchFamily="34" charset="0"/>
                <a:ea typeface="Times New Roman" pitchFamily="18" charset="0"/>
              </a:rPr>
              <a:t>	d.  weakens Rep. Assembly    </a:t>
            </a:r>
            <a:endParaRPr kumimoji="0" lang="en-US" sz="2800" b="0" i="0" u="none" strike="noStrike" cap="none" normalizeH="0" baseline="0" dirty="0" smtClean="0">
              <a:ln>
                <a:noFill/>
              </a:ln>
              <a:effectLst/>
              <a:latin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931798"/>
            <a:ext cx="6553200" cy="4801314"/>
          </a:xfrm>
          <a:prstGeom prst="rect">
            <a:avLst/>
          </a:prstGeom>
          <a:noFill/>
        </p:spPr>
        <p:txBody>
          <a:bodyPr wrap="square" rtlCol="0">
            <a:spAutoFit/>
          </a:bodyPr>
          <a:lstStyle/>
          <a:p>
            <a:r>
              <a:rPr lang="en-US" sz="2400" dirty="0" smtClean="0"/>
              <a:t>S</a:t>
            </a:r>
            <a:r>
              <a:rPr lang="en-US" sz="2400" dirty="0" smtClean="0">
                <a:solidFill>
                  <a:srgbClr val="FFFF00"/>
                </a:solidFill>
              </a:rPr>
              <a:t>weden</a:t>
            </a:r>
            <a:r>
              <a:rPr lang="en-US" sz="2400" dirty="0" smtClean="0"/>
              <a:t> -rival to Russia, Prussia and Austria</a:t>
            </a:r>
          </a:p>
          <a:p>
            <a:endParaRPr lang="en-US" sz="2400" dirty="0"/>
          </a:p>
          <a:p>
            <a:r>
              <a:rPr lang="en-US" sz="2400" dirty="0" smtClean="0">
                <a:solidFill>
                  <a:srgbClr val="FFFF00"/>
                </a:solidFill>
              </a:rPr>
              <a:t>Queen Christina </a:t>
            </a:r>
            <a:r>
              <a:rPr lang="en-US" sz="2400" dirty="0" smtClean="0"/>
              <a:t>(1632-1654), unified Sweden by raising money selling almost 2/3 of the royal lands, which angered peasants</a:t>
            </a:r>
          </a:p>
          <a:p>
            <a:endParaRPr lang="en-US" sz="2400" dirty="0"/>
          </a:p>
          <a:p>
            <a:r>
              <a:rPr lang="en-US" sz="2400" dirty="0" smtClean="0">
                <a:solidFill>
                  <a:srgbClr val="FFFF00"/>
                </a:solidFill>
              </a:rPr>
              <a:t>King Charles XI </a:t>
            </a:r>
            <a:r>
              <a:rPr lang="en-US" sz="2400" dirty="0" smtClean="0"/>
              <a:t>(1660-1697) –established absolute rule in Sweden, won battles against Russia, controlled all of Scandinavian </a:t>
            </a:r>
            <a:r>
              <a:rPr lang="en-US" sz="2400" dirty="0" err="1" smtClean="0"/>
              <a:t>Peninusula</a:t>
            </a:r>
            <a:r>
              <a:rPr lang="en-US" sz="2400" dirty="0" smtClean="0"/>
              <a:t>, reclaimed former royal lands sold to nobles, killed in a battle in Norway with no heir, ending Swedish absolutism</a:t>
            </a:r>
          </a:p>
          <a:p>
            <a:endParaRPr lang="en-US" dirty="0"/>
          </a:p>
        </p:txBody>
      </p:sp>
    </p:spTree>
    <p:extLst>
      <p:ext uri="{BB962C8B-B14F-4D97-AF65-F5344CB8AC3E}">
        <p14:creationId xmlns:p14="http://schemas.microsoft.com/office/powerpoint/2010/main" val="1193254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0" y="306809"/>
            <a:ext cx="9144000"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effectLst/>
                <a:latin typeface="Arial" pitchFamily="34" charset="0"/>
                <a:ea typeface="Times New Roman" pitchFamily="18" charset="0"/>
              </a:rPr>
              <a:t>III.  </a:t>
            </a:r>
            <a:r>
              <a:rPr kumimoji="0" lang="en-US" sz="2800" b="1" i="0" u="none" strike="noStrike" cap="none" normalizeH="0" baseline="0" dirty="0" smtClean="0">
                <a:ln>
                  <a:noFill/>
                </a:ln>
                <a:solidFill>
                  <a:srgbClr val="FFFF00"/>
                </a:solidFill>
                <a:effectLst/>
                <a:latin typeface="Arial" pitchFamily="34" charset="0"/>
                <a:ea typeface="Times New Roman" pitchFamily="18" charset="0"/>
              </a:rPr>
              <a:t>RUSSIA</a:t>
            </a:r>
            <a:endParaRPr kumimoji="0" lang="en-US" sz="2800" b="0" i="0" u="none" strike="noStrike" cap="none" normalizeH="0" baseline="0" dirty="0" smtClean="0">
              <a:ln>
                <a:noFill/>
              </a:ln>
              <a:solidFill>
                <a:srgbClr val="FFFF0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effectLst/>
                <a:latin typeface="Arial" pitchFamily="34" charset="0"/>
                <a:ea typeface="Times New Roman" pitchFamily="18" charset="0"/>
              </a:rPr>
              <a:t>	A. </a:t>
            </a:r>
            <a:r>
              <a:rPr kumimoji="0" lang="en-US" sz="2800" b="1" i="0" u="none" strike="noStrike" cap="none" normalizeH="0" baseline="0" dirty="0" smtClean="0">
                <a:ln>
                  <a:noFill/>
                </a:ln>
                <a:solidFill>
                  <a:srgbClr val="FFFF00"/>
                </a:solidFill>
                <a:effectLst/>
                <a:latin typeface="Arial" pitchFamily="34" charset="0"/>
                <a:ea typeface="Times New Roman" pitchFamily="18" charset="0"/>
              </a:rPr>
              <a:t>Backwardness</a:t>
            </a:r>
            <a:r>
              <a:rPr kumimoji="0" lang="en-US" sz="2800" b="1" i="0" u="none" strike="noStrike" cap="none" normalizeH="0" baseline="0" dirty="0" smtClean="0">
                <a:ln>
                  <a:noFill/>
                </a:ln>
                <a:effectLst/>
                <a:latin typeface="Arial" pitchFamily="34" charset="0"/>
                <a:ea typeface="Times New Roman" pitchFamily="18" charset="0"/>
              </a:rPr>
              <a:t> compared to W. Europe</a:t>
            </a:r>
            <a:endParaRPr kumimoji="0" lang="en-US" sz="2800" b="0" i="0" u="none" strike="noStrike" cap="none" normalizeH="0" baseline="0" dirty="0" smtClean="0">
              <a:ln>
                <a:noFill/>
              </a:ln>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effectLst/>
                <a:latin typeface="Arial" pitchFamily="34" charset="0"/>
                <a:ea typeface="Times New Roman" pitchFamily="18" charset="0"/>
              </a:rPr>
              <a:t>		1.  closer to Byzantium than W. Europe</a:t>
            </a:r>
            <a:endParaRPr kumimoji="0" lang="en-US" sz="2800" b="0" i="0" u="none" strike="noStrike" cap="none" normalizeH="0" baseline="0" dirty="0" smtClean="0">
              <a:ln>
                <a:noFill/>
              </a:ln>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effectLst/>
                <a:latin typeface="Arial" pitchFamily="34" charset="0"/>
                <a:ea typeface="Times New Roman" pitchFamily="18" charset="0"/>
              </a:rPr>
              <a:t>		2. </a:t>
            </a:r>
            <a:r>
              <a:rPr kumimoji="0" lang="en-US" sz="2800" b="1" i="1" u="none" strike="noStrike" cap="none" normalizeH="0" baseline="0" dirty="0" smtClean="0">
                <a:ln>
                  <a:noFill/>
                </a:ln>
                <a:solidFill>
                  <a:srgbClr val="FFFF00"/>
                </a:solidFill>
                <a:effectLst/>
                <a:latin typeface="Arial" pitchFamily="34" charset="0"/>
                <a:ea typeface="Times New Roman" pitchFamily="18" charset="0"/>
              </a:rPr>
              <a:t>Mongol Yoke</a:t>
            </a:r>
            <a:r>
              <a:rPr kumimoji="0" lang="en-US" sz="2800" b="1" i="0" u="none" strike="noStrike" cap="none" normalizeH="0" baseline="0" dirty="0" smtClean="0">
                <a:ln>
                  <a:noFill/>
                </a:ln>
                <a:solidFill>
                  <a:srgbClr val="FFFF00"/>
                </a:solidFill>
                <a:effectLst/>
                <a:latin typeface="Arial" pitchFamily="34" charset="0"/>
                <a:ea typeface="Times New Roman" pitchFamily="18" charset="0"/>
              </a:rPr>
              <a:t> </a:t>
            </a:r>
            <a:r>
              <a:rPr kumimoji="0" lang="en-US" sz="2800" b="1" i="0" u="none" strike="noStrike" cap="none" normalizeH="0" baseline="0" dirty="0" smtClean="0">
                <a:ln>
                  <a:noFill/>
                </a:ln>
                <a:effectLst/>
                <a:latin typeface="Arial" pitchFamily="34" charset="0"/>
                <a:ea typeface="Times New Roman" pitchFamily="18" charset="0"/>
              </a:rPr>
              <a:t>– Mongol control during late Middle Ages, cut Russia off from advances</a:t>
            </a:r>
            <a:endParaRPr kumimoji="0" lang="en-US" sz="2800" b="0" i="0" u="none" strike="noStrike" cap="none" normalizeH="0" baseline="0" dirty="0" smtClean="0">
              <a:ln>
                <a:noFill/>
              </a:ln>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effectLst/>
                <a:latin typeface="Arial" pitchFamily="34" charset="0"/>
                <a:ea typeface="Times New Roman" pitchFamily="18" charset="0"/>
              </a:rPr>
              <a:t>	    of Renaissance/Exploration</a:t>
            </a:r>
            <a:endParaRPr kumimoji="0" lang="en-US" sz="2800" b="0" i="0" u="none" strike="noStrike" cap="none" normalizeH="0" baseline="0" dirty="0" smtClean="0">
              <a:ln>
                <a:noFill/>
              </a:ln>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effectLst/>
                <a:latin typeface="Arial" pitchFamily="34" charset="0"/>
                <a:ea typeface="Times New Roman" pitchFamily="18" charset="0"/>
              </a:rPr>
              <a:t>	3. </a:t>
            </a:r>
            <a:r>
              <a:rPr kumimoji="0" lang="en-US" sz="2800" b="1" i="0" u="none" strike="noStrike" cap="none" normalizeH="0" baseline="0" dirty="0" smtClean="0">
                <a:ln>
                  <a:noFill/>
                </a:ln>
                <a:solidFill>
                  <a:srgbClr val="FFFF00"/>
                </a:solidFill>
                <a:effectLst/>
                <a:latin typeface="Arial" pitchFamily="34" charset="0"/>
                <a:ea typeface="Times New Roman" pitchFamily="18" charset="0"/>
              </a:rPr>
              <a:t>Extreme suspicion of foreigners</a:t>
            </a:r>
            <a:endParaRPr kumimoji="0" lang="en-US" sz="2800" b="0" i="0" u="none" strike="noStrike" cap="none" normalizeH="0" baseline="0" dirty="0" smtClean="0">
              <a:ln>
                <a:noFill/>
              </a:ln>
              <a:solidFill>
                <a:srgbClr val="FFFF0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effectLst/>
                <a:latin typeface="Arial" pitchFamily="34" charset="0"/>
                <a:ea typeface="Times New Roman" pitchFamily="18" charset="0"/>
              </a:rPr>
              <a:t>		a.  </a:t>
            </a:r>
            <a:r>
              <a:rPr kumimoji="0" lang="en-US" sz="2800" b="1" i="0" u="none" strike="noStrike" cap="none" normalizeH="0" baseline="0" dirty="0" smtClean="0">
                <a:ln>
                  <a:noFill/>
                </a:ln>
                <a:solidFill>
                  <a:srgbClr val="FFFF00"/>
                </a:solidFill>
                <a:effectLst/>
                <a:latin typeface="Arial" pitchFamily="34" charset="0"/>
                <a:ea typeface="Times New Roman" pitchFamily="18" charset="0"/>
              </a:rPr>
              <a:t>no ice-free ports (limited contact)</a:t>
            </a:r>
            <a:endParaRPr kumimoji="0" lang="en-US" sz="2800" b="0" i="0" u="none" strike="noStrike" cap="none" normalizeH="0" baseline="0" dirty="0" smtClean="0">
              <a:ln>
                <a:noFill/>
              </a:ln>
              <a:solidFill>
                <a:srgbClr val="FFFF0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FFFF00"/>
                </a:solidFill>
                <a:effectLst/>
                <a:latin typeface="Arial" pitchFamily="34" charset="0"/>
                <a:ea typeface="Times New Roman" pitchFamily="18" charset="0"/>
              </a:rPr>
              <a:t>		b. quarantined foreigners</a:t>
            </a:r>
            <a:endParaRPr kumimoji="0" lang="en-US" sz="2800" b="0" i="0" u="none" strike="noStrike" cap="none" normalizeH="0" baseline="0" dirty="0" smtClean="0">
              <a:ln>
                <a:noFill/>
              </a:ln>
              <a:solidFill>
                <a:srgbClr val="FFFF0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FFFF00"/>
                </a:solidFill>
                <a:effectLst/>
                <a:latin typeface="Arial" pitchFamily="34" charset="0"/>
                <a:ea typeface="Times New Roman" pitchFamily="18" charset="0"/>
              </a:rPr>
              <a:t>		c. non-Russian  customs outlawed</a:t>
            </a:r>
            <a:endParaRPr kumimoji="0" lang="en-US" sz="2800" b="0" i="0" u="none" strike="noStrike" cap="none" normalizeH="0" baseline="0" dirty="0" smtClean="0">
              <a:ln>
                <a:noFill/>
              </a:ln>
              <a:solidFill>
                <a:srgbClr val="FFFF0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FFFF00"/>
                </a:solidFill>
                <a:effectLst/>
                <a:latin typeface="Arial" pitchFamily="34" charset="0"/>
                <a:ea typeface="Times New Roman" pitchFamily="18" charset="0"/>
              </a:rPr>
              <a:t>	4.  Strongly feudal </a:t>
            </a:r>
            <a:endParaRPr kumimoji="0" lang="en-US" sz="2800" b="0" i="0" u="none" strike="noStrike" cap="none" normalizeH="0" baseline="0" dirty="0" smtClean="0">
              <a:ln>
                <a:noFill/>
              </a:ln>
              <a:solidFill>
                <a:srgbClr val="FFFF00"/>
              </a:solidFill>
              <a:effectLst/>
              <a:latin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800" y="685800"/>
            <a:ext cx="7696200" cy="4801314"/>
          </a:xfrm>
          <a:prstGeom prst="rect">
            <a:avLst/>
          </a:prstGeom>
          <a:noFill/>
        </p:spPr>
        <p:txBody>
          <a:bodyPr wrap="square" rtlCol="0">
            <a:spAutoFit/>
          </a:bodyPr>
          <a:lstStyle/>
          <a:p>
            <a:endParaRPr lang="en-US" dirty="0"/>
          </a:p>
          <a:p>
            <a:r>
              <a:rPr lang="en-US" sz="3200" dirty="0">
                <a:solidFill>
                  <a:srgbClr val="FFFF00"/>
                </a:solidFill>
              </a:rPr>
              <a:t>Ivan the </a:t>
            </a:r>
            <a:r>
              <a:rPr lang="en-US" sz="3200" dirty="0" smtClean="0">
                <a:solidFill>
                  <a:srgbClr val="FFFF00"/>
                </a:solidFill>
              </a:rPr>
              <a:t>Terrible </a:t>
            </a:r>
            <a:r>
              <a:rPr lang="en-US" sz="3200" dirty="0" smtClean="0"/>
              <a:t>-</a:t>
            </a:r>
            <a:r>
              <a:rPr lang="en-US" sz="3200" dirty="0" err="1"/>
              <a:t>proceded</a:t>
            </a:r>
            <a:r>
              <a:rPr lang="en-US" sz="3200" dirty="0"/>
              <a:t> Peter the Great.  Expanded Russian territory.  Transformed Russia from a medieval feudal state to an Empire.</a:t>
            </a:r>
          </a:p>
          <a:p>
            <a:r>
              <a:rPr lang="en-US" sz="3200" dirty="0"/>
              <a:t>-Ivan's legacy is complex: he was an able diplomat, a patron of arts and trade, founder of Russia's </a:t>
            </a:r>
            <a:r>
              <a:rPr lang="en-US" sz="3200" dirty="0">
                <a:hlinkClick r:id="rId2" action="ppaction://hlinkfile" tooltip="Moscow Print Yard"/>
              </a:rPr>
              <a:t>first Print Yard</a:t>
            </a:r>
            <a:r>
              <a:rPr lang="en-US" sz="3200" dirty="0"/>
              <a:t>, but he is also remembered for his apparent paranoia and arguably harsh treatment of the </a:t>
            </a:r>
            <a:r>
              <a:rPr lang="en-US" sz="3200" dirty="0">
                <a:hlinkClick r:id="rId3" action="ppaction://hlinkfile" tooltip="Russian nobility"/>
              </a:rPr>
              <a:t>nobility</a:t>
            </a:r>
            <a:r>
              <a:rPr lang="en-US" sz="3200" dirty="0"/>
              <a:t>.</a:t>
            </a:r>
          </a:p>
        </p:txBody>
      </p:sp>
    </p:spTree>
    <p:extLst>
      <p:ext uri="{BB962C8B-B14F-4D97-AF65-F5344CB8AC3E}">
        <p14:creationId xmlns:p14="http://schemas.microsoft.com/office/powerpoint/2010/main" val="21725892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ChangeArrowheads="1"/>
          </p:cNvSpPr>
          <p:nvPr/>
        </p:nvSpPr>
        <p:spPr bwMode="auto">
          <a:xfrm>
            <a:off x="0" y="149883"/>
            <a:ext cx="9144000"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657350" algn="l"/>
              </a:tabLst>
            </a:pPr>
            <a:r>
              <a:rPr kumimoji="0" lang="en-US" sz="2800" b="1" i="0" u="none" strike="noStrike" cap="none" normalizeH="0" baseline="0" dirty="0" smtClean="0">
                <a:ln>
                  <a:noFill/>
                </a:ln>
                <a:effectLst/>
                <a:latin typeface="Arial" pitchFamily="34" charset="0"/>
                <a:ea typeface="Times New Roman" pitchFamily="18" charset="0"/>
              </a:rPr>
              <a:t>B.  </a:t>
            </a:r>
            <a:r>
              <a:rPr kumimoji="0" lang="en-US" sz="2800" b="1" i="0" u="none" strike="noStrike" cap="none" normalizeH="0" baseline="0" dirty="0" smtClean="0">
                <a:ln>
                  <a:noFill/>
                </a:ln>
                <a:solidFill>
                  <a:srgbClr val="FFFF00"/>
                </a:solidFill>
                <a:effectLst/>
                <a:latin typeface="Arial" pitchFamily="34" charset="0"/>
                <a:ea typeface="Times New Roman" pitchFamily="18" charset="0"/>
              </a:rPr>
              <a:t>Peter the </a:t>
            </a:r>
            <a:r>
              <a:rPr kumimoji="0" lang="en-US" sz="2800" b="1" i="0" u="none" strike="noStrike" cap="none" normalizeH="0" baseline="0" dirty="0" err="1" smtClean="0">
                <a:ln>
                  <a:noFill/>
                </a:ln>
                <a:solidFill>
                  <a:srgbClr val="FFFF00"/>
                </a:solidFill>
                <a:effectLst/>
                <a:latin typeface="Arial" pitchFamily="34" charset="0"/>
                <a:ea typeface="Times New Roman" pitchFamily="18" charset="0"/>
              </a:rPr>
              <a:t>Great’s</a:t>
            </a:r>
            <a:r>
              <a:rPr kumimoji="0" lang="en-US" sz="2800" b="1" i="0" u="none" strike="noStrike" cap="none" normalizeH="0" baseline="0" dirty="0" smtClean="0">
                <a:ln>
                  <a:noFill/>
                </a:ln>
                <a:solidFill>
                  <a:srgbClr val="FFFF00"/>
                </a:solidFill>
                <a:effectLst/>
                <a:latin typeface="Arial" pitchFamily="34" charset="0"/>
                <a:ea typeface="Times New Roman" pitchFamily="18" charset="0"/>
              </a:rPr>
              <a:t> </a:t>
            </a:r>
            <a:r>
              <a:rPr kumimoji="0" lang="en-US" sz="2800" b="1" i="0" u="none" strike="noStrike" cap="none" normalizeH="0" baseline="0" dirty="0" smtClean="0">
                <a:ln>
                  <a:noFill/>
                </a:ln>
                <a:effectLst/>
                <a:latin typeface="Arial" pitchFamily="34" charset="0"/>
                <a:ea typeface="Times New Roman" pitchFamily="18" charset="0"/>
              </a:rPr>
              <a:t>Reforms</a:t>
            </a:r>
            <a:endParaRPr kumimoji="0" lang="en-US" sz="2800" b="0" i="0" u="none" strike="noStrike" cap="none" normalizeH="0" baseline="0" dirty="0" smtClean="0">
              <a:ln>
                <a:noFill/>
              </a:ln>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657350" algn="l"/>
              </a:tabLst>
            </a:pPr>
            <a:r>
              <a:rPr kumimoji="0" lang="en-US" sz="2800" b="1" i="0" u="none" strike="noStrike" cap="none" normalizeH="0" baseline="0" dirty="0" smtClean="0">
                <a:ln>
                  <a:noFill/>
                </a:ln>
                <a:effectLst/>
                <a:latin typeface="Arial" pitchFamily="34" charset="0"/>
                <a:ea typeface="Times New Roman" pitchFamily="18" charset="0"/>
              </a:rPr>
              <a:t>	1</a:t>
            </a:r>
            <a:r>
              <a:rPr kumimoji="0" lang="en-US" sz="2800" b="1" i="0" u="none" strike="noStrike" cap="none" normalizeH="0" baseline="0" dirty="0" smtClean="0">
                <a:ln>
                  <a:noFill/>
                </a:ln>
                <a:solidFill>
                  <a:srgbClr val="FFFF00"/>
                </a:solidFill>
                <a:effectLst/>
                <a:latin typeface="Arial" pitchFamily="34" charset="0"/>
                <a:ea typeface="Times New Roman" pitchFamily="18" charset="0"/>
              </a:rPr>
              <a:t>.  Attempts to modernize</a:t>
            </a:r>
            <a:endParaRPr kumimoji="0" lang="en-US" sz="2800" b="0" i="0" u="none" strike="noStrike" cap="none" normalizeH="0" baseline="0" dirty="0" smtClean="0">
              <a:ln>
                <a:noFill/>
              </a:ln>
              <a:solidFill>
                <a:srgbClr val="FFFF0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657350" algn="l"/>
              </a:tabLst>
            </a:pPr>
            <a:r>
              <a:rPr kumimoji="0" lang="en-US" sz="2800" b="1" i="0" u="none" strike="noStrike" cap="none" normalizeH="0" baseline="0" dirty="0" smtClean="0">
                <a:ln>
                  <a:noFill/>
                </a:ln>
                <a:solidFill>
                  <a:srgbClr val="FFFF00"/>
                </a:solidFill>
                <a:effectLst/>
                <a:latin typeface="Arial" pitchFamily="34" charset="0"/>
                <a:ea typeface="Times New Roman" pitchFamily="18" charset="0"/>
              </a:rPr>
              <a:t>		a.  brings Church under control of Tsar</a:t>
            </a:r>
            <a:endParaRPr kumimoji="0" lang="en-US" sz="2800" b="0" i="0" u="none" strike="noStrike" cap="none" normalizeH="0" baseline="0" dirty="0" smtClean="0">
              <a:ln>
                <a:noFill/>
              </a:ln>
              <a:solidFill>
                <a:srgbClr val="FFFF0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657350" algn="l"/>
              </a:tabLst>
            </a:pPr>
            <a:r>
              <a:rPr kumimoji="0" lang="en-US" sz="2800" b="1" i="0" u="none" strike="noStrike" cap="none" normalizeH="0" baseline="0" dirty="0" smtClean="0">
                <a:ln>
                  <a:noFill/>
                </a:ln>
                <a:solidFill>
                  <a:srgbClr val="FFFF00"/>
                </a:solidFill>
                <a:effectLst/>
                <a:latin typeface="Arial" pitchFamily="34" charset="0"/>
                <a:ea typeface="Times New Roman" pitchFamily="18" charset="0"/>
              </a:rPr>
              <a:t>		b.  reduces power of </a:t>
            </a:r>
            <a:r>
              <a:rPr kumimoji="0" lang="en-US" sz="2800" b="1" i="1" u="none" strike="noStrike" cap="none" normalizeH="0" baseline="0" dirty="0" smtClean="0">
                <a:ln>
                  <a:noFill/>
                </a:ln>
                <a:solidFill>
                  <a:srgbClr val="FFFF00"/>
                </a:solidFill>
                <a:effectLst/>
                <a:latin typeface="Arial" pitchFamily="34" charset="0"/>
                <a:ea typeface="Times New Roman" pitchFamily="18" charset="0"/>
              </a:rPr>
              <a:t>boyars(Nobles)</a:t>
            </a:r>
            <a:endParaRPr kumimoji="0" lang="en-US" sz="2800" b="0" i="0" u="none" strike="noStrike" cap="none" normalizeH="0" baseline="0" dirty="0" smtClean="0">
              <a:ln>
                <a:noFill/>
              </a:ln>
              <a:solidFill>
                <a:srgbClr val="FFFF00"/>
              </a:solidFill>
              <a:effectLst/>
              <a:latin typeface="Arial" pitchFamily="34" charset="0"/>
            </a:endParaRPr>
          </a:p>
          <a:p>
            <a:pPr lvl="3" eaLnBrk="0" fontAlgn="base" hangingPunct="0">
              <a:spcBef>
                <a:spcPct val="0"/>
              </a:spcBef>
              <a:spcAft>
                <a:spcPct val="0"/>
              </a:spcAft>
              <a:buFontTx/>
              <a:buChar char="•"/>
              <a:tabLst>
                <a:tab pos="1657350" algn="l"/>
              </a:tabLst>
            </a:pPr>
            <a:r>
              <a:rPr kumimoji="0" lang="en-US" sz="2800" b="1" i="0" u="none" strike="noStrike" cap="none" normalizeH="0" baseline="0" dirty="0" smtClean="0">
                <a:ln>
                  <a:noFill/>
                </a:ln>
                <a:effectLst/>
                <a:latin typeface="Arial" pitchFamily="34" charset="0"/>
                <a:ea typeface="Times New Roman" pitchFamily="18" charset="0"/>
              </a:rPr>
              <a:t>est. middle class bureaucracy</a:t>
            </a:r>
            <a:endParaRPr kumimoji="0" lang="en-US" sz="2800" b="0" i="0" u="none" strike="noStrike" cap="none" normalizeH="0" baseline="0" dirty="0" smtClean="0">
              <a:ln>
                <a:noFill/>
              </a:ln>
              <a:effectLst/>
              <a:latin typeface="Arial" pitchFamily="34" charset="0"/>
            </a:endParaRPr>
          </a:p>
          <a:p>
            <a:pPr lvl="3" eaLnBrk="0" fontAlgn="base" hangingPunct="0">
              <a:spcBef>
                <a:spcPct val="0"/>
              </a:spcBef>
              <a:spcAft>
                <a:spcPct val="0"/>
              </a:spcAft>
              <a:buFontTx/>
              <a:buChar char="•"/>
              <a:tabLst>
                <a:tab pos="1657350" algn="l"/>
              </a:tabLst>
            </a:pPr>
            <a:r>
              <a:rPr kumimoji="0" lang="en-US" sz="2800" b="1" i="0" u="none" strike="noStrike" cap="none" normalizeH="0" baseline="0" dirty="0" smtClean="0">
                <a:ln>
                  <a:noFill/>
                </a:ln>
                <a:effectLst/>
                <a:latin typeface="Arial" pitchFamily="34" charset="0"/>
                <a:ea typeface="Times New Roman" pitchFamily="18" charset="0"/>
              </a:rPr>
              <a:t>insures loyalty w/ land grants</a:t>
            </a:r>
            <a:endParaRPr kumimoji="0" lang="en-US" sz="2800" b="0" i="0" u="none" strike="noStrike" cap="none" normalizeH="0" baseline="0" dirty="0" smtClean="0">
              <a:ln>
                <a:noFill/>
              </a:ln>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657350" algn="l"/>
              </a:tabLst>
            </a:pPr>
            <a:r>
              <a:rPr kumimoji="0" lang="en-US" sz="2800" b="1" i="0" u="none" strike="noStrike" cap="none" normalizeH="0" baseline="0" dirty="0" smtClean="0">
                <a:ln>
                  <a:noFill/>
                </a:ln>
                <a:effectLst/>
                <a:latin typeface="Arial" pitchFamily="34" charset="0"/>
                <a:ea typeface="Times New Roman" pitchFamily="18" charset="0"/>
              </a:rPr>
              <a:t>c. increase taxes to </a:t>
            </a:r>
            <a:r>
              <a:rPr kumimoji="0" lang="en-US" sz="2800" b="1" i="0" u="none" strike="noStrike" cap="none" normalizeH="0" baseline="0" dirty="0" smtClean="0">
                <a:ln>
                  <a:noFill/>
                </a:ln>
                <a:solidFill>
                  <a:srgbClr val="FFFF00"/>
                </a:solidFill>
                <a:effectLst/>
                <a:latin typeface="Arial" pitchFamily="34" charset="0"/>
                <a:ea typeface="Times New Roman" pitchFamily="18" charset="0"/>
              </a:rPr>
              <a:t>modernize army</a:t>
            </a:r>
            <a:endParaRPr kumimoji="0" lang="en-US" sz="2800" b="0" i="0" u="none" strike="noStrike" cap="none" normalizeH="0" baseline="0" dirty="0" smtClean="0">
              <a:ln>
                <a:noFill/>
              </a:ln>
              <a:solidFill>
                <a:srgbClr val="FFFF00"/>
              </a:solidFill>
              <a:effectLst/>
              <a:latin typeface="Arial" pitchFamily="34" charset="0"/>
            </a:endParaRPr>
          </a:p>
          <a:p>
            <a:pPr marL="457200" marR="0" lvl="1" indent="0" algn="l" defTabSz="914400" rtl="0" eaLnBrk="0" fontAlgn="base" latinLnBrk="0" hangingPunct="0">
              <a:lnSpc>
                <a:spcPct val="100000"/>
              </a:lnSpc>
              <a:spcBef>
                <a:spcPct val="0"/>
              </a:spcBef>
              <a:spcAft>
                <a:spcPct val="0"/>
              </a:spcAft>
              <a:buClrTx/>
              <a:buSzTx/>
              <a:buFontTx/>
              <a:buAutoNum type="arabicPeriod"/>
              <a:tabLst>
                <a:tab pos="1657350" algn="l"/>
              </a:tabLst>
            </a:pPr>
            <a:r>
              <a:rPr kumimoji="0" lang="en-US" sz="2800" b="1" i="0" u="none" strike="noStrike" cap="none" normalizeH="0" baseline="0" dirty="0" smtClean="0">
                <a:ln>
                  <a:noFill/>
                </a:ln>
                <a:effectLst/>
                <a:latin typeface="Arial" pitchFamily="34" charset="0"/>
                <a:ea typeface="Times New Roman" pitchFamily="18" charset="0"/>
              </a:rPr>
              <a:t>creates </a:t>
            </a:r>
            <a:r>
              <a:rPr kumimoji="0" lang="en-US" sz="2800" b="1" i="0" u="none" strike="noStrike" cap="none" normalizeH="0" baseline="0" dirty="0" smtClean="0">
                <a:ln>
                  <a:noFill/>
                </a:ln>
                <a:solidFill>
                  <a:srgbClr val="FFFF00"/>
                </a:solidFill>
                <a:effectLst/>
                <a:latin typeface="Arial" pitchFamily="34" charset="0"/>
                <a:ea typeface="Times New Roman" pitchFamily="18" charset="0"/>
              </a:rPr>
              <a:t>western-type educational system</a:t>
            </a:r>
            <a:endParaRPr kumimoji="0" lang="en-US" sz="2800" b="0" i="0" u="none" strike="noStrike" cap="none" normalizeH="0" baseline="0" dirty="0" smtClean="0">
              <a:ln>
                <a:noFill/>
              </a:ln>
              <a:solidFill>
                <a:srgbClr val="FFFF00"/>
              </a:solidFill>
              <a:effectLst/>
              <a:latin typeface="Arial" pitchFamily="34" charset="0"/>
            </a:endParaRPr>
          </a:p>
          <a:p>
            <a:pPr marL="457200" marR="0" lvl="1" indent="0" algn="l" defTabSz="914400" rtl="0" eaLnBrk="0" fontAlgn="base" latinLnBrk="0" hangingPunct="0">
              <a:lnSpc>
                <a:spcPct val="100000"/>
              </a:lnSpc>
              <a:spcBef>
                <a:spcPct val="0"/>
              </a:spcBef>
              <a:spcAft>
                <a:spcPct val="0"/>
              </a:spcAft>
              <a:buClrTx/>
              <a:buSzTx/>
              <a:buFontTx/>
              <a:buAutoNum type="arabicPeriod"/>
              <a:tabLst>
                <a:tab pos="1657350" algn="l"/>
              </a:tabLst>
            </a:pPr>
            <a:r>
              <a:rPr kumimoji="0" lang="en-US" sz="2800" b="1" i="0" u="none" strike="noStrike" cap="none" normalizeH="0" baseline="0" dirty="0" smtClean="0">
                <a:ln>
                  <a:noFill/>
                </a:ln>
                <a:effectLst/>
                <a:latin typeface="Arial" pitchFamily="34" charset="0"/>
                <a:ea typeface="Times New Roman" pitchFamily="18" charset="0"/>
              </a:rPr>
              <a:t>new legislation</a:t>
            </a:r>
            <a:endParaRPr kumimoji="0" lang="en-US" sz="2800" b="0" i="0" u="none" strike="noStrike" cap="none" normalizeH="0" baseline="0" dirty="0" smtClean="0">
              <a:ln>
                <a:noFill/>
              </a:ln>
              <a:effectLst/>
              <a:latin typeface="Arial" pitchFamily="34" charset="0"/>
            </a:endParaRPr>
          </a:p>
          <a:p>
            <a:pPr marL="914400" marR="0" lvl="2" indent="0" algn="l" defTabSz="914400" rtl="0" eaLnBrk="0" fontAlgn="base" latinLnBrk="0" hangingPunct="0">
              <a:lnSpc>
                <a:spcPct val="100000"/>
              </a:lnSpc>
              <a:spcBef>
                <a:spcPct val="0"/>
              </a:spcBef>
              <a:spcAft>
                <a:spcPct val="0"/>
              </a:spcAft>
              <a:buClrTx/>
              <a:buSzTx/>
              <a:buFontTx/>
              <a:buAutoNum type="alphaLcPeriod"/>
              <a:tabLst>
                <a:tab pos="1657350" algn="l"/>
              </a:tabLst>
            </a:pPr>
            <a:r>
              <a:rPr kumimoji="0" lang="en-US" sz="2800" b="1" i="0" u="none" strike="noStrike" cap="none" normalizeH="0" baseline="0" dirty="0" smtClean="0">
                <a:ln>
                  <a:noFill/>
                </a:ln>
                <a:solidFill>
                  <a:srgbClr val="FFFF00"/>
                </a:solidFill>
                <a:effectLst/>
                <a:latin typeface="Arial" pitchFamily="34" charset="0"/>
                <a:ea typeface="Times New Roman" pitchFamily="18" charset="0"/>
              </a:rPr>
              <a:t>1</a:t>
            </a:r>
            <a:r>
              <a:rPr kumimoji="0" lang="en-US" sz="2800" b="1" i="0" u="none" strike="noStrike" cap="none" normalizeH="0" baseline="30000" dirty="0" smtClean="0">
                <a:ln>
                  <a:noFill/>
                </a:ln>
                <a:solidFill>
                  <a:srgbClr val="FFFF00"/>
                </a:solidFill>
                <a:effectLst/>
                <a:latin typeface="Arial" pitchFamily="34" charset="0"/>
                <a:ea typeface="Times New Roman" pitchFamily="18" charset="0"/>
              </a:rPr>
              <a:t>st</a:t>
            </a:r>
            <a:r>
              <a:rPr kumimoji="0" lang="en-US" sz="2800" b="1" i="0" u="none" strike="noStrike" cap="none" normalizeH="0" baseline="0" dirty="0" smtClean="0">
                <a:ln>
                  <a:noFill/>
                </a:ln>
                <a:solidFill>
                  <a:srgbClr val="FFFF00"/>
                </a:solidFill>
                <a:effectLst/>
                <a:latin typeface="Arial" pitchFamily="34" charset="0"/>
                <a:ea typeface="Times New Roman" pitchFamily="18" charset="0"/>
              </a:rPr>
              <a:t> newspaper</a:t>
            </a:r>
            <a:endParaRPr kumimoji="0" lang="en-US" sz="2800" b="0" i="0" u="none" strike="noStrike" cap="none" normalizeH="0" baseline="0" dirty="0" smtClean="0">
              <a:ln>
                <a:noFill/>
              </a:ln>
              <a:solidFill>
                <a:srgbClr val="FFFF00"/>
              </a:solidFill>
              <a:effectLst/>
              <a:latin typeface="Arial" pitchFamily="34" charset="0"/>
            </a:endParaRPr>
          </a:p>
          <a:p>
            <a:pPr marL="914400" marR="0" lvl="2" indent="0" algn="l" defTabSz="914400" rtl="0" eaLnBrk="0" fontAlgn="base" latinLnBrk="0" hangingPunct="0">
              <a:lnSpc>
                <a:spcPct val="100000"/>
              </a:lnSpc>
              <a:spcBef>
                <a:spcPct val="0"/>
              </a:spcBef>
              <a:spcAft>
                <a:spcPct val="0"/>
              </a:spcAft>
              <a:buClrTx/>
              <a:buSzTx/>
              <a:buFontTx/>
              <a:buAutoNum type="alphaLcPeriod"/>
              <a:tabLst>
                <a:tab pos="1657350" algn="l"/>
              </a:tabLst>
            </a:pPr>
            <a:r>
              <a:rPr kumimoji="0" lang="en-US" sz="2800" b="1" i="0" u="none" strike="noStrike" cap="none" normalizeH="0" baseline="0" dirty="0" smtClean="0">
                <a:ln>
                  <a:noFill/>
                </a:ln>
                <a:solidFill>
                  <a:srgbClr val="FFFF00"/>
                </a:solidFill>
                <a:effectLst/>
                <a:latin typeface="Arial" pitchFamily="34" charset="0"/>
                <a:ea typeface="Times New Roman" pitchFamily="18" charset="0"/>
              </a:rPr>
              <a:t>all beards to be shaven</a:t>
            </a:r>
            <a:endParaRPr kumimoji="0" lang="en-US" sz="2800" b="0" i="0" u="none" strike="noStrike" cap="none" normalizeH="0" baseline="0" dirty="0" smtClean="0">
              <a:ln>
                <a:noFill/>
              </a:ln>
              <a:solidFill>
                <a:srgbClr val="FFFF00"/>
              </a:solidFill>
              <a:effectLst/>
              <a:latin typeface="Arial" pitchFamily="34" charset="0"/>
            </a:endParaRPr>
          </a:p>
          <a:p>
            <a:pPr marL="914400" marR="0" lvl="2" indent="0" algn="l" defTabSz="914400" rtl="0" eaLnBrk="0" fontAlgn="base" latinLnBrk="0" hangingPunct="0">
              <a:lnSpc>
                <a:spcPct val="100000"/>
              </a:lnSpc>
              <a:spcBef>
                <a:spcPct val="0"/>
              </a:spcBef>
              <a:spcAft>
                <a:spcPct val="0"/>
              </a:spcAft>
              <a:buClrTx/>
              <a:buSzTx/>
              <a:buFontTx/>
              <a:buAutoNum type="alphaLcPeriod"/>
              <a:tabLst>
                <a:tab pos="1657350" algn="l"/>
              </a:tabLst>
            </a:pPr>
            <a:r>
              <a:rPr kumimoji="0" lang="en-US" sz="2800" b="1" i="0" u="none" strike="noStrike" cap="none" normalizeH="0" baseline="0" dirty="0" smtClean="0">
                <a:ln>
                  <a:noFill/>
                </a:ln>
                <a:solidFill>
                  <a:srgbClr val="FFFF00"/>
                </a:solidFill>
                <a:effectLst/>
                <a:latin typeface="Arial" pitchFamily="34" charset="0"/>
                <a:ea typeface="Times New Roman" pitchFamily="18" charset="0"/>
              </a:rPr>
              <a:t>western-type dress</a:t>
            </a:r>
            <a:endParaRPr kumimoji="0" lang="en-US" sz="2800" b="0" i="0" u="none" strike="noStrike" cap="none" normalizeH="0" baseline="0" dirty="0" smtClean="0">
              <a:ln>
                <a:noFill/>
              </a:ln>
              <a:solidFill>
                <a:srgbClr val="FFFF00"/>
              </a:solidFill>
              <a:effectLst/>
              <a:latin typeface="Arial" pitchFamily="34" charset="0"/>
            </a:endParaRPr>
          </a:p>
          <a:p>
            <a:pPr marL="457200" marR="0" lvl="1" indent="0" algn="l" defTabSz="914400" rtl="0" eaLnBrk="0" fontAlgn="base" latinLnBrk="0" hangingPunct="0">
              <a:lnSpc>
                <a:spcPct val="100000"/>
              </a:lnSpc>
              <a:spcBef>
                <a:spcPct val="0"/>
              </a:spcBef>
              <a:spcAft>
                <a:spcPct val="0"/>
              </a:spcAft>
              <a:buClrTx/>
              <a:buSzTx/>
              <a:buFontTx/>
              <a:buAutoNum type="arabicPeriod"/>
              <a:tabLst>
                <a:tab pos="1657350" algn="l"/>
              </a:tabLst>
            </a:pPr>
            <a:r>
              <a:rPr kumimoji="0" lang="en-US" sz="2800" b="1" i="0" u="none" strike="noStrike" cap="none" normalizeH="0" baseline="0" dirty="0" smtClean="0">
                <a:ln>
                  <a:noFill/>
                </a:ln>
                <a:effectLst/>
                <a:latin typeface="Arial" pitchFamily="34" charset="0"/>
                <a:ea typeface="Times New Roman" pitchFamily="18" charset="0"/>
              </a:rPr>
              <a:t>builds </a:t>
            </a:r>
            <a:r>
              <a:rPr kumimoji="0" lang="en-US" sz="2800" b="1" i="0" u="none" strike="noStrike" cap="none" normalizeH="0" baseline="0" dirty="0" smtClean="0">
                <a:ln>
                  <a:noFill/>
                </a:ln>
                <a:solidFill>
                  <a:srgbClr val="FFFF00"/>
                </a:solidFill>
                <a:effectLst/>
                <a:latin typeface="Arial" pitchFamily="34" charset="0"/>
                <a:ea typeface="Times New Roman" pitchFamily="18" charset="0"/>
              </a:rPr>
              <a:t>new capitol: St. Petersburg </a:t>
            </a:r>
            <a:r>
              <a:rPr kumimoji="0" lang="en-US" sz="2800" b="1" i="0" u="none" strike="noStrike" cap="none" normalizeH="0" baseline="0" dirty="0" smtClean="0">
                <a:ln>
                  <a:noFill/>
                </a:ln>
                <a:effectLst/>
                <a:latin typeface="Arial" pitchFamily="34" charset="0"/>
                <a:ea typeface="Times New Roman" pitchFamily="18" charset="0"/>
              </a:rPr>
              <a:t>on </a:t>
            </a:r>
            <a:endParaRPr kumimoji="0" lang="en-US" sz="2800" b="0" i="0" u="none" strike="noStrike" cap="none" normalizeH="0" baseline="0" dirty="0" smtClean="0">
              <a:ln>
                <a:noFill/>
              </a:ln>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657350" algn="l"/>
              </a:tabLst>
            </a:pPr>
            <a:r>
              <a:rPr kumimoji="0" lang="en-US" sz="2800" b="1" i="0" u="none" strike="noStrike" cap="none" normalizeH="0" baseline="0" dirty="0" smtClean="0">
                <a:ln>
                  <a:noFill/>
                </a:ln>
                <a:effectLst/>
                <a:latin typeface="Arial" pitchFamily="34" charset="0"/>
                <a:ea typeface="Times New Roman" pitchFamily="18" charset="0"/>
              </a:rPr>
              <a:t>the Baltic Sea (</a:t>
            </a:r>
            <a:r>
              <a:rPr kumimoji="0" lang="en-US" sz="2800" b="1" i="1" u="none" strike="noStrike" cap="none" normalizeH="0" baseline="0" dirty="0" smtClean="0">
                <a:ln>
                  <a:noFill/>
                </a:ln>
                <a:solidFill>
                  <a:srgbClr val="FFFF00"/>
                </a:solidFill>
                <a:effectLst/>
                <a:latin typeface="Arial" pitchFamily="34" charset="0"/>
                <a:ea typeface="Times New Roman" pitchFamily="18" charset="0"/>
              </a:rPr>
              <a:t>Window on the West)</a:t>
            </a:r>
            <a:endParaRPr kumimoji="0" lang="en-US" sz="2800" b="0" i="0" u="none" strike="noStrike" cap="none" normalizeH="0" baseline="0" dirty="0" smtClean="0">
              <a:ln>
                <a:noFill/>
              </a:ln>
              <a:solidFill>
                <a:srgbClr val="FFFF00"/>
              </a:solidFill>
              <a:effectLst/>
              <a:latin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609600"/>
            <a:ext cx="6934200" cy="4524315"/>
          </a:xfrm>
          <a:prstGeom prst="rect">
            <a:avLst/>
          </a:prstGeom>
          <a:noFill/>
        </p:spPr>
        <p:txBody>
          <a:bodyPr wrap="square" rtlCol="0">
            <a:spAutoFit/>
          </a:bodyPr>
          <a:lstStyle/>
          <a:p>
            <a:r>
              <a:rPr lang="en-US" sz="3200" dirty="0" smtClean="0">
                <a:solidFill>
                  <a:srgbClr val="FFFF00"/>
                </a:solidFill>
              </a:rPr>
              <a:t>Catherine the Great </a:t>
            </a:r>
            <a:r>
              <a:rPr lang="en-US" sz="3200" dirty="0" smtClean="0"/>
              <a:t>-longest ruling female in Russian history, followed rule of Peter the Great after she assassinated her husband in a coup.</a:t>
            </a:r>
          </a:p>
          <a:p>
            <a:r>
              <a:rPr lang="en-US" sz="3200" dirty="0" smtClean="0"/>
              <a:t>-she was an enlightened despot, gave up some absolute power and relied on the nobility to help rule.  Russia grew and united under her rule.  Her rule is known as the Golden Age of Russia.</a:t>
            </a:r>
          </a:p>
        </p:txBody>
      </p:sp>
    </p:spTree>
    <p:extLst>
      <p:ext uri="{BB962C8B-B14F-4D97-AF65-F5344CB8AC3E}">
        <p14:creationId xmlns:p14="http://schemas.microsoft.com/office/powerpoint/2010/main" val="260055375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30976</TotalTime>
  <Words>694</Words>
  <Application>Microsoft Office PowerPoint</Application>
  <PresentationFormat>On-screen Show (4:3)</PresentationFormat>
  <Paragraphs>110</Paragraphs>
  <Slides>15</Slides>
  <Notes>8</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Module</vt:lpstr>
      <vt:lpstr>Absolutism Core Content SS-HS-5.3.3 Students will analyze how an Age of Revolution brought about changes in science, thought, government and industry that shaped the modern world, and evaluate the long range impact of these changes on the modern world. </vt:lpstr>
      <vt:lpstr>Age of Absolutism</vt:lpstr>
      <vt:lpstr>II.  What causes increase in royal power and Decrease in Fuedalism </vt:lpstr>
      <vt:lpstr>PowerPoint Presentation</vt:lpstr>
      <vt:lpstr>Nations with Absolute Monarchs</vt:lpstr>
      <vt:lpstr>Spain</vt:lpstr>
      <vt:lpstr>Spain Continued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Owen County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Absolutism Core Content SS-HS-5.3.3 Students will analyze how an Age of Revolution brought about changes in science, thought, government and industry (e.g., Newtonian physics, free trade principles, rise of democratic principles, development of the modern state) that shaped the modern world, and evaluate the long range impact of these changes on the modern world.</dc:title>
  <dc:creator>STLP Workstation Setup</dc:creator>
  <cp:lastModifiedBy>Webster, Kevin</cp:lastModifiedBy>
  <cp:revision>82</cp:revision>
  <cp:lastPrinted>2013-10-29T12:11:46Z</cp:lastPrinted>
  <dcterms:created xsi:type="dcterms:W3CDTF">2007-11-01T13:23:44Z</dcterms:created>
  <dcterms:modified xsi:type="dcterms:W3CDTF">2013-10-29T12:11:58Z</dcterms:modified>
</cp:coreProperties>
</file>