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56" r:id="rId3"/>
    <p:sldId id="263" r:id="rId4"/>
    <p:sldId id="287" r:id="rId5"/>
    <p:sldId id="293" r:id="rId6"/>
    <p:sldId id="281" r:id="rId7"/>
    <p:sldId id="294" r:id="rId8"/>
    <p:sldId id="289" r:id="rId9"/>
    <p:sldId id="290" r:id="rId10"/>
    <p:sldId id="295" r:id="rId11"/>
    <p:sldId id="296" r:id="rId12"/>
    <p:sldId id="29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531" autoAdjust="0"/>
  </p:normalViewPr>
  <p:slideViewPr>
    <p:cSldViewPr snapToGrid="0" snapToObjects="1">
      <p:cViewPr>
        <p:scale>
          <a:sx n="68" d="100"/>
          <a:sy n="68" d="100"/>
        </p:scale>
        <p:origin x="-1552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738" y="4155141"/>
            <a:ext cx="7542212" cy="1013012"/>
          </a:xfrm>
        </p:spPr>
        <p:txBody>
          <a:bodyPr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0738" y="5230906"/>
            <a:ext cx="7542212" cy="1030942"/>
          </a:xfrm>
        </p:spPr>
        <p:txBody>
          <a:bodyPr/>
          <a:lstStyle>
            <a:lvl1pPr marL="0" indent="0" algn="ctr">
              <a:spcBef>
                <a:spcPct val="30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MoleculeTrac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4019" y="224679"/>
            <a:ext cx="5795963" cy="3943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37" y="1219013"/>
            <a:ext cx="7542213" cy="19589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2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737" y="3224213"/>
            <a:ext cx="7542213" cy="15001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400" b="1" kern="12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3763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2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3763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3763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1/1/14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1/1/14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929" y="457201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393" y="457201"/>
            <a:ext cx="3566160" cy="5410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173288" indent="-344488">
              <a:defRPr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929" y="1828801"/>
            <a:ext cx="356616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457200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66765" y="1676400"/>
            <a:ext cx="2975610" cy="2975610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1828800"/>
            <a:ext cx="356616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3962399"/>
            <a:ext cx="7585710" cy="672353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01957" y="457200"/>
            <a:ext cx="2940087" cy="2940087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FontTx/>
              <a:buNone/>
              <a:defRPr sz="24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4639235"/>
            <a:ext cx="7585710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365" y="416859"/>
            <a:ext cx="1940859" cy="5607424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0737" y="414015"/>
            <a:ext cx="6144839" cy="561026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B32461A-250E-4A29-9E9B-599CA3838FA1}" type="datetime1">
              <a:rPr lang="en-US" smtClean="0">
                <a:latin typeface="Century Gothic"/>
              </a:rPr>
              <a:pPr/>
              <a:t>1/1/14</a:t>
            </a:fld>
            <a:endParaRPr lang="en-US" dirty="0">
              <a:latin typeface="Century Gothic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C5B1FEA-406A-7749-A5C3-DDCB5F67A4CE}" type="slidenum">
              <a:rPr lang="en-US" smtClean="0">
                <a:solidFill>
                  <a:srgbClr val="94C600"/>
                </a:solidFill>
                <a:latin typeface="Century Gothic"/>
              </a:rPr>
              <a:pPr/>
              <a:t>‹#›</a:t>
            </a:fld>
            <a:endParaRPr lang="en-US" dirty="0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>
                <a:latin typeface="Century Gothic"/>
              </a:rPr>
              <a:pPr/>
              <a:t>1/1/14</a:t>
            </a:fld>
            <a:endParaRPr lang="en-US">
              <a:latin typeface="Century Gothic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>
                <a:latin typeface="Century Gothic"/>
              </a:rPr>
              <a:pPr/>
              <a:t>‹#›</a:t>
            </a:fld>
            <a:endParaRPr lang="en-US"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>
                <a:latin typeface="Century Gothic"/>
              </a:rPr>
              <a:pPr/>
              <a:t>1/1/14</a:t>
            </a:fld>
            <a:endParaRPr lang="en-US">
              <a:latin typeface="Century Gothic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>
                <a:latin typeface="Century Gothic"/>
              </a:rPr>
              <a:pPr/>
              <a:t>‹#›</a:t>
            </a:fld>
            <a:endParaRPr lang="en-US"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>
                <a:latin typeface="Century Gothic"/>
              </a:rPr>
              <a:pPr/>
              <a:t>1/1/14</a:t>
            </a:fld>
            <a:endParaRPr lang="en-US">
              <a:latin typeface="Century Gothi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>
                <a:latin typeface="Century Gothic"/>
              </a:rPr>
              <a:pPr/>
              <a:t>‹#›</a:t>
            </a:fld>
            <a:endParaRPr lang="en-US">
              <a:latin typeface="Century Gothic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>
                <a:latin typeface="Century Gothic"/>
              </a:rPr>
              <a:pPr/>
              <a:t>1/1/14</a:t>
            </a:fld>
            <a:endParaRPr lang="en-US">
              <a:latin typeface="Century Gothic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>
                <a:latin typeface="Century Gothic"/>
              </a:rPr>
              <a:pPr/>
              <a:t>‹#›</a:t>
            </a:fld>
            <a:endParaRPr lang="en-US"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FBFE-5C08-4E0E-AF38-FB925F0B4D71}" type="datetime1">
              <a:rPr lang="en-US" smtClean="0">
                <a:latin typeface="Century Gothic"/>
              </a:rPr>
              <a:pPr/>
              <a:t>1/1/14</a:t>
            </a:fld>
            <a:endParaRPr lang="en-US">
              <a:latin typeface="Century Gothic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>
                <a:latin typeface="Century Gothic"/>
              </a:rPr>
              <a:pPr/>
              <a:t>‹#›</a:t>
            </a:fld>
            <a:endParaRPr lang="en-US"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>
                <a:latin typeface="Century Gothic"/>
              </a:rPr>
              <a:pPr/>
              <a:t>1/1/14</a:t>
            </a:fld>
            <a:endParaRPr lang="en-US" dirty="0">
              <a:latin typeface="Century Gothic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>
                <a:latin typeface="Century Gothic"/>
              </a:rPr>
              <a:pPr/>
              <a:t>‹#›</a:t>
            </a:fld>
            <a:endParaRPr lang="en-US" dirty="0"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82007-CDD1-4BCF-B9F4-9D458EFEEFE1}" type="datetime1">
              <a:rPr lang="en-US" smtClean="0">
                <a:latin typeface="Century Gothic"/>
              </a:rPr>
              <a:pPr/>
              <a:t>1/1/14</a:t>
            </a:fld>
            <a:endParaRPr lang="en-US">
              <a:latin typeface="Century Gothic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>
                <a:latin typeface="Century Gothic"/>
              </a:rPr>
              <a:pPr/>
              <a:t>‹#›</a:t>
            </a:fld>
            <a:endParaRPr lang="en-US">
              <a:latin typeface="Century Gothic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F265-CA88-4C30-A9AD-02E6A5184734}" type="datetime1">
              <a:rPr lang="en-US" smtClean="0">
                <a:latin typeface="Century Gothic"/>
              </a:rPr>
              <a:pPr/>
              <a:t>1/1/14</a:t>
            </a:fld>
            <a:endParaRPr lang="en-US">
              <a:latin typeface="Century Gothi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>
                <a:latin typeface="Century Gothic"/>
              </a:rPr>
              <a:pPr/>
              <a:t>‹#›</a:t>
            </a:fld>
            <a:endParaRPr lang="en-US"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>
                <a:latin typeface="Century Gothic"/>
              </a:rPr>
              <a:pPr/>
              <a:t>1/1/14</a:t>
            </a:fld>
            <a:endParaRPr lang="en-US">
              <a:latin typeface="Century Gothic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>
                <a:latin typeface="Century Gothic"/>
              </a:rPr>
              <a:pPr/>
              <a:t>‹#›</a:t>
            </a:fld>
            <a:endParaRPr lang="en-US"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>
                <a:latin typeface="Century Gothic"/>
              </a:rPr>
              <a:pPr/>
              <a:t>1/1/14</a:t>
            </a:fld>
            <a:endParaRPr lang="en-US">
              <a:latin typeface="Century Gothic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>
                <a:latin typeface="Century Gothic"/>
              </a:rPr>
              <a:pPr/>
              <a:t>‹#›</a:t>
            </a:fld>
            <a:endParaRPr lang="en-US">
              <a:latin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idOverlay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60000"/>
              <a:lumOff val="40000"/>
              <a:alpha val="10000"/>
            </a:schemeClr>
          </a:solidFill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882588"/>
            <a:ext cx="7581901" cy="3953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70BA1CFD-BFF0-48BC-9BA5-4974D7A6AB15}" type="datetimeFigureOut">
              <a:rPr lang="en-US" smtClean="0"/>
              <a:pPr/>
              <a:t>1/1/14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6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03225" indent="-403225" algn="l" defTabSz="914400" rtl="0" eaLnBrk="1" latinLnBrk="0" hangingPunct="1">
        <a:spcBef>
          <a:spcPts val="2000"/>
        </a:spcBef>
        <a:buFontTx/>
        <a:buBlip>
          <a:blip r:embed="rId15"/>
        </a:buBlip>
        <a:defRPr sz="24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1pPr>
      <a:lvl2pPr marL="806450" indent="-403225" algn="l" defTabSz="914400" rtl="0" eaLnBrk="1" latinLnBrk="0" hangingPunct="1">
        <a:spcBef>
          <a:spcPts val="600"/>
        </a:spcBef>
        <a:buFontTx/>
        <a:buBlip>
          <a:blip r:embed="rId15"/>
        </a:buBlip>
        <a:defRPr sz="22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2pPr>
      <a:lvl3pPr marL="11430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20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3pPr>
      <a:lvl4pPr marL="1492250" indent="-3492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4pPr>
      <a:lvl5pPr marL="18288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5pPr>
      <a:lvl6pPr marL="21732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6pPr>
      <a:lvl7pPr marL="25161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7pPr>
      <a:lvl8pPr marL="2860675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8pPr>
      <a:lvl9pPr marL="3205163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823242C-D747-4ADD-80D8-99421268E3A8}" type="datetime1">
              <a:rPr lang="en-US" smtClean="0">
                <a:latin typeface="Century Gothic"/>
              </a:rPr>
              <a:pPr/>
              <a:t>1/1/14</a:t>
            </a:fld>
            <a:endParaRPr lang="en-US" dirty="0">
              <a:latin typeface="Century Gothic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F40B41D-FD10-4A38-B39B-626510BD49B7}" type="slidenum">
              <a:rPr lang="en-US" smtClean="0">
                <a:latin typeface="Century Gothic"/>
              </a:rPr>
              <a:pPr/>
              <a:t>‹#›</a:t>
            </a:fld>
            <a:endParaRPr lang="en-US" dirty="0">
              <a:latin typeface="Century Gothic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Physics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47114" y="5655212"/>
            <a:ext cx="7715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Physics Tutoring Wednesday:  2:15pm – 3:15pm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882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5-Minute Warm-Up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38359" y="1473637"/>
            <a:ext cx="7868157" cy="50062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effectLst/>
              </a:rPr>
              <a:t>OBJECTIVE</a:t>
            </a:r>
            <a:r>
              <a:rPr lang="en-US" sz="3200" dirty="0">
                <a:effectLst/>
              </a:rPr>
              <a:t>: </a:t>
            </a:r>
            <a:r>
              <a:rPr lang="en-US" sz="3200" dirty="0" smtClean="0">
                <a:effectLst/>
              </a:rPr>
              <a:t>Discover Newton’s Third Law and its application to action/reaction pairs.</a:t>
            </a:r>
            <a:endParaRPr lang="en-US" sz="3200" dirty="0">
              <a:effectLst/>
            </a:endParaRPr>
          </a:p>
          <a:p>
            <a:pPr marL="0" indent="0" algn="ctr">
              <a:buNone/>
            </a:pPr>
            <a:endParaRPr lang="en-US" sz="3200" dirty="0">
              <a:effectLst/>
            </a:endParaRPr>
          </a:p>
          <a:p>
            <a:pPr marL="0" indent="0" algn="ctr">
              <a:buNone/>
            </a:pPr>
            <a:r>
              <a:rPr lang="en-US" sz="3200" dirty="0">
                <a:effectLst/>
              </a:rPr>
              <a:t>What happens to </a:t>
            </a:r>
            <a:r>
              <a:rPr lang="en-US" sz="3200" dirty="0" smtClean="0">
                <a:effectLst/>
              </a:rPr>
              <a:t>an </a:t>
            </a:r>
            <a:r>
              <a:rPr lang="en-US" sz="3200" dirty="0">
                <a:effectLst/>
              </a:rPr>
              <a:t>object when a force acts on it?  </a:t>
            </a:r>
            <a:endParaRPr lang="en-US" sz="3200" dirty="0" smtClean="0">
              <a:effectLst/>
            </a:endParaRPr>
          </a:p>
          <a:p>
            <a:pPr marL="0" indent="0" algn="ctr">
              <a:buNone/>
            </a:pPr>
            <a:r>
              <a:rPr lang="en-US" sz="3200" dirty="0" smtClean="0">
                <a:effectLst/>
              </a:rPr>
              <a:t>What </a:t>
            </a:r>
            <a:r>
              <a:rPr lang="en-US" sz="3200" dirty="0">
                <a:effectLst/>
              </a:rPr>
              <a:t>happens, if anything, to the object that exerted the force? </a:t>
            </a:r>
            <a:endParaRPr lang="en-US" sz="3000" dirty="0">
              <a:effectLst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638359" y="3012351"/>
            <a:ext cx="7868157" cy="215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8260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Newton’s Third Law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163" y="2093846"/>
            <a:ext cx="8475303" cy="4367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effectLst/>
              </a:rPr>
              <a:t>(1) Forces are caused by the interaction of two objects.  </a:t>
            </a:r>
          </a:p>
          <a:p>
            <a:pPr marL="0" indent="0">
              <a:buNone/>
            </a:pPr>
            <a:r>
              <a:rPr lang="en-US" sz="3200" dirty="0">
                <a:effectLst/>
              </a:rPr>
              <a:t>(2) Forces always occur in pairs, with one force exerted on each of the two interacting objects.</a:t>
            </a:r>
          </a:p>
          <a:p>
            <a:pPr marL="0" indent="0">
              <a:buNone/>
            </a:pPr>
            <a:r>
              <a:rPr lang="en-US" sz="3200" dirty="0">
                <a:effectLst/>
              </a:rPr>
              <a:t>(3) The two forces </a:t>
            </a:r>
            <a:r>
              <a:rPr lang="en-US" sz="3200" dirty="0" smtClean="0">
                <a:effectLst/>
              </a:rPr>
              <a:t>on </a:t>
            </a:r>
            <a:r>
              <a:rPr lang="en-US" sz="3200" dirty="0">
                <a:effectLst/>
              </a:rPr>
              <a:t>the two objects </a:t>
            </a:r>
            <a:r>
              <a:rPr lang="en-US" sz="3200" dirty="0">
                <a:effectLst/>
              </a:rPr>
              <a:t>(action/reaction pair) </a:t>
            </a:r>
            <a:r>
              <a:rPr lang="en-US" sz="3200" dirty="0" smtClean="0">
                <a:effectLst/>
              </a:rPr>
              <a:t>are </a:t>
            </a:r>
            <a:r>
              <a:rPr lang="en-US" sz="3200" dirty="0">
                <a:effectLst/>
              </a:rPr>
              <a:t>EQUAL and OPPOSITE. </a:t>
            </a:r>
          </a:p>
        </p:txBody>
      </p:sp>
    </p:spTree>
    <p:extLst>
      <p:ext uri="{BB962C8B-B14F-4D97-AF65-F5344CB8AC3E}">
        <p14:creationId xmlns:p14="http://schemas.microsoft.com/office/powerpoint/2010/main" val="3269075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Newton’s Third Law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163" y="2093846"/>
            <a:ext cx="8624708" cy="4367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effectLst/>
              </a:rPr>
              <a:t>(4) NEWTON’S THIRD LAW – Every action has an equal and opposite reaction.  </a:t>
            </a:r>
            <a:endParaRPr lang="en-US" sz="3200" dirty="0" smtClean="0">
              <a:effectLst/>
            </a:endParaRP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F2D908"/>
                </a:solidFill>
                <a:effectLst/>
              </a:rPr>
              <a:t> </a:t>
            </a:r>
            <a:r>
              <a:rPr lang="en-US" sz="4000" dirty="0">
                <a:solidFill>
                  <a:srgbClr val="F2D908"/>
                </a:solidFill>
                <a:effectLst/>
              </a:rPr>
              <a:t>F</a:t>
            </a:r>
            <a:r>
              <a:rPr lang="en-US" sz="4000" baseline="-25000" dirty="0">
                <a:solidFill>
                  <a:srgbClr val="F2D908"/>
                </a:solidFill>
                <a:effectLst/>
              </a:rPr>
              <a:t>1:2</a:t>
            </a:r>
            <a:r>
              <a:rPr lang="en-US" sz="4000" dirty="0">
                <a:solidFill>
                  <a:srgbClr val="F2D908"/>
                </a:solidFill>
                <a:effectLst/>
              </a:rPr>
              <a:t> = -F</a:t>
            </a:r>
            <a:r>
              <a:rPr lang="en-US" sz="4000" baseline="-25000" dirty="0">
                <a:solidFill>
                  <a:srgbClr val="F2D908"/>
                </a:solidFill>
                <a:effectLst/>
              </a:rPr>
              <a:t>2:1</a:t>
            </a:r>
            <a:r>
              <a:rPr lang="en-US" sz="4000" dirty="0">
                <a:solidFill>
                  <a:srgbClr val="F2D908"/>
                </a:solidFill>
                <a:effectLst/>
              </a:rPr>
              <a:t> </a:t>
            </a:r>
            <a:endParaRPr lang="en-US" sz="4000" dirty="0" smtClean="0">
              <a:solidFill>
                <a:srgbClr val="F2D908"/>
              </a:solidFill>
              <a:effectLst/>
            </a:endParaRPr>
          </a:p>
          <a:p>
            <a:pPr marL="0" indent="0">
              <a:buNone/>
            </a:pPr>
            <a:r>
              <a:rPr lang="en-US" sz="3200" dirty="0">
                <a:effectLst/>
              </a:rPr>
              <a:t>(5) Equal force </a:t>
            </a:r>
            <a:r>
              <a:rPr lang="en-US" sz="3200" dirty="0" smtClean="0">
                <a:effectLst/>
              </a:rPr>
              <a:t>doesn’t </a:t>
            </a:r>
            <a:r>
              <a:rPr lang="en-US" sz="3200" dirty="0">
                <a:effectLst/>
              </a:rPr>
              <a:t>mean equal acceleration. Acceleration depends on MASS, not just force.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F2D908"/>
                </a:solidFill>
                <a:effectLst/>
              </a:rPr>
              <a:t>m</a:t>
            </a:r>
            <a:r>
              <a:rPr lang="en-US" sz="4000" baseline="-25000" dirty="0">
                <a:solidFill>
                  <a:srgbClr val="F2D908"/>
                </a:solidFill>
                <a:effectLst/>
              </a:rPr>
              <a:t>1</a:t>
            </a:r>
            <a:r>
              <a:rPr lang="en-US" sz="4000" dirty="0">
                <a:solidFill>
                  <a:srgbClr val="F2D908"/>
                </a:solidFill>
                <a:effectLst/>
              </a:rPr>
              <a:t>a</a:t>
            </a:r>
            <a:r>
              <a:rPr lang="en-US" sz="4000" baseline="-25000" dirty="0">
                <a:solidFill>
                  <a:srgbClr val="F2D908"/>
                </a:solidFill>
                <a:effectLst/>
              </a:rPr>
              <a:t>1</a:t>
            </a:r>
            <a:r>
              <a:rPr lang="en-US" sz="4000" dirty="0">
                <a:solidFill>
                  <a:srgbClr val="F2D908"/>
                </a:solidFill>
                <a:effectLst/>
              </a:rPr>
              <a:t> = m</a:t>
            </a:r>
            <a:r>
              <a:rPr lang="en-US" sz="4000" baseline="-25000" dirty="0">
                <a:solidFill>
                  <a:srgbClr val="F2D908"/>
                </a:solidFill>
                <a:effectLst/>
              </a:rPr>
              <a:t>2</a:t>
            </a:r>
            <a:r>
              <a:rPr lang="en-US" sz="4000" dirty="0">
                <a:solidFill>
                  <a:srgbClr val="F2D908"/>
                </a:solidFill>
                <a:effectLst/>
              </a:rPr>
              <a:t>a</a:t>
            </a:r>
            <a:r>
              <a:rPr lang="en-US" sz="4000" baseline="-25000" dirty="0">
                <a:solidFill>
                  <a:srgbClr val="F2D908"/>
                </a:solidFill>
                <a:effectLst/>
              </a:rPr>
              <a:t>2</a:t>
            </a:r>
            <a:r>
              <a:rPr lang="en-US" sz="4000" dirty="0">
                <a:solidFill>
                  <a:srgbClr val="F2D908"/>
                </a:solidFill>
                <a:effectLst/>
              </a:rPr>
              <a:t> </a:t>
            </a:r>
            <a:endParaRPr lang="en-US" sz="4000" dirty="0">
              <a:solidFill>
                <a:srgbClr val="F2D908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50196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#1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163" y="1944453"/>
            <a:ext cx="8475303" cy="38444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effectLst/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62" y="1528223"/>
            <a:ext cx="8475303" cy="4951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9548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Newton’s Third Law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2188" y="1570976"/>
            <a:ext cx="8624708" cy="4964899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>
                <a:effectLst/>
              </a:rPr>
              <a:t>(</a:t>
            </a:r>
            <a:r>
              <a:rPr lang="en-US" sz="4500" dirty="0">
                <a:effectLst/>
              </a:rPr>
              <a:t>6) </a:t>
            </a:r>
            <a:r>
              <a:rPr lang="en-US" sz="4500" dirty="0" smtClean="0">
                <a:effectLst/>
              </a:rPr>
              <a:t>The 3</a:t>
            </a:r>
            <a:r>
              <a:rPr lang="en-US" sz="4500" baseline="30000" dirty="0" smtClean="0">
                <a:effectLst/>
              </a:rPr>
              <a:t>rd</a:t>
            </a:r>
            <a:r>
              <a:rPr lang="en-US" sz="4500" dirty="0" smtClean="0">
                <a:effectLst/>
              </a:rPr>
              <a:t> law does not contradict the </a:t>
            </a:r>
            <a:r>
              <a:rPr lang="en-US" sz="4500" dirty="0">
                <a:effectLst/>
              </a:rPr>
              <a:t>1</a:t>
            </a:r>
            <a:r>
              <a:rPr lang="en-US" sz="4500" baseline="30000" dirty="0">
                <a:effectLst/>
              </a:rPr>
              <a:t>st</a:t>
            </a:r>
            <a:r>
              <a:rPr lang="en-US" sz="4500" dirty="0">
                <a:effectLst/>
              </a:rPr>
              <a:t> law </a:t>
            </a:r>
            <a:r>
              <a:rPr lang="en-US" sz="4500" dirty="0" smtClean="0">
                <a:effectLst/>
              </a:rPr>
              <a:t>. The 1</a:t>
            </a:r>
            <a:r>
              <a:rPr lang="en-US" sz="4500" baseline="30000" dirty="0" smtClean="0">
                <a:effectLst/>
              </a:rPr>
              <a:t>st</a:t>
            </a:r>
            <a:r>
              <a:rPr lang="en-US" sz="4500" dirty="0" smtClean="0">
                <a:effectLst/>
              </a:rPr>
              <a:t> law describes </a:t>
            </a:r>
            <a:r>
              <a:rPr lang="en-US" sz="4500" dirty="0">
                <a:effectLst/>
              </a:rPr>
              <a:t>forces on SAME object. The </a:t>
            </a:r>
            <a:r>
              <a:rPr lang="en-US" sz="4500" dirty="0" smtClean="0">
                <a:effectLst/>
              </a:rPr>
              <a:t>3</a:t>
            </a:r>
            <a:r>
              <a:rPr lang="en-US" sz="4500" baseline="30000" dirty="0" smtClean="0">
                <a:effectLst/>
              </a:rPr>
              <a:t>rd</a:t>
            </a:r>
            <a:r>
              <a:rPr lang="en-US" sz="4500" dirty="0" smtClean="0">
                <a:effectLst/>
              </a:rPr>
              <a:t> law </a:t>
            </a:r>
            <a:r>
              <a:rPr lang="en-US" sz="4500" dirty="0">
                <a:effectLst/>
              </a:rPr>
              <a:t>describes  forces on DIFFERENT objects</a:t>
            </a:r>
            <a:r>
              <a:rPr lang="en-US" sz="4500" dirty="0" smtClean="0">
                <a:effectLst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4500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200" u="sng" dirty="0">
                <a:effectLst/>
              </a:rPr>
              <a:t>FIRST LAW                    SECOND LAW                    THIRD LAW</a:t>
            </a:r>
            <a:endParaRPr lang="en-US" sz="4200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>
                <a:effectLst/>
              </a:rPr>
              <a:t>Balanced Forces          Unbalanced Forces          Reaction </a:t>
            </a:r>
            <a:r>
              <a:rPr lang="en-US" sz="3800" dirty="0" smtClean="0">
                <a:effectLst/>
              </a:rPr>
              <a:t>Forces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800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100" dirty="0" smtClean="0">
                <a:solidFill>
                  <a:srgbClr val="F2D908"/>
                </a:solidFill>
                <a:effectLst/>
              </a:rPr>
              <a:t>  ΣF </a:t>
            </a:r>
            <a:r>
              <a:rPr lang="en-US" sz="5100" dirty="0">
                <a:solidFill>
                  <a:srgbClr val="F2D908"/>
                </a:solidFill>
                <a:effectLst/>
              </a:rPr>
              <a:t>= 0                  </a:t>
            </a:r>
            <a:r>
              <a:rPr lang="en-US" sz="5100" dirty="0" smtClean="0">
                <a:solidFill>
                  <a:srgbClr val="F2D908"/>
                </a:solidFill>
                <a:effectLst/>
              </a:rPr>
              <a:t>     </a:t>
            </a:r>
            <a:r>
              <a:rPr lang="en-US" sz="5100" dirty="0">
                <a:solidFill>
                  <a:srgbClr val="F2D908"/>
                </a:solidFill>
                <a:effectLst/>
              </a:rPr>
              <a:t>ΣF = ma            </a:t>
            </a:r>
            <a:r>
              <a:rPr lang="en-US" sz="5100" dirty="0" smtClean="0">
                <a:solidFill>
                  <a:srgbClr val="F2D908"/>
                </a:solidFill>
                <a:effectLst/>
              </a:rPr>
              <a:t>          </a:t>
            </a:r>
            <a:r>
              <a:rPr lang="en-US" sz="5100" dirty="0">
                <a:solidFill>
                  <a:srgbClr val="F2D908"/>
                </a:solidFill>
                <a:effectLst/>
              </a:rPr>
              <a:t>F</a:t>
            </a:r>
            <a:r>
              <a:rPr lang="en-US" sz="5100" baseline="-25000" dirty="0">
                <a:solidFill>
                  <a:srgbClr val="F2D908"/>
                </a:solidFill>
                <a:effectLst/>
              </a:rPr>
              <a:t>12</a:t>
            </a:r>
            <a:r>
              <a:rPr lang="en-US" sz="5100" dirty="0">
                <a:solidFill>
                  <a:srgbClr val="F2D908"/>
                </a:solidFill>
                <a:effectLst/>
              </a:rPr>
              <a:t> = -</a:t>
            </a:r>
            <a:r>
              <a:rPr lang="en-US" sz="5100" dirty="0" smtClean="0">
                <a:solidFill>
                  <a:srgbClr val="F2D908"/>
                </a:solidFill>
                <a:effectLst/>
              </a:rPr>
              <a:t>F</a:t>
            </a:r>
            <a:r>
              <a:rPr lang="en-US" sz="5100" baseline="-25000" dirty="0" smtClean="0">
                <a:solidFill>
                  <a:srgbClr val="F2D908"/>
                </a:solidFill>
                <a:effectLst/>
              </a:rPr>
              <a:t>21</a:t>
            </a:r>
            <a:r>
              <a:rPr lang="en-US" sz="5100" dirty="0">
                <a:solidFill>
                  <a:srgbClr val="F2D908"/>
                </a:solidFill>
                <a:effectLst/>
              </a:rPr>
              <a:t> </a:t>
            </a:r>
            <a:endParaRPr lang="en-US" sz="5100" dirty="0" smtClean="0">
              <a:solidFill>
                <a:srgbClr val="F2D908"/>
              </a:solidFill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4200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200" dirty="0" smtClean="0">
                <a:effectLst/>
              </a:rPr>
              <a:t>      Forces </a:t>
            </a:r>
            <a:r>
              <a:rPr lang="en-US" sz="4200" dirty="0">
                <a:effectLst/>
              </a:rPr>
              <a:t>on the </a:t>
            </a:r>
            <a:r>
              <a:rPr lang="en-US" sz="4200" dirty="0" smtClean="0">
                <a:effectLst/>
              </a:rPr>
              <a:t>same </a:t>
            </a:r>
            <a:r>
              <a:rPr lang="en-US" sz="4200" dirty="0">
                <a:effectLst/>
              </a:rPr>
              <a:t>object               </a:t>
            </a:r>
            <a:r>
              <a:rPr lang="en-US" sz="4200" dirty="0" smtClean="0">
                <a:effectLst/>
              </a:rPr>
              <a:t>	 </a:t>
            </a:r>
            <a:r>
              <a:rPr lang="en-US" sz="4200" dirty="0">
                <a:effectLst/>
              </a:rPr>
              <a:t>Forces on different </a:t>
            </a:r>
            <a:endParaRPr lang="en-US" sz="4200" dirty="0" smtClean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200" dirty="0">
                <a:effectLst/>
              </a:rPr>
              <a:t>	</a:t>
            </a:r>
            <a:r>
              <a:rPr lang="en-US" sz="4200" dirty="0" smtClean="0">
                <a:effectLst/>
              </a:rPr>
              <a:t>						objects </a:t>
            </a:r>
            <a:endParaRPr lang="en-US" sz="4200" dirty="0">
              <a:solidFill>
                <a:srgbClr val="F2D908"/>
              </a:solidFill>
              <a:effectLst/>
            </a:endParaRPr>
          </a:p>
        </p:txBody>
      </p:sp>
      <p:sp>
        <p:nvSpPr>
          <p:cNvPr id="3" name="Right Brace 2"/>
          <p:cNvSpPr/>
          <p:nvPr/>
        </p:nvSpPr>
        <p:spPr>
          <a:xfrm rot="5400000">
            <a:off x="2613805" y="2597151"/>
            <a:ext cx="471799" cy="509503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32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#2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163" y="1944453"/>
            <a:ext cx="8475303" cy="38444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effectLst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1" y="1505283"/>
            <a:ext cx="7581901" cy="50492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9121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#3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t="38258"/>
          <a:stretch/>
        </p:blipFill>
        <p:spPr>
          <a:xfrm>
            <a:off x="200520" y="1400544"/>
            <a:ext cx="8665947" cy="27263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9462" y="4799199"/>
            <a:ext cx="7026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m</a:t>
            </a:r>
            <a:r>
              <a:rPr lang="en-US" sz="3200" baseline="-25000" dirty="0" smtClean="0"/>
              <a:t>m</a:t>
            </a:r>
            <a:r>
              <a:rPr lang="en-US" sz="3200" dirty="0" smtClean="0"/>
              <a:t> = 5 grams = 0.005kg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m</a:t>
            </a:r>
            <a:r>
              <a:rPr lang="en-US" sz="3200" baseline="-25000" dirty="0" smtClean="0"/>
              <a:t>e</a:t>
            </a:r>
            <a:r>
              <a:rPr lang="en-US" sz="3200" dirty="0" smtClean="0"/>
              <a:t> = 5.97x10</a:t>
            </a:r>
            <a:r>
              <a:rPr lang="en-US" sz="3200" baseline="30000" dirty="0" smtClean="0"/>
              <a:t>24</a:t>
            </a:r>
            <a:r>
              <a:rPr lang="en-US" sz="3200" dirty="0"/>
              <a:t> </a:t>
            </a:r>
            <a:r>
              <a:rPr lang="en-US" sz="3200" dirty="0" smtClean="0"/>
              <a:t>kg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69121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368135"/>
            <a:ext cx="7024744" cy="825427"/>
          </a:xfrm>
        </p:spPr>
        <p:txBody>
          <a:bodyPr>
            <a:normAutofit/>
          </a:bodyPr>
          <a:lstStyle/>
          <a:p>
            <a:r>
              <a:rPr lang="en-US" dirty="0" smtClean="0"/>
              <a:t>Question #22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1" y="1193562"/>
            <a:ext cx="7212059" cy="4639067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sz="2800" dirty="0"/>
              <a:t>In an action-reaction pair, the </a:t>
            </a:r>
            <a:endParaRPr lang="en-US" sz="2800" dirty="0" smtClean="0"/>
          </a:p>
          <a:p>
            <a:pPr marL="68580" indent="0">
              <a:buNone/>
            </a:pPr>
            <a:endParaRPr lang="en-US" sz="2800" dirty="0" smtClean="0"/>
          </a:p>
          <a:p>
            <a:pPr marL="582930" indent="-514350">
              <a:buFont typeface="+mj-lt"/>
              <a:buAutoNum type="alphaLcParenR"/>
            </a:pPr>
            <a:r>
              <a:rPr lang="en-US" sz="2800" dirty="0" smtClean="0"/>
              <a:t>action </a:t>
            </a:r>
            <a:r>
              <a:rPr lang="en-US" sz="2800" dirty="0"/>
              <a:t>force is exerted first. </a:t>
            </a:r>
          </a:p>
          <a:p>
            <a:pPr marL="582930" indent="-514350">
              <a:buFont typeface="+mj-lt"/>
              <a:buAutoNum type="alphaLcParenR"/>
            </a:pPr>
            <a:r>
              <a:rPr lang="en-US" sz="2800" dirty="0"/>
              <a:t>action force and the reaction force are equal </a:t>
            </a:r>
            <a:r>
              <a:rPr lang="en-US" sz="2800" dirty="0" smtClean="0"/>
              <a:t>in </a:t>
            </a:r>
            <a:r>
              <a:rPr lang="en-US" sz="2800" dirty="0"/>
              <a:t>magnitude and act in the same direction. </a:t>
            </a:r>
          </a:p>
          <a:p>
            <a:pPr marL="582930" indent="-514350">
              <a:buFont typeface="+mj-lt"/>
              <a:buAutoNum type="alphaLcParenR"/>
            </a:pPr>
            <a:r>
              <a:rPr lang="en-US" sz="2800" dirty="0"/>
              <a:t>action force and the reaction force </a:t>
            </a:r>
            <a:r>
              <a:rPr lang="en-US" sz="2800" dirty="0" smtClean="0"/>
              <a:t>are contact </a:t>
            </a:r>
            <a:r>
              <a:rPr lang="en-US" sz="2800" dirty="0"/>
              <a:t>forces only. </a:t>
            </a:r>
          </a:p>
          <a:p>
            <a:pPr marL="582930" indent="-514350">
              <a:buFont typeface="+mj-lt"/>
              <a:buAutoNum type="alphaLcParenR"/>
            </a:pPr>
            <a:r>
              <a:rPr lang="en-US" sz="2800" dirty="0"/>
              <a:t>action force and the reaction force act on </a:t>
            </a:r>
            <a:r>
              <a:rPr lang="en-US" sz="2800" dirty="0" smtClean="0"/>
              <a:t>two </a:t>
            </a:r>
            <a:r>
              <a:rPr lang="en-US" sz="2800" dirty="0"/>
              <a:t>different objects. </a:t>
            </a:r>
          </a:p>
          <a:p>
            <a:pPr marL="68580" indent="0">
              <a:buNone/>
            </a:pPr>
            <a:endParaRPr lang="en-US" sz="3200" dirty="0"/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15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368135"/>
            <a:ext cx="7024744" cy="825427"/>
          </a:xfrm>
        </p:spPr>
        <p:txBody>
          <a:bodyPr>
            <a:normAutofit/>
          </a:bodyPr>
          <a:lstStyle/>
          <a:p>
            <a:r>
              <a:rPr lang="en-US" dirty="0" smtClean="0"/>
              <a:t>Question #23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1" y="1193562"/>
            <a:ext cx="7212059" cy="4639067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en-US" sz="2800" dirty="0"/>
              <a:t>A batter strikes a baseball with a bat. Identify an action-reaction pair and describe the forces exerted by each. </a:t>
            </a:r>
            <a:endParaRPr lang="en-US" sz="2800" dirty="0" smtClean="0"/>
          </a:p>
          <a:p>
            <a:pPr marL="68580" indent="0">
              <a:buNone/>
            </a:pPr>
            <a:endParaRPr lang="en-US" sz="2800" dirty="0"/>
          </a:p>
          <a:p>
            <a:pPr marL="582930" indent="-514350">
              <a:buFont typeface="+mj-lt"/>
              <a:buAutoNum type="alphaLcParenR"/>
            </a:pPr>
            <a:r>
              <a:rPr lang="en-US" sz="2800" dirty="0"/>
              <a:t>The batter exerts a force on the bat; the ball </a:t>
            </a:r>
            <a:r>
              <a:rPr lang="en-US" sz="2800" dirty="0" smtClean="0"/>
              <a:t>exerts </a:t>
            </a:r>
            <a:r>
              <a:rPr lang="en-US" sz="2800" dirty="0"/>
              <a:t>a force on the bat. </a:t>
            </a:r>
          </a:p>
          <a:p>
            <a:pPr marL="582930" indent="-514350">
              <a:buFont typeface="+mj-lt"/>
              <a:buAutoNum type="alphaLcParenR"/>
            </a:pPr>
            <a:r>
              <a:rPr lang="en-US" sz="2800" dirty="0"/>
              <a:t>The batter exerts a force on the bat; the bat </a:t>
            </a:r>
            <a:r>
              <a:rPr lang="en-US" sz="2800" dirty="0" smtClean="0"/>
              <a:t>exerts </a:t>
            </a:r>
            <a:r>
              <a:rPr lang="en-US" sz="2800" dirty="0"/>
              <a:t>a force on the batter. </a:t>
            </a:r>
          </a:p>
          <a:p>
            <a:pPr marL="582930" indent="-514350">
              <a:buFont typeface="+mj-lt"/>
              <a:buAutoNum type="alphaLcParenR"/>
            </a:pPr>
            <a:r>
              <a:rPr lang="en-US" sz="2800" dirty="0"/>
              <a:t>The bat exerts a force on the batter; the bat </a:t>
            </a:r>
            <a:r>
              <a:rPr lang="en-US" sz="2800" dirty="0" smtClean="0"/>
              <a:t>exerts </a:t>
            </a:r>
            <a:r>
              <a:rPr lang="en-US" sz="2800" dirty="0"/>
              <a:t>a force on the ball. </a:t>
            </a:r>
          </a:p>
          <a:p>
            <a:pPr marL="582930" indent="-514350">
              <a:buFont typeface="+mj-lt"/>
              <a:buAutoNum type="alphaLcParenR"/>
            </a:pPr>
            <a:r>
              <a:rPr lang="en-US" sz="2800" dirty="0"/>
              <a:t>The ball exerts a force on the bat; the bat </a:t>
            </a:r>
            <a:r>
              <a:rPr lang="en-US" sz="2800" dirty="0" smtClean="0"/>
              <a:t>exerts </a:t>
            </a:r>
            <a:r>
              <a:rPr lang="en-US" sz="2800" dirty="0"/>
              <a:t>a force on the batter. </a:t>
            </a:r>
          </a:p>
          <a:p>
            <a:pPr marL="68580" indent="0">
              <a:buNone/>
            </a:pPr>
            <a:endParaRPr lang="en-US" sz="3200" dirty="0"/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534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368135"/>
            <a:ext cx="7024744" cy="825427"/>
          </a:xfrm>
        </p:spPr>
        <p:txBody>
          <a:bodyPr>
            <a:normAutofit/>
          </a:bodyPr>
          <a:lstStyle/>
          <a:p>
            <a:r>
              <a:rPr lang="en-US" dirty="0" smtClean="0"/>
              <a:t>Question #24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1" y="1193562"/>
            <a:ext cx="7212059" cy="4639067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sz="2800" dirty="0" smtClean="0"/>
              <a:t>I</a:t>
            </a:r>
            <a:r>
              <a:rPr lang="en-US" sz="2800" dirty="0"/>
              <a:t>n interactions of action-reaction pairs involving Earth and everyday objects, the effect on Earth’s motion is often negligible </a:t>
            </a:r>
            <a:r>
              <a:rPr lang="en-US" sz="2800" dirty="0" smtClean="0"/>
              <a:t>because</a:t>
            </a:r>
          </a:p>
          <a:p>
            <a:pPr marL="68580" indent="0">
              <a:buNone/>
            </a:pPr>
            <a:r>
              <a:rPr lang="en-US" sz="2800" dirty="0" smtClean="0"/>
              <a:t> </a:t>
            </a:r>
            <a:endParaRPr lang="en-US" sz="2800" dirty="0"/>
          </a:p>
          <a:p>
            <a:pPr marL="582930" indent="-514350">
              <a:buFont typeface="+mj-lt"/>
              <a:buAutoNum type="alphaLcParenR"/>
            </a:pPr>
            <a:r>
              <a:rPr lang="en-US" sz="2800" dirty="0"/>
              <a:t>field forces </a:t>
            </a:r>
            <a:r>
              <a:rPr lang="en-US" sz="2800" dirty="0" smtClean="0"/>
              <a:t>don’t </a:t>
            </a:r>
            <a:r>
              <a:rPr lang="en-US" sz="2800" dirty="0"/>
              <a:t>obey </a:t>
            </a:r>
            <a:r>
              <a:rPr lang="en-US" sz="2800" dirty="0" smtClean="0"/>
              <a:t>the third </a:t>
            </a:r>
            <a:r>
              <a:rPr lang="en-US" sz="2800" dirty="0"/>
              <a:t>law. </a:t>
            </a:r>
          </a:p>
          <a:p>
            <a:pPr marL="582930" indent="-514350">
              <a:buFont typeface="+mj-lt"/>
              <a:buAutoNum type="alphaLcParenR"/>
            </a:pPr>
            <a:r>
              <a:rPr lang="en-US" sz="2800" dirty="0"/>
              <a:t>Earth has great inertia. </a:t>
            </a:r>
          </a:p>
          <a:p>
            <a:pPr marL="582930" indent="-514350">
              <a:buFont typeface="+mj-lt"/>
              <a:buAutoNum type="alphaLcParenR"/>
            </a:pPr>
            <a:r>
              <a:rPr lang="en-US" sz="2800" dirty="0"/>
              <a:t>everyday objects cannot exert forces on Earth. </a:t>
            </a:r>
          </a:p>
          <a:p>
            <a:pPr marL="582930" indent="-514350">
              <a:buFont typeface="+mj-lt"/>
              <a:buAutoNum type="alphaLcParenR"/>
            </a:pPr>
            <a:r>
              <a:rPr lang="en-US" sz="2800" dirty="0"/>
              <a:t>all of the above </a:t>
            </a:r>
          </a:p>
          <a:p>
            <a:pPr marL="68580" indent="0">
              <a:buNone/>
            </a:pPr>
            <a:endParaRPr lang="en-US" sz="2800" dirty="0"/>
          </a:p>
          <a:p>
            <a:pPr marL="68580" indent="0">
              <a:buNone/>
            </a:pPr>
            <a:endParaRPr lang="en-US" sz="3200" dirty="0"/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8617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Orbit">
  <a:themeElements>
    <a:clrScheme name="Orbit">
      <a:dk1>
        <a:srgbClr val="000000"/>
      </a:dk1>
      <a:lt1>
        <a:srgbClr val="FFFFFF"/>
      </a:lt1>
      <a:dk2>
        <a:srgbClr val="7C9BA5"/>
      </a:dk2>
      <a:lt2>
        <a:srgbClr val="C1D0CA"/>
      </a:lt2>
      <a:accent1>
        <a:srgbClr val="F2D908"/>
      </a:accent1>
      <a:accent2>
        <a:srgbClr val="9DE61E"/>
      </a:accent2>
      <a:accent3>
        <a:srgbClr val="0D8BE6"/>
      </a:accent3>
      <a:accent4>
        <a:srgbClr val="C61B1B"/>
      </a:accent4>
      <a:accent5>
        <a:srgbClr val="E26F08"/>
      </a:accent5>
      <a:accent6>
        <a:srgbClr val="8D35D1"/>
      </a:accent6>
      <a:hlink>
        <a:srgbClr val="ECBF0B"/>
      </a:hlink>
      <a:folHlink>
        <a:srgbClr val="F4E5A8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rbit">
      <a:fillStyleLst>
        <a:solidFill>
          <a:schemeClr val="phClr"/>
        </a:solidFill>
        <a:solidFill>
          <a:schemeClr val="phClr">
            <a:shade val="80000"/>
          </a:schemeClr>
        </a:solidFill>
        <a:gradFill rotWithShape="1">
          <a:gsLst>
            <a:gs pos="0">
              <a:schemeClr val="phClr">
                <a:shade val="30000"/>
                <a:satMod val="100000"/>
              </a:schemeClr>
            </a:gs>
            <a:gs pos="80000">
              <a:schemeClr val="phClr">
                <a:shade val="90000"/>
                <a:satMod val="100000"/>
              </a:schemeClr>
            </a:gs>
            <a:gs pos="100000">
              <a:schemeClr val="phClr">
                <a:tint val="9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762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228600" dist="38100" dir="5400000" sx="104000" sy="104000" algn="ctr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317500" dist="381000" dir="5400000" sx="90000" sy="2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etal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lumMod val="80000"/>
              </a:schemeClr>
              <a:schemeClr val="phClr">
                <a:satMod val="360000"/>
                <a:lumMod val="14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Orbit.thmx</Template>
  <TotalTime>1731</TotalTime>
  <Words>449</Words>
  <Application>Microsoft Macintosh PowerPoint</Application>
  <PresentationFormat>On-screen Show (4:3)</PresentationFormat>
  <Paragraphs>54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Orbit</vt:lpstr>
      <vt:lpstr>Austin</vt:lpstr>
      <vt:lpstr>Physics</vt:lpstr>
      <vt:lpstr>5-Minute Warm-Up</vt:lpstr>
      <vt:lpstr>Newton’s Third Law</vt:lpstr>
      <vt:lpstr>Newton’s Third Law</vt:lpstr>
      <vt:lpstr>Practice #1</vt:lpstr>
      <vt:lpstr>Newton’s Third Law</vt:lpstr>
      <vt:lpstr>Practice #2</vt:lpstr>
      <vt:lpstr>Practice #3</vt:lpstr>
      <vt:lpstr>Question #22</vt:lpstr>
      <vt:lpstr>Question #23</vt:lpstr>
      <vt:lpstr>Question #24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</dc:title>
  <dc:creator>Andrew Heffner</dc:creator>
  <cp:lastModifiedBy>Andrew Heffner</cp:lastModifiedBy>
  <cp:revision>179</cp:revision>
  <dcterms:created xsi:type="dcterms:W3CDTF">2013-08-24T14:17:14Z</dcterms:created>
  <dcterms:modified xsi:type="dcterms:W3CDTF">2014-01-01T13:12:13Z</dcterms:modified>
</cp:coreProperties>
</file>