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58" r:id="rId5"/>
    <p:sldId id="257" r:id="rId6"/>
    <p:sldId id="261" r:id="rId7"/>
    <p:sldId id="262" r:id="rId8"/>
    <p:sldId id="267" r:id="rId9"/>
    <p:sldId id="268" r:id="rId10"/>
    <p:sldId id="263" r:id="rId11"/>
    <p:sldId id="264" r:id="rId12"/>
    <p:sldId id="265" r:id="rId13"/>
    <p:sldId id="26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57" d="100"/>
          <a:sy n="57" d="100"/>
        </p:scale>
        <p:origin x="78" y="3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B33C0-7DB4-4B93-AFB4-D06807404D48}" type="datetimeFigureOut">
              <a:rPr lang="en-US" smtClean="0"/>
              <a:t>9/21/2016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3931D-C2DA-4AF8-A80C-911741CDF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364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B33C0-7DB4-4B93-AFB4-D06807404D48}" type="datetimeFigureOut">
              <a:rPr lang="en-US" smtClean="0"/>
              <a:t>9/21/2016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3931D-C2DA-4AF8-A80C-911741CDF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823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B33C0-7DB4-4B93-AFB4-D06807404D48}" type="datetimeFigureOut">
              <a:rPr lang="en-US" smtClean="0"/>
              <a:t>9/21/2016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3931D-C2DA-4AF8-A80C-911741CDF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128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B33C0-7DB4-4B93-AFB4-D06807404D48}" type="datetimeFigureOut">
              <a:rPr lang="en-US" smtClean="0"/>
              <a:t>9/21/2016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3931D-C2DA-4AF8-A80C-911741CDF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24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B33C0-7DB4-4B93-AFB4-D06807404D48}" type="datetimeFigureOut">
              <a:rPr lang="en-US" smtClean="0"/>
              <a:t>9/21/2016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3931D-C2DA-4AF8-A80C-911741CDF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389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B33C0-7DB4-4B93-AFB4-D06807404D48}" type="datetimeFigureOut">
              <a:rPr lang="en-US" smtClean="0"/>
              <a:t>9/21/2016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3931D-C2DA-4AF8-A80C-911741CDF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244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B33C0-7DB4-4B93-AFB4-D06807404D48}" type="datetimeFigureOut">
              <a:rPr lang="en-US" smtClean="0"/>
              <a:t>9/21/2016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3931D-C2DA-4AF8-A80C-911741CDF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86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B33C0-7DB4-4B93-AFB4-D06807404D48}" type="datetimeFigureOut">
              <a:rPr lang="en-US" smtClean="0"/>
              <a:t>9/21/2016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3931D-C2DA-4AF8-A80C-911741CDF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232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B33C0-7DB4-4B93-AFB4-D06807404D48}" type="datetimeFigureOut">
              <a:rPr lang="en-US" smtClean="0"/>
              <a:t>9/21/2016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3931D-C2DA-4AF8-A80C-911741CDF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085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B33C0-7DB4-4B93-AFB4-D06807404D48}" type="datetimeFigureOut">
              <a:rPr lang="en-US" smtClean="0"/>
              <a:t>9/21/2016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3931D-C2DA-4AF8-A80C-911741CDF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164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B33C0-7DB4-4B93-AFB4-D06807404D48}" type="datetimeFigureOut">
              <a:rPr lang="en-US" smtClean="0"/>
              <a:t>9/21/2016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3931D-C2DA-4AF8-A80C-911741CDF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817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4B33C0-7DB4-4B93-AFB4-D06807404D48}" type="datetimeFigureOut">
              <a:rPr lang="en-US" smtClean="0"/>
              <a:t>9/21/2016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33931D-C2DA-4AF8-A80C-911741CDF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982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lJh2Ra1eygA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2yCgXu5rQok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112837"/>
          </a:xfrm>
        </p:spPr>
        <p:txBody>
          <a:bodyPr>
            <a:normAutofit/>
          </a:bodyPr>
          <a:lstStyle/>
          <a:p>
            <a:r>
              <a:rPr lang="en-US" b="1" dirty="0" smtClean="0"/>
              <a:t>Warm Up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370667"/>
            <a:ext cx="9144000" cy="2887133"/>
          </a:xfrm>
        </p:spPr>
        <p:txBody>
          <a:bodyPr/>
          <a:lstStyle/>
          <a:p>
            <a:endParaRPr lang="en-US" dirty="0" smtClean="0"/>
          </a:p>
          <a:p>
            <a:r>
              <a:rPr lang="en-US" sz="5400" dirty="0" smtClean="0"/>
              <a:t>Please write an electron configuration for Br</a:t>
            </a:r>
            <a:r>
              <a:rPr lang="en-US" sz="5400" baseline="30000" dirty="0" smtClean="0"/>
              <a:t>-</a:t>
            </a:r>
            <a:endParaRPr lang="en-US" sz="5400" baseline="30000" dirty="0"/>
          </a:p>
        </p:txBody>
      </p:sp>
    </p:spTree>
    <p:extLst>
      <p:ext uri="{BB962C8B-B14F-4D97-AF65-F5344CB8AC3E}">
        <p14:creationId xmlns:p14="http://schemas.microsoft.com/office/powerpoint/2010/main" val="3198640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 smtClean="0"/>
              <a:t>Br</a:t>
            </a:r>
            <a:r>
              <a:rPr lang="en-US" sz="6600" b="1" baseline="30000" dirty="0" smtClean="0"/>
              <a:t>-</a:t>
            </a:r>
            <a:endParaRPr lang="en-US" sz="6600" b="1" baseline="30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06133"/>
            <a:ext cx="10515600" cy="3670830"/>
          </a:xfrm>
        </p:spPr>
        <p:txBody>
          <a:bodyPr>
            <a:normAutofit/>
          </a:bodyPr>
          <a:lstStyle/>
          <a:p>
            <a:r>
              <a:rPr lang="en-US" sz="5400" dirty="0" smtClean="0"/>
              <a:t>1s</a:t>
            </a:r>
            <a:r>
              <a:rPr lang="en-US" sz="5400" baseline="30000" dirty="0" smtClean="0"/>
              <a:t>2</a:t>
            </a:r>
            <a:r>
              <a:rPr lang="en-US" sz="5400" dirty="0" smtClean="0"/>
              <a:t>2s</a:t>
            </a:r>
            <a:r>
              <a:rPr lang="en-US" sz="5400" baseline="30000" dirty="0" smtClean="0"/>
              <a:t>2</a:t>
            </a:r>
            <a:r>
              <a:rPr lang="en-US" sz="5400" dirty="0" smtClean="0"/>
              <a:t>2p</a:t>
            </a:r>
            <a:r>
              <a:rPr lang="en-US" sz="5400" baseline="30000" dirty="0" smtClean="0"/>
              <a:t>6</a:t>
            </a:r>
            <a:r>
              <a:rPr lang="en-US" sz="5400" dirty="0" smtClean="0"/>
              <a:t>3s</a:t>
            </a:r>
            <a:r>
              <a:rPr lang="en-US" sz="5400" baseline="30000" dirty="0" smtClean="0"/>
              <a:t>2</a:t>
            </a:r>
            <a:r>
              <a:rPr lang="en-US" sz="5400" dirty="0" smtClean="0"/>
              <a:t>3p</a:t>
            </a:r>
            <a:r>
              <a:rPr lang="en-US" sz="5400" baseline="30000" dirty="0" smtClean="0"/>
              <a:t>6</a:t>
            </a:r>
            <a:r>
              <a:rPr lang="en-US" sz="5400" dirty="0" smtClean="0"/>
              <a:t>4s</a:t>
            </a:r>
            <a:r>
              <a:rPr lang="en-US" sz="5400" baseline="30000" dirty="0" smtClean="0"/>
              <a:t>2</a:t>
            </a:r>
            <a:r>
              <a:rPr lang="en-US" sz="5400" dirty="0" smtClean="0"/>
              <a:t>3d</a:t>
            </a:r>
            <a:r>
              <a:rPr lang="en-US" sz="5400" baseline="30000" dirty="0" smtClean="0"/>
              <a:t>10</a:t>
            </a:r>
            <a:r>
              <a:rPr lang="en-US" sz="5400" dirty="0" smtClean="0"/>
              <a:t>4p</a:t>
            </a:r>
            <a:r>
              <a:rPr lang="en-US" sz="5400" baseline="30000" dirty="0" smtClean="0"/>
              <a:t>6</a:t>
            </a:r>
            <a:endParaRPr lang="en-US" sz="5400" baseline="30000" dirty="0"/>
          </a:p>
        </p:txBody>
      </p:sp>
    </p:spTree>
    <p:extLst>
      <p:ext uri="{BB962C8B-B14F-4D97-AF65-F5344CB8AC3E}">
        <p14:creationId xmlns:p14="http://schemas.microsoft.com/office/powerpoint/2010/main" val="3608510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over SA 5.1 or 5.2?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1468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Section 5.3</a:t>
            </a:r>
            <a:br>
              <a:rPr lang="en-US" dirty="0" smtClean="0"/>
            </a:br>
            <a:r>
              <a:rPr lang="en-US" dirty="0" smtClean="0"/>
              <a:t>Physics and The Quantum Mechanical Model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Honors Chemistry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4757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Light: an Electromagnetic Wave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666" y="1690688"/>
            <a:ext cx="10515600" cy="4351338"/>
          </a:xfrm>
        </p:spPr>
        <p:txBody>
          <a:bodyPr/>
          <a:lstStyle/>
          <a:p>
            <a:r>
              <a:rPr lang="en-US" dirty="0" smtClean="0"/>
              <a:t>Amplitude</a:t>
            </a:r>
          </a:p>
          <a:p>
            <a:r>
              <a:rPr lang="en-US" dirty="0" smtClean="0"/>
              <a:t>Wavelength (</a:t>
            </a:r>
            <a:r>
              <a:rPr lang="el-GR" dirty="0" smtClean="0"/>
              <a:t>λ</a:t>
            </a:r>
            <a:r>
              <a:rPr lang="en-US" dirty="0" smtClean="0"/>
              <a:t>)</a:t>
            </a:r>
          </a:p>
          <a:p>
            <a:r>
              <a:rPr lang="en-US" dirty="0" smtClean="0"/>
              <a:t>Frequency (</a:t>
            </a:r>
            <a:r>
              <a:rPr lang="el-GR" dirty="0" smtClean="0"/>
              <a:t>ν</a:t>
            </a:r>
            <a:r>
              <a:rPr lang="en-US" dirty="0" smtClean="0"/>
              <a:t>) – cycles per second – measured in Hertz (Hz) or as a reciprocal second (s</a:t>
            </a:r>
            <a:r>
              <a:rPr lang="en-US" baseline="30000" dirty="0" smtClean="0"/>
              <a:t>-1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 descr="Image result for wave physic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8242" y="3866357"/>
            <a:ext cx="6549392" cy="2116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2103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Light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4000" dirty="0" smtClean="0"/>
              <a:t>The produce of wavelength and frequency of light always equal a constant (</a:t>
            </a:r>
            <a:r>
              <a:rPr lang="en-US" sz="4000" i="1" dirty="0" smtClean="0"/>
              <a:t>c</a:t>
            </a:r>
            <a:r>
              <a:rPr lang="en-US" sz="4000" dirty="0" smtClean="0"/>
              <a:t>), the speed of light: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5400" i="1" dirty="0" smtClean="0"/>
              <a:t>		c</a:t>
            </a:r>
            <a:r>
              <a:rPr lang="en-US" sz="5400" dirty="0" smtClean="0"/>
              <a:t>= </a:t>
            </a:r>
            <a:r>
              <a:rPr lang="el-GR" sz="5400" dirty="0" smtClean="0"/>
              <a:t>λ ν</a:t>
            </a:r>
            <a:endParaRPr lang="en-US" sz="5400" dirty="0" smtClean="0"/>
          </a:p>
          <a:p>
            <a:pPr marL="0" indent="0">
              <a:buNone/>
            </a:pPr>
            <a:endParaRPr lang="en-US" sz="5400" dirty="0"/>
          </a:p>
          <a:p>
            <a:pPr marL="0" indent="0">
              <a:buNone/>
            </a:pPr>
            <a:r>
              <a:rPr lang="en-US" sz="4800" dirty="0" smtClean="0"/>
              <a:t>Where </a:t>
            </a:r>
            <a:r>
              <a:rPr lang="en-US" sz="4800" i="1" dirty="0" smtClean="0"/>
              <a:t>c</a:t>
            </a:r>
            <a:r>
              <a:rPr lang="en-US" sz="4800" dirty="0" smtClean="0"/>
              <a:t> = 2.998 x 10</a:t>
            </a:r>
            <a:r>
              <a:rPr lang="en-US" sz="4800" baseline="30000" dirty="0" smtClean="0"/>
              <a:t>8</a:t>
            </a:r>
            <a:r>
              <a:rPr lang="en-US" sz="4800" dirty="0" smtClean="0"/>
              <a:t> m/s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4021494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Page 140 </a:t>
            </a:r>
            <a:r>
              <a:rPr lang="en-US" smtClean="0"/>
              <a:t>practice problems </a:t>
            </a:r>
            <a:r>
              <a:rPr lang="en-US" dirty="0" smtClean="0"/>
              <a:t>14,15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850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Warm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Find the energy in kJ for a photon with a frequency of 3.12 x 10</a:t>
            </a:r>
            <a:r>
              <a:rPr lang="en-US" sz="5400" baseline="30000" dirty="0" smtClean="0"/>
              <a:t>16</a:t>
            </a:r>
            <a:r>
              <a:rPr lang="en-US" sz="5400" dirty="0" smtClean="0"/>
              <a:t> Hz.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18248626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Warm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E = (6.63 x 10</a:t>
            </a:r>
            <a:r>
              <a:rPr lang="en-US" sz="4400" baseline="30000" dirty="0" smtClean="0"/>
              <a:t>-34</a:t>
            </a:r>
            <a:r>
              <a:rPr lang="en-US" sz="4400" dirty="0" smtClean="0"/>
              <a:t> </a:t>
            </a:r>
            <a:r>
              <a:rPr lang="en-US" sz="4400" dirty="0" err="1" smtClean="0"/>
              <a:t>j▪s</a:t>
            </a:r>
            <a:r>
              <a:rPr lang="en-US" sz="4400" dirty="0" smtClean="0"/>
              <a:t>)(</a:t>
            </a:r>
            <a:r>
              <a:rPr lang="en-US" sz="4400" dirty="0"/>
              <a:t>3.12 x 10</a:t>
            </a:r>
            <a:r>
              <a:rPr lang="en-US" sz="4400" baseline="30000" dirty="0"/>
              <a:t>16</a:t>
            </a:r>
            <a:r>
              <a:rPr lang="en-US" sz="4400" dirty="0"/>
              <a:t> </a:t>
            </a:r>
            <a:r>
              <a:rPr lang="en-US" sz="4400" dirty="0" smtClean="0"/>
              <a:t>Hz)</a:t>
            </a:r>
          </a:p>
          <a:p>
            <a:endParaRPr lang="en-US" sz="4400" dirty="0"/>
          </a:p>
          <a:p>
            <a:r>
              <a:rPr lang="en-US" sz="4400" dirty="0" smtClean="0"/>
              <a:t>E=2.07 x 10</a:t>
            </a:r>
            <a:r>
              <a:rPr lang="en-US" sz="4400" baseline="30000" dirty="0" smtClean="0"/>
              <a:t>-17</a:t>
            </a:r>
            <a:r>
              <a:rPr lang="en-US" sz="4400" dirty="0" smtClean="0"/>
              <a:t> kJ x </a:t>
            </a:r>
            <a:r>
              <a:rPr lang="en-US" sz="4400" u="sng" dirty="0" smtClean="0"/>
              <a:t>1000 Joules</a:t>
            </a:r>
            <a:r>
              <a:rPr lang="en-US" sz="4400" dirty="0" smtClean="0"/>
              <a:t> = 2.07 x 10</a:t>
            </a:r>
            <a:r>
              <a:rPr lang="en-US" sz="4400" baseline="30000" dirty="0" smtClean="0"/>
              <a:t>-14</a:t>
            </a:r>
            <a:r>
              <a:rPr lang="en-US" sz="4400" dirty="0" smtClean="0"/>
              <a:t>J</a:t>
            </a:r>
            <a:endParaRPr lang="en-US" sz="4400" u="sng" dirty="0" smtClean="0"/>
          </a:p>
          <a:p>
            <a:pPr marL="0" indent="0">
              <a:buNone/>
            </a:pPr>
            <a:r>
              <a:rPr lang="en-US" sz="4400" dirty="0"/>
              <a:t> </a:t>
            </a:r>
            <a:r>
              <a:rPr lang="en-US" sz="4400" dirty="0" smtClean="0"/>
              <a:t>                                      1 kJ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090532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Atomic Spectra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www.youtube.com/watch?v=lJh2Ra1eygA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006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Atomic Spectra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Electrons jump from ground state to excited state when they absorb energy.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Electrons emit light when they lose energy and return to lower energy levels (ground state).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5834" y="4179711"/>
            <a:ext cx="3738033" cy="2492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2252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5492" y="3505200"/>
            <a:ext cx="4515775" cy="339037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Atomic Spectra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Light emitted by atoms consists of a mixture of specific frequency.</a:t>
            </a:r>
          </a:p>
          <a:p>
            <a:endParaRPr lang="en-US" dirty="0"/>
          </a:p>
          <a:p>
            <a:r>
              <a:rPr lang="en-US" dirty="0" smtClean="0"/>
              <a:t>Each frequency corresponds to a particular color.</a:t>
            </a:r>
          </a:p>
          <a:p>
            <a:endParaRPr lang="en-US" dirty="0"/>
          </a:p>
          <a:p>
            <a:r>
              <a:rPr lang="en-US" dirty="0" smtClean="0"/>
              <a:t>When passing through a prism light separates</a:t>
            </a:r>
          </a:p>
          <a:p>
            <a:pPr marL="0" indent="0">
              <a:buNone/>
            </a:pPr>
            <a:r>
              <a:rPr lang="en-US" dirty="0" smtClean="0"/>
              <a:t> (based on frequency) into discrete lines</a:t>
            </a:r>
          </a:p>
          <a:p>
            <a:pPr marL="0" indent="0">
              <a:buNone/>
            </a:pPr>
            <a:r>
              <a:rPr lang="en-US" dirty="0" smtClean="0"/>
              <a:t> (atomic emission spectrum).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2625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Quantum Mechanics (vs Classical)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5333999"/>
          </a:xfrm>
        </p:spPr>
        <p:txBody>
          <a:bodyPr/>
          <a:lstStyle/>
          <a:p>
            <a:r>
              <a:rPr lang="en-US" b="1" dirty="0" smtClean="0"/>
              <a:t>Photons</a:t>
            </a:r>
            <a:r>
              <a:rPr lang="en-US" dirty="0" smtClean="0"/>
              <a:t> = light quanta</a:t>
            </a:r>
          </a:p>
          <a:p>
            <a:endParaRPr lang="en-US" dirty="0" smtClean="0"/>
          </a:p>
          <a:p>
            <a:r>
              <a:rPr lang="en-US" b="1" dirty="0" err="1" smtClean="0"/>
              <a:t>DeBroglie</a:t>
            </a:r>
            <a:r>
              <a:rPr lang="en-US" dirty="0" smtClean="0"/>
              <a:t>: All moving objects have wavelike behavior (however you cannot observe a wavelength unless the mass of the object is incredibly small)</a:t>
            </a:r>
          </a:p>
          <a:p>
            <a:endParaRPr lang="en-US" dirty="0" smtClean="0"/>
          </a:p>
          <a:p>
            <a:r>
              <a:rPr lang="en-US" b="1" u="sng" dirty="0" smtClean="0"/>
              <a:t>Heisenberg Uncertainty Principle</a:t>
            </a:r>
            <a:r>
              <a:rPr lang="en-US" dirty="0" smtClean="0"/>
              <a:t>: It is impossible to know exactly both the velocity and the position of a particle at the same time. (only matters for very small objects)</a:t>
            </a:r>
          </a:p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www.youtube.com/watch?v=2yCgXu5rQok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0168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282</Words>
  <Application>Microsoft Office PowerPoint</Application>
  <PresentationFormat>Widescreen</PresentationFormat>
  <Paragraphs>50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Warm Up</vt:lpstr>
      <vt:lpstr>Br-</vt:lpstr>
      <vt:lpstr>Questions over SA 5.1 or 5.2?</vt:lpstr>
      <vt:lpstr>Section 5.3 Physics and The Quantum Mechanical Model</vt:lpstr>
      <vt:lpstr>Light: an Electromagnetic Wave</vt:lpstr>
      <vt:lpstr>Light</vt:lpstr>
      <vt:lpstr>Page 140 practice problems 14,15</vt:lpstr>
      <vt:lpstr>Warm Up</vt:lpstr>
      <vt:lpstr>Warm Up</vt:lpstr>
      <vt:lpstr>Atomic Spectra</vt:lpstr>
      <vt:lpstr>Atomic Spectra</vt:lpstr>
      <vt:lpstr>Atomic Spectra</vt:lpstr>
      <vt:lpstr>Quantum Mechanics (vs Classical)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Warm Up</dc:title>
  <dc:creator>Melissa Stussy</dc:creator>
  <cp:lastModifiedBy>Melissa Stussy</cp:lastModifiedBy>
  <cp:revision>7</cp:revision>
  <dcterms:created xsi:type="dcterms:W3CDTF">2016-09-20T22:43:43Z</dcterms:created>
  <dcterms:modified xsi:type="dcterms:W3CDTF">2016-09-21T17:53:53Z</dcterms:modified>
</cp:coreProperties>
</file>