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2" r:id="rId2"/>
    <p:sldId id="319" r:id="rId3"/>
    <p:sldId id="345" r:id="rId4"/>
    <p:sldId id="353" r:id="rId5"/>
    <p:sldId id="320" r:id="rId6"/>
    <p:sldId id="373" r:id="rId7"/>
    <p:sldId id="314" r:id="rId8"/>
    <p:sldId id="354" r:id="rId9"/>
    <p:sldId id="316" r:id="rId10"/>
    <p:sldId id="346" r:id="rId11"/>
    <p:sldId id="290" r:id="rId12"/>
    <p:sldId id="301" r:id="rId13"/>
    <p:sldId id="383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>
      <p:cViewPr varScale="1">
        <p:scale>
          <a:sx n="106" d="100"/>
          <a:sy n="106" d="100"/>
        </p:scale>
        <p:origin x="11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A2AF9-21F0-4AE5-BAB5-53D2827D9253}" type="datetimeFigureOut">
              <a:rPr lang="en-US" smtClean="0"/>
              <a:t>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794C4-03B3-4129-A01C-75DDF7CAF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19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61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229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80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1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9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1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0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6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75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7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5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43D10-2617-4251-90A4-896C103DD897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0DA12-2CC7-46EB-9BEA-53A3A99179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466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Course Options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Brief Review of Course Options </a:t>
            </a:r>
            <a:endParaRPr lang="en-US" dirty="0"/>
          </a:p>
        </p:txBody>
      </p:sp>
      <p:pic>
        <p:nvPicPr>
          <p:cNvPr id="4" name="Picture 3" descr="Native C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5448" y="152400"/>
            <a:ext cx="1877152" cy="2331720"/>
          </a:xfrm>
          <a:prstGeom prst="rect">
            <a:avLst/>
          </a:prstGeom>
          <a:ln cmpd="thickThin">
            <a:solidFill>
              <a:srgbClr val="C00000"/>
            </a:solidFill>
            <a:bevel/>
          </a:ln>
        </p:spPr>
      </p:pic>
    </p:spTree>
    <p:extLst>
      <p:ext uri="{BB962C8B-B14F-4D97-AF65-F5344CB8AC3E}">
        <p14:creationId xmlns:p14="http://schemas.microsoft.com/office/powerpoint/2010/main" val="3639942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about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presentation will only cover a brief overview of the courses available to you.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/>
              <a:t>For complete course descriptions</a:t>
            </a:r>
            <a:r>
              <a:rPr lang="en-US" dirty="0" smtClean="0"/>
              <a:t>, you will need to </a:t>
            </a:r>
            <a:r>
              <a:rPr lang="en-US" u="sng" dirty="0" smtClean="0"/>
              <a:t>access the </a:t>
            </a:r>
            <a:r>
              <a:rPr lang="en-US" b="1" u="sng" dirty="0" smtClean="0"/>
              <a:t>Curriculum Guide 2018-2019</a:t>
            </a:r>
            <a:r>
              <a:rPr lang="en-US" u="sng" dirty="0" smtClean="0"/>
              <a:t> online on the SWHS Website</a:t>
            </a:r>
          </a:p>
          <a:p>
            <a:pPr marL="0" indent="0">
              <a:buNone/>
            </a:pPr>
            <a:endParaRPr lang="en-US" u="sng" dirty="0" smtClean="0"/>
          </a:p>
          <a:p>
            <a:pPr lvl="1"/>
            <a:r>
              <a:rPr lang="en-US" dirty="0" smtClean="0"/>
              <a:t>Available on the main SWHS page and the Counseling Center Pages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4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81000" y="228600"/>
            <a:ext cx="85344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7200" b="1" dirty="0" smtClean="0"/>
              <a:t>10</a:t>
            </a:r>
            <a:r>
              <a:rPr lang="en-US" sz="7200" b="1" baseline="30000" dirty="0" smtClean="0"/>
              <a:t>th</a:t>
            </a:r>
            <a:r>
              <a:rPr lang="en-US" sz="7200" b="1" dirty="0" smtClean="0"/>
              <a:t> Grade – Class of 2020</a:t>
            </a:r>
          </a:p>
          <a:p>
            <a:pPr>
              <a:spcAft>
                <a:spcPts val="1200"/>
              </a:spcAft>
            </a:pPr>
            <a:r>
              <a:rPr lang="en-US" sz="7200" b="1" dirty="0" smtClean="0"/>
              <a:t>English Course Options</a:t>
            </a:r>
            <a:endParaRPr lang="en-US" sz="7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200" y="1752600"/>
            <a:ext cx="8839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/>
              <a:t>English 10 </a:t>
            </a:r>
            <a:r>
              <a:rPr lang="en-US" sz="3200" i="1" dirty="0" smtClean="0"/>
              <a:t>or</a:t>
            </a:r>
          </a:p>
          <a:p>
            <a:endParaRPr lang="en-US" sz="3200" i="1" dirty="0"/>
          </a:p>
          <a:p>
            <a:pPr>
              <a:buFont typeface="Arial" pitchFamily="34" charset="0"/>
              <a:buChar char="•"/>
            </a:pPr>
            <a:r>
              <a:rPr lang="en-US" sz="3200" b="1" dirty="0"/>
              <a:t>Honors English 10</a:t>
            </a:r>
          </a:p>
          <a:p>
            <a:pPr marL="1200150" lvl="1" indent="-742950">
              <a:buAutoNum type="arabicPeriod"/>
            </a:pPr>
            <a:r>
              <a:rPr lang="en-US" sz="3200" dirty="0"/>
              <a:t>Motivated students, </a:t>
            </a:r>
            <a:r>
              <a:rPr lang="en-US" sz="3200" dirty="0" smtClean="0"/>
              <a:t>who want </a:t>
            </a:r>
            <a:r>
              <a:rPr lang="en-US" sz="3200" dirty="0"/>
              <a:t>to be challenged and were successful in English 9.  Students with a grade lower than a </a:t>
            </a:r>
            <a:r>
              <a:rPr lang="en-US" sz="3200" dirty="0" smtClean="0"/>
              <a:t>B, </a:t>
            </a:r>
            <a:r>
              <a:rPr lang="en-US" sz="3200" dirty="0"/>
              <a:t>speak with your current English teacher about best fit.</a:t>
            </a:r>
          </a:p>
          <a:p>
            <a:pPr marL="1200150" lvl="1" indent="-742950">
              <a:buAutoNum type="arabicPeriod"/>
            </a:pPr>
            <a:r>
              <a:rPr lang="en-US" sz="3200" dirty="0"/>
              <a:t>Reading and Writing outside of class is required. </a:t>
            </a:r>
            <a:r>
              <a:rPr lang="en-US" sz="2000" dirty="0" smtClean="0"/>
              <a:t>(Summer Reading Required)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959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81000" y="228600"/>
            <a:ext cx="85344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7200" b="1" dirty="0" smtClean="0"/>
              <a:t>10</a:t>
            </a:r>
            <a:r>
              <a:rPr lang="en-US" sz="7200" b="1" baseline="30000" dirty="0" smtClean="0"/>
              <a:t>th</a:t>
            </a:r>
            <a:r>
              <a:rPr lang="en-US" sz="7200" b="1" dirty="0" smtClean="0"/>
              <a:t> Grade </a:t>
            </a:r>
          </a:p>
          <a:p>
            <a:pPr>
              <a:spcAft>
                <a:spcPts val="1200"/>
              </a:spcAft>
            </a:pPr>
            <a:r>
              <a:rPr lang="en-US" sz="7200" b="1" dirty="0" smtClean="0"/>
              <a:t>English Elective Course Options</a:t>
            </a:r>
            <a:endParaRPr lang="en-US" sz="7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905000"/>
            <a:ext cx="861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These may be taken along with </a:t>
            </a:r>
          </a:p>
          <a:p>
            <a:pPr algn="ctr"/>
            <a:r>
              <a:rPr lang="en-US" sz="3600" dirty="0" smtClean="0"/>
              <a:t>either English 10 or Honors English 10</a:t>
            </a:r>
          </a:p>
          <a:p>
            <a:pPr algn="ctr"/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602207"/>
              </p:ext>
            </p:extLst>
          </p:nvPr>
        </p:nvGraphicFramePr>
        <p:xfrm>
          <a:off x="304800" y="3352800"/>
          <a:ext cx="8610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300"/>
                <a:gridCol w="4305300"/>
              </a:tblGrid>
              <a:tr h="356152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 Credit English Options open to 10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Grade</a:t>
                      </a:r>
                      <a:r>
                        <a:rPr lang="en-US" baseline="0" dirty="0" smtClean="0"/>
                        <a:t> Students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20448">
                <a:tc>
                  <a:txBody>
                    <a:bodyPr/>
                    <a:lstStyle/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400" dirty="0" smtClean="0"/>
                        <a:t>Journalism </a:t>
                      </a:r>
                      <a:r>
                        <a:rPr lang="en-US" sz="1200" dirty="0" smtClean="0"/>
                        <a:t>(application required)</a:t>
                      </a:r>
                      <a:r>
                        <a:rPr lang="en-US" sz="1200" baseline="0" dirty="0" smtClean="0"/>
                        <a:t> (*eligible for 0.5 Senior English credit)</a:t>
                      </a:r>
                      <a:endParaRPr lang="en-US" sz="12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 smtClean="0"/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400" dirty="0" smtClean="0"/>
                        <a:t>Debate</a:t>
                      </a:r>
                      <a:r>
                        <a:rPr lang="en-US" sz="3400" baseline="0" dirty="0" smtClean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aseline="0" dirty="0" smtClean="0"/>
                        <a:t>                    (*eligible for 0.5 Senior English credit)</a:t>
                      </a:r>
                      <a:endParaRPr lang="en-US" sz="1000" dirty="0" smtClean="0"/>
                    </a:p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400" dirty="0" smtClean="0"/>
                        <a:t>Intro to Lit thru Film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endParaRPr lang="en-US" sz="34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400" dirty="0" smtClean="0"/>
                        <a:t>Intro to Creative Writing</a:t>
                      </a:r>
                    </a:p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400" dirty="0" smtClean="0"/>
                        <a:t>Intro to Graphic Novels</a:t>
                      </a:r>
                    </a:p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400" dirty="0" smtClean="0"/>
                        <a:t>Intro</a:t>
                      </a:r>
                      <a:r>
                        <a:rPr lang="en-US" sz="3400" baseline="0" dirty="0" smtClean="0"/>
                        <a:t> to </a:t>
                      </a:r>
                      <a:r>
                        <a:rPr lang="en-US" sz="3400" dirty="0" smtClean="0"/>
                        <a:t>Literature Through Music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endParaRPr lang="en-US" sz="3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95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English Elective Options – 0.5 Credit Options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612197"/>
              </p:ext>
            </p:extLst>
          </p:nvPr>
        </p:nvGraphicFramePr>
        <p:xfrm>
          <a:off x="457200" y="1524000"/>
          <a:ext cx="8229600" cy="5075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914400"/>
                <a:gridCol w="914400"/>
                <a:gridCol w="914400"/>
                <a:gridCol w="914400"/>
              </a:tblGrid>
              <a:tr h="3653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12th</a:t>
                      </a:r>
                      <a:endParaRPr lang="en-US" dirty="0"/>
                    </a:p>
                  </a:txBody>
                  <a:tcPr/>
                </a:tc>
              </a:tr>
              <a:tr h="310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Debate </a:t>
                      </a:r>
                      <a:r>
                        <a:rPr lang="en-US" sz="1000" dirty="0" smtClean="0"/>
                        <a:t>(eligible for</a:t>
                      </a:r>
                      <a:r>
                        <a:rPr lang="en-US" sz="1000" baseline="0" dirty="0" smtClean="0"/>
                        <a:t> 0.5 Senior English credit)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Intro to Creative Writing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Creative 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Introduction</a:t>
                      </a:r>
                      <a:r>
                        <a:rPr lang="en-US" sz="1400" baseline="0" dirty="0" smtClean="0"/>
                        <a:t> to Graphic Novels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Graphic</a:t>
                      </a:r>
                      <a:r>
                        <a:rPr lang="en-US" sz="1400" baseline="0" dirty="0" smtClean="0"/>
                        <a:t> Novels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Sports Literature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6530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Dramatic Literature</a:t>
                      </a:r>
                      <a:r>
                        <a:rPr lang="en-US" sz="1400" baseline="0" dirty="0" smtClean="0"/>
                        <a:t> and Composition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10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Playwriting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Intro to Literature Through Film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102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Literature Through 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Journalism </a:t>
                      </a:r>
                      <a:r>
                        <a:rPr lang="en-US" sz="900" dirty="0" smtClean="0"/>
                        <a:t>(Application required - eligible for</a:t>
                      </a:r>
                      <a:r>
                        <a:rPr lang="en-US" sz="900" baseline="0" dirty="0" smtClean="0"/>
                        <a:t> 0.5 Senior English credit)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Career Planning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Technical English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Drama III (Only available if passed</a:t>
                      </a:r>
                      <a:r>
                        <a:rPr lang="en-US" sz="1400" baseline="0" dirty="0" smtClean="0"/>
                        <a:t> Drama 1&amp;2)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</a:tr>
              <a:tr h="36530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Intro</a:t>
                      </a:r>
                      <a:r>
                        <a:rPr lang="en-US" sz="1400" baseline="0" dirty="0" smtClean="0"/>
                        <a:t> to Literature Through Music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3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7772400" cy="1069975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b="1" u="sng" dirty="0">
                <a:solidFill>
                  <a:prstClr val="white">
                    <a:tint val="75000"/>
                  </a:prstClr>
                </a:solidFill>
              </a:rPr>
              <a:t/>
            </a:r>
            <a:br>
              <a:rPr lang="en-US" b="1" u="sng" dirty="0">
                <a:solidFill>
                  <a:prstClr val="white">
                    <a:tint val="75000"/>
                  </a:prstClr>
                </a:solidFill>
              </a:rPr>
            </a:br>
            <a:r>
              <a:rPr lang="en-US" b="1" u="sng" dirty="0" smtClean="0">
                <a:solidFill>
                  <a:prstClr val="white">
                    <a:tint val="75000"/>
                  </a:prstClr>
                </a:solidFill>
              </a:rPr>
              <a:t>Math Course Progression</a:t>
            </a:r>
            <a:r>
              <a:rPr lang="en-US" b="1" u="sng" dirty="0">
                <a:solidFill>
                  <a:prstClr val="white">
                    <a:tint val="75000"/>
                  </a:prstClr>
                </a:solidFill>
              </a:rPr>
              <a:t/>
            </a:r>
            <a:br>
              <a:rPr lang="en-US" b="1" u="sng" dirty="0">
                <a:solidFill>
                  <a:prstClr val="white">
                    <a:tint val="75000"/>
                  </a:prstClr>
                </a:solidFill>
              </a:rPr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70618"/>
              </p:ext>
            </p:extLst>
          </p:nvPr>
        </p:nvGraphicFramePr>
        <p:xfrm>
          <a:off x="228598" y="1505296"/>
          <a:ext cx="8763003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2"/>
                <a:gridCol w="1752600"/>
                <a:gridCol w="1905000"/>
                <a:gridCol w="1891631"/>
                <a:gridCol w="153737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baseline="0" dirty="0" smtClean="0"/>
                        <a:t> Grade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baseline="0" dirty="0" smtClean="0"/>
                        <a:t> Grade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baseline="0" dirty="0" smtClean="0"/>
                        <a:t> Grade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baseline="0" dirty="0" smtClean="0"/>
                        <a:t> Grade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Recommended</a:t>
                      </a:r>
                      <a:r>
                        <a:rPr lang="en-US" sz="1600" baseline="0" dirty="0" smtClean="0"/>
                        <a:t> for students planning on attending:  </a:t>
                      </a:r>
                    </a:p>
                    <a:p>
                      <a:r>
                        <a:rPr lang="en-US" sz="1600" baseline="0" dirty="0" smtClean="0"/>
                        <a:t>4 year college, community college, or      tech school</a:t>
                      </a:r>
                      <a:endParaRPr lang="en-US" sz="16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Geometry</a:t>
                      </a:r>
                      <a:r>
                        <a:rPr lang="en-US" sz="1600" baseline="0" dirty="0" smtClean="0"/>
                        <a:t> 202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Algebra</a:t>
                      </a:r>
                      <a:endParaRPr lang="en-US" sz="16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Adv. Algebra 302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Geometry</a:t>
                      </a:r>
                      <a:r>
                        <a:rPr lang="en-US" sz="1600" baseline="0" dirty="0" smtClean="0"/>
                        <a:t> 202</a:t>
                      </a:r>
                      <a:endParaRPr lang="en-US" sz="16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Pre-Calculus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Adv. Algebra</a:t>
                      </a:r>
                      <a:r>
                        <a:rPr lang="en-US" sz="1600" baseline="0" dirty="0" smtClean="0"/>
                        <a:t> 302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AP Statistics</a:t>
                      </a:r>
                      <a:endParaRPr lang="en-US" sz="16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AP Calculus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Pre-Calculus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AP</a:t>
                      </a:r>
                      <a:r>
                        <a:rPr lang="en-US" sz="1600" baseline="0" dirty="0" smtClean="0"/>
                        <a:t> Statistics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Bridges to College Algebra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Fulfills High School and State requirements</a:t>
                      </a:r>
                      <a:endParaRPr lang="en-US" sz="16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Algebra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Algebra in Manufacturing (AMPED)</a:t>
                      </a:r>
                      <a:endParaRPr lang="en-US" sz="16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Geometry 201 or 202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Geometry</a:t>
                      </a:r>
                      <a:r>
                        <a:rPr lang="en-US" sz="1600" baseline="0" dirty="0" smtClean="0"/>
                        <a:t> in Construction</a:t>
                      </a:r>
                      <a:endParaRPr lang="en-US" sz="16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Adv. Algebra 302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Math 250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Financial</a:t>
                      </a:r>
                      <a:r>
                        <a:rPr lang="en-US" sz="1600" baseline="0" dirty="0" smtClean="0"/>
                        <a:t> Algebra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Accounting I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*None required if state requirements are met. Minimum of 3-years math</a:t>
                      </a:r>
                      <a:r>
                        <a:rPr lang="en-US" sz="1200" baseline="0" dirty="0" smtClean="0"/>
                        <a:t> required for graduation</a:t>
                      </a:r>
                      <a:endParaRPr lang="en-US" sz="12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33057" y="54864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smtClean="0">
                <a:solidFill>
                  <a:prstClr val="white"/>
                </a:solidFill>
              </a:rPr>
              <a:t>**Math </a:t>
            </a:r>
            <a:r>
              <a:rPr lang="en-US" sz="2400" dirty="0">
                <a:solidFill>
                  <a:prstClr val="white"/>
                </a:solidFill>
              </a:rPr>
              <a:t>Course Placement for registration is based on recommendation from your current Math teacher.  </a:t>
            </a:r>
            <a:endParaRPr lang="en-US" sz="2400" dirty="0" smtClean="0">
              <a:solidFill>
                <a:prstClr val="white"/>
              </a:solidFill>
            </a:endParaRPr>
          </a:p>
          <a:p>
            <a:pPr lvl="0" algn="ctr"/>
            <a:r>
              <a:rPr lang="en-US" sz="2400" dirty="0" smtClean="0">
                <a:solidFill>
                  <a:prstClr val="white"/>
                </a:solidFill>
              </a:rPr>
              <a:t>Please </a:t>
            </a:r>
            <a:r>
              <a:rPr lang="en-US" sz="2400" dirty="0">
                <a:solidFill>
                  <a:prstClr val="white"/>
                </a:solidFill>
              </a:rPr>
              <a:t>let them know if you want to progress more quickly**</a:t>
            </a:r>
          </a:p>
        </p:txBody>
      </p:sp>
    </p:spTree>
    <p:extLst>
      <p:ext uri="{BB962C8B-B14F-4D97-AF65-F5344CB8AC3E}">
        <p14:creationId xmlns:p14="http://schemas.microsoft.com/office/powerpoint/2010/main" val="121144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Specialty Math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Gaming and Mathematics</a:t>
            </a:r>
          </a:p>
          <a:p>
            <a:pPr lvl="1"/>
            <a:r>
              <a:rPr lang="en-US" dirty="0" smtClean="0"/>
              <a:t>Elective only </a:t>
            </a:r>
          </a:p>
          <a:p>
            <a:pPr lvl="1"/>
            <a:r>
              <a:rPr lang="en-US" dirty="0" smtClean="0"/>
              <a:t>Must have passed or currently taking Algebra</a:t>
            </a:r>
          </a:p>
          <a:p>
            <a:pPr lvl="1"/>
            <a:r>
              <a:rPr lang="en-US" dirty="0" smtClean="0"/>
              <a:t>0.5 Credit/Year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95" y="59502"/>
            <a:ext cx="1301405" cy="161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3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257800"/>
          </a:xfrm>
        </p:spPr>
        <p:txBody>
          <a:bodyPr>
            <a:noAutofit/>
          </a:bodyPr>
          <a:lstStyle/>
          <a:p>
            <a:pPr marL="457200" indent="-457200" algn="l">
              <a:spcBef>
                <a:spcPts val="0"/>
              </a:spcBef>
            </a:pPr>
            <a:r>
              <a:rPr lang="en-US" sz="4000" b="1" dirty="0" smtClean="0"/>
              <a:t>Science Graduation Requirements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3</a:t>
            </a:r>
            <a:r>
              <a:rPr lang="en-US" dirty="0" smtClean="0"/>
              <a:t>.0 credits of laboratory science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- Biology or Agricultural Biology (1 credit)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or 11</a:t>
            </a:r>
            <a:r>
              <a:rPr lang="en-US" baseline="30000" dirty="0" smtClean="0"/>
              <a:t>th</a:t>
            </a:r>
            <a:r>
              <a:rPr lang="en-US" dirty="0" smtClean="0"/>
              <a:t> grade - Physics </a:t>
            </a:r>
            <a:r>
              <a:rPr lang="en-US" i="1" u="sng" dirty="0" smtClean="0"/>
              <a:t>or</a:t>
            </a:r>
            <a:r>
              <a:rPr lang="en-US" dirty="0" smtClean="0"/>
              <a:t> AP Physics I (1 credit)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or 11</a:t>
            </a:r>
            <a:r>
              <a:rPr lang="en-US" baseline="30000" dirty="0"/>
              <a:t>th</a:t>
            </a:r>
            <a:r>
              <a:rPr lang="en-US" dirty="0"/>
              <a:t> grade - Chemistry </a:t>
            </a:r>
            <a:r>
              <a:rPr lang="en-US" i="1" u="sng" dirty="0" smtClean="0"/>
              <a:t>or</a:t>
            </a:r>
            <a:r>
              <a:rPr lang="en-US" dirty="0" smtClean="0"/>
              <a:t> Preparatory Chemistry                            						(CHS) (1 credit)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*Both Physics and Chemistry are required for graduation, but may be taken in either order.*</a:t>
            </a:r>
          </a:p>
          <a:p>
            <a:pPr lvl="1" algn="l">
              <a:spcBef>
                <a:spcPts val="0"/>
              </a:spcBef>
            </a:pPr>
            <a:endParaRPr lang="en-US" dirty="0" smtClean="0"/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Some 4-year colleges and universities recommend or require 4 years of science</a:t>
            </a:r>
          </a:p>
          <a:p>
            <a:pPr marL="457200" indent="-457200" algn="l">
              <a:spcBef>
                <a:spcPts val="0"/>
              </a:spcBef>
            </a:pPr>
            <a:endParaRPr lang="en-US" sz="4000" dirty="0" smtClean="0"/>
          </a:p>
          <a:p>
            <a:pPr marL="457200" indent="-457200" algn="l">
              <a:spcBef>
                <a:spcPts val="0"/>
              </a:spcBef>
            </a:pPr>
            <a:endParaRPr lang="en-US" sz="4000" b="1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0"/>
            <a:ext cx="85344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400" b="1" u="sng" dirty="0" smtClean="0">
                <a:solidFill>
                  <a:prstClr val="white">
                    <a:tint val="75000"/>
                  </a:prstClr>
                </a:solidFill>
              </a:rPr>
              <a:t>10</a:t>
            </a:r>
            <a:r>
              <a:rPr lang="en-US" sz="4400" b="1" u="sng" baseline="30000" dirty="0" smtClean="0">
                <a:solidFill>
                  <a:prstClr val="white">
                    <a:tint val="75000"/>
                  </a:prstClr>
                </a:solidFill>
              </a:rPr>
              <a:t>th</a:t>
            </a:r>
            <a:r>
              <a:rPr lang="en-US" sz="4400" b="1" u="sng" dirty="0" smtClean="0">
                <a:solidFill>
                  <a:prstClr val="white">
                    <a:tint val="75000"/>
                  </a:prstClr>
                </a:solidFill>
              </a:rPr>
              <a:t> Grade (Class of 2021) </a:t>
            </a:r>
          </a:p>
          <a:p>
            <a:pPr>
              <a:spcBef>
                <a:spcPts val="0"/>
              </a:spcBef>
            </a:pPr>
            <a:r>
              <a:rPr lang="en-US" sz="4400" b="1" u="sng" dirty="0" smtClean="0">
                <a:solidFill>
                  <a:prstClr val="white">
                    <a:tint val="75000"/>
                  </a:prstClr>
                </a:solidFill>
              </a:rPr>
              <a:t>Science  Course Options</a:t>
            </a:r>
            <a:endParaRPr lang="en-US" sz="4400" b="1" u="sng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67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Science Course Progression</a:t>
            </a:r>
            <a:br>
              <a:rPr lang="en-US" dirty="0" smtClean="0"/>
            </a:br>
            <a:r>
              <a:rPr lang="en-US" sz="2200" dirty="0" smtClean="0"/>
              <a:t>(Class of 2021)</a:t>
            </a:r>
            <a:endParaRPr lang="en-US" sz="2200" dirty="0"/>
          </a:p>
        </p:txBody>
      </p:sp>
      <p:pic>
        <p:nvPicPr>
          <p:cNvPr id="5" name="Picture 4" descr="Native C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811" y="43747"/>
            <a:ext cx="1068989" cy="1327853"/>
          </a:xfrm>
          <a:prstGeom prst="rect">
            <a:avLst/>
          </a:prstGeom>
          <a:ln cmpd="thickThin">
            <a:solidFill>
              <a:srgbClr val="C00000"/>
            </a:solidFill>
            <a:bevel/>
          </a:ln>
        </p:spPr>
      </p:pic>
      <p:sp>
        <p:nvSpPr>
          <p:cNvPr id="7" name="Control 1"/>
          <p:cNvSpPr>
            <a:spLocks noChangeArrowheads="1" noChangeShapeType="1"/>
          </p:cNvSpPr>
          <p:nvPr/>
        </p:nvSpPr>
        <p:spPr bwMode="auto">
          <a:xfrm>
            <a:off x="2020888" y="3678238"/>
            <a:ext cx="6411912" cy="234791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962903"/>
              </p:ext>
            </p:extLst>
          </p:nvPr>
        </p:nvGraphicFramePr>
        <p:xfrm>
          <a:off x="152400" y="1447800"/>
          <a:ext cx="8839200" cy="3888994"/>
        </p:xfrm>
        <a:graphic>
          <a:graphicData uri="http://schemas.openxmlformats.org/drawingml/2006/table">
            <a:tbl>
              <a:tblPr/>
              <a:tblGrid>
                <a:gridCol w="1762063"/>
                <a:gridCol w="1285937"/>
                <a:gridCol w="2218931"/>
                <a:gridCol w="1895869"/>
                <a:gridCol w="1676400"/>
              </a:tblGrid>
              <a:tr h="304800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600" kern="140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</a:t>
                      </a: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Grade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en-US" sz="1600" kern="140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</a:t>
                      </a: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Grade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r>
                        <a:rPr lang="en-US" sz="1600" kern="140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</a:t>
                      </a: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Grade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r>
                        <a:rPr lang="en-US" sz="1600" kern="140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</a:t>
                      </a: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Grade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Fulfills High School &amp; State requirements</a:t>
                      </a:r>
                      <a:endParaRPr lang="en-US" sz="16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Biology </a:t>
                      </a:r>
                      <a:r>
                        <a:rPr lang="en-US" sz="16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</a:t>
                      </a: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Agricultural Biology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Physics </a:t>
                      </a:r>
                      <a:r>
                        <a:rPr lang="en-US" sz="16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</a:t>
                      </a: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Chemistry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Physics </a:t>
                      </a:r>
                      <a:r>
                        <a:rPr lang="en-US" sz="16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</a:t>
                      </a:r>
                      <a:r>
                        <a:rPr lang="en-US" sz="16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Chemistry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Science Electives*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*None </a:t>
                      </a: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required- if State Requirements are met</a:t>
                      </a:r>
                      <a:endParaRPr lang="en-US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600" b="1" kern="14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Accelerated Science Pathway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(suitable for four-year</a:t>
                      </a:r>
                      <a:r>
                        <a:rPr lang="en-US" sz="14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college or university)</a:t>
                      </a:r>
                      <a:endParaRPr lang="en-US" sz="14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Biology 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Physics</a:t>
                      </a:r>
                      <a:r>
                        <a:rPr lang="en-US" sz="105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or </a:t>
                      </a:r>
                      <a:r>
                        <a:rPr lang="en-US" sz="16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 Physics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AND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Chemistry </a:t>
                      </a:r>
                      <a:r>
                        <a:rPr lang="en-US" sz="16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</a:t>
                      </a:r>
                      <a:r>
                        <a:rPr lang="en-US" sz="16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Preparatory Chemistry (CHS – </a:t>
                      </a:r>
                      <a:r>
                        <a:rPr lang="en-US" sz="1600" kern="140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Chem</a:t>
                      </a:r>
                      <a:r>
                        <a:rPr lang="en-US" sz="16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100)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*Students would take 2 science courses concurrently*</a:t>
                      </a:r>
                      <a:endParaRPr lang="en-US" sz="1400" kern="14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 Chemistry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Chemical Concepts and Lab (CHS – </a:t>
                      </a:r>
                      <a:r>
                        <a:rPr lang="en-US" sz="1600" kern="14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Chem</a:t>
                      </a: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110)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 Biology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10" name="Control 2"/>
          <p:cNvSpPr>
            <a:spLocks noChangeArrowheads="1" noChangeShapeType="1"/>
          </p:cNvSpPr>
          <p:nvPr/>
        </p:nvSpPr>
        <p:spPr bwMode="auto">
          <a:xfrm>
            <a:off x="2020888" y="3517900"/>
            <a:ext cx="6411912" cy="244475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1" y="579120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Starting with the class of 2021, all students will be required to pass the Washington Comprehensive Assessment of Science (WCAS) to graduate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7907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Grade (Class of 2021)</a:t>
            </a:r>
            <a:br>
              <a:rPr lang="en-US" dirty="0" smtClean="0"/>
            </a:br>
            <a:r>
              <a:rPr lang="en-US" dirty="0" smtClean="0"/>
              <a:t>Science Elective Course Options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888207"/>
              </p:ext>
            </p:extLst>
          </p:nvPr>
        </p:nvGraphicFramePr>
        <p:xfrm>
          <a:off x="228599" y="1524000"/>
          <a:ext cx="8686803" cy="53949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29001"/>
                <a:gridCol w="685800"/>
                <a:gridCol w="1371600"/>
                <a:gridCol w="320040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Science Elective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Credit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Required</a:t>
                      </a:r>
                    </a:p>
                    <a:p>
                      <a:r>
                        <a:rPr lang="en-US" sz="1400" dirty="0" smtClean="0"/>
                        <a:t>Pre-Requisite?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Horticulture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Materials Science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Marine Biology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Biology or Ag. Biology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Human Anatomy &amp; Physiology</a:t>
                      </a:r>
                      <a:r>
                        <a:rPr lang="en-US" baseline="0" dirty="0" smtClean="0"/>
                        <a:t>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Biology or Ag.</a:t>
                      </a:r>
                      <a:r>
                        <a:rPr lang="en-US" baseline="0" dirty="0" smtClean="0"/>
                        <a:t> Biology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Human</a:t>
                      </a:r>
                      <a:r>
                        <a:rPr lang="en-US" baseline="0" dirty="0" smtClean="0"/>
                        <a:t> Anatomy &amp; Physiology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Biology or</a:t>
                      </a:r>
                      <a:r>
                        <a:rPr lang="en-US" baseline="0" dirty="0" smtClean="0"/>
                        <a:t> Ag. Biology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Greenhouse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Horticulture and Instructor Permission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Preparatory </a:t>
                      </a:r>
                      <a:r>
                        <a:rPr lang="en-US" baseline="0" dirty="0" smtClean="0"/>
                        <a:t>Chemistry (CHS)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Completion</a:t>
                      </a:r>
                      <a:r>
                        <a:rPr lang="en-US" sz="1200" baseline="0" dirty="0" smtClean="0"/>
                        <a:t> or Advanced Algebra or placement into SVC Math 98 required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 Physics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/>
                        <a:t>(Completion or concurrent enrollment in Advanced Algebra is strongly recommended)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 Biology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Biology or Ag. Biology </a:t>
                      </a:r>
                    </a:p>
                    <a:p>
                      <a:r>
                        <a:rPr lang="en-US" sz="1200" dirty="0" smtClean="0"/>
                        <a:t>(Chemistry</a:t>
                      </a:r>
                      <a:r>
                        <a:rPr lang="en-US" sz="1200" baseline="0" dirty="0" smtClean="0"/>
                        <a:t> strongly recommended)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 Chemistry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Chemistry</a:t>
                      </a:r>
                    </a:p>
                    <a:p>
                      <a:r>
                        <a:rPr lang="en-US" sz="1200" baseline="0" dirty="0" smtClean="0"/>
                        <a:t>(Advanced Algebra is strongly recommended)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Human</a:t>
                      </a:r>
                      <a:r>
                        <a:rPr lang="en-US" baseline="0" dirty="0" smtClean="0"/>
                        <a:t> Biology (CHS)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Biology or</a:t>
                      </a:r>
                      <a:r>
                        <a:rPr lang="en-US" baseline="0" dirty="0" smtClean="0"/>
                        <a:t> Ag. Biology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2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76400"/>
            <a:ext cx="8534400" cy="4876800"/>
          </a:xfrm>
        </p:spPr>
        <p:txBody>
          <a:bodyPr>
            <a:noAutofit/>
          </a:bodyPr>
          <a:lstStyle/>
          <a:p>
            <a:pPr marL="457200" indent="-457200" algn="l">
              <a:spcAft>
                <a:spcPts val="2400"/>
              </a:spcAft>
              <a:buFont typeface="Arial" pitchFamily="34" charset="0"/>
              <a:buChar char="•"/>
            </a:pPr>
            <a:endParaRPr lang="en-US" sz="4000" dirty="0" smtClean="0"/>
          </a:p>
          <a:p>
            <a:pPr marL="457200" indent="-457200" algn="l">
              <a:spcAft>
                <a:spcPts val="2400"/>
              </a:spcAft>
              <a:buFont typeface="Arial" pitchFamily="34" charset="0"/>
              <a:buChar char="•"/>
            </a:pPr>
            <a:endParaRPr lang="en-US" sz="4000" b="1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228600"/>
            <a:ext cx="85344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7200" b="1" u="sng" dirty="0" smtClean="0"/>
              <a:t>10</a:t>
            </a:r>
            <a:r>
              <a:rPr lang="en-US" sz="7200" b="1" u="sng" baseline="30000" dirty="0" smtClean="0"/>
              <a:t>th</a:t>
            </a:r>
            <a:r>
              <a:rPr lang="en-US" sz="7200" b="1" u="sng" dirty="0" smtClean="0"/>
              <a:t> Grade </a:t>
            </a:r>
          </a:p>
          <a:p>
            <a:pPr>
              <a:spcAft>
                <a:spcPts val="1200"/>
              </a:spcAft>
            </a:pPr>
            <a:r>
              <a:rPr lang="en-US" sz="7200" b="1" u="sng" dirty="0" smtClean="0"/>
              <a:t>Social Studies  Course Options</a:t>
            </a:r>
            <a:endParaRPr lang="en-US" sz="7200" b="1" u="sng" dirty="0"/>
          </a:p>
        </p:txBody>
      </p:sp>
      <p:sp>
        <p:nvSpPr>
          <p:cNvPr id="4" name="Rectangle 3"/>
          <p:cNvSpPr/>
          <p:nvPr/>
        </p:nvSpPr>
        <p:spPr>
          <a:xfrm>
            <a:off x="76200" y="1779686"/>
            <a:ext cx="89154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World History </a:t>
            </a:r>
            <a:r>
              <a:rPr lang="en-US" sz="2000" dirty="0" smtClean="0"/>
              <a:t>(semester-long; .50 credit)</a:t>
            </a:r>
          </a:p>
          <a:p>
            <a:r>
              <a:rPr lang="en-US" sz="2400" dirty="0" smtClean="0"/>
              <a:t>	-OR-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AP Human Geography </a:t>
            </a:r>
          </a:p>
          <a:p>
            <a:r>
              <a:rPr lang="en-US" dirty="0" smtClean="0"/>
              <a:t>             (year-long; 0.5 credit World History and 0.5 credit SS Elective)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Social Studies Elective </a:t>
            </a:r>
            <a:r>
              <a:rPr lang="en-US" sz="2400" dirty="0" smtClean="0"/>
              <a:t>(semester-long; .50 credit)</a:t>
            </a:r>
          </a:p>
          <a:p>
            <a:r>
              <a:rPr lang="en-US" sz="2400" dirty="0">
                <a:solidFill>
                  <a:prstClr val="white"/>
                </a:solidFill>
              </a:rPr>
              <a:t>	</a:t>
            </a:r>
            <a:r>
              <a:rPr lang="en-US" sz="2000" dirty="0" smtClean="0">
                <a:solidFill>
                  <a:prstClr val="white"/>
                </a:solidFill>
              </a:rPr>
              <a:t>1</a:t>
            </a:r>
            <a:r>
              <a:rPr lang="en-US" sz="2000" dirty="0">
                <a:solidFill>
                  <a:prstClr val="white"/>
                </a:solidFill>
              </a:rPr>
              <a:t>. Psychology </a:t>
            </a:r>
            <a:r>
              <a:rPr lang="en-US" sz="1400" dirty="0">
                <a:solidFill>
                  <a:prstClr val="white"/>
                </a:solidFill>
              </a:rPr>
              <a:t>(</a:t>
            </a:r>
            <a:r>
              <a:rPr lang="en-US" sz="1400" dirty="0" smtClean="0">
                <a:solidFill>
                  <a:prstClr val="white"/>
                </a:solidFill>
              </a:rPr>
              <a:t>10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-12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)</a:t>
            </a:r>
          </a:p>
          <a:p>
            <a:r>
              <a:rPr lang="en-US" sz="2000" dirty="0" smtClean="0">
                <a:solidFill>
                  <a:prstClr val="white"/>
                </a:solidFill>
              </a:rPr>
              <a:t>	2</a:t>
            </a:r>
            <a:r>
              <a:rPr lang="en-US" sz="2000" dirty="0">
                <a:solidFill>
                  <a:prstClr val="white"/>
                </a:solidFill>
              </a:rPr>
              <a:t>. History through Pop Culture </a:t>
            </a:r>
            <a:r>
              <a:rPr lang="en-US" sz="1400" dirty="0">
                <a:solidFill>
                  <a:prstClr val="white"/>
                </a:solidFill>
              </a:rPr>
              <a:t>(10</a:t>
            </a:r>
            <a:r>
              <a:rPr lang="en-US" sz="1400" baseline="30000" dirty="0">
                <a:solidFill>
                  <a:prstClr val="white"/>
                </a:solidFill>
              </a:rPr>
              <a:t>th</a:t>
            </a:r>
            <a:r>
              <a:rPr lang="en-US" sz="1400" dirty="0">
                <a:solidFill>
                  <a:prstClr val="white"/>
                </a:solidFill>
              </a:rPr>
              <a:t> – </a:t>
            </a:r>
            <a:r>
              <a:rPr lang="en-US" sz="1400" dirty="0" smtClean="0">
                <a:solidFill>
                  <a:prstClr val="white"/>
                </a:solidFill>
              </a:rPr>
              <a:t>12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)</a:t>
            </a:r>
          </a:p>
          <a:p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2000" dirty="0" smtClean="0">
                <a:solidFill>
                  <a:prstClr val="white"/>
                </a:solidFill>
              </a:rPr>
              <a:t>3</a:t>
            </a:r>
            <a:r>
              <a:rPr lang="en-US" sz="2000" dirty="0">
                <a:solidFill>
                  <a:prstClr val="white"/>
                </a:solidFill>
              </a:rPr>
              <a:t>. Child Psychology </a:t>
            </a:r>
            <a:r>
              <a:rPr lang="en-US" sz="1400" dirty="0">
                <a:solidFill>
                  <a:prstClr val="white"/>
                </a:solidFill>
              </a:rPr>
              <a:t>(9</a:t>
            </a:r>
            <a:r>
              <a:rPr lang="en-US" sz="1400" baseline="30000" dirty="0">
                <a:solidFill>
                  <a:prstClr val="white"/>
                </a:solidFill>
              </a:rPr>
              <a:t>th</a:t>
            </a:r>
            <a:r>
              <a:rPr lang="en-US" sz="1400" dirty="0">
                <a:solidFill>
                  <a:prstClr val="white"/>
                </a:solidFill>
              </a:rPr>
              <a:t> – </a:t>
            </a:r>
            <a:r>
              <a:rPr lang="en-US" sz="1400" dirty="0" smtClean="0">
                <a:solidFill>
                  <a:prstClr val="white"/>
                </a:solidFill>
              </a:rPr>
              <a:t>12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)</a:t>
            </a:r>
          </a:p>
          <a:p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2000" dirty="0" smtClean="0">
                <a:solidFill>
                  <a:prstClr val="white"/>
                </a:solidFill>
              </a:rPr>
              <a:t>4</a:t>
            </a:r>
            <a:r>
              <a:rPr lang="en-US" sz="2000" dirty="0">
                <a:solidFill>
                  <a:prstClr val="white"/>
                </a:solidFill>
              </a:rPr>
              <a:t>. Economics </a:t>
            </a:r>
            <a:r>
              <a:rPr lang="en-US" sz="1400" dirty="0" smtClean="0">
                <a:solidFill>
                  <a:prstClr val="white"/>
                </a:solidFill>
              </a:rPr>
              <a:t>(10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 </a:t>
            </a:r>
            <a:r>
              <a:rPr lang="en-US" sz="1400" dirty="0">
                <a:solidFill>
                  <a:prstClr val="white"/>
                </a:solidFill>
              </a:rPr>
              <a:t>– </a:t>
            </a:r>
            <a:r>
              <a:rPr lang="en-US" sz="1400" dirty="0" smtClean="0">
                <a:solidFill>
                  <a:prstClr val="white"/>
                </a:solidFill>
              </a:rPr>
              <a:t>12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)</a:t>
            </a:r>
          </a:p>
          <a:p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2000" dirty="0" smtClean="0">
                <a:solidFill>
                  <a:prstClr val="white"/>
                </a:solidFill>
              </a:rPr>
              <a:t>5</a:t>
            </a:r>
            <a:r>
              <a:rPr lang="en-US" sz="2000" dirty="0">
                <a:solidFill>
                  <a:prstClr val="white"/>
                </a:solidFill>
              </a:rPr>
              <a:t>. Art History </a:t>
            </a:r>
            <a:r>
              <a:rPr lang="en-US" sz="1400" dirty="0">
                <a:solidFill>
                  <a:prstClr val="white"/>
                </a:solidFill>
              </a:rPr>
              <a:t>(10</a:t>
            </a:r>
            <a:r>
              <a:rPr lang="en-US" sz="1400" baseline="30000" dirty="0">
                <a:solidFill>
                  <a:prstClr val="white"/>
                </a:solidFill>
              </a:rPr>
              <a:t>th</a:t>
            </a:r>
            <a:r>
              <a:rPr lang="en-US" sz="1400" dirty="0">
                <a:solidFill>
                  <a:prstClr val="white"/>
                </a:solidFill>
              </a:rPr>
              <a:t> – </a:t>
            </a:r>
            <a:r>
              <a:rPr lang="en-US" sz="1400" dirty="0" smtClean="0">
                <a:solidFill>
                  <a:prstClr val="white"/>
                </a:solidFill>
              </a:rPr>
              <a:t>12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)</a:t>
            </a:r>
          </a:p>
          <a:p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2000" dirty="0" smtClean="0">
                <a:solidFill>
                  <a:prstClr val="white"/>
                </a:solidFill>
              </a:rPr>
              <a:t>6</a:t>
            </a:r>
            <a:r>
              <a:rPr lang="en-US" sz="2000" dirty="0">
                <a:solidFill>
                  <a:prstClr val="white"/>
                </a:solidFill>
              </a:rPr>
              <a:t>. The American Revolution </a:t>
            </a:r>
            <a:r>
              <a:rPr lang="en-US" sz="1400" dirty="0">
                <a:solidFill>
                  <a:prstClr val="white"/>
                </a:solidFill>
              </a:rPr>
              <a:t>(</a:t>
            </a:r>
            <a:r>
              <a:rPr lang="en-US" sz="1400" dirty="0" smtClean="0">
                <a:solidFill>
                  <a:prstClr val="white"/>
                </a:solidFill>
              </a:rPr>
              <a:t>9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-12</a:t>
            </a:r>
            <a:r>
              <a:rPr lang="en-US" sz="1400" baseline="30000" dirty="0" smtClean="0">
                <a:solidFill>
                  <a:prstClr val="white"/>
                </a:solidFill>
              </a:rPr>
              <a:t>th</a:t>
            </a:r>
            <a:r>
              <a:rPr lang="en-US" sz="1400" dirty="0" smtClean="0">
                <a:solidFill>
                  <a:prstClr val="white"/>
                </a:solidFill>
              </a:rPr>
              <a:t>)</a:t>
            </a:r>
          </a:p>
          <a:p>
            <a:pPr marL="800100" lvl="1" indent="-342900"/>
            <a:r>
              <a:rPr lang="en-US" sz="2400" dirty="0" smtClean="0"/>
              <a:t>*The Social Studies Elective requirement must be met before the end of your </a:t>
            </a:r>
            <a:r>
              <a:rPr lang="en-US" sz="2400" dirty="0"/>
              <a:t>S</a:t>
            </a:r>
            <a:r>
              <a:rPr lang="en-US" sz="2400" dirty="0" smtClean="0"/>
              <a:t>enior year*</a:t>
            </a:r>
          </a:p>
          <a:p>
            <a:pPr marL="800100" lvl="1" indent="-342900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10841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76400"/>
            <a:ext cx="8534400" cy="4876800"/>
          </a:xfrm>
        </p:spPr>
        <p:txBody>
          <a:bodyPr>
            <a:noAutofit/>
          </a:bodyPr>
          <a:lstStyle/>
          <a:p>
            <a:pPr marL="457200" indent="-457200" algn="l">
              <a:spcAft>
                <a:spcPts val="2400"/>
              </a:spcAft>
              <a:buFont typeface="Arial" pitchFamily="34" charset="0"/>
              <a:buChar char="•"/>
            </a:pPr>
            <a:endParaRPr lang="en-US" sz="4000" dirty="0" smtClean="0"/>
          </a:p>
          <a:p>
            <a:pPr marL="457200" indent="-457200" algn="l">
              <a:spcAft>
                <a:spcPts val="2400"/>
              </a:spcAft>
              <a:buFont typeface="Arial" pitchFamily="34" charset="0"/>
              <a:buChar char="•"/>
            </a:pPr>
            <a:endParaRPr lang="en-US" sz="4000" b="1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228600"/>
            <a:ext cx="85344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7200" b="1" u="sng" dirty="0" smtClean="0">
                <a:solidFill>
                  <a:prstClr val="white">
                    <a:tint val="75000"/>
                  </a:prstClr>
                </a:solidFill>
              </a:rPr>
              <a:t>Social Studies  Elective Options</a:t>
            </a:r>
            <a:endParaRPr lang="en-US" sz="7200" b="1" u="sng" dirty="0">
              <a:solidFill>
                <a:prstClr val="white">
                  <a:tint val="75000"/>
                </a:prst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551164"/>
              </p:ext>
            </p:extLst>
          </p:nvPr>
        </p:nvGraphicFramePr>
        <p:xfrm>
          <a:off x="381000" y="2157549"/>
          <a:ext cx="8229600" cy="3962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822960"/>
                <a:gridCol w="822960"/>
                <a:gridCol w="822960"/>
                <a:gridCol w="822960"/>
                <a:gridCol w="822960"/>
              </a:tblGrid>
              <a:tr h="546961">
                <a:tc>
                  <a:txBody>
                    <a:bodyPr/>
                    <a:lstStyle/>
                    <a:p>
                      <a:r>
                        <a:rPr lang="en-US" dirty="0" smtClean="0"/>
                        <a:t>Course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65749">
                <a:tc>
                  <a:txBody>
                    <a:bodyPr/>
                    <a:lstStyle/>
                    <a:p>
                      <a:r>
                        <a:rPr lang="en-US" dirty="0" smtClean="0"/>
                        <a:t>The American</a:t>
                      </a:r>
                      <a:r>
                        <a:rPr lang="en-US" baseline="0" dirty="0" smtClean="0"/>
                        <a:t> Revolution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8762">
                <a:tc>
                  <a:txBody>
                    <a:bodyPr/>
                    <a:lstStyle/>
                    <a:p>
                      <a:r>
                        <a:rPr lang="en-US" dirty="0" smtClean="0"/>
                        <a:t>Child Psychology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9395">
                <a:tc>
                  <a:txBody>
                    <a:bodyPr/>
                    <a:lstStyle/>
                    <a:p>
                      <a:r>
                        <a:rPr lang="en-US" dirty="0" smtClean="0"/>
                        <a:t>Psychology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9395">
                <a:tc>
                  <a:txBody>
                    <a:bodyPr/>
                    <a:lstStyle/>
                    <a:p>
                      <a:r>
                        <a:rPr lang="en-US" dirty="0" smtClean="0"/>
                        <a:t>Economics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9395">
                <a:tc>
                  <a:txBody>
                    <a:bodyPr/>
                    <a:lstStyle/>
                    <a:p>
                      <a:r>
                        <a:rPr lang="en-US" dirty="0" smtClean="0"/>
                        <a:t>Art History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9395">
                <a:tc>
                  <a:txBody>
                    <a:bodyPr/>
                    <a:lstStyle/>
                    <a:p>
                      <a:r>
                        <a:rPr lang="en-US" dirty="0" smtClean="0"/>
                        <a:t>Music as a Political Voice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9395">
                <a:tc>
                  <a:txBody>
                    <a:bodyPr/>
                    <a:lstStyle/>
                    <a:p>
                      <a:r>
                        <a:rPr lang="en-US" dirty="0" smtClean="0"/>
                        <a:t>AP Human Geography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9395">
                <a:tc>
                  <a:txBody>
                    <a:bodyPr/>
                    <a:lstStyle/>
                    <a:p>
                      <a:r>
                        <a:rPr lang="en-US" dirty="0" smtClean="0"/>
                        <a:t>AP Microeconomics/Macroeconomics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94546">
                <a:tc>
                  <a:txBody>
                    <a:bodyPr/>
                    <a:lstStyle/>
                    <a:p>
                      <a:r>
                        <a:rPr lang="en-US" dirty="0" smtClean="0"/>
                        <a:t>AP Comparative Government &amp; Politics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7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prstClr val="white">
                    <a:tint val="75000"/>
                  </a:prstClr>
                </a:solidFill>
              </a:rPr>
              <a:t>10</a:t>
            </a:r>
            <a:r>
              <a:rPr lang="en-US" b="1" u="sng" baseline="30000" dirty="0" smtClean="0">
                <a:solidFill>
                  <a:prstClr val="white">
                    <a:tint val="75000"/>
                  </a:prstClr>
                </a:solidFill>
              </a:rPr>
              <a:t>th</a:t>
            </a:r>
            <a:r>
              <a:rPr lang="en-US" b="1" u="sng" dirty="0" smtClean="0">
                <a:solidFill>
                  <a:prstClr val="white">
                    <a:tint val="75000"/>
                  </a:prstClr>
                </a:solidFill>
              </a:rPr>
              <a:t> </a:t>
            </a:r>
            <a:r>
              <a:rPr lang="en-US" b="1" u="sng" dirty="0">
                <a:solidFill>
                  <a:prstClr val="white">
                    <a:tint val="75000"/>
                  </a:prstClr>
                </a:solidFill>
              </a:rPr>
              <a:t>Grade (Class of </a:t>
            </a:r>
            <a:r>
              <a:rPr lang="en-US" b="1" u="sng" dirty="0" smtClean="0">
                <a:solidFill>
                  <a:prstClr val="white">
                    <a:tint val="75000"/>
                  </a:prstClr>
                </a:solidFill>
              </a:rPr>
              <a:t>2021) </a:t>
            </a:r>
            <a:r>
              <a:rPr lang="en-US" b="1" u="sng" dirty="0">
                <a:solidFill>
                  <a:prstClr val="white">
                    <a:tint val="75000"/>
                  </a:prstClr>
                </a:solidFill>
              </a:rPr>
              <a:t/>
            </a:r>
            <a:br>
              <a:rPr lang="en-US" b="1" u="sng" dirty="0">
                <a:solidFill>
                  <a:prstClr val="white">
                    <a:tint val="75000"/>
                  </a:prstClr>
                </a:solidFill>
              </a:rPr>
            </a:br>
            <a:r>
              <a:rPr lang="en-US" b="1" u="sng" dirty="0" smtClean="0">
                <a:solidFill>
                  <a:prstClr val="white">
                    <a:tint val="75000"/>
                  </a:prstClr>
                </a:solidFill>
              </a:rPr>
              <a:t>Social Studies </a:t>
            </a:r>
            <a:r>
              <a:rPr lang="en-US" b="1" u="sng" dirty="0">
                <a:solidFill>
                  <a:prstClr val="white">
                    <a:tint val="75000"/>
                  </a:prstClr>
                </a:solidFill>
              </a:rPr>
              <a:t>Course Progression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8542300"/>
              </p:ext>
            </p:extLst>
          </p:nvPr>
        </p:nvGraphicFramePr>
        <p:xfrm>
          <a:off x="533400" y="2438400"/>
          <a:ext cx="83058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828800"/>
                <a:gridCol w="1600200"/>
                <a:gridCol w="1524000"/>
                <a:gridCol w="1447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12th</a:t>
                      </a:r>
                      <a:r>
                        <a:rPr lang="en-US" baseline="0" dirty="0" smtClean="0"/>
                        <a:t> Grade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Accelerated Social</a:t>
                      </a:r>
                      <a:r>
                        <a:rPr lang="en-US" baseline="0" dirty="0" smtClean="0"/>
                        <a:t> Studies</a:t>
                      </a:r>
                      <a:r>
                        <a:rPr lang="en-US" dirty="0" smtClean="0"/>
                        <a:t> Pathway for four-year</a:t>
                      </a:r>
                      <a:r>
                        <a:rPr lang="en-US" baseline="0" dirty="0" smtClean="0"/>
                        <a:t> college/university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</a:t>
                      </a:r>
                      <a:r>
                        <a:rPr lang="en-US" baseline="0" dirty="0" smtClean="0"/>
                        <a:t> Studies Elective </a:t>
                      </a:r>
                      <a:r>
                        <a:rPr lang="en-US" sz="1400" baseline="0" dirty="0" smtClean="0"/>
                        <a:t>(0.5 Credit)</a:t>
                      </a:r>
                    </a:p>
                    <a:p>
                      <a:pPr algn="ctr"/>
                      <a:r>
                        <a:rPr lang="en-US" baseline="0" dirty="0" smtClean="0"/>
                        <a:t>OR</a:t>
                      </a:r>
                    </a:p>
                    <a:p>
                      <a:r>
                        <a:rPr lang="en-US" baseline="0" dirty="0" smtClean="0"/>
                        <a:t>AP Human Geography </a:t>
                      </a:r>
                    </a:p>
                    <a:p>
                      <a:r>
                        <a:rPr lang="en-US" sz="1400" baseline="0" dirty="0" smtClean="0"/>
                        <a:t>(1.0 Credit)</a:t>
                      </a:r>
                      <a:endParaRPr lang="en-US" sz="14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 History </a:t>
                      </a:r>
                      <a:r>
                        <a:rPr lang="en-US" sz="1400" dirty="0" smtClean="0"/>
                        <a:t>(0.5</a:t>
                      </a:r>
                      <a:r>
                        <a:rPr lang="en-US" sz="1400" baseline="0" dirty="0" smtClean="0"/>
                        <a:t> Credit)</a:t>
                      </a:r>
                    </a:p>
                    <a:p>
                      <a:pPr algn="ctr"/>
                      <a:r>
                        <a:rPr lang="en-US" baseline="0" dirty="0" smtClean="0"/>
                        <a:t>OR</a:t>
                      </a:r>
                    </a:p>
                    <a:p>
                      <a:r>
                        <a:rPr lang="en-US" baseline="0" dirty="0" smtClean="0"/>
                        <a:t>AP Human Geography </a:t>
                      </a:r>
                    </a:p>
                    <a:p>
                      <a:r>
                        <a:rPr lang="en-US" sz="1400" baseline="0" dirty="0" smtClean="0"/>
                        <a:t>(1.0 Credit)</a:t>
                      </a:r>
                      <a:endParaRPr lang="en-US" sz="14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 US History </a:t>
                      </a:r>
                      <a:r>
                        <a:rPr lang="en-US" sz="1400" dirty="0" smtClean="0"/>
                        <a:t>(1.0 Credit)</a:t>
                      </a:r>
                      <a:endParaRPr lang="en-US" sz="14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</a:t>
                      </a:r>
                      <a:r>
                        <a:rPr lang="en-US" baseline="0" dirty="0" smtClean="0"/>
                        <a:t> Comparative Government &amp; Politics </a:t>
                      </a:r>
                      <a:r>
                        <a:rPr lang="en-US" sz="1400" baseline="0" dirty="0" smtClean="0"/>
                        <a:t>(1.0)</a:t>
                      </a:r>
                      <a:endParaRPr lang="en-US" sz="14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Standard</a:t>
                      </a:r>
                      <a:r>
                        <a:rPr lang="en-US" baseline="0" dirty="0" smtClean="0"/>
                        <a:t> Social Studies Pathway for all post high school options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 History (0.5) &amp;</a:t>
                      </a:r>
                    </a:p>
                    <a:p>
                      <a:r>
                        <a:rPr lang="en-US" dirty="0" smtClean="0"/>
                        <a:t>Social Studies</a:t>
                      </a:r>
                      <a:r>
                        <a:rPr lang="en-US" baseline="0" dirty="0" smtClean="0"/>
                        <a:t> Elective (0.5)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US &amp; WA St History (0.5) &amp; 20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US &amp; WA St History (0.5)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</a:t>
                      </a:r>
                      <a:r>
                        <a:rPr lang="en-US" baseline="0" dirty="0" smtClean="0"/>
                        <a:t> Domestic Issues (0.5) &amp; Current Foreign Issues (0.5)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9156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5475</TotalTime>
  <Words>914</Words>
  <Application>Microsoft Office PowerPoint</Application>
  <PresentationFormat>On-screen Show (4:3)</PresentationFormat>
  <Paragraphs>288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Course Options</vt:lpstr>
      <vt:lpstr>Learn about Courses</vt:lpstr>
      <vt:lpstr>PowerPoint Presentation</vt:lpstr>
      <vt:lpstr>PowerPoint Presentation</vt:lpstr>
      <vt:lpstr>English Elective Options – 0.5 Credit Options</vt:lpstr>
      <vt:lpstr> Math Course Progression </vt:lpstr>
      <vt:lpstr>Specialty Math Courses</vt:lpstr>
      <vt:lpstr>PowerPoint Presentation</vt:lpstr>
      <vt:lpstr>Science Course Progression (Class of 2021)</vt:lpstr>
      <vt:lpstr>10th Grade (Class of 2021) Science Elective Course Options</vt:lpstr>
      <vt:lpstr>PowerPoint Presentation</vt:lpstr>
      <vt:lpstr>PowerPoint Presentation</vt:lpstr>
      <vt:lpstr>10th Grade (Class of 2021)  Social Studies Course Progression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Ingrum</dc:creator>
  <cp:lastModifiedBy>Jennifer Daley</cp:lastModifiedBy>
  <cp:revision>180</cp:revision>
  <cp:lastPrinted>2018-01-05T22:45:06Z</cp:lastPrinted>
  <dcterms:created xsi:type="dcterms:W3CDTF">2013-09-24T12:49:06Z</dcterms:created>
  <dcterms:modified xsi:type="dcterms:W3CDTF">2018-02-12T23:29:44Z</dcterms:modified>
</cp:coreProperties>
</file>