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71" r:id="rId6"/>
    <p:sldId id="298" r:id="rId7"/>
    <p:sldId id="261" r:id="rId8"/>
    <p:sldId id="296" r:id="rId9"/>
    <p:sldId id="259" r:id="rId10"/>
    <p:sldId id="273" r:id="rId11"/>
    <p:sldId id="260" r:id="rId12"/>
    <p:sldId id="297" r:id="rId13"/>
    <p:sldId id="274" r:id="rId14"/>
    <p:sldId id="262" r:id="rId15"/>
    <p:sldId id="272" r:id="rId16"/>
    <p:sldId id="293" r:id="rId17"/>
    <p:sldId id="295" r:id="rId18"/>
    <p:sldId id="263" r:id="rId19"/>
    <p:sldId id="264" r:id="rId20"/>
    <p:sldId id="265" r:id="rId21"/>
    <p:sldId id="266" r:id="rId22"/>
    <p:sldId id="267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85" d="100"/>
          <a:sy n="85" d="100"/>
        </p:scale>
        <p:origin x="90" y="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DC477B-36DD-4710-8C11-0D76DB2BE0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5270C2F-8355-4E87-A3CC-C91AB65C1E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D9DC2E-469E-423F-9A19-F3AE7FD674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2B417-5CFC-4C80-AF0F-282680EECC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0902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55D58F-E454-43CC-A256-D7490911FB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412745-108F-4B73-AE7C-3DB3F068E5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E9B80E-C0F8-492A-A183-4B3C5836B3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9D33C-186C-4BA7-B564-C1C098CFD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2311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286CBB-D83C-4077-B5DB-48FB734CE2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2C29E6-566F-4DD6-B5C0-C6E696CCEE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B46F49-739F-400E-8A8C-00815282C4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C987C-0B2A-4022-BE2D-5D2F190CEE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545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E5F21F-38CE-4453-806C-B30B9CCFB8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62787-E99E-4F49-8E46-16244642C8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B718F9-18F7-458F-A4DF-87D02BA4A1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5F342-4386-4B61-B8D8-CB22A73C53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5572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D6D4026-687D-403E-923B-67B10F1EF9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7887911-27DC-45B0-AB3D-09FEB0E4C7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BD1D99A-B5BF-4902-B691-1C5923F7ED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2A376-3171-4EC3-A94C-C340A7FD5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2746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9FF4734-A1CA-46F2-83EE-001AE6AFFA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5F23A3D-70A5-4525-99D1-6686AD34AE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782264-8AF5-4677-B497-60D45647A2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39266-F81E-4D7B-81AF-8ADEA0D69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3252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0EF5258-2941-4368-AD68-D853865356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B7F8517-E464-4057-A03A-E18B52389F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61D7C18-9D1C-4891-9844-B792D5AA47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7AAF3-2303-4284-8607-E1F6FF59E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71914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0187B6-33BC-4498-A4A3-0D02973A62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47633A-BC79-4053-8E67-F2ED24CF74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FE8E45-7581-4B48-BF88-C4782C64E2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00EF2-7C0C-4C49-9535-AE974C6E1D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1113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43B250-8FA5-4D9B-B8F2-582A6A4DC9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7AC63E-5636-456C-85AE-8E06C05D41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94A4D8-A322-4D15-B2C8-C1936A388A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B1189-F8FE-42F3-87F5-707B0CE533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6214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78685E-2B47-45EE-AE42-CBD7061B65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45606B-C26D-492D-ABDF-723342F8DD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4B3AC1-87E6-44C4-B634-9AA5E1CBD9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7BCB6-E0B3-45CB-B07E-9B0FD38E6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3792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7F02299-9223-4DF7-AF07-F719FE97F9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C83D1D-2F8F-419D-AE58-94CDE1AC94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A11CB5-529C-4B6F-8383-C5C8CFE46D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DF1B5-AD3F-4849-9939-181C50D07B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3461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E17A8D3-1149-4D04-86D6-8A13D48DF2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96A7978-83A2-4A08-8E9D-47C0F60CFF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3DAA94F-D2CC-45C0-B0E8-F9A6802E971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D32ECAA-B55B-4607-BF84-FFBA5A03221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0537B72-6116-4D6F-818B-99F9AFCF4CB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E70A430-4C31-4150-A474-9BCBF9C5C9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A9358CF-7391-4D72-ACC9-E51C0B7AC59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Physics Skills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A3C9491-C59D-4BF2-A16E-D09EA3974E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Units of Measurement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04BAC79-1584-4285-938D-C45D84CCDF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Metric System primarily used </a:t>
            </a:r>
          </a:p>
          <a:p>
            <a:pPr eaLnBrk="1" hangingPunct="1"/>
            <a:r>
              <a:rPr lang="en-US" altLang="en-US" dirty="0"/>
              <a:t>SI Units</a:t>
            </a:r>
          </a:p>
          <a:p>
            <a:pPr lvl="1" eaLnBrk="1" hangingPunct="1"/>
            <a:r>
              <a:rPr lang="en-US" altLang="en-US" dirty="0"/>
              <a:t>International System of Units (SI)</a:t>
            </a:r>
          </a:p>
          <a:p>
            <a:pPr lvl="1" eaLnBrk="1" hangingPunct="1"/>
            <a:r>
              <a:rPr lang="en-US" altLang="en-US" dirty="0"/>
              <a:t>Also known as MKS Units</a:t>
            </a:r>
          </a:p>
          <a:p>
            <a:pPr lvl="1" eaLnBrk="1" hangingPunct="1"/>
            <a:r>
              <a:rPr lang="en-US" altLang="en-US" u="sng" dirty="0"/>
              <a:t>Base Units:</a:t>
            </a:r>
            <a:r>
              <a:rPr lang="en-US" altLang="en-US" dirty="0"/>
              <a:t>  Fundamental units from which all other units can be derived. </a:t>
            </a:r>
          </a:p>
          <a:p>
            <a:pPr eaLnBrk="1" hangingPunct="1"/>
            <a:endParaRPr lang="en-US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D835AA67-9FD0-4A3A-B56A-94E11B9CB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MKS or SI Base Units</a:t>
            </a:r>
          </a:p>
        </p:txBody>
      </p:sp>
      <p:graphicFrame>
        <p:nvGraphicFramePr>
          <p:cNvPr id="22530" name="Object 2">
            <a:extLst>
              <a:ext uri="{FF2B5EF4-FFF2-40B4-BE49-F238E27FC236}">
                <a16:creationId xmlns:a16="http://schemas.microsoft.com/office/drawing/2014/main" id="{E3E8AACE-688A-45AC-8F7F-12320B69F83F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304800" y="1676400"/>
          <a:ext cx="8697913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hoto Editor Photo" r:id="rId3" imgW="4933333" imgH="2247619" progId="MSPhotoEd.3">
                  <p:embed/>
                </p:oleObj>
              </mc:Choice>
              <mc:Fallback>
                <p:oleObj name="Photo Editor Photo" r:id="rId3" imgW="4933333" imgH="2247619" progId="MSPhotoEd.3">
                  <p:embed/>
                  <p:pic>
                    <p:nvPicPr>
                      <p:cNvPr id="22530" name="Object 2">
                        <a:extLst>
                          <a:ext uri="{FF2B5EF4-FFF2-40B4-BE49-F238E27FC236}">
                            <a16:creationId xmlns:a16="http://schemas.microsoft.com/office/drawing/2014/main" id="{E3E8AACE-688A-45AC-8F7F-12320B69F8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676400"/>
                        <a:ext cx="8697913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DB84052-AF04-497E-BE0C-3FD364545C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altLang="en-US" sz="4500" kern="1200" dirty="0">
                <a:solidFill>
                  <a:schemeClr val="tx1"/>
                </a:solidFill>
              </a:rPr>
              <a:t>Standard Kilogram</a:t>
            </a:r>
            <a:br>
              <a:rPr lang="en-US" altLang="en-US" sz="4500" kern="1200" dirty="0">
                <a:solidFill>
                  <a:schemeClr val="tx1"/>
                </a:solidFill>
              </a:rPr>
            </a:br>
            <a:endParaRPr lang="en-US" altLang="en-US" sz="4500" kern="1200" dirty="0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A2343C-5462-4928-8FD8-9CE182F23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550AD-B5F3-4B3F-A65B-7CF277C56D1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21EC9-8D11-471F-9187-E7B1B88860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3600" dirty="0"/>
              <a:t>Standard Kilogram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E78F9E-3CDC-4BF1-95BD-208A6F5DA92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C4E4D"/>
                </a:solidFill>
                <a:effectLst/>
                <a:latin typeface="Balto"/>
              </a:rPr>
              <a:t>A hunk of platinum-iridium alloy that’s been housed at the International Bureau of Weights and Measures in </a:t>
            </a:r>
            <a:r>
              <a:rPr lang="en-US" b="0" i="0" dirty="0" err="1">
                <a:solidFill>
                  <a:srgbClr val="4C4E4D"/>
                </a:solidFill>
                <a:effectLst/>
                <a:latin typeface="Balto"/>
              </a:rPr>
              <a:t>Sèvres</a:t>
            </a:r>
            <a:r>
              <a:rPr lang="en-US" b="0" i="0" dirty="0">
                <a:solidFill>
                  <a:srgbClr val="4C4E4D"/>
                </a:solidFill>
                <a:effectLst/>
                <a:latin typeface="Balto"/>
              </a:rPr>
              <a:t>, France</a:t>
            </a:r>
          </a:p>
          <a:p>
            <a:r>
              <a:rPr lang="en-US" dirty="0">
                <a:solidFill>
                  <a:srgbClr val="4C4E4D"/>
                </a:solidFill>
                <a:latin typeface="Balto"/>
              </a:rPr>
              <a:t>Kept in a air tight bell jar to help keep it from corrosion.</a:t>
            </a:r>
            <a:endParaRPr lang="en-US" dirty="0"/>
          </a:p>
        </p:txBody>
      </p:sp>
      <p:pic>
        <p:nvPicPr>
          <p:cNvPr id="5123" name="Picture 4" descr="Standard kilogram">
            <a:extLst>
              <a:ext uri="{FF2B5EF4-FFF2-40B4-BE49-F238E27FC236}">
                <a16:creationId xmlns:a16="http://schemas.microsoft.com/office/drawing/2014/main" id="{8C8249A7-6249-40FB-82C8-D75404FF3F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9" r="11017"/>
          <a:stretch/>
        </p:blipFill>
        <p:spPr bwMode="auto">
          <a:xfrm>
            <a:off x="20" y="10"/>
            <a:ext cx="450411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7CB8668-9F77-4EBE-A243-A4C27049EE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273050"/>
            <a:ext cx="6248400" cy="116205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4200" kern="1200" dirty="0">
                <a:solidFill>
                  <a:schemeClr val="tx1"/>
                </a:solidFill>
              </a:rPr>
              <a:t>Standard Meter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CF85BE-934E-4D37-8B15-47FB043F6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572000" cy="4691063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French originated the meter in the 1790s as one/ten-millionth of the distance from the equator to the north pole along a meridian through Paris. 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is realistically represented by the distance between two marks on an iron bar kept in Paris. 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International Bureau of Weights and Measures, created in 1875, upgraded the bar to one made of 90 percent platinum/10 percent iridium alloy.</a:t>
            </a:r>
            <a:endParaRPr lang="en-US" sz="16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 1960 the meter was redefined as 1,650,763.73 wavelengths of orange-red light, in a vacuum, produced by burning the element krypton (Kr-86). 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More recently (1984), the Geneva Conference on Weights and Measures has defined the meter as the distance light travels, in a vacuum, in 1/299,792,458 seconds with time measured by a cesium-133 atomic clock which emits pulses of radiation at very rapid, regular intervals.</a:t>
            </a:r>
            <a:endParaRPr lang="en-US" sz="16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6147" name="Picture 4" descr="Meterbar">
            <a:extLst>
              <a:ext uri="{FF2B5EF4-FFF2-40B4-BE49-F238E27FC236}">
                <a16:creationId xmlns:a16="http://schemas.microsoft.com/office/drawing/2014/main" id="{15C1DA81-D63B-4F98-B719-12B6F5BFFD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1"/>
          <a:stretch/>
        </p:blipFill>
        <p:spPr bwMode="auto">
          <a:xfrm>
            <a:off x="5264237" y="2286000"/>
            <a:ext cx="3408452" cy="20574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88B3667-9657-4331-9D26-B8BD0B37E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kern="1200" dirty="0">
                <a:solidFill>
                  <a:schemeClr val="tx1"/>
                </a:solidFill>
              </a:rPr>
              <a:t>Standard Second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C7FAF8-2B3A-421A-BC24-3E4C4E836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4724400" cy="5029200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1967 the base unit for time, the second, was officially defined/standardized as: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duration of 9,192,631,770 periods of the radiation corresponding to the transition between the two hyperfine levels of the ground state of the cesium 133 atom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1997, this definition was made even more specific with the stipulation that this refers to a cesium atom at rest at a temperature of 0° Kelvin.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Atomic Clocks">
            <a:extLst>
              <a:ext uri="{FF2B5EF4-FFF2-40B4-BE49-F238E27FC236}">
                <a16:creationId xmlns:a16="http://schemas.microsoft.com/office/drawing/2014/main" id="{9703578A-CCCA-4ED6-947D-1C61593B5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916" y="4781550"/>
            <a:ext cx="4543123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athys Cesium 133 Atomic Wrist Watch: Hands-On With The Prototype In Carbon  Fiber | aBlogtoWatch">
            <a:extLst>
              <a:ext uri="{FF2B5EF4-FFF2-40B4-BE49-F238E27FC236}">
                <a16:creationId xmlns:a16="http://schemas.microsoft.com/office/drawing/2014/main" id="{1D831CA2-F271-434F-997F-CCFCE6CAA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239" y="1714500"/>
            <a:ext cx="2200275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89778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EC528F52-2211-4BB3-B8D0-232706B5B6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Derived Units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64F88309-84AB-4A56-B796-7751DC066F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u="sng" dirty="0"/>
              <a:t>Derived Units:</a:t>
            </a:r>
            <a:r>
              <a:rPr lang="en-US" altLang="en-US" dirty="0"/>
              <a:t>  Units that consist of combinations of base units.</a:t>
            </a:r>
          </a:p>
          <a:p>
            <a:pPr lvl="1" eaLnBrk="1" hangingPunct="1"/>
            <a:r>
              <a:rPr lang="en-US" altLang="en-US" dirty="0"/>
              <a:t>Examples: volume, density, Newtons, Joules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05F483F4-7071-4171-B0F6-5D1119BBD42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r="19444" b="-1"/>
          <a:stretch/>
        </p:blipFill>
        <p:spPr>
          <a:xfrm>
            <a:off x="10836" y="1322245"/>
            <a:ext cx="8650563" cy="4456550"/>
          </a:xfrm>
          <a:prstGeom prst="rect">
            <a:avLst/>
          </a:prstGeom>
          <a:ln>
            <a:noFill/>
          </a:ln>
        </p:spPr>
      </p:pic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0546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828D1E49-2A21-4A83-A0E0-FB1597B4B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88B852E-5494-418B-A833-75CF016A9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3134" y="0"/>
            <a:ext cx="9438087" cy="6853238"/>
            <a:chOff x="-417513" y="0"/>
            <a:chExt cx="12584114" cy="6853238"/>
          </a:xfrm>
        </p:grpSpPr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DF31E3C1-1A46-4329-9F80-B576692FE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6">
              <a:extLst>
                <a:ext uri="{FF2B5EF4-FFF2-40B4-BE49-F238E27FC236}">
                  <a16:creationId xmlns:a16="http://schemas.microsoft.com/office/drawing/2014/main" id="{294B4592-99CA-47B1-816F-CE2D44F65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7">
              <a:extLst>
                <a:ext uri="{FF2B5EF4-FFF2-40B4-BE49-F238E27FC236}">
                  <a16:creationId xmlns:a16="http://schemas.microsoft.com/office/drawing/2014/main" id="{BF690E4C-72F8-4AC5-AF99-562763CC6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8">
              <a:extLst>
                <a:ext uri="{FF2B5EF4-FFF2-40B4-BE49-F238E27FC236}">
                  <a16:creationId xmlns:a16="http://schemas.microsoft.com/office/drawing/2014/main" id="{F834CDD4-CAB8-4ACC-9AAC-5399C743DE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9">
              <a:extLst>
                <a:ext uri="{FF2B5EF4-FFF2-40B4-BE49-F238E27FC236}">
                  <a16:creationId xmlns:a16="http://schemas.microsoft.com/office/drawing/2014/main" id="{1AEB045A-6821-475B-A28E-047437ABE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0">
              <a:extLst>
                <a:ext uri="{FF2B5EF4-FFF2-40B4-BE49-F238E27FC236}">
                  <a16:creationId xmlns:a16="http://schemas.microsoft.com/office/drawing/2014/main" id="{D9B790C0-3D34-4626-BAFB-6EB473F40C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1">
              <a:extLst>
                <a:ext uri="{FF2B5EF4-FFF2-40B4-BE49-F238E27FC236}">
                  <a16:creationId xmlns:a16="http://schemas.microsoft.com/office/drawing/2014/main" id="{EDA4D87F-91A4-4628-9A6E-F01820A7E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2">
              <a:extLst>
                <a:ext uri="{FF2B5EF4-FFF2-40B4-BE49-F238E27FC236}">
                  <a16:creationId xmlns:a16="http://schemas.microsoft.com/office/drawing/2014/main" id="{045DAB88-124C-459C-A889-DAE9C9BE2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3">
              <a:extLst>
                <a:ext uri="{FF2B5EF4-FFF2-40B4-BE49-F238E27FC236}">
                  <a16:creationId xmlns:a16="http://schemas.microsoft.com/office/drawing/2014/main" id="{85D44010-1DAA-4CAC-B83F-7E3E8C455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">
              <a:extLst>
                <a:ext uri="{FF2B5EF4-FFF2-40B4-BE49-F238E27FC236}">
                  <a16:creationId xmlns:a16="http://schemas.microsoft.com/office/drawing/2014/main" id="{E8C01D66-5C93-4A2E-AA74-DE97574EA4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5">
              <a:extLst>
                <a:ext uri="{FF2B5EF4-FFF2-40B4-BE49-F238E27FC236}">
                  <a16:creationId xmlns:a16="http://schemas.microsoft.com/office/drawing/2014/main" id="{E2E1A6E1-6C4A-47D3-81E2-9F8624F1B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6">
              <a:extLst>
                <a:ext uri="{FF2B5EF4-FFF2-40B4-BE49-F238E27FC236}">
                  <a16:creationId xmlns:a16="http://schemas.microsoft.com/office/drawing/2014/main" id="{3E849CB5-4526-49DC-B77B-A20FDB7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7">
              <a:extLst>
                <a:ext uri="{FF2B5EF4-FFF2-40B4-BE49-F238E27FC236}">
                  <a16:creationId xmlns:a16="http://schemas.microsoft.com/office/drawing/2014/main" id="{5A18C8A4-FB2A-44C1-93D3-26C6DDFE0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8">
              <a:extLst>
                <a:ext uri="{FF2B5EF4-FFF2-40B4-BE49-F238E27FC236}">
                  <a16:creationId xmlns:a16="http://schemas.microsoft.com/office/drawing/2014/main" id="{85D014FD-8C5A-4071-B19E-4910AAB618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9">
              <a:extLst>
                <a:ext uri="{FF2B5EF4-FFF2-40B4-BE49-F238E27FC236}">
                  <a16:creationId xmlns:a16="http://schemas.microsoft.com/office/drawing/2014/main" id="{A37D7262-3596-4026-9AD4-E94332E52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20">
              <a:extLst>
                <a:ext uri="{FF2B5EF4-FFF2-40B4-BE49-F238E27FC236}">
                  <a16:creationId xmlns:a16="http://schemas.microsoft.com/office/drawing/2014/main" id="{187E37E0-AAC3-4B33-AF36-334ACCBD33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21">
              <a:extLst>
                <a:ext uri="{FF2B5EF4-FFF2-40B4-BE49-F238E27FC236}">
                  <a16:creationId xmlns:a16="http://schemas.microsoft.com/office/drawing/2014/main" id="{409758BB-8A0E-4BEB-BC0C-F410AD98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22">
              <a:extLst>
                <a:ext uri="{FF2B5EF4-FFF2-40B4-BE49-F238E27FC236}">
                  <a16:creationId xmlns:a16="http://schemas.microsoft.com/office/drawing/2014/main" id="{97C4EFE2-9D25-4978-BD9A-873B49270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23">
              <a:extLst>
                <a:ext uri="{FF2B5EF4-FFF2-40B4-BE49-F238E27FC236}">
                  <a16:creationId xmlns:a16="http://schemas.microsoft.com/office/drawing/2014/main" id="{9CCAF82A-A0E0-4B55-A97B-EFFAE79AF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24">
              <a:extLst>
                <a:ext uri="{FF2B5EF4-FFF2-40B4-BE49-F238E27FC236}">
                  <a16:creationId xmlns:a16="http://schemas.microsoft.com/office/drawing/2014/main" id="{4F800DD8-3954-4F73-8807-16F1CFAC1E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25">
              <a:extLst>
                <a:ext uri="{FF2B5EF4-FFF2-40B4-BE49-F238E27FC236}">
                  <a16:creationId xmlns:a16="http://schemas.microsoft.com/office/drawing/2014/main" id="{84E1C91A-4B06-4852-918C-6380FA98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194" name="Title 1">
            <a:extLst>
              <a:ext uri="{FF2B5EF4-FFF2-40B4-BE49-F238E27FC236}">
                <a16:creationId xmlns:a16="http://schemas.microsoft.com/office/drawing/2014/main" id="{DA3B9A62-BD21-40AD-B9F2-AB55F7DF3C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8657" y="795527"/>
            <a:ext cx="7866411" cy="119091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500"/>
              <a:t>Converting Units in the Metric System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2772" y="2250281"/>
            <a:ext cx="3719489" cy="3678237"/>
          </a:xfrm>
          <a:prstGeom prst="rect">
            <a:avLst/>
          </a:prstGeom>
          <a:solidFill>
            <a:schemeClr val="bg1"/>
          </a:solidFill>
          <a:ln w="19050">
            <a:solidFill>
              <a:srgbClr val="F32F2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Convert Metric Units of Length (examples, solutions, videos, worksheets,  activities)">
            <a:extLst>
              <a:ext uri="{FF2B5EF4-FFF2-40B4-BE49-F238E27FC236}">
                <a16:creationId xmlns:a16="http://schemas.microsoft.com/office/drawing/2014/main" id="{B77377D7-2AD8-42FD-88EF-D30F06425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442" y="3031427"/>
            <a:ext cx="3470148" cy="2115943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938D5-1143-4B8B-8828-987F6B1240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85527" y="2228850"/>
            <a:ext cx="3771696" cy="3699669"/>
          </a:xfrm>
        </p:spPr>
        <p:txBody>
          <a:bodyPr anchor="ctr">
            <a:normAutofit lnSpcReduction="10000"/>
          </a:bodyPr>
          <a:lstStyle/>
          <a:p>
            <a:pPr eaLnBrk="1" hangingPunct="1">
              <a:buClr>
                <a:srgbClr val="F32F2F"/>
              </a:buClr>
            </a:pPr>
            <a:r>
              <a:rPr lang="en-US" altLang="en-US" sz="2200" dirty="0"/>
              <a:t>Converting from a large prefix to a small prefix </a:t>
            </a:r>
            <a:r>
              <a:rPr lang="en-US" altLang="en-US" sz="2200" dirty="0">
                <a:sym typeface="Wingdings" panose="05000000000000000000" pitchFamily="2" charset="2"/>
              </a:rPr>
              <a:t> </a:t>
            </a:r>
            <a:r>
              <a:rPr lang="en-US" altLang="en-US" sz="2200" dirty="0"/>
              <a:t>move the decimal to the right</a:t>
            </a:r>
          </a:p>
          <a:p>
            <a:pPr eaLnBrk="1" hangingPunct="1">
              <a:buClr>
                <a:srgbClr val="F32F2F"/>
              </a:buClr>
            </a:pPr>
            <a:r>
              <a:rPr lang="en-US" altLang="en-US" sz="2200" dirty="0"/>
              <a:t>Converting from a small prefix to large prefix </a:t>
            </a:r>
            <a:r>
              <a:rPr lang="en-US" altLang="en-US" sz="2200" dirty="0">
                <a:sym typeface="Wingdings" panose="05000000000000000000" pitchFamily="2" charset="2"/>
              </a:rPr>
              <a:t> </a:t>
            </a:r>
            <a:r>
              <a:rPr lang="en-US" altLang="en-US" sz="2200" dirty="0"/>
              <a:t>move the decimal to the left</a:t>
            </a:r>
          </a:p>
          <a:p>
            <a:pPr eaLnBrk="1" hangingPunct="1">
              <a:buClr>
                <a:srgbClr val="F32F2F"/>
              </a:buClr>
            </a:pPr>
            <a:r>
              <a:rPr lang="en-US" altLang="en-US" sz="2200" dirty="0"/>
              <a:t>Number of decimal places are equal to the difference between the powers of each prefix</a:t>
            </a:r>
            <a:r>
              <a:rPr lang="en-US" altLang="en-US" sz="1600" dirty="0"/>
              <a:t>	</a:t>
            </a:r>
          </a:p>
          <a:p>
            <a:pPr eaLnBrk="1" hangingPunct="1">
              <a:buClr>
                <a:srgbClr val="F32F2F"/>
              </a:buClr>
            </a:pPr>
            <a:endParaRPr lang="en-US" altLang="en-US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9A6954D7-B830-4310-9CA8-155BD33DF2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938"/>
            <a:ext cx="7772400" cy="762000"/>
          </a:xfrm>
        </p:spPr>
        <p:txBody>
          <a:bodyPr/>
          <a:lstStyle/>
          <a:p>
            <a:r>
              <a:rPr lang="en-US" altLang="en-US"/>
              <a:t>Prefixes</a:t>
            </a:r>
          </a:p>
        </p:txBody>
      </p:sp>
      <p:pic>
        <p:nvPicPr>
          <p:cNvPr id="9219" name="Content Placeholder 6">
            <a:extLst>
              <a:ext uri="{FF2B5EF4-FFF2-40B4-BE49-F238E27FC236}">
                <a16:creationId xmlns:a16="http://schemas.microsoft.com/office/drawing/2014/main" id="{A7B183A0-AA86-442F-BD5C-CF5237CAD8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8900" y="765175"/>
            <a:ext cx="3886200" cy="6084888"/>
          </a:xfr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2CCAFB3E-E6E2-4587-A5FC-061F9AED9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934450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975841F-9161-4650-BCE5-20FFE7E29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3" t="3964" b="3964"/>
          <a:stretch/>
        </p:blipFill>
        <p:spPr>
          <a:xfrm>
            <a:off x="431900" y="1"/>
            <a:ext cx="4972354" cy="6857999"/>
          </a:xfrm>
          <a:custGeom>
            <a:avLst/>
            <a:gdLst>
              <a:gd name="connsiteX0" fmla="*/ 0 w 7554138"/>
              <a:gd name="connsiteY0" fmla="*/ 0 h 6857999"/>
              <a:gd name="connsiteX1" fmla="*/ 7554138 w 7554138"/>
              <a:gd name="connsiteY1" fmla="*/ 0 h 6857999"/>
              <a:gd name="connsiteX2" fmla="*/ 7554138 w 7554138"/>
              <a:gd name="connsiteY2" fmla="*/ 6857999 h 6857999"/>
              <a:gd name="connsiteX3" fmla="*/ 0 w 7554138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4138" h="6857999">
                <a:moveTo>
                  <a:pt x="0" y="0"/>
                </a:moveTo>
                <a:lnTo>
                  <a:pt x="7554138" y="0"/>
                </a:lnTo>
                <a:lnTo>
                  <a:pt x="7554138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10242" name="Title 1">
            <a:extLst>
              <a:ext uri="{FF2B5EF4-FFF2-40B4-BE49-F238E27FC236}">
                <a16:creationId xmlns:a16="http://schemas.microsoft.com/office/drawing/2014/main" id="{11DF9F58-F85E-4305-858B-147182732E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4542" y="3121701"/>
            <a:ext cx="2743540" cy="17865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altLang="en-US" sz="3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Other Prefixes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40086A0-762B-44EE-AA70-A7268A72A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8446" y="0"/>
            <a:ext cx="442555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251" name="Content Placeholder 3">
            <a:extLst>
              <a:ext uri="{FF2B5EF4-FFF2-40B4-BE49-F238E27FC236}">
                <a16:creationId xmlns:a16="http://schemas.microsoft.com/office/drawing/2014/main" id="{97052DAE-BFFF-467D-B317-0C8BD18595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0945616"/>
              </p:ext>
            </p:extLst>
          </p:nvPr>
        </p:nvGraphicFramePr>
        <p:xfrm>
          <a:off x="4425554" y="956569"/>
          <a:ext cx="4130854" cy="494199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815899">
                  <a:extLst>
                    <a:ext uri="{9D8B030D-6E8A-4147-A177-3AD203B41FA5}">
                      <a16:colId xmlns:a16="http://schemas.microsoft.com/office/drawing/2014/main" val="3727118796"/>
                    </a:ext>
                  </a:extLst>
                </a:gridCol>
                <a:gridCol w="894378">
                  <a:extLst>
                    <a:ext uri="{9D8B030D-6E8A-4147-A177-3AD203B41FA5}">
                      <a16:colId xmlns:a16="http://schemas.microsoft.com/office/drawing/2014/main" val="4131499631"/>
                    </a:ext>
                  </a:extLst>
                </a:gridCol>
                <a:gridCol w="1130667">
                  <a:extLst>
                    <a:ext uri="{9D8B030D-6E8A-4147-A177-3AD203B41FA5}">
                      <a16:colId xmlns:a16="http://schemas.microsoft.com/office/drawing/2014/main" val="35264692"/>
                    </a:ext>
                  </a:extLst>
                </a:gridCol>
                <a:gridCol w="1289910">
                  <a:extLst>
                    <a:ext uri="{9D8B030D-6E8A-4147-A177-3AD203B41FA5}">
                      <a16:colId xmlns:a16="http://schemas.microsoft.com/office/drawing/2014/main" val="1935513276"/>
                    </a:ext>
                  </a:extLst>
                </a:gridCol>
              </a:tblGrid>
              <a:tr h="328964"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i="0" u="none" strike="noStrike" cap="all" spc="15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Prefix:</a:t>
                      </a:r>
                      <a:endParaRPr lang="en-US" sz="700" b="0" i="0" u="none" strike="noStrike" cap="all" spc="15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i="0" u="none" strike="noStrike" cap="all" spc="15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Symbol:</a:t>
                      </a:r>
                      <a:endParaRPr lang="en-US" sz="700" b="0" i="0" u="none" strike="noStrike" cap="all" spc="15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i="0" u="none" strike="noStrike" cap="all" spc="15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Magnitude:</a:t>
                      </a:r>
                      <a:endParaRPr lang="en-US" sz="700" b="0" i="0" u="none" strike="noStrike" cap="all" spc="15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i="0" u="none" strike="noStrike" cap="all" spc="15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Meaning (multiply by):</a:t>
                      </a:r>
                      <a:endParaRPr lang="en-US" sz="700" b="0" i="0" u="none" strike="noStrike" cap="all" spc="15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540646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Yotta-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s-ES_tradnl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1 000 000 000 000 000 000 000 000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1326018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Zetta-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s-ES_tradnl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1 000 000 000 000 000 000 000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302142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Exa-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s-ES_tradnl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1 000 000 000 000 000 000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490361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Peta-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s-ES_tradnl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1 000 000 000 000 000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747265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Tera-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</a:t>
                      </a:r>
                      <a:endParaRPr lang="de-DE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de-DE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de-DE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1 000 000 000 000 </a:t>
                      </a:r>
                      <a:endParaRPr lang="de-DE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4632759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Giga- </a:t>
                      </a:r>
                      <a:endParaRPr lang="de-DE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</a:t>
                      </a:r>
                      <a:endParaRPr lang="de-DE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s-ES_tradnl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1 000 000 000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038784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Mega-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s-ES_tradnl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1 000 000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943435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myria-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my</a:t>
                      </a:r>
                      <a:endParaRPr lang="en-US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10 000 (this is now obsolete) </a:t>
                      </a:r>
                      <a:endParaRPr lang="en-US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869600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kilo-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s-ES_tradnl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1000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917891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hecto-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</a:t>
                      </a:r>
                      <a:endParaRPr lang="de-DE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de-DE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de-DE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 </a:t>
                      </a:r>
                      <a:endParaRPr lang="de-DE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114482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deka- </a:t>
                      </a:r>
                      <a:endParaRPr lang="de-DE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da</a:t>
                      </a:r>
                      <a:endParaRPr lang="de-DE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 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262890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731379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deci- 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fr-FR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0.1 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2810957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centi- 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fr-FR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0.01 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215971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milli- 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s-ES_tradnl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0.001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012735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micro-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 (mu)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s-ES_tradnl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-6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0.000 001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540972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nano-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s-ES_tradnl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-9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0.000 000 001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3591511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pico-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</a:t>
                      </a:r>
                      <a:endParaRPr lang="en-US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-12</a:t>
                      </a:r>
                      <a:endParaRPr lang="en-US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0.000 000 000 001 </a:t>
                      </a:r>
                      <a:endParaRPr lang="en-US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884866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femto- </a:t>
                      </a:r>
                      <a:endParaRPr lang="en-US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</a:t>
                      </a:r>
                      <a:endParaRPr lang="en-US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s-ES_tradnl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-15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0.000 000 000 000 001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559197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atto-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s-ES_tradnl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-18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0.000 000 000 000 000 001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861978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zepto- 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</a:t>
                      </a:r>
                      <a:endParaRPr lang="es-ES_tradnl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fr-FR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-21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0.000 000 000 000 000 000 001 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1026576"/>
                  </a:ext>
                </a:extLst>
              </a:tr>
              <a:tr h="209683"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yocto- 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fr-FR" sz="500" b="0" i="0" u="none" strike="noStrike" cap="none" spc="0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-24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0.000 000 000 000 000 000 000 001</a:t>
                      </a:r>
                      <a:endParaRPr lang="fr-FR" sz="5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01" marR="56501" marT="56501" marB="565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41753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11449"/>
            <a:ext cx="3249230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1BCA96-DA52-4392-9DEE-83006A61E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2" y="742951"/>
            <a:ext cx="2607469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9C7AFC-F4D5-4E11-A7AA-EC43BE806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11" y="4396745"/>
            <a:ext cx="7997825" cy="167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8C8AE7-2F7E-49A2-A6D7-0C91C18A7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77" y="544703"/>
            <a:ext cx="8032093" cy="191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2303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ight Triangle 72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94" name="Title 1">
            <a:extLst>
              <a:ext uri="{FF2B5EF4-FFF2-40B4-BE49-F238E27FC236}">
                <a16:creationId xmlns:a16="http://schemas.microsoft.com/office/drawing/2014/main" id="{DA3B9A62-BD21-40AD-B9F2-AB55F7DF3C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67374" y="1056640"/>
            <a:ext cx="3270243" cy="34943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altLang="en-US" sz="5400" kern="1200">
                <a:solidFill>
                  <a:schemeClr val="tx1"/>
                </a:solidFill>
              </a:rPr>
              <a:t>Converting Units between systems</a:t>
            </a:r>
          </a:p>
        </p:txBody>
      </p:sp>
      <p:pic>
        <p:nvPicPr>
          <p:cNvPr id="5" name="Picture 12" descr="metriccd">
            <a:extLst>
              <a:ext uri="{FF2B5EF4-FFF2-40B4-BE49-F238E27FC236}">
                <a16:creationId xmlns:a16="http://schemas.microsoft.com/office/drawing/2014/main" id="{41B00712-8FC4-4853-9711-E873B4931F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3" b="1748"/>
          <a:stretch/>
        </p:blipFill>
        <p:spPr>
          <a:xfrm>
            <a:off x="466256" y="152400"/>
            <a:ext cx="4105742" cy="638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3900" y="623275"/>
            <a:ext cx="385622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55610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DE3F3DB2-3168-4065-92A7-130C54FFB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SCIENTIFIC NOTATION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86CE7-A7B7-4A56-AA99-170937DB7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u="sng" dirty="0"/>
              <a:t>Scientific Notation</a:t>
            </a:r>
            <a:r>
              <a:rPr lang="en-US" dirty="0"/>
              <a:t>:  Representing very small or very large numbers in compact form.</a:t>
            </a:r>
          </a:p>
          <a:p>
            <a:pPr eaLnBrk="1" hangingPunct="1">
              <a:defRPr/>
            </a:pPr>
            <a:r>
              <a:rPr lang="en-US" u="sng" dirty="0"/>
              <a:t>Converting to Scientific Notation</a:t>
            </a:r>
          </a:p>
          <a:p>
            <a:pPr lvl="1" eaLnBrk="1" hangingPunct="1">
              <a:defRPr/>
            </a:pPr>
            <a:r>
              <a:rPr lang="en-US" dirty="0"/>
              <a:t>While counting the number of spaces/digits, move the decimal until it is just to the right of the first non-zero digit.</a:t>
            </a:r>
          </a:p>
          <a:p>
            <a:pPr marL="0" indent="0" eaLnBrk="1" hangingPunct="1">
              <a:buFontTx/>
              <a:buNone/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8B0FFA67-C069-4999-9EEE-12537A3621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en-US"/>
              <a:t>SCIENTIFIC NOTATION (continued)</a:t>
            </a:r>
            <a:endParaRPr lang="en-US" altLang="en-US"/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53E00CE9-73EF-45BD-9B69-5ADBCD3A28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n-US" altLang="en-US" dirty="0"/>
              <a:t>The number of spaces yields the value of the exponent</a:t>
            </a:r>
          </a:p>
          <a:p>
            <a:pPr lvl="2" eaLnBrk="1" hangingPunct="1"/>
            <a:r>
              <a:rPr lang="en-US" altLang="en-US" dirty="0"/>
              <a:t>Moving the decimal to the right yields a negative exponent</a:t>
            </a:r>
          </a:p>
          <a:p>
            <a:pPr lvl="2" eaLnBrk="1" hangingPunct="1"/>
            <a:r>
              <a:rPr lang="en-US" altLang="en-US" dirty="0"/>
              <a:t>Moving the decimal to the left yields a positive exponent</a:t>
            </a:r>
          </a:p>
          <a:p>
            <a:r>
              <a:rPr lang="en-US" altLang="en-US" u="sng" dirty="0"/>
              <a:t>Converting from Scientific Notation to expanded notation</a:t>
            </a:r>
          </a:p>
          <a:p>
            <a:pPr lvl="1"/>
            <a:r>
              <a:rPr lang="en-US" altLang="en-US" dirty="0"/>
              <a:t>Preform same steps, but in opposite order/direction</a:t>
            </a:r>
          </a:p>
          <a:p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Examples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Given:  289,800,000</a:t>
            </a:r>
          </a:p>
          <a:p>
            <a:r>
              <a:rPr lang="en-US" alt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Use:  2.898 (moved 8 places)</a:t>
            </a:r>
          </a:p>
          <a:p>
            <a:r>
              <a:rPr lang="en-US" alt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Answer:</a:t>
            </a:r>
            <a:r>
              <a:rPr lang="en-US" alt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en-US" altLang="en-US" sz="32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2.898 x 10</a:t>
            </a:r>
            <a:r>
              <a:rPr lang="en-US" altLang="en-US" sz="3200" b="0" baseline="30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8</a:t>
            </a:r>
          </a:p>
          <a:p>
            <a:endParaRPr lang="en-US" altLang="en-US" sz="3200" b="0" baseline="30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alt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Given: 0.000567</a:t>
            </a:r>
          </a:p>
          <a:p>
            <a:r>
              <a:rPr lang="en-US" alt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Use: 5.67 (moved 4 places)</a:t>
            </a:r>
          </a:p>
          <a:p>
            <a:r>
              <a:rPr lang="en-US" alt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Answer:</a:t>
            </a:r>
            <a:r>
              <a:rPr lang="en-US" altLang="en-US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alt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5.67 x 10</a:t>
            </a:r>
            <a:r>
              <a:rPr lang="en-US" altLang="en-US" sz="3200" baseline="30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-4</a:t>
            </a:r>
            <a:endParaRPr lang="en-US" altLang="en-US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endParaRPr lang="en-US" altLang="en-US" sz="3200" b="0" baseline="300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235398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More Examples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620000" cy="4114800"/>
          </a:xfrm>
        </p:spPr>
        <p:txBody>
          <a:bodyPr/>
          <a:lstStyle/>
          <a:p>
            <a:r>
              <a:rPr lang="en-US" alt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Given: 5.093 x 10</a:t>
            </a:r>
            <a:r>
              <a:rPr lang="en-US" altLang="en-US" sz="3200" baseline="30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</a:p>
          <a:p>
            <a:r>
              <a:rPr lang="en-US" alt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Answer:  </a:t>
            </a:r>
            <a:r>
              <a:rPr lang="en-US" altLang="en-US" sz="32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5,093,000</a:t>
            </a:r>
            <a:r>
              <a:rPr lang="en-US" alt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(moved 6 places to the right)</a:t>
            </a:r>
          </a:p>
          <a:p>
            <a:endParaRPr lang="en-US" altLang="en-US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alt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Given:  1.976 x 10</a:t>
            </a:r>
            <a:r>
              <a:rPr lang="en-US" altLang="en-US" sz="3200" baseline="30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-4</a:t>
            </a:r>
          </a:p>
          <a:p>
            <a:r>
              <a:rPr lang="en-US" alt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Answer:  </a:t>
            </a:r>
            <a:r>
              <a:rPr lang="en-US" altLang="en-US" sz="32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0.0001976</a:t>
            </a:r>
            <a:r>
              <a:rPr lang="en-US" alt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(moved 4 places to the left)</a:t>
            </a:r>
          </a:p>
          <a:p>
            <a:pPr>
              <a:buFontTx/>
              <a:buNone/>
            </a:pPr>
            <a:endParaRPr lang="en-US" altLang="en-US" sz="3200" dirty="0">
              <a:solidFill>
                <a:srgbClr val="F8F8F8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461725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99BBC64C-2BDD-4979-B8CB-F725C63E3F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Algebra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A1A42-72E9-424C-BC6E-E4035C8403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y = xz        Solve for x</a:t>
            </a:r>
          </a:p>
          <a:p>
            <a:pPr eaLnBrk="1" hangingPunct="1">
              <a:buFontTx/>
              <a:buNone/>
            </a:pPr>
            <a:endParaRPr lang="en-US" altLang="en-US">
              <a:sym typeface="Wingdings" panose="05000000000000000000" pitchFamily="2" charset="2"/>
            </a:endParaRPr>
          </a:p>
          <a:p>
            <a:pPr eaLnBrk="1" hangingPunct="1"/>
            <a:r>
              <a:rPr lang="en-US" altLang="en-US">
                <a:sym typeface="Wingdings" panose="05000000000000000000" pitchFamily="2" charset="2"/>
              </a:rPr>
              <a:t></a:t>
            </a:r>
            <a:r>
              <a:rPr lang="en-US" altLang="en-US"/>
              <a:t>     x = y/z	</a:t>
            </a:r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/>
            <a:r>
              <a:rPr lang="en-US" altLang="en-US"/>
              <a:t>When x is multiplied by another  variable/number divide both sides by that variable/number.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E4C3E33B-D298-41C5-994B-E5AEFA55C9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Algebra Review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4977B-EA17-46A3-ACBE-EAAF3E7383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y = x/z 		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s-ES_tradnl" altLang="en-US">
                <a:sym typeface="Wingdings" panose="05000000000000000000" pitchFamily="2" charset="2"/>
              </a:rPr>
              <a:t></a:t>
            </a:r>
            <a:r>
              <a:rPr lang="en-US" altLang="en-US"/>
              <a:t>      x = zy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When x is divided by another  variable/number multiply both side by that variable/number.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23D25F5F-9F02-439A-9715-603910D2F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Algebra Review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FE1A9-54E3-4200-A220-F106D2AE34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848600" cy="4343400"/>
          </a:xfrm>
        </p:spPr>
        <p:txBody>
          <a:bodyPr/>
          <a:lstStyle/>
          <a:p>
            <a:pPr eaLnBrk="1" hangingPunct="1"/>
            <a:r>
              <a:rPr lang="en-US" altLang="en-US"/>
              <a:t> y = z/x  </a:t>
            </a:r>
          </a:p>
          <a:p>
            <a:pPr eaLnBrk="1" hangingPunct="1">
              <a:buFontTx/>
              <a:buNone/>
            </a:pPr>
            <a:r>
              <a:rPr lang="en-US" altLang="en-US"/>
              <a:t>     </a:t>
            </a:r>
          </a:p>
          <a:p>
            <a:pPr eaLnBrk="1" hangingPunct="1"/>
            <a:r>
              <a:rPr lang="en-US" altLang="en-US"/>
              <a:t> </a:t>
            </a:r>
            <a:r>
              <a:rPr lang="es-ES_tradnl" altLang="en-US">
                <a:sym typeface="Wingdings" panose="05000000000000000000" pitchFamily="2" charset="2"/>
              </a:rPr>
              <a:t>    </a:t>
            </a:r>
            <a:r>
              <a:rPr lang="en-US" altLang="en-US"/>
              <a:t>x = z/y </a:t>
            </a:r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/>
            <a:r>
              <a:rPr lang="en-US" altLang="en-US"/>
              <a:t>When x is in the denominator first multiply both sides by x, then isolate x by either dividing or multiplying both sides by the other variable/number.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8D116F10-5B15-46E9-8685-655D62C107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Algebra Review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982E3-04A8-4050-BC7F-62FAD13E9F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_tradnl" altLang="en-US">
              <a:sym typeface="Wingdings" panose="05000000000000000000" pitchFamily="2" charset="2"/>
            </a:endParaRPr>
          </a:p>
          <a:p>
            <a:pPr eaLnBrk="1" hangingPunct="1"/>
            <a:endParaRPr lang="es-ES_tradnl" altLang="en-US">
              <a:sym typeface="Wingdings" panose="05000000000000000000" pitchFamily="2" charset="2"/>
            </a:endParaRPr>
          </a:p>
          <a:p>
            <a:pPr eaLnBrk="1" hangingPunct="1"/>
            <a:r>
              <a:rPr lang="es-ES_tradnl" altLang="en-US">
                <a:sym typeface="Wingdings" panose="05000000000000000000" pitchFamily="2" charset="2"/>
              </a:rPr>
              <a:t></a:t>
            </a:r>
            <a:r>
              <a:rPr lang="es-ES_tradnl" altLang="en-US"/>
              <a:t>     x = y</a:t>
            </a:r>
            <a:r>
              <a:rPr lang="es-ES_tradnl" altLang="en-US" baseline="30000"/>
              <a:t>2</a:t>
            </a:r>
            <a:r>
              <a:rPr lang="es-ES_tradnl" altLang="en-US"/>
              <a:t>/z</a:t>
            </a:r>
          </a:p>
          <a:p>
            <a:pPr eaLnBrk="1" hangingPunct="1"/>
            <a:endParaRPr lang="es-ES_tradnl" altLang="en-US"/>
          </a:p>
          <a:p>
            <a:pPr eaLnBrk="1" hangingPunct="1"/>
            <a:r>
              <a:rPr lang="en-US" altLang="en-US"/>
              <a:t>If x is under the radical sign first square both sides, then isolate x by either dividing or multiplying both sides by the other variable/number.</a:t>
            </a:r>
          </a:p>
          <a:p>
            <a:pPr eaLnBrk="1" hangingPunct="1"/>
            <a:endParaRPr lang="en-US" altLang="en-US"/>
          </a:p>
        </p:txBody>
      </p:sp>
      <p:graphicFrame>
        <p:nvGraphicFramePr>
          <p:cNvPr id="16388" name="Object 2">
            <a:extLst>
              <a:ext uri="{FF2B5EF4-FFF2-40B4-BE49-F238E27FC236}">
                <a16:creationId xmlns:a16="http://schemas.microsoft.com/office/drawing/2014/main" id="{3B0001AB-EB64-4FF3-97A7-4DF5E2D125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1828800"/>
          <a:ext cx="18319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3" imgW="545863" imgH="241195" progId="Equation.3">
                  <p:embed/>
                </p:oleObj>
              </mc:Choice>
              <mc:Fallback>
                <p:oleObj name="Equation" r:id="rId3" imgW="545863" imgH="241195" progId="Equation.3">
                  <p:embed/>
                  <p:pic>
                    <p:nvPicPr>
                      <p:cNvPr id="16388" name="Object 2">
                        <a:extLst>
                          <a:ext uri="{FF2B5EF4-FFF2-40B4-BE49-F238E27FC236}">
                            <a16:creationId xmlns:a16="http://schemas.microsoft.com/office/drawing/2014/main" id="{3B0001AB-EB64-4FF3-97A7-4DF5E2D125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28800"/>
                        <a:ext cx="18319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3F7D257-93D8-400F-9504-7553EC95C8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Algebra Review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9F059-6870-4104-8896-0A4354A527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y = x</a:t>
            </a:r>
            <a:r>
              <a:rPr lang="en-US" altLang="en-US" baseline="30000"/>
              <a:t>2</a:t>
            </a:r>
            <a:r>
              <a:rPr lang="en-US" altLang="en-US"/>
              <a:t>/z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s-ES_tradnl" altLang="en-US">
                <a:sym typeface="Wingdings" panose="05000000000000000000" pitchFamily="2" charset="2"/>
              </a:rPr>
              <a:t></a:t>
            </a:r>
            <a:r>
              <a:rPr lang="en-US" altLang="en-US"/>
              <a:t>   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If x is squared, either take the square-root of both sides, then isolate x by either dividing or multiplying both sides by the other variable/number, or isolate x</a:t>
            </a:r>
            <a:r>
              <a:rPr lang="en-US" altLang="en-US" baseline="30000"/>
              <a:t>2</a:t>
            </a:r>
            <a:r>
              <a:rPr lang="en-US" altLang="en-US"/>
              <a:t> first then take the square-root</a:t>
            </a:r>
          </a:p>
          <a:p>
            <a:pPr eaLnBrk="1" hangingPunct="1"/>
            <a:endParaRPr lang="en-US" altLang="en-US"/>
          </a:p>
        </p:txBody>
      </p:sp>
      <p:graphicFrame>
        <p:nvGraphicFramePr>
          <p:cNvPr id="17412" name="Object 2">
            <a:extLst>
              <a:ext uri="{FF2B5EF4-FFF2-40B4-BE49-F238E27FC236}">
                <a16:creationId xmlns:a16="http://schemas.microsoft.com/office/drawing/2014/main" id="{C4E63600-85C1-4418-A7BB-34104DC0DB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66900" y="3124200"/>
          <a:ext cx="16383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3" imgW="545626" imgH="253780" progId="Equation.3">
                  <p:embed/>
                </p:oleObj>
              </mc:Choice>
              <mc:Fallback>
                <p:oleObj name="Equation" r:id="rId3" imgW="545626" imgH="253780" progId="Equation.3">
                  <p:embed/>
                  <p:pic>
                    <p:nvPicPr>
                      <p:cNvPr id="17412" name="Object 2">
                        <a:extLst>
                          <a:ext uri="{FF2B5EF4-FFF2-40B4-BE49-F238E27FC236}">
                            <a16:creationId xmlns:a16="http://schemas.microsoft.com/office/drawing/2014/main" id="{C4E63600-85C1-4418-A7BB-34104DC0DB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3124200"/>
                        <a:ext cx="16383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933</Words>
  <Application>Microsoft Office PowerPoint</Application>
  <PresentationFormat>On-screen Show (4:3)</PresentationFormat>
  <Paragraphs>179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Balto</vt:lpstr>
      <vt:lpstr>Calibri</vt:lpstr>
      <vt:lpstr>Comic Sans MS</vt:lpstr>
      <vt:lpstr>Times New Roman</vt:lpstr>
      <vt:lpstr>Default Design</vt:lpstr>
      <vt:lpstr>Photo Editor Photo</vt:lpstr>
      <vt:lpstr>Equation</vt:lpstr>
      <vt:lpstr>Physics Skills</vt:lpstr>
      <vt:lpstr>Units of Measurement</vt:lpstr>
      <vt:lpstr>MKS or SI Base Units</vt:lpstr>
      <vt:lpstr>Standard Kilogram </vt:lpstr>
      <vt:lpstr>Standard Meter</vt:lpstr>
      <vt:lpstr>Standard Second</vt:lpstr>
      <vt:lpstr>Derived Units</vt:lpstr>
      <vt:lpstr>PowerPoint Presentation</vt:lpstr>
      <vt:lpstr>Converting Units in the Metric System</vt:lpstr>
      <vt:lpstr>Prefixes</vt:lpstr>
      <vt:lpstr>Other Prefixes</vt:lpstr>
      <vt:lpstr>Examples</vt:lpstr>
      <vt:lpstr>Converting Units between systems</vt:lpstr>
      <vt:lpstr>SCIENTIFIC NOTATION</vt:lpstr>
      <vt:lpstr>SCIENTIFIC NOTATION (continued)</vt:lpstr>
      <vt:lpstr>Examples</vt:lpstr>
      <vt:lpstr>More Examples</vt:lpstr>
      <vt:lpstr>Algebra Review</vt:lpstr>
      <vt:lpstr>Algebra Review (Cont.)</vt:lpstr>
      <vt:lpstr>Algebra Review (Cont.)</vt:lpstr>
      <vt:lpstr>Algebra Review (Cont.)</vt:lpstr>
      <vt:lpstr>Algebra Review (Cont.)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 Skills</dc:title>
  <dc:creator>Weinberger, Jessie</dc:creator>
  <cp:lastModifiedBy>Lange, Christine</cp:lastModifiedBy>
  <cp:revision>4</cp:revision>
  <dcterms:created xsi:type="dcterms:W3CDTF">2020-08-27T12:29:44Z</dcterms:created>
  <dcterms:modified xsi:type="dcterms:W3CDTF">2020-08-28T18:24:43Z</dcterms:modified>
</cp:coreProperties>
</file>