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notesSlides/notesSlide2.xml" ContentType="application/vnd.openxmlformats-officedocument.presentationml.notesSlide+xml"/>
  <Override PartName="/ppt/notesSlides/notesSlide78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67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74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81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3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79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39.xml" ContentType="application/vnd.openxmlformats-officedocument.presentationml.notesSlide+xml"/>
  <Override PartName="/ppt/notesSlides/notesSlide57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75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71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60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Default Extension="gif" ContentType="image/gif"/>
  <Override PartName="/ppt/notesSlides/notesSlide31.xml" ContentType="application/vnd.openxmlformats-officedocument.presentationml.notesSlide+xml"/>
  <Override PartName="/ppt/slides/slide49.xml" ContentType="application/vnd.openxmlformats-officedocument.presentationml.slide+xml"/>
  <Override PartName="/ppt/slides/slide7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69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76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65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72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59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77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Default Extension="jpeg" ContentType="image/jpeg"/>
  <Override PartName="/ppt/notesSlides/notesSlide37.xml" ContentType="application/vnd.openxmlformats-officedocument.presentationml.notesSlide+xml"/>
  <Override PartName="/ppt/notesSlides/notesSlide55.xml" ContentType="application/vnd.openxmlformats-officedocument.presentationml.notesSlid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73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83"/>
  </p:notesMasterIdLst>
  <p:handoutMasterIdLst>
    <p:handoutMasterId r:id="rId84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5" r:id="rId29"/>
    <p:sldId id="283" r:id="rId30"/>
    <p:sldId id="284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333" r:id="rId45"/>
    <p:sldId id="334" r:id="rId46"/>
    <p:sldId id="335" r:id="rId47"/>
    <p:sldId id="336" r:id="rId48"/>
    <p:sldId id="299" r:id="rId49"/>
    <p:sldId id="300" r:id="rId50"/>
    <p:sldId id="301" r:id="rId51"/>
    <p:sldId id="315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6" r:id="rId66"/>
    <p:sldId id="317" r:id="rId67"/>
    <p:sldId id="318" r:id="rId68"/>
    <p:sldId id="319" r:id="rId69"/>
    <p:sldId id="323" r:id="rId70"/>
    <p:sldId id="324" r:id="rId71"/>
    <p:sldId id="325" r:id="rId72"/>
    <p:sldId id="326" r:id="rId73"/>
    <p:sldId id="327" r:id="rId74"/>
    <p:sldId id="320" r:id="rId75"/>
    <p:sldId id="321" r:id="rId76"/>
    <p:sldId id="328" r:id="rId77"/>
    <p:sldId id="322" r:id="rId78"/>
    <p:sldId id="330" r:id="rId79"/>
    <p:sldId id="329" r:id="rId80"/>
    <p:sldId id="331" r:id="rId81"/>
    <p:sldId id="332" r:id="rId8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 Black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 Black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 Black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 Black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 Black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 Black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 Black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 Black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 Black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660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notesMaster" Target="notesMasters/notesMaster1.xml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fld id="{FE24DC7D-A32C-4F07-9B10-693628A1B1B9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8A0D90-6B44-44F9-A7DA-D0DF850FD903}" type="datetimeFigureOut">
              <a:rPr lang="en-US" smtClean="0"/>
              <a:pPr/>
              <a:t>1/9/2014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1F00B0-280A-4737-B92C-CBB9C3DCFD5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1F00B0-280A-4737-B92C-CBB9C3DCFD51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1F00B0-280A-4737-B92C-CBB9C3DCFD51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1F00B0-280A-4737-B92C-CBB9C3DCFD51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1F00B0-280A-4737-B92C-CBB9C3DCFD51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1F00B0-280A-4737-B92C-CBB9C3DCFD51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1F00B0-280A-4737-B92C-CBB9C3DCFD51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1F00B0-280A-4737-B92C-CBB9C3DCFD51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1F00B0-280A-4737-B92C-CBB9C3DCFD51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1F00B0-280A-4737-B92C-CBB9C3DCFD51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1F00B0-280A-4737-B92C-CBB9C3DCFD51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1F00B0-280A-4737-B92C-CBB9C3DCFD51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1F00B0-280A-4737-B92C-CBB9C3DCFD51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1F00B0-280A-4737-B92C-CBB9C3DCFD51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1F00B0-280A-4737-B92C-CBB9C3DCFD51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1F00B0-280A-4737-B92C-CBB9C3DCFD51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1F00B0-280A-4737-B92C-CBB9C3DCFD51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1F00B0-280A-4737-B92C-CBB9C3DCFD51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1F00B0-280A-4737-B92C-CBB9C3DCFD51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1F00B0-280A-4737-B92C-CBB9C3DCFD51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1F00B0-280A-4737-B92C-CBB9C3DCFD51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1F00B0-280A-4737-B92C-CBB9C3DCFD51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1F00B0-280A-4737-B92C-CBB9C3DCFD51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1F00B0-280A-4737-B92C-CBB9C3DCFD51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1F00B0-280A-4737-B92C-CBB9C3DCFD51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1F00B0-280A-4737-B92C-CBB9C3DCFD51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1F00B0-280A-4737-B92C-CBB9C3DCFD51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1F00B0-280A-4737-B92C-CBB9C3DCFD51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1F00B0-280A-4737-B92C-CBB9C3DCFD51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1F00B0-280A-4737-B92C-CBB9C3DCFD51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1F00B0-280A-4737-B92C-CBB9C3DCFD51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1F00B0-280A-4737-B92C-CBB9C3DCFD51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1F00B0-280A-4737-B92C-CBB9C3DCFD51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1F00B0-280A-4737-B92C-CBB9C3DCFD51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1F00B0-280A-4737-B92C-CBB9C3DCFD51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1F00B0-280A-4737-B92C-CBB9C3DCFD51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1F00B0-280A-4737-B92C-CBB9C3DCFD51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1F00B0-280A-4737-B92C-CBB9C3DCFD51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1F00B0-280A-4737-B92C-CBB9C3DCFD51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1F00B0-280A-4737-B92C-CBB9C3DCFD51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1F00B0-280A-4737-B92C-CBB9C3DCFD51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1F00B0-280A-4737-B92C-CBB9C3DCFD51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1F00B0-280A-4737-B92C-CBB9C3DCFD51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1F00B0-280A-4737-B92C-CBB9C3DCFD51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1F00B0-280A-4737-B92C-CBB9C3DCFD51}" type="slidenum">
              <a:rPr lang="en-US" smtClean="0"/>
              <a:pPr/>
              <a:t>44</a:t>
            </a:fld>
            <a:endParaRPr 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1F00B0-280A-4737-B92C-CBB9C3DCFD51}" type="slidenum">
              <a:rPr lang="en-US" smtClean="0"/>
              <a:pPr/>
              <a:t>45</a:t>
            </a:fld>
            <a:endParaRPr 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1F00B0-280A-4737-B92C-CBB9C3DCFD51}" type="slidenum">
              <a:rPr lang="en-US" smtClean="0"/>
              <a:pPr/>
              <a:t>46</a:t>
            </a:fld>
            <a:endParaRPr 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1F00B0-280A-4737-B92C-CBB9C3DCFD51}" type="slidenum">
              <a:rPr lang="en-US" smtClean="0"/>
              <a:pPr/>
              <a:t>47</a:t>
            </a:fld>
            <a:endParaRPr 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1F00B0-280A-4737-B92C-CBB9C3DCFD51}" type="slidenum">
              <a:rPr lang="en-US" smtClean="0"/>
              <a:pPr/>
              <a:t>48</a:t>
            </a:fld>
            <a:endParaRPr 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1F00B0-280A-4737-B92C-CBB9C3DCFD51}" type="slidenum">
              <a:rPr lang="en-US" smtClean="0"/>
              <a:pPr/>
              <a:t>49</a:t>
            </a:fld>
            <a:endParaRPr 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1F00B0-280A-4737-B92C-CBB9C3DCFD51}" type="slidenum">
              <a:rPr lang="en-US" smtClean="0"/>
              <a:pPr/>
              <a:t>50</a:t>
            </a:fld>
            <a:endParaRPr 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1F00B0-280A-4737-B92C-CBB9C3DCFD51}" type="slidenum">
              <a:rPr lang="en-US" smtClean="0"/>
              <a:pPr/>
              <a:t>51</a:t>
            </a:fld>
            <a:endParaRPr 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1F00B0-280A-4737-B92C-CBB9C3DCFD51}" type="slidenum">
              <a:rPr lang="en-US" smtClean="0"/>
              <a:pPr/>
              <a:t>52</a:t>
            </a:fld>
            <a:endParaRPr 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1F00B0-280A-4737-B92C-CBB9C3DCFD51}" type="slidenum">
              <a:rPr lang="en-US" smtClean="0"/>
              <a:pPr/>
              <a:t>53</a:t>
            </a:fld>
            <a:endParaRPr 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1F00B0-280A-4737-B92C-CBB9C3DCFD51}" type="slidenum">
              <a:rPr lang="en-US" smtClean="0"/>
              <a:pPr/>
              <a:t>54</a:t>
            </a:fld>
            <a:endParaRPr 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1F00B0-280A-4737-B92C-CBB9C3DCFD51}" type="slidenum">
              <a:rPr lang="en-US" smtClean="0"/>
              <a:pPr/>
              <a:t>55</a:t>
            </a:fld>
            <a:endParaRPr lang="en-US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1F00B0-280A-4737-B92C-CBB9C3DCFD51}" type="slidenum">
              <a:rPr lang="en-US" smtClean="0"/>
              <a:pPr/>
              <a:t>56</a:t>
            </a:fld>
            <a:endParaRPr lang="en-US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1F00B0-280A-4737-B92C-CBB9C3DCFD51}" type="slidenum">
              <a:rPr lang="en-US" smtClean="0"/>
              <a:pPr/>
              <a:t>57</a:t>
            </a:fld>
            <a:endParaRPr lang="en-US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1F00B0-280A-4737-B92C-CBB9C3DCFD51}" type="slidenum">
              <a:rPr lang="en-US" smtClean="0"/>
              <a:pPr/>
              <a:t>58</a:t>
            </a:fld>
            <a:endParaRPr lang="en-US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1F00B0-280A-4737-B92C-CBB9C3DCFD51}" type="slidenum">
              <a:rPr lang="en-US" smtClean="0"/>
              <a:pPr/>
              <a:t>59</a:t>
            </a:fld>
            <a:endParaRPr lang="en-US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1F00B0-280A-4737-B92C-CBB9C3DCFD51}" type="slidenum">
              <a:rPr lang="en-US" smtClean="0"/>
              <a:pPr/>
              <a:t>60</a:t>
            </a:fld>
            <a:endParaRPr lang="en-US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1F00B0-280A-4737-B92C-CBB9C3DCFD51}" type="slidenum">
              <a:rPr lang="en-US" smtClean="0"/>
              <a:pPr/>
              <a:t>61</a:t>
            </a:fld>
            <a:endParaRPr lang="en-US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1F00B0-280A-4737-B92C-CBB9C3DCFD51}" type="slidenum">
              <a:rPr lang="en-US" smtClean="0"/>
              <a:pPr/>
              <a:t>62</a:t>
            </a:fld>
            <a:endParaRPr lang="en-US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1F00B0-280A-4737-B92C-CBB9C3DCFD51}" type="slidenum">
              <a:rPr lang="en-US" smtClean="0"/>
              <a:pPr/>
              <a:t>63</a:t>
            </a:fld>
            <a:endParaRPr lang="en-US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1F00B0-280A-4737-B92C-CBB9C3DCFD51}" type="slidenum">
              <a:rPr lang="en-US" smtClean="0"/>
              <a:pPr/>
              <a:t>64</a:t>
            </a:fld>
            <a:endParaRPr lang="en-US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1F00B0-280A-4737-B92C-CBB9C3DCFD51}" type="slidenum">
              <a:rPr lang="en-US" smtClean="0"/>
              <a:pPr/>
              <a:t>65</a:t>
            </a:fld>
            <a:endParaRPr lang="en-US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1F00B0-280A-4737-B92C-CBB9C3DCFD51}" type="slidenum">
              <a:rPr lang="en-US" smtClean="0"/>
              <a:pPr/>
              <a:t>66</a:t>
            </a:fld>
            <a:endParaRPr lang="en-US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1F00B0-280A-4737-B92C-CBB9C3DCFD51}" type="slidenum">
              <a:rPr lang="en-US" smtClean="0"/>
              <a:pPr/>
              <a:t>67</a:t>
            </a:fld>
            <a:endParaRPr lang="en-US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1F00B0-280A-4737-B92C-CBB9C3DCFD51}" type="slidenum">
              <a:rPr lang="en-US" smtClean="0"/>
              <a:pPr/>
              <a:t>68</a:t>
            </a:fld>
            <a:endParaRPr lang="en-US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1F00B0-280A-4737-B92C-CBB9C3DCFD51}" type="slidenum">
              <a:rPr lang="en-US" smtClean="0"/>
              <a:pPr/>
              <a:t>69</a:t>
            </a:fld>
            <a:endParaRPr lang="en-US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1F00B0-280A-4737-B92C-CBB9C3DCFD51}" type="slidenum">
              <a:rPr lang="en-US" smtClean="0"/>
              <a:pPr/>
              <a:t>70</a:t>
            </a:fld>
            <a:endParaRPr lang="en-US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1F00B0-280A-4737-B92C-CBB9C3DCFD51}" type="slidenum">
              <a:rPr lang="en-US" smtClean="0"/>
              <a:pPr/>
              <a:t>71</a:t>
            </a:fld>
            <a:endParaRPr lang="en-US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1F00B0-280A-4737-B92C-CBB9C3DCFD51}" type="slidenum">
              <a:rPr lang="en-US" smtClean="0"/>
              <a:pPr/>
              <a:t>72</a:t>
            </a:fld>
            <a:endParaRPr lang="en-US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1F00B0-280A-4737-B92C-CBB9C3DCFD51}" type="slidenum">
              <a:rPr lang="en-US" smtClean="0"/>
              <a:pPr/>
              <a:t>73</a:t>
            </a:fld>
            <a:endParaRPr lang="en-US"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1F00B0-280A-4737-B92C-CBB9C3DCFD51}" type="slidenum">
              <a:rPr lang="en-US" smtClean="0"/>
              <a:pPr/>
              <a:t>74</a:t>
            </a:fld>
            <a:endParaRPr lang="en-US"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1F00B0-280A-4737-B92C-CBB9C3DCFD51}" type="slidenum">
              <a:rPr lang="en-US" smtClean="0"/>
              <a:pPr/>
              <a:t>75</a:t>
            </a:fld>
            <a:endParaRPr lang="en-US"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1F00B0-280A-4737-B92C-CBB9C3DCFD51}" type="slidenum">
              <a:rPr lang="en-US" smtClean="0"/>
              <a:pPr/>
              <a:t>76</a:t>
            </a:fld>
            <a:endParaRPr lang="en-US"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1F00B0-280A-4737-B92C-CBB9C3DCFD51}" type="slidenum">
              <a:rPr lang="en-US" smtClean="0"/>
              <a:pPr/>
              <a:t>77</a:t>
            </a:fld>
            <a:endParaRPr lang="en-US"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1F00B0-280A-4737-B92C-CBB9C3DCFD51}" type="slidenum">
              <a:rPr lang="en-US" smtClean="0"/>
              <a:pPr/>
              <a:t>78</a:t>
            </a:fld>
            <a:endParaRPr lang="en-US"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1F00B0-280A-4737-B92C-CBB9C3DCFD51}" type="slidenum">
              <a:rPr lang="en-US" smtClean="0"/>
              <a:pPr/>
              <a:t>79</a:t>
            </a:fld>
            <a:endParaRPr lang="en-US"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1F00B0-280A-4737-B92C-CBB9C3DCFD51}" type="slidenum">
              <a:rPr lang="en-US" smtClean="0"/>
              <a:pPr/>
              <a:t>80</a:t>
            </a:fld>
            <a:endParaRPr lang="en-US"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1F00B0-280A-4737-B92C-CBB9C3DCFD51}" type="slidenum">
              <a:rPr lang="en-US" smtClean="0"/>
              <a:pPr/>
              <a:t>81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Group 2"/>
          <p:cNvGrpSpPr>
            <a:grpSpLocks/>
          </p:cNvGrpSpPr>
          <p:nvPr/>
        </p:nvGrpSpPr>
        <p:grpSpPr bwMode="auto">
          <a:xfrm>
            <a:off x="2084388" y="296863"/>
            <a:ext cx="6823075" cy="5353050"/>
            <a:chOff x="1313" y="187"/>
            <a:chExt cx="4298" cy="3372"/>
          </a:xfrm>
        </p:grpSpPr>
        <p:grpSp>
          <p:nvGrpSpPr>
            <p:cNvPr id="10243" name="Group 3"/>
            <p:cNvGrpSpPr>
              <a:grpSpLocks/>
            </p:cNvGrpSpPr>
            <p:nvPr/>
          </p:nvGrpSpPr>
          <p:grpSpPr bwMode="auto">
            <a:xfrm>
              <a:off x="2194" y="601"/>
              <a:ext cx="596" cy="447"/>
              <a:chOff x="0" y="0"/>
              <a:chExt cx="768" cy="576"/>
            </a:xfrm>
          </p:grpSpPr>
          <p:sp>
            <p:nvSpPr>
              <p:cNvPr id="10244" name="Oval 4"/>
              <p:cNvSpPr>
                <a:spLocks noChangeArrowheads="1"/>
              </p:cNvSpPr>
              <p:nvPr/>
            </p:nvSpPr>
            <p:spPr bwMode="hidden">
              <a:xfrm>
                <a:off x="0" y="0"/>
                <a:ext cx="768" cy="576"/>
              </a:xfrm>
              <a:prstGeom prst="ellipse">
                <a:avLst/>
              </a:pr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245" name="Oval 5"/>
              <p:cNvSpPr>
                <a:spLocks noChangeArrowheads="1"/>
              </p:cNvSpPr>
              <p:nvPr/>
            </p:nvSpPr>
            <p:spPr bwMode="hidden">
              <a:xfrm>
                <a:off x="276" y="252"/>
                <a:ext cx="185" cy="108"/>
              </a:xfrm>
              <a:prstGeom prst="ellips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0246" name="Group 6"/>
            <p:cNvGrpSpPr>
              <a:grpSpLocks/>
            </p:cNvGrpSpPr>
            <p:nvPr/>
          </p:nvGrpSpPr>
          <p:grpSpPr bwMode="auto">
            <a:xfrm>
              <a:off x="1313" y="187"/>
              <a:ext cx="4298" cy="3372"/>
              <a:chOff x="0" y="0"/>
              <a:chExt cx="5533" cy="4341"/>
            </a:xfrm>
          </p:grpSpPr>
          <p:grpSp>
            <p:nvGrpSpPr>
              <p:cNvPr id="10247" name="Group 7"/>
              <p:cNvGrpSpPr>
                <a:grpSpLocks/>
              </p:cNvGrpSpPr>
              <p:nvPr/>
            </p:nvGrpSpPr>
            <p:grpSpPr bwMode="auto">
              <a:xfrm>
                <a:off x="0" y="0"/>
                <a:ext cx="5470" cy="4341"/>
                <a:chOff x="0" y="0"/>
                <a:chExt cx="5470" cy="4341"/>
              </a:xfrm>
            </p:grpSpPr>
            <p:grpSp>
              <p:nvGrpSpPr>
                <p:cNvPr id="10248" name="Group 8"/>
                <p:cNvGrpSpPr>
                  <a:grpSpLocks/>
                </p:cNvGrpSpPr>
                <p:nvPr/>
              </p:nvGrpSpPr>
              <p:grpSpPr bwMode="auto">
                <a:xfrm>
                  <a:off x="1339" y="786"/>
                  <a:ext cx="2919" cy="2151"/>
                  <a:chOff x="1265" y="814"/>
                  <a:chExt cx="2919" cy="2151"/>
                </a:xfrm>
              </p:grpSpPr>
              <p:sp>
                <p:nvSpPr>
                  <p:cNvPr id="10249" name="Oval 9"/>
                  <p:cNvSpPr>
                    <a:spLocks noChangeArrowheads="1"/>
                  </p:cNvSpPr>
                  <p:nvPr/>
                </p:nvSpPr>
                <p:spPr bwMode="hidden">
                  <a:xfrm>
                    <a:off x="1265" y="814"/>
                    <a:ext cx="2919" cy="2151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chemeClr val="bg2"/>
                      </a:gs>
                      <a:gs pos="100000">
                        <a:schemeClr val="bg1"/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250" name="Oval 10"/>
                  <p:cNvSpPr>
                    <a:spLocks noChangeArrowheads="1"/>
                  </p:cNvSpPr>
                  <p:nvPr/>
                </p:nvSpPr>
                <p:spPr bwMode="hidden">
                  <a:xfrm>
                    <a:off x="2380" y="1601"/>
                    <a:ext cx="579" cy="406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bg2"/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0251" name="Group 11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5470" cy="4341"/>
                  <a:chOff x="0" y="0"/>
                  <a:chExt cx="5470" cy="4341"/>
                </a:xfrm>
              </p:grpSpPr>
              <p:grpSp>
                <p:nvGrpSpPr>
                  <p:cNvPr id="10252" name="Group 12"/>
                  <p:cNvGrpSpPr>
                    <a:grpSpLocks/>
                  </p:cNvGrpSpPr>
                  <p:nvPr/>
                </p:nvGrpSpPr>
                <p:grpSpPr bwMode="auto">
                  <a:xfrm>
                    <a:off x="3545" y="1502"/>
                    <a:ext cx="1258" cy="2327"/>
                    <a:chOff x="3471" y="1530"/>
                    <a:chExt cx="1258" cy="2327"/>
                  </a:xfrm>
                </p:grpSpPr>
                <p:sp>
                  <p:nvSpPr>
                    <p:cNvPr id="10253" name="Freeform 13"/>
                    <p:cNvSpPr>
                      <a:spLocks/>
                    </p:cNvSpPr>
                    <p:nvPr/>
                  </p:nvSpPr>
                  <p:spPr bwMode="hidden">
                    <a:xfrm rot="2711884">
                      <a:off x="2765" y="2236"/>
                      <a:ext cx="1724" cy="312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0254" name="Freeform 14"/>
                    <p:cNvSpPr>
                      <a:spLocks/>
                    </p:cNvSpPr>
                    <p:nvPr/>
                  </p:nvSpPr>
                  <p:spPr bwMode="hidden">
                    <a:xfrm rot="2711884">
                      <a:off x="4021" y="3150"/>
                      <a:ext cx="925" cy="490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10255" name="Group 15"/>
                  <p:cNvGrpSpPr>
                    <a:grpSpLocks/>
                  </p:cNvGrpSpPr>
                  <p:nvPr/>
                </p:nvGrpSpPr>
                <p:grpSpPr bwMode="auto">
                  <a:xfrm>
                    <a:off x="2938" y="1991"/>
                    <a:ext cx="2463" cy="1332"/>
                    <a:chOff x="2864" y="2019"/>
                    <a:chExt cx="2463" cy="1332"/>
                  </a:xfrm>
                </p:grpSpPr>
                <p:sp>
                  <p:nvSpPr>
                    <p:cNvPr id="10256" name="Freeform 16"/>
                    <p:cNvSpPr>
                      <a:spLocks/>
                    </p:cNvSpPr>
                    <p:nvPr/>
                  </p:nvSpPr>
                  <p:spPr bwMode="hidden">
                    <a:xfrm rot="2104081">
                      <a:off x="2864" y="2019"/>
                      <a:ext cx="1814" cy="347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0257" name="Freeform 17"/>
                    <p:cNvSpPr>
                      <a:spLocks/>
                    </p:cNvSpPr>
                    <p:nvPr/>
                  </p:nvSpPr>
                  <p:spPr bwMode="hidden">
                    <a:xfrm rot="2104081">
                      <a:off x="4353" y="2806"/>
                      <a:ext cx="974" cy="545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10258" name="Group 18"/>
                  <p:cNvGrpSpPr>
                    <a:grpSpLocks/>
                  </p:cNvGrpSpPr>
                  <p:nvPr/>
                </p:nvGrpSpPr>
                <p:grpSpPr bwMode="auto">
                  <a:xfrm>
                    <a:off x="2971" y="1804"/>
                    <a:ext cx="2477" cy="1064"/>
                    <a:chOff x="2897" y="1832"/>
                    <a:chExt cx="2477" cy="1064"/>
                  </a:xfrm>
                </p:grpSpPr>
                <p:sp>
                  <p:nvSpPr>
                    <p:cNvPr id="10259" name="Freeform 19"/>
                    <p:cNvSpPr>
                      <a:spLocks/>
                    </p:cNvSpPr>
                    <p:nvPr/>
                  </p:nvSpPr>
                  <p:spPr bwMode="hidden">
                    <a:xfrm rot="1582915">
                      <a:off x="2897" y="1832"/>
                      <a:ext cx="1736" cy="304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0260" name="Freeform 20"/>
                    <p:cNvSpPr>
                      <a:spLocks/>
                    </p:cNvSpPr>
                    <p:nvPr/>
                  </p:nvSpPr>
                  <p:spPr bwMode="hidden">
                    <a:xfrm rot="1582915">
                      <a:off x="4442" y="2420"/>
                      <a:ext cx="932" cy="476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10261" name="Group 21"/>
                  <p:cNvGrpSpPr>
                    <a:grpSpLocks/>
                  </p:cNvGrpSpPr>
                  <p:nvPr/>
                </p:nvGrpSpPr>
                <p:grpSpPr bwMode="auto">
                  <a:xfrm>
                    <a:off x="2998" y="1608"/>
                    <a:ext cx="2472" cy="927"/>
                    <a:chOff x="2924" y="1636"/>
                    <a:chExt cx="2472" cy="927"/>
                  </a:xfrm>
                </p:grpSpPr>
                <p:sp>
                  <p:nvSpPr>
                    <p:cNvPr id="10262" name="Freeform 22"/>
                    <p:cNvSpPr>
                      <a:spLocks/>
                    </p:cNvSpPr>
                    <p:nvPr/>
                  </p:nvSpPr>
                  <p:spPr bwMode="hidden">
                    <a:xfrm rot="1080363">
                      <a:off x="2924" y="1636"/>
                      <a:ext cx="1677" cy="33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0263" name="Freeform 23"/>
                    <p:cNvSpPr>
                      <a:spLocks/>
                    </p:cNvSpPr>
                    <p:nvPr/>
                  </p:nvSpPr>
                  <p:spPr bwMode="hidden">
                    <a:xfrm rot="1080363">
                      <a:off x="4495" y="2037"/>
                      <a:ext cx="901" cy="526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10264" name="Group 24"/>
                  <p:cNvGrpSpPr>
                    <a:grpSpLocks/>
                  </p:cNvGrpSpPr>
                  <p:nvPr/>
                </p:nvGrpSpPr>
                <p:grpSpPr bwMode="auto">
                  <a:xfrm>
                    <a:off x="3032" y="1386"/>
                    <a:ext cx="2342" cy="657"/>
                    <a:chOff x="2958" y="1414"/>
                    <a:chExt cx="2342" cy="657"/>
                  </a:xfrm>
                </p:grpSpPr>
                <p:sp>
                  <p:nvSpPr>
                    <p:cNvPr id="10265" name="Freeform 25"/>
                    <p:cNvSpPr>
                      <a:spLocks/>
                    </p:cNvSpPr>
                    <p:nvPr/>
                  </p:nvSpPr>
                  <p:spPr bwMode="hidden">
                    <a:xfrm rot="463793">
                      <a:off x="2958" y="1414"/>
                      <a:ext cx="1545" cy="312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0266" name="Freeform 26"/>
                    <p:cNvSpPr>
                      <a:spLocks/>
                    </p:cNvSpPr>
                    <p:nvPr/>
                  </p:nvSpPr>
                  <p:spPr bwMode="hidden">
                    <a:xfrm rot="463793">
                      <a:off x="4470" y="1582"/>
                      <a:ext cx="830" cy="489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10267" name="Group 27"/>
                  <p:cNvGrpSpPr>
                    <a:grpSpLocks/>
                  </p:cNvGrpSpPr>
                  <p:nvPr/>
                </p:nvGrpSpPr>
                <p:grpSpPr bwMode="auto">
                  <a:xfrm>
                    <a:off x="3057" y="1241"/>
                    <a:ext cx="2150" cy="343"/>
                    <a:chOff x="2983" y="1269"/>
                    <a:chExt cx="2150" cy="343"/>
                  </a:xfrm>
                </p:grpSpPr>
                <p:sp>
                  <p:nvSpPr>
                    <p:cNvPr id="10268" name="Freeform 28"/>
                    <p:cNvSpPr>
                      <a:spLocks/>
                    </p:cNvSpPr>
                    <p:nvPr/>
                  </p:nvSpPr>
                  <p:spPr bwMode="hidden">
                    <a:xfrm rot="-84182">
                      <a:off x="2983" y="1289"/>
                      <a:ext cx="1404" cy="219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0269" name="Freeform 29"/>
                    <p:cNvSpPr>
                      <a:spLocks/>
                    </p:cNvSpPr>
                    <p:nvPr/>
                  </p:nvSpPr>
                  <p:spPr bwMode="hidden">
                    <a:xfrm rot="-84182">
                      <a:off x="4379" y="1269"/>
                      <a:ext cx="754" cy="343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10270" name="Group 30"/>
                  <p:cNvGrpSpPr>
                    <a:grpSpLocks/>
                  </p:cNvGrpSpPr>
                  <p:nvPr/>
                </p:nvGrpSpPr>
                <p:grpSpPr bwMode="auto">
                  <a:xfrm>
                    <a:off x="3012" y="889"/>
                    <a:ext cx="1879" cy="427"/>
                    <a:chOff x="2938" y="917"/>
                    <a:chExt cx="1879" cy="427"/>
                  </a:xfrm>
                </p:grpSpPr>
                <p:sp>
                  <p:nvSpPr>
                    <p:cNvPr id="10271" name="Freeform 31"/>
                    <p:cNvSpPr>
                      <a:spLocks/>
                    </p:cNvSpPr>
                    <p:nvPr/>
                  </p:nvSpPr>
                  <p:spPr bwMode="hidden">
                    <a:xfrm rot="-802576">
                      <a:off x="2938" y="1129"/>
                      <a:ext cx="1233" cy="21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0272" name="Freeform 32"/>
                    <p:cNvSpPr>
                      <a:spLocks/>
                    </p:cNvSpPr>
                    <p:nvPr/>
                  </p:nvSpPr>
                  <p:spPr bwMode="hidden">
                    <a:xfrm rot="-802576">
                      <a:off x="4155" y="917"/>
                      <a:ext cx="662" cy="338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10273" name="Group 33"/>
                  <p:cNvGrpSpPr>
                    <a:grpSpLocks/>
                  </p:cNvGrpSpPr>
                  <p:nvPr/>
                </p:nvGrpSpPr>
                <p:grpSpPr bwMode="auto">
                  <a:xfrm>
                    <a:off x="711" y="1625"/>
                    <a:ext cx="1257" cy="2326"/>
                    <a:chOff x="637" y="1653"/>
                    <a:chExt cx="1257" cy="2326"/>
                  </a:xfrm>
                </p:grpSpPr>
                <p:sp>
                  <p:nvSpPr>
                    <p:cNvPr id="10274" name="Freeform 34"/>
                    <p:cNvSpPr>
                      <a:spLocks/>
                    </p:cNvSpPr>
                    <p:nvPr/>
                  </p:nvSpPr>
                  <p:spPr bwMode="hidden">
                    <a:xfrm rot="18888116" flipH="1">
                      <a:off x="876" y="2359"/>
                      <a:ext cx="1724" cy="312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0275" name="Freeform 35"/>
                    <p:cNvSpPr>
                      <a:spLocks/>
                    </p:cNvSpPr>
                    <p:nvPr/>
                  </p:nvSpPr>
                  <p:spPr bwMode="hidden">
                    <a:xfrm rot="18888116" flipH="1">
                      <a:off x="419" y="3272"/>
                      <a:ext cx="925" cy="490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10276" name="Group 36"/>
                  <p:cNvGrpSpPr>
                    <a:grpSpLocks/>
                  </p:cNvGrpSpPr>
                  <p:nvPr/>
                </p:nvGrpSpPr>
                <p:grpSpPr bwMode="auto">
                  <a:xfrm>
                    <a:off x="69" y="2168"/>
                    <a:ext cx="2463" cy="1332"/>
                    <a:chOff x="-5" y="2196"/>
                    <a:chExt cx="2463" cy="1332"/>
                  </a:xfrm>
                </p:grpSpPr>
                <p:sp>
                  <p:nvSpPr>
                    <p:cNvPr id="10277" name="Freeform 37"/>
                    <p:cNvSpPr>
                      <a:spLocks/>
                    </p:cNvSpPr>
                    <p:nvPr/>
                  </p:nvSpPr>
                  <p:spPr bwMode="hidden">
                    <a:xfrm rot="19495919" flipH="1">
                      <a:off x="644" y="2196"/>
                      <a:ext cx="1814" cy="347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0278" name="Freeform 38"/>
                    <p:cNvSpPr>
                      <a:spLocks/>
                    </p:cNvSpPr>
                    <p:nvPr/>
                  </p:nvSpPr>
                  <p:spPr bwMode="hidden">
                    <a:xfrm rot="19495919" flipH="1">
                      <a:off x="-5" y="2983"/>
                      <a:ext cx="974" cy="545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10279" name="Group 39"/>
                  <p:cNvGrpSpPr>
                    <a:grpSpLocks/>
                  </p:cNvGrpSpPr>
                  <p:nvPr/>
                </p:nvGrpSpPr>
                <p:grpSpPr bwMode="auto">
                  <a:xfrm>
                    <a:off x="22" y="1981"/>
                    <a:ext cx="2477" cy="1064"/>
                    <a:chOff x="-52" y="2009"/>
                    <a:chExt cx="2477" cy="1064"/>
                  </a:xfrm>
                </p:grpSpPr>
                <p:sp>
                  <p:nvSpPr>
                    <p:cNvPr id="10280" name="Freeform 40"/>
                    <p:cNvSpPr>
                      <a:spLocks/>
                    </p:cNvSpPr>
                    <p:nvPr/>
                  </p:nvSpPr>
                  <p:spPr bwMode="hidden">
                    <a:xfrm rot="20017085" flipH="1">
                      <a:off x="689" y="2009"/>
                      <a:ext cx="1736" cy="304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0281" name="Freeform 41"/>
                    <p:cNvSpPr>
                      <a:spLocks/>
                    </p:cNvSpPr>
                    <p:nvPr/>
                  </p:nvSpPr>
                  <p:spPr bwMode="hidden">
                    <a:xfrm rot="20017085" flipH="1">
                      <a:off x="-52" y="2597"/>
                      <a:ext cx="932" cy="476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10282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0" y="1785"/>
                    <a:ext cx="2472" cy="927"/>
                    <a:chOff x="-74" y="1813"/>
                    <a:chExt cx="2472" cy="927"/>
                  </a:xfrm>
                </p:grpSpPr>
                <p:sp>
                  <p:nvSpPr>
                    <p:cNvPr id="10283" name="Freeform 43"/>
                    <p:cNvSpPr>
                      <a:spLocks/>
                    </p:cNvSpPr>
                    <p:nvPr/>
                  </p:nvSpPr>
                  <p:spPr bwMode="hidden">
                    <a:xfrm rot="20519637" flipH="1">
                      <a:off x="721" y="1813"/>
                      <a:ext cx="1677" cy="33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0284" name="Freeform 44"/>
                    <p:cNvSpPr>
                      <a:spLocks/>
                    </p:cNvSpPr>
                    <p:nvPr/>
                  </p:nvSpPr>
                  <p:spPr bwMode="hidden">
                    <a:xfrm rot="20519637" flipH="1">
                      <a:off x="-74" y="2214"/>
                      <a:ext cx="901" cy="526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10285" name="Group 45"/>
                  <p:cNvGrpSpPr>
                    <a:grpSpLocks/>
                  </p:cNvGrpSpPr>
                  <p:nvPr/>
                </p:nvGrpSpPr>
                <p:grpSpPr bwMode="auto">
                  <a:xfrm>
                    <a:off x="96" y="1563"/>
                    <a:ext cx="2342" cy="657"/>
                    <a:chOff x="22" y="1591"/>
                    <a:chExt cx="2342" cy="657"/>
                  </a:xfrm>
                </p:grpSpPr>
                <p:sp>
                  <p:nvSpPr>
                    <p:cNvPr id="10286" name="Freeform 46"/>
                    <p:cNvSpPr>
                      <a:spLocks/>
                    </p:cNvSpPr>
                    <p:nvPr/>
                  </p:nvSpPr>
                  <p:spPr bwMode="hidden">
                    <a:xfrm rot="21136207" flipH="1">
                      <a:off x="819" y="1591"/>
                      <a:ext cx="1545" cy="312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0287" name="Freeform 47"/>
                    <p:cNvSpPr>
                      <a:spLocks/>
                    </p:cNvSpPr>
                    <p:nvPr/>
                  </p:nvSpPr>
                  <p:spPr bwMode="hidden">
                    <a:xfrm rot="21136207" flipH="1">
                      <a:off x="22" y="1759"/>
                      <a:ext cx="830" cy="489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10288" name="Group 48"/>
                  <p:cNvGrpSpPr>
                    <a:grpSpLocks/>
                  </p:cNvGrpSpPr>
                  <p:nvPr/>
                </p:nvGrpSpPr>
                <p:grpSpPr bwMode="auto">
                  <a:xfrm>
                    <a:off x="263" y="1418"/>
                    <a:ext cx="2150" cy="343"/>
                    <a:chOff x="189" y="1446"/>
                    <a:chExt cx="2150" cy="343"/>
                  </a:xfrm>
                </p:grpSpPr>
                <p:sp>
                  <p:nvSpPr>
                    <p:cNvPr id="10289" name="Freeform 49"/>
                    <p:cNvSpPr>
                      <a:spLocks/>
                    </p:cNvSpPr>
                    <p:nvPr/>
                  </p:nvSpPr>
                  <p:spPr bwMode="hidden">
                    <a:xfrm rot="84182" flipH="1">
                      <a:off x="935" y="1466"/>
                      <a:ext cx="1404" cy="219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0290" name="Freeform 50"/>
                    <p:cNvSpPr>
                      <a:spLocks/>
                    </p:cNvSpPr>
                    <p:nvPr/>
                  </p:nvSpPr>
                  <p:spPr bwMode="hidden">
                    <a:xfrm rot="84182" flipH="1">
                      <a:off x="189" y="1446"/>
                      <a:ext cx="754" cy="343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10291" name="Group 51"/>
                  <p:cNvGrpSpPr>
                    <a:grpSpLocks/>
                  </p:cNvGrpSpPr>
                  <p:nvPr/>
                </p:nvGrpSpPr>
                <p:grpSpPr bwMode="auto">
                  <a:xfrm>
                    <a:off x="579" y="1066"/>
                    <a:ext cx="1879" cy="427"/>
                    <a:chOff x="505" y="1094"/>
                    <a:chExt cx="1879" cy="427"/>
                  </a:xfrm>
                </p:grpSpPr>
                <p:sp>
                  <p:nvSpPr>
                    <p:cNvPr id="10292" name="Freeform 52"/>
                    <p:cNvSpPr>
                      <a:spLocks/>
                    </p:cNvSpPr>
                    <p:nvPr/>
                  </p:nvSpPr>
                  <p:spPr bwMode="hidden">
                    <a:xfrm rot="802576" flipH="1">
                      <a:off x="1151" y="1306"/>
                      <a:ext cx="1233" cy="21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0293" name="Freeform 53"/>
                    <p:cNvSpPr>
                      <a:spLocks/>
                    </p:cNvSpPr>
                    <p:nvPr/>
                  </p:nvSpPr>
                  <p:spPr bwMode="hidden">
                    <a:xfrm rot="802576" flipH="1">
                      <a:off x="505" y="1094"/>
                      <a:ext cx="662" cy="338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10294" name="Group 54"/>
                  <p:cNvGrpSpPr>
                    <a:grpSpLocks/>
                  </p:cNvGrpSpPr>
                  <p:nvPr/>
                </p:nvGrpSpPr>
                <p:grpSpPr bwMode="auto">
                  <a:xfrm>
                    <a:off x="690" y="871"/>
                    <a:ext cx="1850" cy="554"/>
                    <a:chOff x="616" y="899"/>
                    <a:chExt cx="1850" cy="554"/>
                  </a:xfrm>
                </p:grpSpPr>
                <p:sp>
                  <p:nvSpPr>
                    <p:cNvPr id="10295" name="Freeform 55"/>
                    <p:cNvSpPr>
                      <a:spLocks/>
                    </p:cNvSpPr>
                    <p:nvPr/>
                  </p:nvSpPr>
                  <p:spPr bwMode="hidden">
                    <a:xfrm rot="1277471" flipH="1">
                      <a:off x="1233" y="1238"/>
                      <a:ext cx="1233" cy="21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0296" name="Freeform 56"/>
                    <p:cNvSpPr>
                      <a:spLocks/>
                    </p:cNvSpPr>
                    <p:nvPr/>
                  </p:nvSpPr>
                  <p:spPr bwMode="hidden">
                    <a:xfrm rot="1277471" flipH="1">
                      <a:off x="616" y="899"/>
                      <a:ext cx="662" cy="338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10297" name="Group 57"/>
                  <p:cNvGrpSpPr>
                    <a:grpSpLocks/>
                  </p:cNvGrpSpPr>
                  <p:nvPr/>
                </p:nvGrpSpPr>
                <p:grpSpPr bwMode="auto">
                  <a:xfrm>
                    <a:off x="911" y="589"/>
                    <a:ext cx="1767" cy="743"/>
                    <a:chOff x="911" y="589"/>
                    <a:chExt cx="1767" cy="743"/>
                  </a:xfrm>
                </p:grpSpPr>
                <p:sp>
                  <p:nvSpPr>
                    <p:cNvPr id="10298" name="Freeform 58"/>
                    <p:cNvSpPr>
                      <a:spLocks/>
                    </p:cNvSpPr>
                    <p:nvPr/>
                  </p:nvSpPr>
                  <p:spPr bwMode="hidden">
                    <a:xfrm rot="2028410" flipH="1">
                      <a:off x="1445" y="1117"/>
                      <a:ext cx="1233" cy="21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0299" name="Freeform 59"/>
                    <p:cNvSpPr>
                      <a:spLocks/>
                    </p:cNvSpPr>
                    <p:nvPr/>
                  </p:nvSpPr>
                  <p:spPr bwMode="hidden">
                    <a:xfrm rot="2028410" flipH="1">
                      <a:off x="911" y="589"/>
                      <a:ext cx="662" cy="338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10300" name="Group 60"/>
                  <p:cNvGrpSpPr>
                    <a:grpSpLocks/>
                  </p:cNvGrpSpPr>
                  <p:nvPr/>
                </p:nvGrpSpPr>
                <p:grpSpPr bwMode="auto">
                  <a:xfrm>
                    <a:off x="1120" y="300"/>
                    <a:ext cx="1693" cy="892"/>
                    <a:chOff x="1120" y="300"/>
                    <a:chExt cx="1693" cy="892"/>
                  </a:xfrm>
                </p:grpSpPr>
                <p:sp>
                  <p:nvSpPr>
                    <p:cNvPr id="10301" name="Freeform 61"/>
                    <p:cNvSpPr>
                      <a:spLocks/>
                    </p:cNvSpPr>
                    <p:nvPr/>
                  </p:nvSpPr>
                  <p:spPr bwMode="hidden">
                    <a:xfrm rot="2664424" flipH="1">
                      <a:off x="1562" y="977"/>
                      <a:ext cx="1251" cy="21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0302" name="Freeform 62"/>
                    <p:cNvSpPr>
                      <a:spLocks/>
                    </p:cNvSpPr>
                    <p:nvPr/>
                  </p:nvSpPr>
                  <p:spPr bwMode="hidden">
                    <a:xfrm rot="2664424" flipH="1">
                      <a:off x="1120" y="300"/>
                      <a:ext cx="672" cy="338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10303" name="Group 63"/>
                  <p:cNvGrpSpPr>
                    <a:grpSpLocks/>
                  </p:cNvGrpSpPr>
                  <p:nvPr/>
                </p:nvGrpSpPr>
                <p:grpSpPr bwMode="auto">
                  <a:xfrm>
                    <a:off x="1707" y="76"/>
                    <a:ext cx="778" cy="1512"/>
                    <a:chOff x="1633" y="104"/>
                    <a:chExt cx="778" cy="1512"/>
                  </a:xfrm>
                </p:grpSpPr>
                <p:sp>
                  <p:nvSpPr>
                    <p:cNvPr id="10304" name="Freeform 64"/>
                    <p:cNvSpPr>
                      <a:spLocks/>
                    </p:cNvSpPr>
                    <p:nvPr/>
                  </p:nvSpPr>
                  <p:spPr bwMode="hidden">
                    <a:xfrm rot="3473776" flipH="1">
                      <a:off x="1754" y="958"/>
                      <a:ext cx="1100" cy="21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0305" name="Freeform 65"/>
                    <p:cNvSpPr>
                      <a:spLocks/>
                    </p:cNvSpPr>
                    <p:nvPr/>
                  </p:nvSpPr>
                  <p:spPr bwMode="hidden">
                    <a:xfrm rot="3473776" flipH="1">
                      <a:off x="1506" y="231"/>
                      <a:ext cx="591" cy="338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10306" name="Group 66"/>
                  <p:cNvGrpSpPr>
                    <a:grpSpLocks/>
                  </p:cNvGrpSpPr>
                  <p:nvPr/>
                </p:nvGrpSpPr>
                <p:grpSpPr bwMode="auto">
                  <a:xfrm>
                    <a:off x="2009" y="0"/>
                    <a:ext cx="634" cy="1534"/>
                    <a:chOff x="1935" y="28"/>
                    <a:chExt cx="634" cy="1534"/>
                  </a:xfrm>
                </p:grpSpPr>
                <p:sp>
                  <p:nvSpPr>
                    <p:cNvPr id="10307" name="Freeform 67"/>
                    <p:cNvSpPr>
                      <a:spLocks/>
                    </p:cNvSpPr>
                    <p:nvPr/>
                  </p:nvSpPr>
                  <p:spPr bwMode="hidden">
                    <a:xfrm rot="4126480" flipH="1">
                      <a:off x="1931" y="924"/>
                      <a:ext cx="1061" cy="21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0308" name="Freeform 68"/>
                    <p:cNvSpPr>
                      <a:spLocks/>
                    </p:cNvSpPr>
                    <p:nvPr/>
                  </p:nvSpPr>
                  <p:spPr bwMode="hidden">
                    <a:xfrm rot="4126480" flipH="1">
                      <a:off x="1819" y="144"/>
                      <a:ext cx="570" cy="338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10309" name="Group 69"/>
                  <p:cNvGrpSpPr>
                    <a:grpSpLocks/>
                  </p:cNvGrpSpPr>
                  <p:nvPr/>
                </p:nvGrpSpPr>
                <p:grpSpPr bwMode="auto">
                  <a:xfrm>
                    <a:off x="2896" y="644"/>
                    <a:ext cx="1845" cy="566"/>
                    <a:chOff x="2822" y="672"/>
                    <a:chExt cx="1845" cy="566"/>
                  </a:xfrm>
                </p:grpSpPr>
                <p:sp>
                  <p:nvSpPr>
                    <p:cNvPr id="10310" name="Freeform 70"/>
                    <p:cNvSpPr>
                      <a:spLocks/>
                    </p:cNvSpPr>
                    <p:nvPr/>
                  </p:nvSpPr>
                  <p:spPr bwMode="hidden">
                    <a:xfrm rot="-1325434">
                      <a:off x="2822" y="1023"/>
                      <a:ext cx="1233" cy="21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0311" name="Freeform 71"/>
                    <p:cNvSpPr>
                      <a:spLocks/>
                    </p:cNvSpPr>
                    <p:nvPr/>
                  </p:nvSpPr>
                  <p:spPr bwMode="hidden">
                    <a:xfrm rot="-1325434">
                      <a:off x="4005" y="672"/>
                      <a:ext cx="662" cy="338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10312" name="Group 72"/>
                  <p:cNvGrpSpPr>
                    <a:grpSpLocks/>
                  </p:cNvGrpSpPr>
                  <p:nvPr/>
                </p:nvGrpSpPr>
                <p:grpSpPr bwMode="auto">
                  <a:xfrm>
                    <a:off x="2757" y="417"/>
                    <a:ext cx="1781" cy="717"/>
                    <a:chOff x="2683" y="445"/>
                    <a:chExt cx="1781" cy="717"/>
                  </a:xfrm>
                </p:grpSpPr>
                <p:sp>
                  <p:nvSpPr>
                    <p:cNvPr id="10313" name="Freeform 73"/>
                    <p:cNvSpPr>
                      <a:spLocks/>
                    </p:cNvSpPr>
                    <p:nvPr/>
                  </p:nvSpPr>
                  <p:spPr bwMode="hidden">
                    <a:xfrm rot="-1921064">
                      <a:off x="2683" y="947"/>
                      <a:ext cx="1233" cy="21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0314" name="Freeform 74"/>
                    <p:cNvSpPr>
                      <a:spLocks/>
                    </p:cNvSpPr>
                    <p:nvPr/>
                  </p:nvSpPr>
                  <p:spPr bwMode="hidden">
                    <a:xfrm rot="-1921064">
                      <a:off x="3802" y="445"/>
                      <a:ext cx="662" cy="338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10315" name="Freeform 75"/>
                  <p:cNvSpPr>
                    <a:spLocks/>
                  </p:cNvSpPr>
                  <p:nvPr/>
                </p:nvSpPr>
                <p:spPr bwMode="hidden">
                  <a:xfrm rot="4578755" flipH="1">
                    <a:off x="2175" y="949"/>
                    <a:ext cx="1027" cy="145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316" name="Freeform 76"/>
                  <p:cNvSpPr>
                    <a:spLocks/>
                  </p:cNvSpPr>
                  <p:nvPr/>
                </p:nvSpPr>
                <p:spPr bwMode="hidden">
                  <a:xfrm rot="4578755" flipH="1">
                    <a:off x="2199" y="196"/>
                    <a:ext cx="552" cy="229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grpSp>
                <p:nvGrpSpPr>
                  <p:cNvPr id="10317" name="Group 77"/>
                  <p:cNvGrpSpPr>
                    <a:grpSpLocks/>
                  </p:cNvGrpSpPr>
                  <p:nvPr/>
                </p:nvGrpSpPr>
                <p:grpSpPr bwMode="auto">
                  <a:xfrm>
                    <a:off x="2874" y="13"/>
                    <a:ext cx="640" cy="1520"/>
                    <a:chOff x="2800" y="41"/>
                    <a:chExt cx="640" cy="1520"/>
                  </a:xfrm>
                </p:grpSpPr>
                <p:sp>
                  <p:nvSpPr>
                    <p:cNvPr id="10318" name="Freeform 78"/>
                    <p:cNvSpPr>
                      <a:spLocks/>
                    </p:cNvSpPr>
                    <p:nvPr/>
                  </p:nvSpPr>
                  <p:spPr bwMode="hidden">
                    <a:xfrm rot="-3857755">
                      <a:off x="2361" y="938"/>
                      <a:ext cx="1062" cy="184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0319" name="Freeform 79"/>
                    <p:cNvSpPr>
                      <a:spLocks/>
                    </p:cNvSpPr>
                    <p:nvPr/>
                  </p:nvSpPr>
                  <p:spPr bwMode="hidden">
                    <a:xfrm rot="-3857755">
                      <a:off x="3011" y="181"/>
                      <a:ext cx="570" cy="289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10320" name="Group 80"/>
                  <p:cNvGrpSpPr>
                    <a:grpSpLocks/>
                  </p:cNvGrpSpPr>
                  <p:nvPr/>
                </p:nvGrpSpPr>
                <p:grpSpPr bwMode="auto">
                  <a:xfrm>
                    <a:off x="3008" y="135"/>
                    <a:ext cx="1017" cy="1464"/>
                    <a:chOff x="2934" y="163"/>
                    <a:chExt cx="1017" cy="1464"/>
                  </a:xfrm>
                </p:grpSpPr>
                <p:sp>
                  <p:nvSpPr>
                    <p:cNvPr id="10321" name="Freeform 81"/>
                    <p:cNvSpPr>
                      <a:spLocks/>
                    </p:cNvSpPr>
                    <p:nvPr/>
                  </p:nvSpPr>
                  <p:spPr bwMode="hidden">
                    <a:xfrm rot="-2777260">
                      <a:off x="2491" y="915"/>
                      <a:ext cx="1155" cy="270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0322" name="Freeform 82"/>
                    <p:cNvSpPr>
                      <a:spLocks/>
                    </p:cNvSpPr>
                    <p:nvPr/>
                  </p:nvSpPr>
                  <p:spPr bwMode="hidden">
                    <a:xfrm rot="-2777260">
                      <a:off x="3430" y="261"/>
                      <a:ext cx="620" cy="423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10323" name="Group 83"/>
                  <p:cNvGrpSpPr>
                    <a:grpSpLocks/>
                  </p:cNvGrpSpPr>
                  <p:nvPr/>
                </p:nvGrpSpPr>
                <p:grpSpPr bwMode="auto">
                  <a:xfrm>
                    <a:off x="2804" y="4"/>
                    <a:ext cx="243" cy="1448"/>
                    <a:chOff x="2730" y="32"/>
                    <a:chExt cx="243" cy="1448"/>
                  </a:xfrm>
                </p:grpSpPr>
                <p:sp>
                  <p:nvSpPr>
                    <p:cNvPr id="10324" name="Freeform 84"/>
                    <p:cNvSpPr>
                      <a:spLocks/>
                    </p:cNvSpPr>
                    <p:nvPr/>
                  </p:nvSpPr>
                  <p:spPr bwMode="hidden">
                    <a:xfrm rot="-4903748">
                      <a:off x="2296" y="960"/>
                      <a:ext cx="954" cy="86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0325" name="Freeform 85"/>
                    <p:cNvSpPr>
                      <a:spLocks/>
                    </p:cNvSpPr>
                    <p:nvPr/>
                  </p:nvSpPr>
                  <p:spPr bwMode="hidden">
                    <a:xfrm rot="-4903748">
                      <a:off x="2650" y="220"/>
                      <a:ext cx="512" cy="135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10326" name="Group 86"/>
                  <p:cNvGrpSpPr>
                    <a:grpSpLocks/>
                  </p:cNvGrpSpPr>
                  <p:nvPr/>
                </p:nvGrpSpPr>
                <p:grpSpPr bwMode="auto">
                  <a:xfrm>
                    <a:off x="1017" y="1741"/>
                    <a:ext cx="1085" cy="2450"/>
                    <a:chOff x="943" y="1769"/>
                    <a:chExt cx="1085" cy="2450"/>
                  </a:xfrm>
                </p:grpSpPr>
                <p:sp>
                  <p:nvSpPr>
                    <p:cNvPr id="10327" name="Freeform 87"/>
                    <p:cNvSpPr>
                      <a:spLocks/>
                    </p:cNvSpPr>
                    <p:nvPr/>
                  </p:nvSpPr>
                  <p:spPr bwMode="hidden">
                    <a:xfrm rot="18335692" flipH="1">
                      <a:off x="1010" y="2475"/>
                      <a:ext cx="1724" cy="312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0328" name="Freeform 88"/>
                    <p:cNvSpPr>
                      <a:spLocks/>
                    </p:cNvSpPr>
                    <p:nvPr/>
                  </p:nvSpPr>
                  <p:spPr bwMode="hidden">
                    <a:xfrm rot="18335692" flipH="1">
                      <a:off x="725" y="3512"/>
                      <a:ext cx="925" cy="490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10329" name="Group 89"/>
                  <p:cNvGrpSpPr>
                    <a:grpSpLocks/>
                  </p:cNvGrpSpPr>
                  <p:nvPr/>
                </p:nvGrpSpPr>
                <p:grpSpPr bwMode="auto">
                  <a:xfrm>
                    <a:off x="1529" y="1908"/>
                    <a:ext cx="766" cy="2373"/>
                    <a:chOff x="1455" y="1936"/>
                    <a:chExt cx="766" cy="2373"/>
                  </a:xfrm>
                </p:grpSpPr>
                <p:sp>
                  <p:nvSpPr>
                    <p:cNvPr id="10330" name="Freeform 90"/>
                    <p:cNvSpPr>
                      <a:spLocks/>
                    </p:cNvSpPr>
                    <p:nvPr/>
                  </p:nvSpPr>
                  <p:spPr bwMode="hidden">
                    <a:xfrm rot="17542885" flipH="1">
                      <a:off x="1267" y="2578"/>
                      <a:ext cx="1595" cy="312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0331" name="Freeform 91"/>
                    <p:cNvSpPr>
                      <a:spLocks/>
                    </p:cNvSpPr>
                    <p:nvPr/>
                  </p:nvSpPr>
                  <p:spPr bwMode="hidden">
                    <a:xfrm rot="17542885" flipH="1">
                      <a:off x="1272" y="3636"/>
                      <a:ext cx="856" cy="490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10332" name="Group 92"/>
                  <p:cNvGrpSpPr>
                    <a:grpSpLocks/>
                  </p:cNvGrpSpPr>
                  <p:nvPr/>
                </p:nvGrpSpPr>
                <p:grpSpPr bwMode="auto">
                  <a:xfrm rot="88588">
                    <a:off x="2061" y="1962"/>
                    <a:ext cx="459" cy="2329"/>
                    <a:chOff x="1956" y="1990"/>
                    <a:chExt cx="492" cy="2604"/>
                  </a:xfrm>
                </p:grpSpPr>
                <p:sp>
                  <p:nvSpPr>
                    <p:cNvPr id="10333" name="Freeform 93"/>
                    <p:cNvSpPr>
                      <a:spLocks/>
                    </p:cNvSpPr>
                    <p:nvPr/>
                  </p:nvSpPr>
                  <p:spPr bwMode="hidden">
                    <a:xfrm rot="16782062" flipH="1">
                      <a:off x="1442" y="2695"/>
                      <a:ext cx="1711" cy="301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0334" name="Freeform 94"/>
                    <p:cNvSpPr>
                      <a:spLocks/>
                    </p:cNvSpPr>
                    <p:nvPr/>
                  </p:nvSpPr>
                  <p:spPr bwMode="hidden">
                    <a:xfrm rot="16782062" flipH="1">
                      <a:off x="1734" y="3898"/>
                      <a:ext cx="918" cy="473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10335" name="Group 95"/>
                  <p:cNvGrpSpPr>
                    <a:grpSpLocks/>
                  </p:cNvGrpSpPr>
                  <p:nvPr/>
                </p:nvGrpSpPr>
                <p:grpSpPr bwMode="auto">
                  <a:xfrm>
                    <a:off x="3408" y="1689"/>
                    <a:ext cx="1125" cy="2426"/>
                    <a:chOff x="3334" y="1717"/>
                    <a:chExt cx="1125" cy="2426"/>
                  </a:xfrm>
                </p:grpSpPr>
                <p:sp>
                  <p:nvSpPr>
                    <p:cNvPr id="10336" name="Freeform 96"/>
                    <p:cNvSpPr>
                      <a:spLocks/>
                    </p:cNvSpPr>
                    <p:nvPr/>
                  </p:nvSpPr>
                  <p:spPr bwMode="hidden">
                    <a:xfrm rot="3144576">
                      <a:off x="2628" y="2423"/>
                      <a:ext cx="1724" cy="312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0337" name="Freeform 97"/>
                    <p:cNvSpPr>
                      <a:spLocks/>
                    </p:cNvSpPr>
                    <p:nvPr/>
                  </p:nvSpPr>
                  <p:spPr bwMode="hidden">
                    <a:xfrm rot="3144576">
                      <a:off x="3751" y="3436"/>
                      <a:ext cx="925" cy="490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10338" name="Group 98"/>
                  <p:cNvGrpSpPr>
                    <a:grpSpLocks/>
                  </p:cNvGrpSpPr>
                  <p:nvPr/>
                </p:nvGrpSpPr>
                <p:grpSpPr bwMode="auto">
                  <a:xfrm>
                    <a:off x="3255" y="1838"/>
                    <a:ext cx="883" cy="2426"/>
                    <a:chOff x="3181" y="1866"/>
                    <a:chExt cx="883" cy="2426"/>
                  </a:xfrm>
                </p:grpSpPr>
                <p:sp>
                  <p:nvSpPr>
                    <p:cNvPr id="10339" name="Freeform 99"/>
                    <p:cNvSpPr>
                      <a:spLocks/>
                    </p:cNvSpPr>
                    <p:nvPr/>
                  </p:nvSpPr>
                  <p:spPr bwMode="hidden">
                    <a:xfrm rot="3745735">
                      <a:off x="2506" y="2541"/>
                      <a:ext cx="1650" cy="299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0340" name="Freeform 100"/>
                    <p:cNvSpPr>
                      <a:spLocks/>
                    </p:cNvSpPr>
                    <p:nvPr/>
                  </p:nvSpPr>
                  <p:spPr bwMode="hidden">
                    <a:xfrm rot="3745735">
                      <a:off x="3387" y="3615"/>
                      <a:ext cx="885" cy="469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10341" name="Group 101"/>
                  <p:cNvGrpSpPr>
                    <a:grpSpLocks/>
                  </p:cNvGrpSpPr>
                  <p:nvPr/>
                </p:nvGrpSpPr>
                <p:grpSpPr bwMode="auto">
                  <a:xfrm>
                    <a:off x="3080" y="1955"/>
                    <a:ext cx="619" cy="2386"/>
                    <a:chOff x="3006" y="1983"/>
                    <a:chExt cx="619" cy="2386"/>
                  </a:xfrm>
                </p:grpSpPr>
                <p:sp>
                  <p:nvSpPr>
                    <p:cNvPr id="10342" name="Freeform 102"/>
                    <p:cNvSpPr>
                      <a:spLocks/>
                    </p:cNvSpPr>
                    <p:nvPr/>
                  </p:nvSpPr>
                  <p:spPr bwMode="hidden">
                    <a:xfrm rot="4286818">
                      <a:off x="2328" y="2661"/>
                      <a:ext cx="1601" cy="246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0343" name="Freeform 103"/>
                    <p:cNvSpPr>
                      <a:spLocks/>
                    </p:cNvSpPr>
                    <p:nvPr/>
                  </p:nvSpPr>
                  <p:spPr bwMode="hidden">
                    <a:xfrm rot="4286818">
                      <a:off x="3002" y="3747"/>
                      <a:ext cx="859" cy="386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10344" name="Group 104"/>
                  <p:cNvGrpSpPr>
                    <a:grpSpLocks/>
                  </p:cNvGrpSpPr>
                  <p:nvPr/>
                </p:nvGrpSpPr>
                <p:grpSpPr bwMode="auto">
                  <a:xfrm>
                    <a:off x="2893" y="2073"/>
                    <a:ext cx="405" cy="2219"/>
                    <a:chOff x="2819" y="2101"/>
                    <a:chExt cx="405" cy="2219"/>
                  </a:xfrm>
                </p:grpSpPr>
                <p:sp>
                  <p:nvSpPr>
                    <p:cNvPr id="10345" name="Freeform 105"/>
                    <p:cNvSpPr>
                      <a:spLocks/>
                    </p:cNvSpPr>
                    <p:nvPr/>
                  </p:nvSpPr>
                  <p:spPr bwMode="hidden">
                    <a:xfrm rot="4898956">
                      <a:off x="2206" y="2714"/>
                      <a:ext cx="1471" cy="246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0346" name="Freeform 106"/>
                    <p:cNvSpPr>
                      <a:spLocks/>
                    </p:cNvSpPr>
                    <p:nvPr/>
                  </p:nvSpPr>
                  <p:spPr bwMode="hidden">
                    <a:xfrm rot="4898956">
                      <a:off x="2636" y="3732"/>
                      <a:ext cx="790" cy="386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10347" name="Group 107"/>
                  <p:cNvGrpSpPr>
                    <a:grpSpLocks/>
                  </p:cNvGrpSpPr>
                  <p:nvPr/>
                </p:nvGrpSpPr>
                <p:grpSpPr bwMode="auto">
                  <a:xfrm>
                    <a:off x="2372" y="2107"/>
                    <a:ext cx="426" cy="2185"/>
                    <a:chOff x="2287" y="2135"/>
                    <a:chExt cx="426" cy="2185"/>
                  </a:xfrm>
                </p:grpSpPr>
                <p:sp>
                  <p:nvSpPr>
                    <p:cNvPr id="10348" name="Freeform 108"/>
                    <p:cNvSpPr>
                      <a:spLocks/>
                    </p:cNvSpPr>
                    <p:nvPr/>
                  </p:nvSpPr>
                  <p:spPr bwMode="hidden">
                    <a:xfrm rot="5755659">
                      <a:off x="1900" y="2760"/>
                      <a:ext cx="1437" cy="188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540000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0349" name="Freeform 109"/>
                    <p:cNvSpPr>
                      <a:spLocks/>
                    </p:cNvSpPr>
                    <p:nvPr/>
                  </p:nvSpPr>
                  <p:spPr bwMode="hidden">
                    <a:xfrm rot="5755659">
                      <a:off x="2049" y="3787"/>
                      <a:ext cx="771" cy="295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</p:grpSp>
          </p:grpSp>
          <p:grpSp>
            <p:nvGrpSpPr>
              <p:cNvPr id="10350" name="Group 110"/>
              <p:cNvGrpSpPr>
                <a:grpSpLocks/>
              </p:cNvGrpSpPr>
              <p:nvPr/>
            </p:nvGrpSpPr>
            <p:grpSpPr bwMode="auto">
              <a:xfrm>
                <a:off x="74" y="313"/>
                <a:ext cx="5459" cy="3667"/>
                <a:chOff x="74" y="313"/>
                <a:chExt cx="5459" cy="3667"/>
              </a:xfrm>
            </p:grpSpPr>
            <p:grpSp>
              <p:nvGrpSpPr>
                <p:cNvPr id="10351" name="Group 111"/>
                <p:cNvGrpSpPr>
                  <a:grpSpLocks/>
                </p:cNvGrpSpPr>
                <p:nvPr/>
              </p:nvGrpSpPr>
              <p:grpSpPr bwMode="auto">
                <a:xfrm>
                  <a:off x="74" y="313"/>
                  <a:ext cx="5459" cy="3667"/>
                  <a:chOff x="74" y="313"/>
                  <a:chExt cx="5459" cy="3667"/>
                </a:xfrm>
              </p:grpSpPr>
              <p:sp>
                <p:nvSpPr>
                  <p:cNvPr id="10352" name="Arc 112"/>
                  <p:cNvSpPr>
                    <a:spLocks/>
                  </p:cNvSpPr>
                  <p:nvPr/>
                </p:nvSpPr>
                <p:spPr bwMode="hidden">
                  <a:xfrm flipV="1">
                    <a:off x="2966" y="456"/>
                    <a:ext cx="2567" cy="2046"/>
                  </a:xfrm>
                  <a:custGeom>
                    <a:avLst/>
                    <a:gdLst>
                      <a:gd name="G0" fmla="+- 17826 0 0"/>
                      <a:gd name="G1" fmla="+- 0 0 0"/>
                      <a:gd name="G2" fmla="+- 21600 0 0"/>
                      <a:gd name="T0" fmla="*/ 36729 w 36729"/>
                      <a:gd name="T1" fmla="*/ 10451 h 21600"/>
                      <a:gd name="T2" fmla="*/ 0 w 36729"/>
                      <a:gd name="T3" fmla="*/ 12197 h 21600"/>
                      <a:gd name="T4" fmla="*/ 17826 w 36729"/>
                      <a:gd name="T5" fmla="*/ 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6729" h="21600" fill="none" extrusionOk="0">
                        <a:moveTo>
                          <a:pt x="36729" y="10451"/>
                        </a:moveTo>
                        <a:cubicBezTo>
                          <a:pt x="32926" y="17330"/>
                          <a:pt x="25686" y="21599"/>
                          <a:pt x="17826" y="21600"/>
                        </a:cubicBezTo>
                        <a:cubicBezTo>
                          <a:pt x="10696" y="21600"/>
                          <a:pt x="4025" y="18081"/>
                          <a:pt x="-1" y="12197"/>
                        </a:cubicBezTo>
                      </a:path>
                      <a:path w="36729" h="21600" stroke="0" extrusionOk="0">
                        <a:moveTo>
                          <a:pt x="36729" y="10451"/>
                        </a:moveTo>
                        <a:cubicBezTo>
                          <a:pt x="32926" y="17330"/>
                          <a:pt x="25686" y="21599"/>
                          <a:pt x="17826" y="21600"/>
                        </a:cubicBezTo>
                        <a:cubicBezTo>
                          <a:pt x="10696" y="21600"/>
                          <a:pt x="4025" y="18081"/>
                          <a:pt x="-1" y="12197"/>
                        </a:cubicBezTo>
                        <a:lnTo>
                          <a:pt x="17826" y="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353" name="Arc 113"/>
                  <p:cNvSpPr>
                    <a:spLocks/>
                  </p:cNvSpPr>
                  <p:nvPr/>
                </p:nvSpPr>
                <p:spPr bwMode="hidden">
                  <a:xfrm flipH="1">
                    <a:off x="388" y="1601"/>
                    <a:ext cx="2016" cy="2379"/>
                  </a:xfrm>
                  <a:custGeom>
                    <a:avLst/>
                    <a:gdLst>
                      <a:gd name="G0" fmla="+- 8873 0 0"/>
                      <a:gd name="G1" fmla="+- 21600 0 0"/>
                      <a:gd name="G2" fmla="+- 21600 0 0"/>
                      <a:gd name="T0" fmla="*/ 0 w 30473"/>
                      <a:gd name="T1" fmla="*/ 1907 h 22305"/>
                      <a:gd name="T2" fmla="*/ 30462 w 30473"/>
                      <a:gd name="T3" fmla="*/ 22305 h 22305"/>
                      <a:gd name="T4" fmla="*/ 8873 w 30473"/>
                      <a:gd name="T5" fmla="*/ 21600 h 223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0473" h="22305" fill="none" extrusionOk="0">
                        <a:moveTo>
                          <a:pt x="-1" y="1906"/>
                        </a:moveTo>
                        <a:cubicBezTo>
                          <a:pt x="2789" y="649"/>
                          <a:pt x="5813" y="-1"/>
                          <a:pt x="8873" y="0"/>
                        </a:cubicBezTo>
                        <a:cubicBezTo>
                          <a:pt x="20802" y="0"/>
                          <a:pt x="30473" y="9670"/>
                          <a:pt x="30473" y="21600"/>
                        </a:cubicBezTo>
                        <a:cubicBezTo>
                          <a:pt x="30473" y="21835"/>
                          <a:pt x="30469" y="22070"/>
                          <a:pt x="30461" y="22304"/>
                        </a:cubicBezTo>
                      </a:path>
                      <a:path w="30473" h="22305" stroke="0" extrusionOk="0">
                        <a:moveTo>
                          <a:pt x="-1" y="1906"/>
                        </a:moveTo>
                        <a:cubicBezTo>
                          <a:pt x="2789" y="649"/>
                          <a:pt x="5813" y="-1"/>
                          <a:pt x="8873" y="0"/>
                        </a:cubicBezTo>
                        <a:cubicBezTo>
                          <a:pt x="20802" y="0"/>
                          <a:pt x="30473" y="9670"/>
                          <a:pt x="30473" y="21600"/>
                        </a:cubicBezTo>
                        <a:cubicBezTo>
                          <a:pt x="30473" y="21835"/>
                          <a:pt x="30469" y="22070"/>
                          <a:pt x="30461" y="22304"/>
                        </a:cubicBezTo>
                        <a:lnTo>
                          <a:pt x="8873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folHlink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354" name="Arc 114"/>
                  <p:cNvSpPr>
                    <a:spLocks/>
                  </p:cNvSpPr>
                  <p:nvPr/>
                </p:nvSpPr>
                <p:spPr bwMode="hidden">
                  <a:xfrm>
                    <a:off x="3029" y="1181"/>
                    <a:ext cx="1426" cy="2379"/>
                  </a:xfrm>
                  <a:custGeom>
                    <a:avLst/>
                    <a:gdLst>
                      <a:gd name="G0" fmla="+- 13212 0 0"/>
                      <a:gd name="G1" fmla="+- 21600 0 0"/>
                      <a:gd name="G2" fmla="+- 21600 0 0"/>
                      <a:gd name="T0" fmla="*/ 0 w 34812"/>
                      <a:gd name="T1" fmla="*/ 4512 h 22305"/>
                      <a:gd name="T2" fmla="*/ 34801 w 34812"/>
                      <a:gd name="T3" fmla="*/ 22305 h 22305"/>
                      <a:gd name="T4" fmla="*/ 13212 w 34812"/>
                      <a:gd name="T5" fmla="*/ 21600 h 223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4812" h="22305" fill="none" extrusionOk="0">
                        <a:moveTo>
                          <a:pt x="-1" y="4511"/>
                        </a:moveTo>
                        <a:cubicBezTo>
                          <a:pt x="3783" y="1586"/>
                          <a:pt x="8429" y="-1"/>
                          <a:pt x="13212" y="0"/>
                        </a:cubicBezTo>
                        <a:cubicBezTo>
                          <a:pt x="25141" y="0"/>
                          <a:pt x="34812" y="9670"/>
                          <a:pt x="34812" y="21600"/>
                        </a:cubicBezTo>
                        <a:cubicBezTo>
                          <a:pt x="34812" y="21835"/>
                          <a:pt x="34808" y="22070"/>
                          <a:pt x="34800" y="22304"/>
                        </a:cubicBezTo>
                      </a:path>
                      <a:path w="34812" h="22305" stroke="0" extrusionOk="0">
                        <a:moveTo>
                          <a:pt x="-1" y="4511"/>
                        </a:moveTo>
                        <a:cubicBezTo>
                          <a:pt x="3783" y="1586"/>
                          <a:pt x="8429" y="-1"/>
                          <a:pt x="13212" y="0"/>
                        </a:cubicBezTo>
                        <a:cubicBezTo>
                          <a:pt x="25141" y="0"/>
                          <a:pt x="34812" y="9670"/>
                          <a:pt x="34812" y="21600"/>
                        </a:cubicBezTo>
                        <a:cubicBezTo>
                          <a:pt x="34812" y="21835"/>
                          <a:pt x="34808" y="22070"/>
                          <a:pt x="34800" y="22304"/>
                        </a:cubicBezTo>
                        <a:lnTo>
                          <a:pt x="13212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355" name="Arc 115"/>
                  <p:cNvSpPr>
                    <a:spLocks/>
                  </p:cNvSpPr>
                  <p:nvPr/>
                </p:nvSpPr>
                <p:spPr bwMode="hidden">
                  <a:xfrm flipH="1">
                    <a:off x="74" y="813"/>
                    <a:ext cx="2540" cy="2379"/>
                  </a:xfrm>
                  <a:custGeom>
                    <a:avLst/>
                    <a:gdLst>
                      <a:gd name="G0" fmla="+- 15230 0 0"/>
                      <a:gd name="G1" fmla="+- 21600 0 0"/>
                      <a:gd name="G2" fmla="+- 21600 0 0"/>
                      <a:gd name="T0" fmla="*/ 0 w 36830"/>
                      <a:gd name="T1" fmla="*/ 6283 h 22305"/>
                      <a:gd name="T2" fmla="*/ 36819 w 36830"/>
                      <a:gd name="T3" fmla="*/ 22305 h 22305"/>
                      <a:gd name="T4" fmla="*/ 15230 w 36830"/>
                      <a:gd name="T5" fmla="*/ 21600 h 223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6830" h="22305" fill="none" extrusionOk="0">
                        <a:moveTo>
                          <a:pt x="0" y="6283"/>
                        </a:moveTo>
                        <a:cubicBezTo>
                          <a:pt x="4047" y="2258"/>
                          <a:pt x="9522" y="-1"/>
                          <a:pt x="15230" y="0"/>
                        </a:cubicBezTo>
                        <a:cubicBezTo>
                          <a:pt x="27159" y="0"/>
                          <a:pt x="36830" y="9670"/>
                          <a:pt x="36830" y="21600"/>
                        </a:cubicBezTo>
                        <a:cubicBezTo>
                          <a:pt x="36830" y="21835"/>
                          <a:pt x="36826" y="22070"/>
                          <a:pt x="36818" y="22304"/>
                        </a:cubicBezTo>
                      </a:path>
                      <a:path w="36830" h="22305" stroke="0" extrusionOk="0">
                        <a:moveTo>
                          <a:pt x="0" y="6283"/>
                        </a:moveTo>
                        <a:cubicBezTo>
                          <a:pt x="4047" y="2258"/>
                          <a:pt x="9522" y="-1"/>
                          <a:pt x="15230" y="0"/>
                        </a:cubicBezTo>
                        <a:cubicBezTo>
                          <a:pt x="27159" y="0"/>
                          <a:pt x="36830" y="9670"/>
                          <a:pt x="36830" y="21600"/>
                        </a:cubicBezTo>
                        <a:cubicBezTo>
                          <a:pt x="36830" y="21835"/>
                          <a:pt x="36826" y="22070"/>
                          <a:pt x="36818" y="22304"/>
                        </a:cubicBezTo>
                        <a:lnTo>
                          <a:pt x="15230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folHlink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356" name="Arc 116"/>
                  <p:cNvSpPr>
                    <a:spLocks/>
                  </p:cNvSpPr>
                  <p:nvPr/>
                </p:nvSpPr>
                <p:spPr bwMode="hidden">
                  <a:xfrm flipH="1">
                    <a:off x="790" y="313"/>
                    <a:ext cx="1850" cy="2304"/>
                  </a:xfrm>
                  <a:custGeom>
                    <a:avLst/>
                    <a:gdLst>
                      <a:gd name="G0" fmla="+- 18231 0 0"/>
                      <a:gd name="G1" fmla="+- 21600 0 0"/>
                      <a:gd name="G2" fmla="+- 21600 0 0"/>
                      <a:gd name="T0" fmla="*/ 0 w 31881"/>
                      <a:gd name="T1" fmla="*/ 10016 h 21600"/>
                      <a:gd name="T2" fmla="*/ 31881 w 31881"/>
                      <a:gd name="T3" fmla="*/ 4860 h 21600"/>
                      <a:gd name="T4" fmla="*/ 18231 w 31881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1881" h="21600" fill="none" extrusionOk="0">
                        <a:moveTo>
                          <a:pt x="-1" y="10015"/>
                        </a:moveTo>
                        <a:cubicBezTo>
                          <a:pt x="3963" y="3778"/>
                          <a:pt x="10840" y="-1"/>
                          <a:pt x="18231" y="0"/>
                        </a:cubicBezTo>
                        <a:cubicBezTo>
                          <a:pt x="23204" y="0"/>
                          <a:pt x="28026" y="1716"/>
                          <a:pt x="31881" y="4859"/>
                        </a:cubicBezTo>
                      </a:path>
                      <a:path w="31881" h="21600" stroke="0" extrusionOk="0">
                        <a:moveTo>
                          <a:pt x="-1" y="10015"/>
                        </a:moveTo>
                        <a:cubicBezTo>
                          <a:pt x="3963" y="3778"/>
                          <a:pt x="10840" y="-1"/>
                          <a:pt x="18231" y="0"/>
                        </a:cubicBezTo>
                        <a:cubicBezTo>
                          <a:pt x="23204" y="0"/>
                          <a:pt x="28026" y="1716"/>
                          <a:pt x="31881" y="4859"/>
                        </a:cubicBezTo>
                        <a:lnTo>
                          <a:pt x="18231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357" name="Arc 117"/>
                  <p:cNvSpPr>
                    <a:spLocks/>
                  </p:cNvSpPr>
                  <p:nvPr/>
                </p:nvSpPr>
                <p:spPr bwMode="hidden">
                  <a:xfrm>
                    <a:off x="2763" y="1281"/>
                    <a:ext cx="764" cy="2304"/>
                  </a:xfrm>
                  <a:custGeom>
                    <a:avLst/>
                    <a:gdLst>
                      <a:gd name="G0" fmla="+- 13212 0 0"/>
                      <a:gd name="G1" fmla="+- 21600 0 0"/>
                      <a:gd name="G2" fmla="+- 21600 0 0"/>
                      <a:gd name="T0" fmla="*/ 0 w 31146"/>
                      <a:gd name="T1" fmla="*/ 4512 h 21600"/>
                      <a:gd name="T2" fmla="*/ 31146 w 31146"/>
                      <a:gd name="T3" fmla="*/ 9561 h 21600"/>
                      <a:gd name="T4" fmla="*/ 13212 w 31146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1146" h="21600" fill="none" extrusionOk="0">
                        <a:moveTo>
                          <a:pt x="-1" y="4511"/>
                        </a:moveTo>
                        <a:cubicBezTo>
                          <a:pt x="3783" y="1586"/>
                          <a:pt x="8429" y="-1"/>
                          <a:pt x="13212" y="0"/>
                        </a:cubicBezTo>
                        <a:cubicBezTo>
                          <a:pt x="20409" y="0"/>
                          <a:pt x="27134" y="3585"/>
                          <a:pt x="31145" y="9561"/>
                        </a:cubicBezTo>
                      </a:path>
                      <a:path w="31146" h="21600" stroke="0" extrusionOk="0">
                        <a:moveTo>
                          <a:pt x="-1" y="4511"/>
                        </a:moveTo>
                        <a:cubicBezTo>
                          <a:pt x="3783" y="1586"/>
                          <a:pt x="8429" y="-1"/>
                          <a:pt x="13212" y="0"/>
                        </a:cubicBezTo>
                        <a:cubicBezTo>
                          <a:pt x="20409" y="0"/>
                          <a:pt x="27134" y="3585"/>
                          <a:pt x="31145" y="9561"/>
                        </a:cubicBezTo>
                        <a:lnTo>
                          <a:pt x="13212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358" name="Freeform 118"/>
                  <p:cNvSpPr>
                    <a:spLocks/>
                  </p:cNvSpPr>
                  <p:nvPr/>
                </p:nvSpPr>
                <p:spPr bwMode="hidden">
                  <a:xfrm flipH="1">
                    <a:off x="1800" y="438"/>
                    <a:ext cx="418" cy="1524"/>
                  </a:xfrm>
                  <a:custGeom>
                    <a:avLst/>
                    <a:gdLst/>
                    <a:ahLst/>
                    <a:cxnLst>
                      <a:cxn ang="0">
                        <a:pos x="0" y="64"/>
                      </a:cxn>
                      <a:cxn ang="0">
                        <a:pos x="240" y="16"/>
                      </a:cxn>
                      <a:cxn ang="0">
                        <a:pos x="96" y="160"/>
                      </a:cxn>
                      <a:cxn ang="0">
                        <a:pos x="336" y="160"/>
                      </a:cxn>
                      <a:cxn ang="0">
                        <a:pos x="192" y="304"/>
                      </a:cxn>
                      <a:cxn ang="0">
                        <a:pos x="384" y="352"/>
                      </a:cxn>
                      <a:cxn ang="0">
                        <a:pos x="288" y="448"/>
                      </a:cxn>
                      <a:cxn ang="0">
                        <a:pos x="480" y="496"/>
                      </a:cxn>
                      <a:cxn ang="0">
                        <a:pos x="384" y="592"/>
                      </a:cxn>
                      <a:cxn ang="0">
                        <a:pos x="528" y="640"/>
                      </a:cxn>
                      <a:cxn ang="0">
                        <a:pos x="480" y="736"/>
                      </a:cxn>
                      <a:cxn ang="0">
                        <a:pos x="576" y="832"/>
                      </a:cxn>
                      <a:cxn ang="0">
                        <a:pos x="576" y="928"/>
                      </a:cxn>
                      <a:cxn ang="0">
                        <a:pos x="672" y="1072"/>
                      </a:cxn>
                      <a:cxn ang="0">
                        <a:pos x="624" y="1216"/>
                      </a:cxn>
                      <a:cxn ang="0">
                        <a:pos x="720" y="1312"/>
                      </a:cxn>
                      <a:cxn ang="0">
                        <a:pos x="672" y="1456"/>
                      </a:cxn>
                      <a:cxn ang="0">
                        <a:pos x="720" y="1600"/>
                      </a:cxn>
                      <a:cxn ang="0">
                        <a:pos x="672" y="1696"/>
                      </a:cxn>
                      <a:cxn ang="0">
                        <a:pos x="768" y="1840"/>
                      </a:cxn>
                      <a:cxn ang="0">
                        <a:pos x="720" y="1984"/>
                      </a:cxn>
                      <a:cxn ang="0">
                        <a:pos x="768" y="2176"/>
                      </a:cxn>
                      <a:cxn ang="0">
                        <a:pos x="720" y="2224"/>
                      </a:cxn>
                      <a:cxn ang="0">
                        <a:pos x="768" y="2368"/>
                      </a:cxn>
                    </a:cxnLst>
                    <a:rect l="0" t="0" r="r" b="b"/>
                    <a:pathLst>
                      <a:path w="776" h="2368">
                        <a:moveTo>
                          <a:pt x="0" y="64"/>
                        </a:moveTo>
                        <a:cubicBezTo>
                          <a:pt x="112" y="32"/>
                          <a:pt x="224" y="0"/>
                          <a:pt x="240" y="16"/>
                        </a:cubicBezTo>
                        <a:cubicBezTo>
                          <a:pt x="256" y="32"/>
                          <a:pt x="80" y="136"/>
                          <a:pt x="96" y="160"/>
                        </a:cubicBezTo>
                        <a:cubicBezTo>
                          <a:pt x="112" y="184"/>
                          <a:pt x="320" y="136"/>
                          <a:pt x="336" y="160"/>
                        </a:cubicBezTo>
                        <a:cubicBezTo>
                          <a:pt x="352" y="184"/>
                          <a:pt x="184" y="272"/>
                          <a:pt x="192" y="304"/>
                        </a:cubicBezTo>
                        <a:cubicBezTo>
                          <a:pt x="200" y="336"/>
                          <a:pt x="368" y="328"/>
                          <a:pt x="384" y="352"/>
                        </a:cubicBezTo>
                        <a:cubicBezTo>
                          <a:pt x="400" y="376"/>
                          <a:pt x="272" y="424"/>
                          <a:pt x="288" y="448"/>
                        </a:cubicBezTo>
                        <a:cubicBezTo>
                          <a:pt x="304" y="472"/>
                          <a:pt x="464" y="472"/>
                          <a:pt x="480" y="496"/>
                        </a:cubicBezTo>
                        <a:cubicBezTo>
                          <a:pt x="496" y="520"/>
                          <a:pt x="376" y="568"/>
                          <a:pt x="384" y="592"/>
                        </a:cubicBezTo>
                        <a:cubicBezTo>
                          <a:pt x="392" y="616"/>
                          <a:pt x="512" y="616"/>
                          <a:pt x="528" y="640"/>
                        </a:cubicBezTo>
                        <a:cubicBezTo>
                          <a:pt x="544" y="664"/>
                          <a:pt x="472" y="704"/>
                          <a:pt x="480" y="736"/>
                        </a:cubicBezTo>
                        <a:cubicBezTo>
                          <a:pt x="488" y="768"/>
                          <a:pt x="560" y="800"/>
                          <a:pt x="576" y="832"/>
                        </a:cubicBezTo>
                        <a:cubicBezTo>
                          <a:pt x="592" y="864"/>
                          <a:pt x="560" y="888"/>
                          <a:pt x="576" y="928"/>
                        </a:cubicBezTo>
                        <a:cubicBezTo>
                          <a:pt x="592" y="968"/>
                          <a:pt x="664" y="1024"/>
                          <a:pt x="672" y="1072"/>
                        </a:cubicBezTo>
                        <a:cubicBezTo>
                          <a:pt x="680" y="1120"/>
                          <a:pt x="616" y="1176"/>
                          <a:pt x="624" y="1216"/>
                        </a:cubicBezTo>
                        <a:cubicBezTo>
                          <a:pt x="632" y="1256"/>
                          <a:pt x="712" y="1272"/>
                          <a:pt x="720" y="1312"/>
                        </a:cubicBezTo>
                        <a:cubicBezTo>
                          <a:pt x="728" y="1352"/>
                          <a:pt x="672" y="1408"/>
                          <a:pt x="672" y="1456"/>
                        </a:cubicBezTo>
                        <a:cubicBezTo>
                          <a:pt x="672" y="1504"/>
                          <a:pt x="720" y="1560"/>
                          <a:pt x="720" y="1600"/>
                        </a:cubicBezTo>
                        <a:cubicBezTo>
                          <a:pt x="720" y="1640"/>
                          <a:pt x="664" y="1656"/>
                          <a:pt x="672" y="1696"/>
                        </a:cubicBezTo>
                        <a:cubicBezTo>
                          <a:pt x="680" y="1736"/>
                          <a:pt x="760" y="1792"/>
                          <a:pt x="768" y="1840"/>
                        </a:cubicBezTo>
                        <a:cubicBezTo>
                          <a:pt x="776" y="1888"/>
                          <a:pt x="720" y="1928"/>
                          <a:pt x="720" y="1984"/>
                        </a:cubicBezTo>
                        <a:cubicBezTo>
                          <a:pt x="720" y="2040"/>
                          <a:pt x="768" y="2136"/>
                          <a:pt x="768" y="2176"/>
                        </a:cubicBezTo>
                        <a:cubicBezTo>
                          <a:pt x="768" y="2216"/>
                          <a:pt x="720" y="2192"/>
                          <a:pt x="720" y="2224"/>
                        </a:cubicBezTo>
                        <a:cubicBezTo>
                          <a:pt x="720" y="2256"/>
                          <a:pt x="744" y="2312"/>
                          <a:pt x="768" y="2368"/>
                        </a:cubicBezTo>
                      </a:path>
                    </a:pathLst>
                  </a:custGeom>
                  <a:noFill/>
                  <a:ln w="9525">
                    <a:solidFill>
                      <a:schemeClr val="folHlink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10359" name="Freeform 119"/>
                <p:cNvSpPr>
                  <a:spLocks/>
                </p:cNvSpPr>
                <p:nvPr/>
              </p:nvSpPr>
              <p:spPr bwMode="hidden">
                <a:xfrm rot="20253369">
                  <a:off x="3280" y="1529"/>
                  <a:ext cx="442" cy="837"/>
                </a:xfrm>
                <a:custGeom>
                  <a:avLst/>
                  <a:gdLst/>
                  <a:ahLst/>
                  <a:cxnLst>
                    <a:cxn ang="0">
                      <a:pos x="0" y="64"/>
                    </a:cxn>
                    <a:cxn ang="0">
                      <a:pos x="240" y="16"/>
                    </a:cxn>
                    <a:cxn ang="0">
                      <a:pos x="96" y="160"/>
                    </a:cxn>
                    <a:cxn ang="0">
                      <a:pos x="336" y="160"/>
                    </a:cxn>
                    <a:cxn ang="0">
                      <a:pos x="192" y="304"/>
                    </a:cxn>
                    <a:cxn ang="0">
                      <a:pos x="384" y="352"/>
                    </a:cxn>
                    <a:cxn ang="0">
                      <a:pos x="288" y="448"/>
                    </a:cxn>
                    <a:cxn ang="0">
                      <a:pos x="480" y="496"/>
                    </a:cxn>
                    <a:cxn ang="0">
                      <a:pos x="384" y="592"/>
                    </a:cxn>
                    <a:cxn ang="0">
                      <a:pos x="528" y="640"/>
                    </a:cxn>
                    <a:cxn ang="0">
                      <a:pos x="480" y="736"/>
                    </a:cxn>
                    <a:cxn ang="0">
                      <a:pos x="576" y="832"/>
                    </a:cxn>
                    <a:cxn ang="0">
                      <a:pos x="576" y="928"/>
                    </a:cxn>
                    <a:cxn ang="0">
                      <a:pos x="672" y="1072"/>
                    </a:cxn>
                    <a:cxn ang="0">
                      <a:pos x="624" y="1216"/>
                    </a:cxn>
                    <a:cxn ang="0">
                      <a:pos x="720" y="1312"/>
                    </a:cxn>
                    <a:cxn ang="0">
                      <a:pos x="672" y="1456"/>
                    </a:cxn>
                    <a:cxn ang="0">
                      <a:pos x="720" y="1600"/>
                    </a:cxn>
                    <a:cxn ang="0">
                      <a:pos x="672" y="1696"/>
                    </a:cxn>
                    <a:cxn ang="0">
                      <a:pos x="768" y="1840"/>
                    </a:cxn>
                    <a:cxn ang="0">
                      <a:pos x="720" y="1984"/>
                    </a:cxn>
                    <a:cxn ang="0">
                      <a:pos x="768" y="2176"/>
                    </a:cxn>
                    <a:cxn ang="0">
                      <a:pos x="720" y="2224"/>
                    </a:cxn>
                    <a:cxn ang="0">
                      <a:pos x="768" y="2368"/>
                    </a:cxn>
                  </a:cxnLst>
                  <a:rect l="0" t="0" r="r" b="b"/>
                  <a:pathLst>
                    <a:path w="776" h="2368">
                      <a:moveTo>
                        <a:pt x="0" y="64"/>
                      </a:moveTo>
                      <a:cubicBezTo>
                        <a:pt x="112" y="32"/>
                        <a:pt x="224" y="0"/>
                        <a:pt x="240" y="16"/>
                      </a:cubicBezTo>
                      <a:cubicBezTo>
                        <a:pt x="256" y="32"/>
                        <a:pt x="80" y="136"/>
                        <a:pt x="96" y="160"/>
                      </a:cubicBezTo>
                      <a:cubicBezTo>
                        <a:pt x="112" y="184"/>
                        <a:pt x="320" y="136"/>
                        <a:pt x="336" y="160"/>
                      </a:cubicBezTo>
                      <a:cubicBezTo>
                        <a:pt x="352" y="184"/>
                        <a:pt x="184" y="272"/>
                        <a:pt x="192" y="304"/>
                      </a:cubicBezTo>
                      <a:cubicBezTo>
                        <a:pt x="200" y="336"/>
                        <a:pt x="368" y="328"/>
                        <a:pt x="384" y="352"/>
                      </a:cubicBezTo>
                      <a:cubicBezTo>
                        <a:pt x="400" y="376"/>
                        <a:pt x="272" y="424"/>
                        <a:pt x="288" y="448"/>
                      </a:cubicBezTo>
                      <a:cubicBezTo>
                        <a:pt x="304" y="472"/>
                        <a:pt x="464" y="472"/>
                        <a:pt x="480" y="496"/>
                      </a:cubicBezTo>
                      <a:cubicBezTo>
                        <a:pt x="496" y="520"/>
                        <a:pt x="376" y="568"/>
                        <a:pt x="384" y="592"/>
                      </a:cubicBezTo>
                      <a:cubicBezTo>
                        <a:pt x="392" y="616"/>
                        <a:pt x="512" y="616"/>
                        <a:pt x="528" y="640"/>
                      </a:cubicBezTo>
                      <a:cubicBezTo>
                        <a:pt x="544" y="664"/>
                        <a:pt x="472" y="704"/>
                        <a:pt x="480" y="736"/>
                      </a:cubicBezTo>
                      <a:cubicBezTo>
                        <a:pt x="488" y="768"/>
                        <a:pt x="560" y="800"/>
                        <a:pt x="576" y="832"/>
                      </a:cubicBezTo>
                      <a:cubicBezTo>
                        <a:pt x="592" y="864"/>
                        <a:pt x="560" y="888"/>
                        <a:pt x="576" y="928"/>
                      </a:cubicBezTo>
                      <a:cubicBezTo>
                        <a:pt x="592" y="968"/>
                        <a:pt x="664" y="1024"/>
                        <a:pt x="672" y="1072"/>
                      </a:cubicBezTo>
                      <a:cubicBezTo>
                        <a:pt x="680" y="1120"/>
                        <a:pt x="616" y="1176"/>
                        <a:pt x="624" y="1216"/>
                      </a:cubicBezTo>
                      <a:cubicBezTo>
                        <a:pt x="632" y="1256"/>
                        <a:pt x="712" y="1272"/>
                        <a:pt x="720" y="1312"/>
                      </a:cubicBezTo>
                      <a:cubicBezTo>
                        <a:pt x="728" y="1352"/>
                        <a:pt x="672" y="1408"/>
                        <a:pt x="672" y="1456"/>
                      </a:cubicBezTo>
                      <a:cubicBezTo>
                        <a:pt x="672" y="1504"/>
                        <a:pt x="720" y="1560"/>
                        <a:pt x="720" y="1600"/>
                      </a:cubicBezTo>
                      <a:cubicBezTo>
                        <a:pt x="720" y="1640"/>
                        <a:pt x="664" y="1656"/>
                        <a:pt x="672" y="1696"/>
                      </a:cubicBezTo>
                      <a:cubicBezTo>
                        <a:pt x="680" y="1736"/>
                        <a:pt x="760" y="1792"/>
                        <a:pt x="768" y="1840"/>
                      </a:cubicBezTo>
                      <a:cubicBezTo>
                        <a:pt x="776" y="1888"/>
                        <a:pt x="720" y="1928"/>
                        <a:pt x="720" y="1984"/>
                      </a:cubicBezTo>
                      <a:cubicBezTo>
                        <a:pt x="720" y="2040"/>
                        <a:pt x="768" y="2136"/>
                        <a:pt x="768" y="2176"/>
                      </a:cubicBezTo>
                      <a:cubicBezTo>
                        <a:pt x="768" y="2216"/>
                        <a:pt x="720" y="2192"/>
                        <a:pt x="720" y="2224"/>
                      </a:cubicBezTo>
                      <a:cubicBezTo>
                        <a:pt x="720" y="2256"/>
                        <a:pt x="744" y="2312"/>
                        <a:pt x="768" y="2368"/>
                      </a:cubicBezTo>
                    </a:path>
                  </a:pathLst>
                </a:custGeom>
                <a:noFill/>
                <a:ln w="9525">
                  <a:solidFill>
                    <a:schemeClr val="accent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10360" name="Group 120"/>
            <p:cNvGrpSpPr>
              <a:grpSpLocks/>
            </p:cNvGrpSpPr>
            <p:nvPr/>
          </p:nvGrpSpPr>
          <p:grpSpPr bwMode="auto">
            <a:xfrm>
              <a:off x="1476" y="449"/>
              <a:ext cx="4038" cy="2966"/>
              <a:chOff x="210" y="337"/>
              <a:chExt cx="5198" cy="3818"/>
            </a:xfrm>
          </p:grpSpPr>
          <p:sp>
            <p:nvSpPr>
              <p:cNvPr id="10361" name="Freeform 121"/>
              <p:cNvSpPr>
                <a:spLocks/>
              </p:cNvSpPr>
              <p:nvPr/>
            </p:nvSpPr>
            <p:spPr bwMode="hidden">
              <a:xfrm flipH="1">
                <a:off x="1934" y="2382"/>
                <a:ext cx="485" cy="1479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362" name="Arc 122"/>
              <p:cNvSpPr>
                <a:spLocks/>
              </p:cNvSpPr>
              <p:nvPr/>
            </p:nvSpPr>
            <p:spPr bwMode="hidden">
              <a:xfrm flipH="1">
                <a:off x="1054" y="1851"/>
                <a:ext cx="2122" cy="2304"/>
              </a:xfrm>
              <a:custGeom>
                <a:avLst/>
                <a:gdLst>
                  <a:gd name="G0" fmla="+- 0 0 0"/>
                  <a:gd name="G1" fmla="+- 20897 0 0"/>
                  <a:gd name="G2" fmla="+- 21600 0 0"/>
                  <a:gd name="T0" fmla="*/ 5467 w 21600"/>
                  <a:gd name="T1" fmla="*/ 0 h 21602"/>
                  <a:gd name="T2" fmla="*/ 21589 w 21600"/>
                  <a:gd name="T3" fmla="*/ 21602 h 21602"/>
                  <a:gd name="T4" fmla="*/ 0 w 21600"/>
                  <a:gd name="T5" fmla="*/ 20897 h 216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2" fill="none" extrusionOk="0">
                    <a:moveTo>
                      <a:pt x="5466" y="0"/>
                    </a:moveTo>
                    <a:cubicBezTo>
                      <a:pt x="14970" y="2486"/>
                      <a:pt x="21600" y="11073"/>
                      <a:pt x="21600" y="20897"/>
                    </a:cubicBezTo>
                    <a:cubicBezTo>
                      <a:pt x="21600" y="21132"/>
                      <a:pt x="21596" y="21367"/>
                      <a:pt x="21588" y="21601"/>
                    </a:cubicBezTo>
                  </a:path>
                  <a:path w="21600" h="21602" stroke="0" extrusionOk="0">
                    <a:moveTo>
                      <a:pt x="5466" y="0"/>
                    </a:moveTo>
                    <a:cubicBezTo>
                      <a:pt x="14970" y="2486"/>
                      <a:pt x="21600" y="11073"/>
                      <a:pt x="21600" y="20897"/>
                    </a:cubicBezTo>
                    <a:cubicBezTo>
                      <a:pt x="21600" y="21132"/>
                      <a:pt x="21596" y="21367"/>
                      <a:pt x="21588" y="21601"/>
                    </a:cubicBezTo>
                    <a:lnTo>
                      <a:pt x="0" y="20897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363" name="Arc 123"/>
              <p:cNvSpPr>
                <a:spLocks/>
              </p:cNvSpPr>
              <p:nvPr/>
            </p:nvSpPr>
            <p:spPr bwMode="hidden">
              <a:xfrm flipH="1">
                <a:off x="1266" y="1480"/>
                <a:ext cx="1244" cy="2379"/>
              </a:xfrm>
              <a:custGeom>
                <a:avLst/>
                <a:gdLst>
                  <a:gd name="G0" fmla="+- 7340 0 0"/>
                  <a:gd name="G1" fmla="+- 21600 0 0"/>
                  <a:gd name="G2" fmla="+- 21600 0 0"/>
                  <a:gd name="T0" fmla="*/ 0 w 28940"/>
                  <a:gd name="T1" fmla="*/ 1285 h 22305"/>
                  <a:gd name="T2" fmla="*/ 28929 w 28940"/>
                  <a:gd name="T3" fmla="*/ 22305 h 22305"/>
                  <a:gd name="T4" fmla="*/ 7340 w 28940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940" h="22305" fill="none" extrusionOk="0">
                    <a:moveTo>
                      <a:pt x="0" y="1285"/>
                    </a:moveTo>
                    <a:cubicBezTo>
                      <a:pt x="2353" y="434"/>
                      <a:pt x="4837" y="-1"/>
                      <a:pt x="7340" y="0"/>
                    </a:cubicBezTo>
                    <a:cubicBezTo>
                      <a:pt x="19269" y="0"/>
                      <a:pt x="28940" y="9670"/>
                      <a:pt x="28940" y="21600"/>
                    </a:cubicBezTo>
                    <a:cubicBezTo>
                      <a:pt x="28940" y="21835"/>
                      <a:pt x="28936" y="22070"/>
                      <a:pt x="28928" y="22304"/>
                    </a:cubicBezTo>
                  </a:path>
                  <a:path w="28940" h="22305" stroke="0" extrusionOk="0">
                    <a:moveTo>
                      <a:pt x="0" y="1285"/>
                    </a:moveTo>
                    <a:cubicBezTo>
                      <a:pt x="2353" y="434"/>
                      <a:pt x="4837" y="-1"/>
                      <a:pt x="7340" y="0"/>
                    </a:cubicBezTo>
                    <a:cubicBezTo>
                      <a:pt x="19269" y="0"/>
                      <a:pt x="28940" y="9670"/>
                      <a:pt x="28940" y="21600"/>
                    </a:cubicBezTo>
                    <a:cubicBezTo>
                      <a:pt x="28940" y="21835"/>
                      <a:pt x="28936" y="22070"/>
                      <a:pt x="28928" y="22304"/>
                    </a:cubicBezTo>
                    <a:lnTo>
                      <a:pt x="734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364" name="Arc 124"/>
              <p:cNvSpPr>
                <a:spLocks/>
              </p:cNvSpPr>
              <p:nvPr/>
            </p:nvSpPr>
            <p:spPr bwMode="hidden">
              <a:xfrm flipH="1">
                <a:off x="210" y="1168"/>
                <a:ext cx="2376" cy="2379"/>
              </a:xfrm>
              <a:custGeom>
                <a:avLst/>
                <a:gdLst>
                  <a:gd name="G0" fmla="+- 12855 0 0"/>
                  <a:gd name="G1" fmla="+- 21600 0 0"/>
                  <a:gd name="G2" fmla="+- 21600 0 0"/>
                  <a:gd name="T0" fmla="*/ 0 w 34455"/>
                  <a:gd name="T1" fmla="*/ 4241 h 22305"/>
                  <a:gd name="T2" fmla="*/ 34444 w 34455"/>
                  <a:gd name="T3" fmla="*/ 22305 h 22305"/>
                  <a:gd name="T4" fmla="*/ 12855 w 34455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455" h="22305" fill="none" extrusionOk="0">
                    <a:moveTo>
                      <a:pt x="0" y="4241"/>
                    </a:moveTo>
                    <a:cubicBezTo>
                      <a:pt x="3720" y="1486"/>
                      <a:pt x="8226" y="-1"/>
                      <a:pt x="12855" y="0"/>
                    </a:cubicBezTo>
                    <a:cubicBezTo>
                      <a:pt x="24784" y="0"/>
                      <a:pt x="34455" y="9670"/>
                      <a:pt x="34455" y="21600"/>
                    </a:cubicBezTo>
                    <a:cubicBezTo>
                      <a:pt x="34455" y="21835"/>
                      <a:pt x="34451" y="22070"/>
                      <a:pt x="34443" y="22304"/>
                    </a:cubicBezTo>
                  </a:path>
                  <a:path w="34455" h="22305" stroke="0" extrusionOk="0">
                    <a:moveTo>
                      <a:pt x="0" y="4241"/>
                    </a:moveTo>
                    <a:cubicBezTo>
                      <a:pt x="3720" y="1486"/>
                      <a:pt x="8226" y="-1"/>
                      <a:pt x="12855" y="0"/>
                    </a:cubicBezTo>
                    <a:cubicBezTo>
                      <a:pt x="24784" y="0"/>
                      <a:pt x="34455" y="9670"/>
                      <a:pt x="34455" y="21600"/>
                    </a:cubicBezTo>
                    <a:cubicBezTo>
                      <a:pt x="34455" y="21835"/>
                      <a:pt x="34451" y="22070"/>
                      <a:pt x="34443" y="22304"/>
                    </a:cubicBezTo>
                    <a:lnTo>
                      <a:pt x="12855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365" name="Arc 125"/>
              <p:cNvSpPr>
                <a:spLocks/>
              </p:cNvSpPr>
              <p:nvPr/>
            </p:nvSpPr>
            <p:spPr bwMode="hidden">
              <a:xfrm>
                <a:off x="2840" y="1503"/>
                <a:ext cx="381" cy="2379"/>
              </a:xfrm>
              <a:custGeom>
                <a:avLst/>
                <a:gdLst>
                  <a:gd name="G0" fmla="+- 13212 0 0"/>
                  <a:gd name="G1" fmla="+- 21600 0 0"/>
                  <a:gd name="G2" fmla="+- 21600 0 0"/>
                  <a:gd name="T0" fmla="*/ 0 w 34812"/>
                  <a:gd name="T1" fmla="*/ 4512 h 22305"/>
                  <a:gd name="T2" fmla="*/ 34801 w 34812"/>
                  <a:gd name="T3" fmla="*/ 22305 h 22305"/>
                  <a:gd name="T4" fmla="*/ 13212 w 34812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812" h="22305" fill="none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</a:path>
                  <a:path w="34812" h="22305" stroke="0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  <a:lnTo>
                      <a:pt x="13212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366" name="Arc 126"/>
              <p:cNvSpPr>
                <a:spLocks/>
              </p:cNvSpPr>
              <p:nvPr/>
            </p:nvSpPr>
            <p:spPr bwMode="hidden">
              <a:xfrm>
                <a:off x="2940" y="1492"/>
                <a:ext cx="1004" cy="2379"/>
              </a:xfrm>
              <a:custGeom>
                <a:avLst/>
                <a:gdLst>
                  <a:gd name="G0" fmla="+- 13212 0 0"/>
                  <a:gd name="G1" fmla="+- 21600 0 0"/>
                  <a:gd name="G2" fmla="+- 21600 0 0"/>
                  <a:gd name="T0" fmla="*/ 0 w 34812"/>
                  <a:gd name="T1" fmla="*/ 4512 h 22305"/>
                  <a:gd name="T2" fmla="*/ 34801 w 34812"/>
                  <a:gd name="T3" fmla="*/ 22305 h 22305"/>
                  <a:gd name="T4" fmla="*/ 13212 w 34812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812" h="22305" fill="none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</a:path>
                  <a:path w="34812" h="22305" stroke="0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  <a:lnTo>
                      <a:pt x="13212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367" name="Freeform 127"/>
              <p:cNvSpPr>
                <a:spLocks/>
              </p:cNvSpPr>
              <p:nvPr/>
            </p:nvSpPr>
            <p:spPr bwMode="hidden">
              <a:xfrm>
                <a:off x="3301" y="2635"/>
                <a:ext cx="485" cy="1479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368" name="Freeform 128"/>
              <p:cNvSpPr>
                <a:spLocks/>
              </p:cNvSpPr>
              <p:nvPr/>
            </p:nvSpPr>
            <p:spPr bwMode="hidden">
              <a:xfrm rot="19660755" flipV="1">
                <a:off x="2546" y="2150"/>
                <a:ext cx="442" cy="837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369" name="Freeform 129"/>
              <p:cNvSpPr>
                <a:spLocks/>
              </p:cNvSpPr>
              <p:nvPr/>
            </p:nvSpPr>
            <p:spPr bwMode="hidden">
              <a:xfrm flipH="1">
                <a:off x="489" y="2504"/>
                <a:ext cx="1085" cy="1524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370" name="Freeform 130"/>
              <p:cNvSpPr>
                <a:spLocks/>
              </p:cNvSpPr>
              <p:nvPr/>
            </p:nvSpPr>
            <p:spPr bwMode="hidden">
              <a:xfrm flipH="1">
                <a:off x="1000" y="893"/>
                <a:ext cx="696" cy="1524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371" name="Freeform 131"/>
              <p:cNvSpPr>
                <a:spLocks/>
              </p:cNvSpPr>
              <p:nvPr/>
            </p:nvSpPr>
            <p:spPr bwMode="hidden">
              <a:xfrm>
                <a:off x="4401" y="2280"/>
                <a:ext cx="1007" cy="1601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372" name="Freeform 132"/>
              <p:cNvSpPr>
                <a:spLocks/>
              </p:cNvSpPr>
              <p:nvPr/>
            </p:nvSpPr>
            <p:spPr bwMode="hidden">
              <a:xfrm>
                <a:off x="3878" y="1470"/>
                <a:ext cx="1518" cy="1067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373" name="Freeform 133"/>
              <p:cNvSpPr>
                <a:spLocks/>
              </p:cNvSpPr>
              <p:nvPr/>
            </p:nvSpPr>
            <p:spPr bwMode="hidden">
              <a:xfrm>
                <a:off x="3934" y="337"/>
                <a:ext cx="663" cy="1434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374" name="Freeform 134"/>
              <p:cNvSpPr>
                <a:spLocks/>
              </p:cNvSpPr>
              <p:nvPr/>
            </p:nvSpPr>
            <p:spPr bwMode="hidden">
              <a:xfrm rot="1346631" flipH="1">
                <a:off x="1702" y="1506"/>
                <a:ext cx="442" cy="837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0375" name="Rectangle 135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27213"/>
            <a:ext cx="7772400" cy="162718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376" name="Rectangle 13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377" name="Rectangle 137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0378" name="Rectangle 138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0379" name="Rectangle 139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7B382A2A-0FC3-4D7D-9FD8-63AA7087F90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6FBB39-6F93-47CE-B1FF-25DACD81A13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C25609-587C-4F01-BB4B-007102B4B52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0310D1-0C64-41EF-AFB1-3FA78026C71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7E51DA-CB3D-45BE-BDC8-0A573A0141A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943352-3598-460C-95EA-A8627D26D9F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B14B88-7646-4346-8640-0DAE23CCC45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5C00AE-96D1-4FBC-8E9D-97173E9C9C6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6F72A3-FAC8-4CF6-AAEC-584BE33C1A9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F8D5F3-038E-4B23-A0D6-7CAA53BA3DF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301625"/>
            <a:ext cx="1943100" cy="57943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301625"/>
            <a:ext cx="5676900" cy="57943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36AE88-F9B2-4DFA-AE18-ECBA923F92B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Group 2"/>
          <p:cNvGrpSpPr>
            <a:grpSpLocks/>
          </p:cNvGrpSpPr>
          <p:nvPr/>
        </p:nvGrpSpPr>
        <p:grpSpPr bwMode="auto">
          <a:xfrm>
            <a:off x="6303963" y="0"/>
            <a:ext cx="2840037" cy="3254375"/>
            <a:chOff x="3115" y="0"/>
            <a:chExt cx="2170" cy="2486"/>
          </a:xfrm>
        </p:grpSpPr>
        <p:grpSp>
          <p:nvGrpSpPr>
            <p:cNvPr id="9219" name="Group 3"/>
            <p:cNvGrpSpPr>
              <a:grpSpLocks/>
            </p:cNvGrpSpPr>
            <p:nvPr/>
          </p:nvGrpSpPr>
          <p:grpSpPr bwMode="auto">
            <a:xfrm>
              <a:off x="4080" y="1910"/>
              <a:ext cx="768" cy="576"/>
              <a:chOff x="0" y="0"/>
              <a:chExt cx="768" cy="576"/>
            </a:xfrm>
          </p:grpSpPr>
          <p:sp>
            <p:nvSpPr>
              <p:cNvPr id="9220" name="Oval 4"/>
              <p:cNvSpPr>
                <a:spLocks noChangeArrowheads="1"/>
              </p:cNvSpPr>
              <p:nvPr/>
            </p:nvSpPr>
            <p:spPr bwMode="hidden">
              <a:xfrm>
                <a:off x="0" y="0"/>
                <a:ext cx="768" cy="576"/>
              </a:xfrm>
              <a:prstGeom prst="ellipse">
                <a:avLst/>
              </a:pr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21" name="Oval 5"/>
              <p:cNvSpPr>
                <a:spLocks noChangeArrowheads="1"/>
              </p:cNvSpPr>
              <p:nvPr/>
            </p:nvSpPr>
            <p:spPr bwMode="hidden">
              <a:xfrm>
                <a:off x="276" y="252"/>
                <a:ext cx="185" cy="108"/>
              </a:xfrm>
              <a:prstGeom prst="ellips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9222" name="Group 6"/>
            <p:cNvGrpSpPr>
              <a:grpSpLocks/>
            </p:cNvGrpSpPr>
            <p:nvPr/>
          </p:nvGrpSpPr>
          <p:grpSpPr bwMode="auto">
            <a:xfrm>
              <a:off x="4257" y="1103"/>
              <a:ext cx="768" cy="576"/>
              <a:chOff x="0" y="0"/>
              <a:chExt cx="768" cy="576"/>
            </a:xfrm>
          </p:grpSpPr>
          <p:sp>
            <p:nvSpPr>
              <p:cNvPr id="9223" name="Oval 7"/>
              <p:cNvSpPr>
                <a:spLocks noChangeArrowheads="1"/>
              </p:cNvSpPr>
              <p:nvPr/>
            </p:nvSpPr>
            <p:spPr bwMode="hidden">
              <a:xfrm>
                <a:off x="0" y="0"/>
                <a:ext cx="768" cy="576"/>
              </a:xfrm>
              <a:prstGeom prst="ellipse">
                <a:avLst/>
              </a:pr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24" name="Oval 8"/>
              <p:cNvSpPr>
                <a:spLocks noChangeArrowheads="1"/>
              </p:cNvSpPr>
              <p:nvPr/>
            </p:nvSpPr>
            <p:spPr bwMode="hidden">
              <a:xfrm>
                <a:off x="276" y="252"/>
                <a:ext cx="185" cy="108"/>
              </a:xfrm>
              <a:prstGeom prst="ellips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9225" name="Group 9"/>
            <p:cNvGrpSpPr>
              <a:grpSpLocks/>
            </p:cNvGrpSpPr>
            <p:nvPr/>
          </p:nvGrpSpPr>
          <p:grpSpPr bwMode="auto">
            <a:xfrm>
              <a:off x="3134" y="0"/>
              <a:ext cx="768" cy="576"/>
              <a:chOff x="0" y="0"/>
              <a:chExt cx="768" cy="576"/>
            </a:xfrm>
          </p:grpSpPr>
          <p:sp>
            <p:nvSpPr>
              <p:cNvPr id="9226" name="Oval 10"/>
              <p:cNvSpPr>
                <a:spLocks noChangeArrowheads="1"/>
              </p:cNvSpPr>
              <p:nvPr/>
            </p:nvSpPr>
            <p:spPr bwMode="hidden">
              <a:xfrm>
                <a:off x="0" y="0"/>
                <a:ext cx="768" cy="576"/>
              </a:xfrm>
              <a:prstGeom prst="ellipse">
                <a:avLst/>
              </a:pr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27" name="Oval 11"/>
              <p:cNvSpPr>
                <a:spLocks noChangeArrowheads="1"/>
              </p:cNvSpPr>
              <p:nvPr/>
            </p:nvSpPr>
            <p:spPr bwMode="hidden">
              <a:xfrm>
                <a:off x="276" y="252"/>
                <a:ext cx="185" cy="108"/>
              </a:xfrm>
              <a:prstGeom prst="ellips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9228" name="Group 12"/>
            <p:cNvGrpSpPr>
              <a:grpSpLocks/>
            </p:cNvGrpSpPr>
            <p:nvPr/>
          </p:nvGrpSpPr>
          <p:grpSpPr bwMode="auto">
            <a:xfrm>
              <a:off x="3115" y="0"/>
              <a:ext cx="2170" cy="1702"/>
              <a:chOff x="3115" y="0"/>
              <a:chExt cx="2170" cy="1702"/>
            </a:xfrm>
          </p:grpSpPr>
          <p:grpSp>
            <p:nvGrpSpPr>
              <p:cNvPr id="9229" name="Group 13"/>
              <p:cNvGrpSpPr>
                <a:grpSpLocks/>
              </p:cNvGrpSpPr>
              <p:nvPr/>
            </p:nvGrpSpPr>
            <p:grpSpPr bwMode="auto">
              <a:xfrm>
                <a:off x="3640" y="308"/>
                <a:ext cx="1145" cy="844"/>
                <a:chOff x="1265" y="814"/>
                <a:chExt cx="2919" cy="2151"/>
              </a:xfrm>
            </p:grpSpPr>
            <p:sp>
              <p:nvSpPr>
                <p:cNvPr id="9230" name="Oval 14"/>
                <p:cNvSpPr>
                  <a:spLocks noChangeArrowheads="1"/>
                </p:cNvSpPr>
                <p:nvPr/>
              </p:nvSpPr>
              <p:spPr bwMode="hidden">
                <a:xfrm>
                  <a:off x="1265" y="814"/>
                  <a:ext cx="2919" cy="2151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2"/>
                    </a:gs>
                    <a:gs pos="100000">
                      <a:schemeClr val="bg1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9231" name="Oval 15"/>
                <p:cNvSpPr>
                  <a:spLocks noChangeArrowheads="1"/>
                </p:cNvSpPr>
                <p:nvPr/>
              </p:nvSpPr>
              <p:spPr bwMode="hidden">
                <a:xfrm>
                  <a:off x="2380" y="1601"/>
                  <a:ext cx="579" cy="406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2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9232" name="Group 16"/>
              <p:cNvGrpSpPr>
                <a:grpSpLocks/>
              </p:cNvGrpSpPr>
              <p:nvPr/>
            </p:nvGrpSpPr>
            <p:grpSpPr bwMode="auto">
              <a:xfrm>
                <a:off x="3115" y="0"/>
                <a:ext cx="2145" cy="1702"/>
                <a:chOff x="3115" y="0"/>
                <a:chExt cx="2145" cy="1702"/>
              </a:xfrm>
            </p:grpSpPr>
            <p:grpSp>
              <p:nvGrpSpPr>
                <p:cNvPr id="9233" name="Group 17"/>
                <p:cNvGrpSpPr>
                  <a:grpSpLocks/>
                </p:cNvGrpSpPr>
                <p:nvPr/>
              </p:nvGrpSpPr>
              <p:grpSpPr bwMode="auto">
                <a:xfrm>
                  <a:off x="4505" y="589"/>
                  <a:ext cx="493" cy="912"/>
                  <a:chOff x="3471" y="1530"/>
                  <a:chExt cx="1258" cy="2327"/>
                </a:xfrm>
              </p:grpSpPr>
              <p:sp>
                <p:nvSpPr>
                  <p:cNvPr id="9234" name="Freeform 18"/>
                  <p:cNvSpPr>
                    <a:spLocks/>
                  </p:cNvSpPr>
                  <p:nvPr/>
                </p:nvSpPr>
                <p:spPr bwMode="hidden">
                  <a:xfrm rot="2711884">
                    <a:off x="2765" y="2236"/>
                    <a:ext cx="1724" cy="312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9235" name="Freeform 19"/>
                  <p:cNvSpPr>
                    <a:spLocks/>
                  </p:cNvSpPr>
                  <p:nvPr/>
                </p:nvSpPr>
                <p:spPr bwMode="hidden">
                  <a:xfrm rot="2711884">
                    <a:off x="4021" y="3150"/>
                    <a:ext cx="925" cy="490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9236" name="Group 20"/>
                <p:cNvGrpSpPr>
                  <a:grpSpLocks/>
                </p:cNvGrpSpPr>
                <p:nvPr/>
              </p:nvGrpSpPr>
              <p:grpSpPr bwMode="auto">
                <a:xfrm>
                  <a:off x="4267" y="781"/>
                  <a:ext cx="966" cy="522"/>
                  <a:chOff x="2864" y="2019"/>
                  <a:chExt cx="2463" cy="1332"/>
                </a:xfrm>
              </p:grpSpPr>
              <p:sp>
                <p:nvSpPr>
                  <p:cNvPr id="9237" name="Freeform 21"/>
                  <p:cNvSpPr>
                    <a:spLocks/>
                  </p:cNvSpPr>
                  <p:nvPr/>
                </p:nvSpPr>
                <p:spPr bwMode="hidden">
                  <a:xfrm rot="2104081">
                    <a:off x="2864" y="2019"/>
                    <a:ext cx="1814" cy="347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9238" name="Freeform 22"/>
                  <p:cNvSpPr>
                    <a:spLocks/>
                  </p:cNvSpPr>
                  <p:nvPr/>
                </p:nvSpPr>
                <p:spPr bwMode="hidden">
                  <a:xfrm rot="2104081">
                    <a:off x="4353" y="2806"/>
                    <a:ext cx="974" cy="545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9239" name="Group 23"/>
                <p:cNvGrpSpPr>
                  <a:grpSpLocks/>
                </p:cNvGrpSpPr>
                <p:nvPr/>
              </p:nvGrpSpPr>
              <p:grpSpPr bwMode="auto">
                <a:xfrm>
                  <a:off x="4280" y="707"/>
                  <a:ext cx="971" cy="417"/>
                  <a:chOff x="2897" y="1832"/>
                  <a:chExt cx="2477" cy="1064"/>
                </a:xfrm>
              </p:grpSpPr>
              <p:sp>
                <p:nvSpPr>
                  <p:cNvPr id="9240" name="Freeform 24"/>
                  <p:cNvSpPr>
                    <a:spLocks/>
                  </p:cNvSpPr>
                  <p:nvPr/>
                </p:nvSpPr>
                <p:spPr bwMode="hidden">
                  <a:xfrm rot="1582915">
                    <a:off x="2897" y="1832"/>
                    <a:ext cx="1736" cy="304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9241" name="Freeform 25"/>
                  <p:cNvSpPr>
                    <a:spLocks/>
                  </p:cNvSpPr>
                  <p:nvPr/>
                </p:nvSpPr>
                <p:spPr bwMode="hidden">
                  <a:xfrm rot="1582915">
                    <a:off x="4442" y="2420"/>
                    <a:ext cx="932" cy="476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9242" name="Group 26"/>
                <p:cNvGrpSpPr>
                  <a:grpSpLocks/>
                </p:cNvGrpSpPr>
                <p:nvPr/>
              </p:nvGrpSpPr>
              <p:grpSpPr bwMode="auto">
                <a:xfrm>
                  <a:off x="4291" y="630"/>
                  <a:ext cx="969" cy="364"/>
                  <a:chOff x="2924" y="1636"/>
                  <a:chExt cx="2472" cy="927"/>
                </a:xfrm>
              </p:grpSpPr>
              <p:sp>
                <p:nvSpPr>
                  <p:cNvPr id="9243" name="Freeform 27"/>
                  <p:cNvSpPr>
                    <a:spLocks/>
                  </p:cNvSpPr>
                  <p:nvPr/>
                </p:nvSpPr>
                <p:spPr bwMode="hidden">
                  <a:xfrm rot="1080363">
                    <a:off x="2924" y="1636"/>
                    <a:ext cx="1677" cy="335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9244" name="Freeform 28"/>
                  <p:cNvSpPr>
                    <a:spLocks/>
                  </p:cNvSpPr>
                  <p:nvPr/>
                </p:nvSpPr>
                <p:spPr bwMode="hidden">
                  <a:xfrm rot="1080363">
                    <a:off x="4495" y="2037"/>
                    <a:ext cx="901" cy="526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9245" name="Group 29"/>
                <p:cNvGrpSpPr>
                  <a:grpSpLocks/>
                </p:cNvGrpSpPr>
                <p:nvPr/>
              </p:nvGrpSpPr>
              <p:grpSpPr bwMode="auto">
                <a:xfrm>
                  <a:off x="4304" y="543"/>
                  <a:ext cx="918" cy="258"/>
                  <a:chOff x="2958" y="1414"/>
                  <a:chExt cx="2342" cy="657"/>
                </a:xfrm>
              </p:grpSpPr>
              <p:sp>
                <p:nvSpPr>
                  <p:cNvPr id="9246" name="Freeform 30"/>
                  <p:cNvSpPr>
                    <a:spLocks/>
                  </p:cNvSpPr>
                  <p:nvPr/>
                </p:nvSpPr>
                <p:spPr bwMode="hidden">
                  <a:xfrm rot="463793">
                    <a:off x="2958" y="1414"/>
                    <a:ext cx="1545" cy="312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9247" name="Freeform 31"/>
                  <p:cNvSpPr>
                    <a:spLocks/>
                  </p:cNvSpPr>
                  <p:nvPr/>
                </p:nvSpPr>
                <p:spPr bwMode="hidden">
                  <a:xfrm rot="463793">
                    <a:off x="4470" y="1582"/>
                    <a:ext cx="830" cy="489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9248" name="Group 32"/>
                <p:cNvGrpSpPr>
                  <a:grpSpLocks/>
                </p:cNvGrpSpPr>
                <p:nvPr/>
              </p:nvGrpSpPr>
              <p:grpSpPr bwMode="auto">
                <a:xfrm>
                  <a:off x="4314" y="487"/>
                  <a:ext cx="843" cy="134"/>
                  <a:chOff x="2983" y="1269"/>
                  <a:chExt cx="2150" cy="343"/>
                </a:xfrm>
              </p:grpSpPr>
              <p:sp>
                <p:nvSpPr>
                  <p:cNvPr id="9249" name="Freeform 33"/>
                  <p:cNvSpPr>
                    <a:spLocks/>
                  </p:cNvSpPr>
                  <p:nvPr/>
                </p:nvSpPr>
                <p:spPr bwMode="hidden">
                  <a:xfrm rot="-84182">
                    <a:off x="2983" y="1289"/>
                    <a:ext cx="1404" cy="219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9250" name="Freeform 34"/>
                  <p:cNvSpPr>
                    <a:spLocks/>
                  </p:cNvSpPr>
                  <p:nvPr/>
                </p:nvSpPr>
                <p:spPr bwMode="hidden">
                  <a:xfrm rot="-84182">
                    <a:off x="4379" y="1269"/>
                    <a:ext cx="754" cy="343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9251" name="Group 35"/>
                <p:cNvGrpSpPr>
                  <a:grpSpLocks/>
                </p:cNvGrpSpPr>
                <p:nvPr/>
              </p:nvGrpSpPr>
              <p:grpSpPr bwMode="auto">
                <a:xfrm>
                  <a:off x="4296" y="349"/>
                  <a:ext cx="737" cy="167"/>
                  <a:chOff x="2938" y="917"/>
                  <a:chExt cx="1879" cy="427"/>
                </a:xfrm>
              </p:grpSpPr>
              <p:sp>
                <p:nvSpPr>
                  <p:cNvPr id="9252" name="Freeform 36"/>
                  <p:cNvSpPr>
                    <a:spLocks/>
                  </p:cNvSpPr>
                  <p:nvPr/>
                </p:nvSpPr>
                <p:spPr bwMode="hidden">
                  <a:xfrm rot="-802576">
                    <a:off x="2938" y="1129"/>
                    <a:ext cx="1233" cy="215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9253" name="Freeform 37"/>
                  <p:cNvSpPr>
                    <a:spLocks/>
                  </p:cNvSpPr>
                  <p:nvPr/>
                </p:nvSpPr>
                <p:spPr bwMode="hidden">
                  <a:xfrm rot="-802576">
                    <a:off x="4155" y="917"/>
                    <a:ext cx="662" cy="338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9254" name="Group 38"/>
                <p:cNvGrpSpPr>
                  <a:grpSpLocks/>
                </p:cNvGrpSpPr>
                <p:nvPr/>
              </p:nvGrpSpPr>
              <p:grpSpPr bwMode="auto">
                <a:xfrm>
                  <a:off x="3394" y="637"/>
                  <a:ext cx="493" cy="912"/>
                  <a:chOff x="637" y="1653"/>
                  <a:chExt cx="1257" cy="2326"/>
                </a:xfrm>
              </p:grpSpPr>
              <p:sp>
                <p:nvSpPr>
                  <p:cNvPr id="9255" name="Freeform 39"/>
                  <p:cNvSpPr>
                    <a:spLocks/>
                  </p:cNvSpPr>
                  <p:nvPr/>
                </p:nvSpPr>
                <p:spPr bwMode="hidden">
                  <a:xfrm rot="18888116" flipH="1">
                    <a:off x="876" y="2359"/>
                    <a:ext cx="1724" cy="312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9256" name="Freeform 40"/>
                  <p:cNvSpPr>
                    <a:spLocks/>
                  </p:cNvSpPr>
                  <p:nvPr/>
                </p:nvSpPr>
                <p:spPr bwMode="hidden">
                  <a:xfrm rot="18888116" flipH="1">
                    <a:off x="419" y="3272"/>
                    <a:ext cx="925" cy="490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9257" name="Group 41"/>
                <p:cNvGrpSpPr>
                  <a:grpSpLocks/>
                </p:cNvGrpSpPr>
                <p:nvPr/>
              </p:nvGrpSpPr>
              <p:grpSpPr bwMode="auto">
                <a:xfrm>
                  <a:off x="3142" y="850"/>
                  <a:ext cx="966" cy="522"/>
                  <a:chOff x="-5" y="2196"/>
                  <a:chExt cx="2463" cy="1332"/>
                </a:xfrm>
              </p:grpSpPr>
              <p:sp>
                <p:nvSpPr>
                  <p:cNvPr id="9258" name="Freeform 42"/>
                  <p:cNvSpPr>
                    <a:spLocks/>
                  </p:cNvSpPr>
                  <p:nvPr/>
                </p:nvSpPr>
                <p:spPr bwMode="hidden">
                  <a:xfrm rot="19495919" flipH="1">
                    <a:off x="644" y="2196"/>
                    <a:ext cx="1814" cy="347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9259" name="Freeform 43"/>
                  <p:cNvSpPr>
                    <a:spLocks/>
                  </p:cNvSpPr>
                  <p:nvPr/>
                </p:nvSpPr>
                <p:spPr bwMode="hidden">
                  <a:xfrm rot="19495919" flipH="1">
                    <a:off x="-5" y="2983"/>
                    <a:ext cx="974" cy="545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9260" name="Group 44"/>
                <p:cNvGrpSpPr>
                  <a:grpSpLocks/>
                </p:cNvGrpSpPr>
                <p:nvPr/>
              </p:nvGrpSpPr>
              <p:grpSpPr bwMode="auto">
                <a:xfrm>
                  <a:off x="3124" y="777"/>
                  <a:ext cx="971" cy="417"/>
                  <a:chOff x="-52" y="2009"/>
                  <a:chExt cx="2477" cy="1064"/>
                </a:xfrm>
              </p:grpSpPr>
              <p:sp>
                <p:nvSpPr>
                  <p:cNvPr id="9261" name="Freeform 45"/>
                  <p:cNvSpPr>
                    <a:spLocks/>
                  </p:cNvSpPr>
                  <p:nvPr/>
                </p:nvSpPr>
                <p:spPr bwMode="hidden">
                  <a:xfrm rot="20017085" flipH="1">
                    <a:off x="689" y="2009"/>
                    <a:ext cx="1736" cy="304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9262" name="Freeform 46"/>
                  <p:cNvSpPr>
                    <a:spLocks/>
                  </p:cNvSpPr>
                  <p:nvPr/>
                </p:nvSpPr>
                <p:spPr bwMode="hidden">
                  <a:xfrm rot="20017085" flipH="1">
                    <a:off x="-52" y="2597"/>
                    <a:ext cx="932" cy="476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9263" name="Group 47"/>
                <p:cNvGrpSpPr>
                  <a:grpSpLocks/>
                </p:cNvGrpSpPr>
                <p:nvPr/>
              </p:nvGrpSpPr>
              <p:grpSpPr bwMode="auto">
                <a:xfrm>
                  <a:off x="3115" y="700"/>
                  <a:ext cx="969" cy="363"/>
                  <a:chOff x="-74" y="1813"/>
                  <a:chExt cx="2472" cy="927"/>
                </a:xfrm>
              </p:grpSpPr>
              <p:sp>
                <p:nvSpPr>
                  <p:cNvPr id="9264" name="Freeform 48"/>
                  <p:cNvSpPr>
                    <a:spLocks/>
                  </p:cNvSpPr>
                  <p:nvPr/>
                </p:nvSpPr>
                <p:spPr bwMode="hidden">
                  <a:xfrm rot="20519637" flipH="1">
                    <a:off x="721" y="1813"/>
                    <a:ext cx="1677" cy="335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9265" name="Freeform 49"/>
                  <p:cNvSpPr>
                    <a:spLocks/>
                  </p:cNvSpPr>
                  <p:nvPr/>
                </p:nvSpPr>
                <p:spPr bwMode="hidden">
                  <a:xfrm rot="20519637" flipH="1">
                    <a:off x="-74" y="2214"/>
                    <a:ext cx="901" cy="526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9266" name="Group 50"/>
                <p:cNvGrpSpPr>
                  <a:grpSpLocks/>
                </p:cNvGrpSpPr>
                <p:nvPr/>
              </p:nvGrpSpPr>
              <p:grpSpPr bwMode="auto">
                <a:xfrm>
                  <a:off x="3153" y="613"/>
                  <a:ext cx="918" cy="257"/>
                  <a:chOff x="22" y="1591"/>
                  <a:chExt cx="2342" cy="657"/>
                </a:xfrm>
              </p:grpSpPr>
              <p:sp>
                <p:nvSpPr>
                  <p:cNvPr id="9267" name="Freeform 51"/>
                  <p:cNvSpPr>
                    <a:spLocks/>
                  </p:cNvSpPr>
                  <p:nvPr/>
                </p:nvSpPr>
                <p:spPr bwMode="hidden">
                  <a:xfrm rot="21136207" flipH="1">
                    <a:off x="819" y="1591"/>
                    <a:ext cx="1545" cy="312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9268" name="Freeform 52"/>
                  <p:cNvSpPr>
                    <a:spLocks/>
                  </p:cNvSpPr>
                  <p:nvPr/>
                </p:nvSpPr>
                <p:spPr bwMode="hidden">
                  <a:xfrm rot="21136207" flipH="1">
                    <a:off x="22" y="1759"/>
                    <a:ext cx="830" cy="489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9269" name="Group 53"/>
                <p:cNvGrpSpPr>
                  <a:grpSpLocks/>
                </p:cNvGrpSpPr>
                <p:nvPr/>
              </p:nvGrpSpPr>
              <p:grpSpPr bwMode="auto">
                <a:xfrm>
                  <a:off x="3218" y="556"/>
                  <a:ext cx="843" cy="134"/>
                  <a:chOff x="189" y="1446"/>
                  <a:chExt cx="2150" cy="343"/>
                </a:xfrm>
              </p:grpSpPr>
              <p:sp>
                <p:nvSpPr>
                  <p:cNvPr id="9270" name="Freeform 54"/>
                  <p:cNvSpPr>
                    <a:spLocks/>
                  </p:cNvSpPr>
                  <p:nvPr/>
                </p:nvSpPr>
                <p:spPr bwMode="hidden">
                  <a:xfrm rot="84182" flipH="1">
                    <a:off x="935" y="1466"/>
                    <a:ext cx="1404" cy="219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9271" name="Freeform 55"/>
                  <p:cNvSpPr>
                    <a:spLocks/>
                  </p:cNvSpPr>
                  <p:nvPr/>
                </p:nvSpPr>
                <p:spPr bwMode="hidden">
                  <a:xfrm rot="84182" flipH="1">
                    <a:off x="189" y="1446"/>
                    <a:ext cx="754" cy="343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9272" name="Group 56"/>
                <p:cNvGrpSpPr>
                  <a:grpSpLocks/>
                </p:cNvGrpSpPr>
                <p:nvPr/>
              </p:nvGrpSpPr>
              <p:grpSpPr bwMode="auto">
                <a:xfrm>
                  <a:off x="3342" y="418"/>
                  <a:ext cx="737" cy="167"/>
                  <a:chOff x="505" y="1094"/>
                  <a:chExt cx="1879" cy="427"/>
                </a:xfrm>
              </p:grpSpPr>
              <p:sp>
                <p:nvSpPr>
                  <p:cNvPr id="9273" name="Freeform 57"/>
                  <p:cNvSpPr>
                    <a:spLocks/>
                  </p:cNvSpPr>
                  <p:nvPr/>
                </p:nvSpPr>
                <p:spPr bwMode="hidden">
                  <a:xfrm rot="802576" flipH="1">
                    <a:off x="1151" y="1306"/>
                    <a:ext cx="1233" cy="215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9274" name="Freeform 58"/>
                  <p:cNvSpPr>
                    <a:spLocks/>
                  </p:cNvSpPr>
                  <p:nvPr/>
                </p:nvSpPr>
                <p:spPr bwMode="hidden">
                  <a:xfrm rot="802576" flipH="1">
                    <a:off x="505" y="1094"/>
                    <a:ext cx="662" cy="338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9275" name="Group 59"/>
                <p:cNvGrpSpPr>
                  <a:grpSpLocks/>
                </p:cNvGrpSpPr>
                <p:nvPr/>
              </p:nvGrpSpPr>
              <p:grpSpPr bwMode="auto">
                <a:xfrm>
                  <a:off x="3386" y="341"/>
                  <a:ext cx="725" cy="218"/>
                  <a:chOff x="616" y="899"/>
                  <a:chExt cx="1850" cy="554"/>
                </a:xfrm>
              </p:grpSpPr>
              <p:sp>
                <p:nvSpPr>
                  <p:cNvPr id="9276" name="Freeform 60"/>
                  <p:cNvSpPr>
                    <a:spLocks/>
                  </p:cNvSpPr>
                  <p:nvPr/>
                </p:nvSpPr>
                <p:spPr bwMode="hidden">
                  <a:xfrm rot="1277471" flipH="1">
                    <a:off x="1233" y="1238"/>
                    <a:ext cx="1233" cy="215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9277" name="Freeform 61"/>
                  <p:cNvSpPr>
                    <a:spLocks/>
                  </p:cNvSpPr>
                  <p:nvPr/>
                </p:nvSpPr>
                <p:spPr bwMode="hidden">
                  <a:xfrm rot="1277471" flipH="1">
                    <a:off x="616" y="899"/>
                    <a:ext cx="662" cy="338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9278" name="Group 62"/>
                <p:cNvGrpSpPr>
                  <a:grpSpLocks/>
                </p:cNvGrpSpPr>
                <p:nvPr/>
              </p:nvGrpSpPr>
              <p:grpSpPr bwMode="auto">
                <a:xfrm>
                  <a:off x="3472" y="231"/>
                  <a:ext cx="693" cy="291"/>
                  <a:chOff x="3472" y="231"/>
                  <a:chExt cx="693" cy="291"/>
                </a:xfrm>
              </p:grpSpPr>
              <p:sp>
                <p:nvSpPr>
                  <p:cNvPr id="9279" name="Freeform 63"/>
                  <p:cNvSpPr>
                    <a:spLocks/>
                  </p:cNvSpPr>
                  <p:nvPr/>
                </p:nvSpPr>
                <p:spPr bwMode="hidden">
                  <a:xfrm rot="2028410" flipH="1">
                    <a:off x="3681" y="438"/>
                    <a:ext cx="484" cy="84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9280" name="Freeform 64"/>
                  <p:cNvSpPr>
                    <a:spLocks/>
                  </p:cNvSpPr>
                  <p:nvPr/>
                </p:nvSpPr>
                <p:spPr bwMode="hidden">
                  <a:xfrm rot="2028410" flipH="1">
                    <a:off x="3472" y="231"/>
                    <a:ext cx="260" cy="132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9281" name="Group 65"/>
                <p:cNvGrpSpPr>
                  <a:grpSpLocks/>
                </p:cNvGrpSpPr>
                <p:nvPr/>
              </p:nvGrpSpPr>
              <p:grpSpPr bwMode="auto">
                <a:xfrm>
                  <a:off x="3554" y="118"/>
                  <a:ext cx="664" cy="349"/>
                  <a:chOff x="3554" y="118"/>
                  <a:chExt cx="664" cy="349"/>
                </a:xfrm>
              </p:grpSpPr>
              <p:sp>
                <p:nvSpPr>
                  <p:cNvPr id="9282" name="Freeform 66"/>
                  <p:cNvSpPr>
                    <a:spLocks/>
                  </p:cNvSpPr>
                  <p:nvPr/>
                </p:nvSpPr>
                <p:spPr bwMode="hidden">
                  <a:xfrm rot="2664424" flipH="1">
                    <a:off x="3727" y="383"/>
                    <a:ext cx="491" cy="84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9283" name="Freeform 67"/>
                  <p:cNvSpPr>
                    <a:spLocks/>
                  </p:cNvSpPr>
                  <p:nvPr/>
                </p:nvSpPr>
                <p:spPr bwMode="hidden">
                  <a:xfrm rot="2664424" flipH="1">
                    <a:off x="3554" y="118"/>
                    <a:ext cx="264" cy="132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9284" name="Group 68"/>
                <p:cNvGrpSpPr>
                  <a:grpSpLocks/>
                </p:cNvGrpSpPr>
                <p:nvPr/>
              </p:nvGrpSpPr>
              <p:grpSpPr bwMode="auto">
                <a:xfrm>
                  <a:off x="3784" y="30"/>
                  <a:ext cx="305" cy="593"/>
                  <a:chOff x="1633" y="104"/>
                  <a:chExt cx="778" cy="1512"/>
                </a:xfrm>
              </p:grpSpPr>
              <p:sp>
                <p:nvSpPr>
                  <p:cNvPr id="9285" name="Freeform 69"/>
                  <p:cNvSpPr>
                    <a:spLocks/>
                  </p:cNvSpPr>
                  <p:nvPr/>
                </p:nvSpPr>
                <p:spPr bwMode="hidden">
                  <a:xfrm rot="3473776" flipH="1">
                    <a:off x="1754" y="958"/>
                    <a:ext cx="1100" cy="215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9286" name="Freeform 70"/>
                  <p:cNvSpPr>
                    <a:spLocks/>
                  </p:cNvSpPr>
                  <p:nvPr/>
                </p:nvSpPr>
                <p:spPr bwMode="hidden">
                  <a:xfrm rot="3473776" flipH="1">
                    <a:off x="1506" y="231"/>
                    <a:ext cx="591" cy="338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9287" name="Group 71"/>
                <p:cNvGrpSpPr>
                  <a:grpSpLocks/>
                </p:cNvGrpSpPr>
                <p:nvPr/>
              </p:nvGrpSpPr>
              <p:grpSpPr bwMode="auto">
                <a:xfrm>
                  <a:off x="3903" y="0"/>
                  <a:ext cx="248" cy="601"/>
                  <a:chOff x="1935" y="28"/>
                  <a:chExt cx="634" cy="1534"/>
                </a:xfrm>
              </p:grpSpPr>
              <p:sp>
                <p:nvSpPr>
                  <p:cNvPr id="9288" name="Freeform 72"/>
                  <p:cNvSpPr>
                    <a:spLocks/>
                  </p:cNvSpPr>
                  <p:nvPr/>
                </p:nvSpPr>
                <p:spPr bwMode="hidden">
                  <a:xfrm rot="4126480" flipH="1">
                    <a:off x="1931" y="924"/>
                    <a:ext cx="1061" cy="215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9289" name="Freeform 73"/>
                  <p:cNvSpPr>
                    <a:spLocks/>
                  </p:cNvSpPr>
                  <p:nvPr/>
                </p:nvSpPr>
                <p:spPr bwMode="hidden">
                  <a:xfrm rot="4126480" flipH="1">
                    <a:off x="1819" y="144"/>
                    <a:ext cx="570" cy="338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9290" name="Group 74"/>
                <p:cNvGrpSpPr>
                  <a:grpSpLocks/>
                </p:cNvGrpSpPr>
                <p:nvPr/>
              </p:nvGrpSpPr>
              <p:grpSpPr bwMode="auto">
                <a:xfrm>
                  <a:off x="4251" y="252"/>
                  <a:ext cx="723" cy="222"/>
                  <a:chOff x="2822" y="672"/>
                  <a:chExt cx="1845" cy="566"/>
                </a:xfrm>
              </p:grpSpPr>
              <p:sp>
                <p:nvSpPr>
                  <p:cNvPr id="9291" name="Freeform 75"/>
                  <p:cNvSpPr>
                    <a:spLocks/>
                  </p:cNvSpPr>
                  <p:nvPr/>
                </p:nvSpPr>
                <p:spPr bwMode="hidden">
                  <a:xfrm rot="-1325434">
                    <a:off x="2822" y="1023"/>
                    <a:ext cx="1233" cy="215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9292" name="Freeform 76"/>
                  <p:cNvSpPr>
                    <a:spLocks/>
                  </p:cNvSpPr>
                  <p:nvPr/>
                </p:nvSpPr>
                <p:spPr bwMode="hidden">
                  <a:xfrm rot="-1325434">
                    <a:off x="4005" y="672"/>
                    <a:ext cx="662" cy="338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9293" name="Group 77"/>
                <p:cNvGrpSpPr>
                  <a:grpSpLocks/>
                </p:cNvGrpSpPr>
                <p:nvPr/>
              </p:nvGrpSpPr>
              <p:grpSpPr bwMode="auto">
                <a:xfrm>
                  <a:off x="4196" y="163"/>
                  <a:ext cx="699" cy="282"/>
                  <a:chOff x="2683" y="445"/>
                  <a:chExt cx="1781" cy="717"/>
                </a:xfrm>
              </p:grpSpPr>
              <p:sp>
                <p:nvSpPr>
                  <p:cNvPr id="9294" name="Freeform 78"/>
                  <p:cNvSpPr>
                    <a:spLocks/>
                  </p:cNvSpPr>
                  <p:nvPr/>
                </p:nvSpPr>
                <p:spPr bwMode="hidden">
                  <a:xfrm rot="-1921064">
                    <a:off x="2683" y="947"/>
                    <a:ext cx="1233" cy="215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9295" name="Freeform 79"/>
                  <p:cNvSpPr>
                    <a:spLocks/>
                  </p:cNvSpPr>
                  <p:nvPr/>
                </p:nvSpPr>
                <p:spPr bwMode="hidden">
                  <a:xfrm rot="-1921064">
                    <a:off x="3802" y="445"/>
                    <a:ext cx="662" cy="338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9296" name="Freeform 80"/>
                <p:cNvSpPr>
                  <a:spLocks/>
                </p:cNvSpPr>
                <p:nvPr/>
              </p:nvSpPr>
              <p:spPr bwMode="hidden">
                <a:xfrm rot="4578755" flipH="1">
                  <a:off x="3968" y="372"/>
                  <a:ext cx="403" cy="57"/>
                </a:xfrm>
                <a:custGeom>
                  <a:avLst/>
                  <a:gdLst/>
                  <a:ahLst/>
                  <a:cxnLst>
                    <a:cxn ang="0">
                      <a:pos x="0" y="504"/>
                    </a:cxn>
                    <a:cxn ang="0">
                      <a:pos x="864" y="168"/>
                    </a:cxn>
                    <a:cxn ang="0">
                      <a:pos x="1776" y="24"/>
                    </a:cxn>
                    <a:cxn ang="0">
                      <a:pos x="2736" y="24"/>
                    </a:cxn>
                    <a:cxn ang="0">
                      <a:pos x="2720" y="103"/>
                    </a:cxn>
                    <a:cxn ang="0">
                      <a:pos x="1764" y="103"/>
                    </a:cxn>
                    <a:cxn ang="0">
                      <a:pos x="654" y="292"/>
                    </a:cxn>
                    <a:cxn ang="0">
                      <a:pos x="0" y="504"/>
                    </a:cxn>
                  </a:cxnLst>
                  <a:rect l="0" t="0" r="r" b="b"/>
                  <a:pathLst>
                    <a:path w="2736" h="504">
                      <a:moveTo>
                        <a:pt x="0" y="504"/>
                      </a:moveTo>
                      <a:cubicBezTo>
                        <a:pt x="24" y="488"/>
                        <a:pt x="568" y="248"/>
                        <a:pt x="864" y="168"/>
                      </a:cubicBezTo>
                      <a:cubicBezTo>
                        <a:pt x="1160" y="88"/>
                        <a:pt x="1464" y="48"/>
                        <a:pt x="1776" y="24"/>
                      </a:cubicBezTo>
                      <a:cubicBezTo>
                        <a:pt x="2088" y="0"/>
                        <a:pt x="2579" y="11"/>
                        <a:pt x="2736" y="24"/>
                      </a:cubicBezTo>
                      <a:lnTo>
                        <a:pt x="2720" y="103"/>
                      </a:lnTo>
                      <a:cubicBezTo>
                        <a:pt x="2558" y="116"/>
                        <a:pt x="2108" y="71"/>
                        <a:pt x="1764" y="103"/>
                      </a:cubicBezTo>
                      <a:cubicBezTo>
                        <a:pt x="1209" y="136"/>
                        <a:pt x="998" y="192"/>
                        <a:pt x="654" y="292"/>
                      </a:cubicBezTo>
                      <a:cubicBezTo>
                        <a:pt x="358" y="356"/>
                        <a:pt x="136" y="460"/>
                        <a:pt x="0" y="504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chemeClr val="fol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9297" name="Freeform 81"/>
                <p:cNvSpPr>
                  <a:spLocks/>
                </p:cNvSpPr>
                <p:nvPr/>
              </p:nvSpPr>
              <p:spPr bwMode="hidden">
                <a:xfrm rot="4578755" flipH="1">
                  <a:off x="3977" y="77"/>
                  <a:ext cx="216" cy="90"/>
                </a:xfrm>
                <a:custGeom>
                  <a:avLst/>
                  <a:gdLst/>
                  <a:ahLst/>
                  <a:cxnLst>
                    <a:cxn ang="0">
                      <a:pos x="5" y="8"/>
                    </a:cxn>
                    <a:cxn ang="0">
                      <a:pos x="485" y="56"/>
                    </a:cxn>
                    <a:cxn ang="0">
                      <a:pos x="1157" y="200"/>
                    </a:cxn>
                    <a:cxn ang="0">
                      <a:pos x="1611" y="432"/>
                    </a:cxn>
                    <a:cxn ang="0">
                      <a:pos x="1756" y="609"/>
                    </a:cxn>
                    <a:cxn ang="0">
                      <a:pos x="1689" y="787"/>
                    </a:cxn>
                    <a:cxn ang="0">
                      <a:pos x="1589" y="632"/>
                    </a:cxn>
                    <a:cxn ang="0">
                      <a:pos x="1389" y="454"/>
                    </a:cxn>
                    <a:cxn ang="0">
                      <a:pos x="1109" y="296"/>
                    </a:cxn>
                    <a:cxn ang="0">
                      <a:pos x="581" y="152"/>
                    </a:cxn>
                    <a:cxn ang="0">
                      <a:pos x="0" y="76"/>
                    </a:cxn>
                    <a:cxn ang="0">
                      <a:pos x="5" y="8"/>
                    </a:cxn>
                  </a:cxnLst>
                  <a:rect l="0" t="0" r="r" b="b"/>
                  <a:pathLst>
                    <a:path w="1769" h="791">
                      <a:moveTo>
                        <a:pt x="5" y="8"/>
                      </a:moveTo>
                      <a:cubicBezTo>
                        <a:pt x="85" y="0"/>
                        <a:pt x="293" y="24"/>
                        <a:pt x="485" y="56"/>
                      </a:cubicBezTo>
                      <a:cubicBezTo>
                        <a:pt x="677" y="88"/>
                        <a:pt x="969" y="137"/>
                        <a:pt x="1157" y="200"/>
                      </a:cubicBezTo>
                      <a:cubicBezTo>
                        <a:pt x="1345" y="263"/>
                        <a:pt x="1511" y="364"/>
                        <a:pt x="1611" y="432"/>
                      </a:cubicBezTo>
                      <a:cubicBezTo>
                        <a:pt x="1711" y="500"/>
                        <a:pt x="1743" y="550"/>
                        <a:pt x="1756" y="609"/>
                      </a:cubicBezTo>
                      <a:cubicBezTo>
                        <a:pt x="1769" y="668"/>
                        <a:pt x="1717" y="783"/>
                        <a:pt x="1689" y="787"/>
                      </a:cubicBezTo>
                      <a:cubicBezTo>
                        <a:pt x="1661" y="791"/>
                        <a:pt x="1639" y="687"/>
                        <a:pt x="1589" y="632"/>
                      </a:cubicBezTo>
                      <a:cubicBezTo>
                        <a:pt x="1539" y="577"/>
                        <a:pt x="1469" y="510"/>
                        <a:pt x="1389" y="454"/>
                      </a:cubicBezTo>
                      <a:cubicBezTo>
                        <a:pt x="1309" y="398"/>
                        <a:pt x="1244" y="346"/>
                        <a:pt x="1109" y="296"/>
                      </a:cubicBezTo>
                      <a:cubicBezTo>
                        <a:pt x="974" y="246"/>
                        <a:pt x="766" y="189"/>
                        <a:pt x="581" y="152"/>
                      </a:cubicBezTo>
                      <a:cubicBezTo>
                        <a:pt x="396" y="115"/>
                        <a:pt x="96" y="100"/>
                        <a:pt x="0" y="76"/>
                      </a:cubicBezTo>
                      <a:lnTo>
                        <a:pt x="5" y="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1"/>
                    </a:gs>
                    <a:gs pos="100000">
                      <a:schemeClr val="folHlink"/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9298" name="Group 82"/>
                <p:cNvGrpSpPr>
                  <a:grpSpLocks/>
                </p:cNvGrpSpPr>
                <p:nvPr/>
              </p:nvGrpSpPr>
              <p:grpSpPr bwMode="auto">
                <a:xfrm>
                  <a:off x="4242" y="5"/>
                  <a:ext cx="251" cy="596"/>
                  <a:chOff x="2800" y="41"/>
                  <a:chExt cx="640" cy="1520"/>
                </a:xfrm>
              </p:grpSpPr>
              <p:sp>
                <p:nvSpPr>
                  <p:cNvPr id="9299" name="Freeform 83"/>
                  <p:cNvSpPr>
                    <a:spLocks/>
                  </p:cNvSpPr>
                  <p:nvPr/>
                </p:nvSpPr>
                <p:spPr bwMode="hidden">
                  <a:xfrm rot="-3857755">
                    <a:off x="2361" y="938"/>
                    <a:ext cx="1062" cy="184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9300" name="Freeform 84"/>
                  <p:cNvSpPr>
                    <a:spLocks/>
                  </p:cNvSpPr>
                  <p:nvPr/>
                </p:nvSpPr>
                <p:spPr bwMode="hidden">
                  <a:xfrm rot="-3857755">
                    <a:off x="3011" y="181"/>
                    <a:ext cx="570" cy="289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9301" name="Group 85"/>
                <p:cNvGrpSpPr>
                  <a:grpSpLocks/>
                </p:cNvGrpSpPr>
                <p:nvPr/>
              </p:nvGrpSpPr>
              <p:grpSpPr bwMode="auto">
                <a:xfrm>
                  <a:off x="4295" y="53"/>
                  <a:ext cx="398" cy="574"/>
                  <a:chOff x="2934" y="163"/>
                  <a:chExt cx="1017" cy="1464"/>
                </a:xfrm>
              </p:grpSpPr>
              <p:sp>
                <p:nvSpPr>
                  <p:cNvPr id="9302" name="Freeform 86"/>
                  <p:cNvSpPr>
                    <a:spLocks/>
                  </p:cNvSpPr>
                  <p:nvPr/>
                </p:nvSpPr>
                <p:spPr bwMode="hidden">
                  <a:xfrm rot="-2777260">
                    <a:off x="2491" y="915"/>
                    <a:ext cx="1155" cy="270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9303" name="Freeform 87"/>
                  <p:cNvSpPr>
                    <a:spLocks/>
                  </p:cNvSpPr>
                  <p:nvPr/>
                </p:nvSpPr>
                <p:spPr bwMode="hidden">
                  <a:xfrm rot="-2777260">
                    <a:off x="3430" y="261"/>
                    <a:ext cx="620" cy="423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9304" name="Group 88"/>
                <p:cNvGrpSpPr>
                  <a:grpSpLocks/>
                </p:cNvGrpSpPr>
                <p:nvPr/>
              </p:nvGrpSpPr>
              <p:grpSpPr bwMode="auto">
                <a:xfrm>
                  <a:off x="4215" y="2"/>
                  <a:ext cx="95" cy="567"/>
                  <a:chOff x="2730" y="32"/>
                  <a:chExt cx="243" cy="1448"/>
                </a:xfrm>
              </p:grpSpPr>
              <p:sp>
                <p:nvSpPr>
                  <p:cNvPr id="9305" name="Freeform 89"/>
                  <p:cNvSpPr>
                    <a:spLocks/>
                  </p:cNvSpPr>
                  <p:nvPr/>
                </p:nvSpPr>
                <p:spPr bwMode="hidden">
                  <a:xfrm rot="-4903748">
                    <a:off x="2296" y="960"/>
                    <a:ext cx="954" cy="86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9306" name="Freeform 90"/>
                  <p:cNvSpPr>
                    <a:spLocks/>
                  </p:cNvSpPr>
                  <p:nvPr/>
                </p:nvSpPr>
                <p:spPr bwMode="hidden">
                  <a:xfrm rot="-4903748">
                    <a:off x="2650" y="220"/>
                    <a:ext cx="512" cy="135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9307" name="Group 91"/>
                <p:cNvGrpSpPr>
                  <a:grpSpLocks/>
                </p:cNvGrpSpPr>
                <p:nvPr/>
              </p:nvGrpSpPr>
              <p:grpSpPr bwMode="auto">
                <a:xfrm>
                  <a:off x="3514" y="683"/>
                  <a:ext cx="425" cy="960"/>
                  <a:chOff x="943" y="1769"/>
                  <a:chExt cx="1085" cy="2450"/>
                </a:xfrm>
              </p:grpSpPr>
              <p:sp>
                <p:nvSpPr>
                  <p:cNvPr id="9308" name="Freeform 92"/>
                  <p:cNvSpPr>
                    <a:spLocks/>
                  </p:cNvSpPr>
                  <p:nvPr/>
                </p:nvSpPr>
                <p:spPr bwMode="hidden">
                  <a:xfrm rot="18335692" flipH="1">
                    <a:off x="1010" y="2475"/>
                    <a:ext cx="1724" cy="312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9309" name="Freeform 93"/>
                  <p:cNvSpPr>
                    <a:spLocks/>
                  </p:cNvSpPr>
                  <p:nvPr/>
                </p:nvSpPr>
                <p:spPr bwMode="hidden">
                  <a:xfrm rot="18335692" flipH="1">
                    <a:off x="725" y="3512"/>
                    <a:ext cx="925" cy="490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9310" name="Group 94"/>
                <p:cNvGrpSpPr>
                  <a:grpSpLocks/>
                </p:cNvGrpSpPr>
                <p:nvPr/>
              </p:nvGrpSpPr>
              <p:grpSpPr bwMode="auto">
                <a:xfrm>
                  <a:off x="3715" y="748"/>
                  <a:ext cx="300" cy="930"/>
                  <a:chOff x="1455" y="1936"/>
                  <a:chExt cx="766" cy="2373"/>
                </a:xfrm>
              </p:grpSpPr>
              <p:sp>
                <p:nvSpPr>
                  <p:cNvPr id="9311" name="Freeform 95"/>
                  <p:cNvSpPr>
                    <a:spLocks/>
                  </p:cNvSpPr>
                  <p:nvPr/>
                </p:nvSpPr>
                <p:spPr bwMode="hidden">
                  <a:xfrm rot="17542885" flipH="1">
                    <a:off x="1267" y="2578"/>
                    <a:ext cx="1595" cy="312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9312" name="Freeform 96"/>
                  <p:cNvSpPr>
                    <a:spLocks/>
                  </p:cNvSpPr>
                  <p:nvPr/>
                </p:nvSpPr>
                <p:spPr bwMode="hidden">
                  <a:xfrm rot="17542885" flipH="1">
                    <a:off x="1272" y="3636"/>
                    <a:ext cx="856" cy="490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9313" name="Group 97"/>
                <p:cNvGrpSpPr>
                  <a:grpSpLocks/>
                </p:cNvGrpSpPr>
                <p:nvPr/>
              </p:nvGrpSpPr>
              <p:grpSpPr bwMode="auto">
                <a:xfrm rot="88588">
                  <a:off x="3923" y="769"/>
                  <a:ext cx="180" cy="913"/>
                  <a:chOff x="1956" y="1990"/>
                  <a:chExt cx="492" cy="2604"/>
                </a:xfrm>
              </p:grpSpPr>
              <p:sp>
                <p:nvSpPr>
                  <p:cNvPr id="9314" name="Freeform 98"/>
                  <p:cNvSpPr>
                    <a:spLocks/>
                  </p:cNvSpPr>
                  <p:nvPr/>
                </p:nvSpPr>
                <p:spPr bwMode="hidden">
                  <a:xfrm rot="16782062" flipH="1">
                    <a:off x="1442" y="2695"/>
                    <a:ext cx="1711" cy="301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9315" name="Freeform 99"/>
                  <p:cNvSpPr>
                    <a:spLocks/>
                  </p:cNvSpPr>
                  <p:nvPr/>
                </p:nvSpPr>
                <p:spPr bwMode="hidden">
                  <a:xfrm rot="16782062" flipH="1">
                    <a:off x="1734" y="3898"/>
                    <a:ext cx="918" cy="473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9316" name="Group 100"/>
                <p:cNvGrpSpPr>
                  <a:grpSpLocks/>
                </p:cNvGrpSpPr>
                <p:nvPr/>
              </p:nvGrpSpPr>
              <p:grpSpPr bwMode="auto">
                <a:xfrm>
                  <a:off x="4451" y="662"/>
                  <a:ext cx="442" cy="951"/>
                  <a:chOff x="3334" y="1717"/>
                  <a:chExt cx="1125" cy="2426"/>
                </a:xfrm>
              </p:grpSpPr>
              <p:sp>
                <p:nvSpPr>
                  <p:cNvPr id="9317" name="Freeform 101"/>
                  <p:cNvSpPr>
                    <a:spLocks/>
                  </p:cNvSpPr>
                  <p:nvPr/>
                </p:nvSpPr>
                <p:spPr bwMode="hidden">
                  <a:xfrm rot="3144576">
                    <a:off x="2628" y="2423"/>
                    <a:ext cx="1724" cy="312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9318" name="Freeform 102"/>
                  <p:cNvSpPr>
                    <a:spLocks/>
                  </p:cNvSpPr>
                  <p:nvPr/>
                </p:nvSpPr>
                <p:spPr bwMode="hidden">
                  <a:xfrm rot="3144576">
                    <a:off x="3751" y="3436"/>
                    <a:ext cx="925" cy="490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9319" name="Group 103"/>
                <p:cNvGrpSpPr>
                  <a:grpSpLocks/>
                </p:cNvGrpSpPr>
                <p:nvPr/>
              </p:nvGrpSpPr>
              <p:grpSpPr bwMode="auto">
                <a:xfrm>
                  <a:off x="4391" y="721"/>
                  <a:ext cx="347" cy="951"/>
                  <a:chOff x="3181" y="1866"/>
                  <a:chExt cx="883" cy="2426"/>
                </a:xfrm>
              </p:grpSpPr>
              <p:sp>
                <p:nvSpPr>
                  <p:cNvPr id="9320" name="Freeform 104"/>
                  <p:cNvSpPr>
                    <a:spLocks/>
                  </p:cNvSpPr>
                  <p:nvPr/>
                </p:nvSpPr>
                <p:spPr bwMode="hidden">
                  <a:xfrm rot="3745735">
                    <a:off x="2506" y="2541"/>
                    <a:ext cx="1650" cy="299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9321" name="Freeform 105"/>
                  <p:cNvSpPr>
                    <a:spLocks/>
                  </p:cNvSpPr>
                  <p:nvPr/>
                </p:nvSpPr>
                <p:spPr bwMode="hidden">
                  <a:xfrm rot="3745735">
                    <a:off x="3387" y="3615"/>
                    <a:ext cx="885" cy="469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9322" name="Group 106"/>
                <p:cNvGrpSpPr>
                  <a:grpSpLocks/>
                </p:cNvGrpSpPr>
                <p:nvPr/>
              </p:nvGrpSpPr>
              <p:grpSpPr bwMode="auto">
                <a:xfrm>
                  <a:off x="4323" y="767"/>
                  <a:ext cx="243" cy="935"/>
                  <a:chOff x="3006" y="1983"/>
                  <a:chExt cx="619" cy="2386"/>
                </a:xfrm>
              </p:grpSpPr>
              <p:sp>
                <p:nvSpPr>
                  <p:cNvPr id="9323" name="Freeform 107"/>
                  <p:cNvSpPr>
                    <a:spLocks/>
                  </p:cNvSpPr>
                  <p:nvPr/>
                </p:nvSpPr>
                <p:spPr bwMode="hidden">
                  <a:xfrm rot="4286818">
                    <a:off x="2328" y="2661"/>
                    <a:ext cx="1601" cy="246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9324" name="Freeform 108"/>
                  <p:cNvSpPr>
                    <a:spLocks/>
                  </p:cNvSpPr>
                  <p:nvPr/>
                </p:nvSpPr>
                <p:spPr bwMode="hidden">
                  <a:xfrm rot="4286818">
                    <a:off x="3002" y="3747"/>
                    <a:ext cx="859" cy="386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9325" name="Group 109"/>
                <p:cNvGrpSpPr>
                  <a:grpSpLocks/>
                </p:cNvGrpSpPr>
                <p:nvPr/>
              </p:nvGrpSpPr>
              <p:grpSpPr bwMode="auto">
                <a:xfrm>
                  <a:off x="4249" y="813"/>
                  <a:ext cx="159" cy="870"/>
                  <a:chOff x="2819" y="2101"/>
                  <a:chExt cx="405" cy="2219"/>
                </a:xfrm>
              </p:grpSpPr>
              <p:sp>
                <p:nvSpPr>
                  <p:cNvPr id="9326" name="Freeform 110"/>
                  <p:cNvSpPr>
                    <a:spLocks/>
                  </p:cNvSpPr>
                  <p:nvPr/>
                </p:nvSpPr>
                <p:spPr bwMode="hidden">
                  <a:xfrm rot="4898956">
                    <a:off x="2206" y="2714"/>
                    <a:ext cx="1471" cy="246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9327" name="Freeform 111"/>
                  <p:cNvSpPr>
                    <a:spLocks/>
                  </p:cNvSpPr>
                  <p:nvPr/>
                </p:nvSpPr>
                <p:spPr bwMode="hidden">
                  <a:xfrm rot="4898956">
                    <a:off x="2636" y="3732"/>
                    <a:ext cx="790" cy="386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9328" name="Group 112"/>
                <p:cNvGrpSpPr>
                  <a:grpSpLocks/>
                </p:cNvGrpSpPr>
                <p:nvPr/>
              </p:nvGrpSpPr>
              <p:grpSpPr bwMode="auto">
                <a:xfrm>
                  <a:off x="4045" y="826"/>
                  <a:ext cx="167" cy="857"/>
                  <a:chOff x="2287" y="2135"/>
                  <a:chExt cx="426" cy="2185"/>
                </a:xfrm>
              </p:grpSpPr>
              <p:sp>
                <p:nvSpPr>
                  <p:cNvPr id="9329" name="Freeform 113"/>
                  <p:cNvSpPr>
                    <a:spLocks/>
                  </p:cNvSpPr>
                  <p:nvPr/>
                </p:nvSpPr>
                <p:spPr bwMode="hidden">
                  <a:xfrm rot="5755659">
                    <a:off x="1900" y="2760"/>
                    <a:ext cx="1437" cy="188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9330" name="Freeform 114"/>
                  <p:cNvSpPr>
                    <a:spLocks/>
                  </p:cNvSpPr>
                  <p:nvPr/>
                </p:nvSpPr>
                <p:spPr bwMode="hidden">
                  <a:xfrm rot="5755659">
                    <a:off x="2049" y="3787"/>
                    <a:ext cx="771" cy="295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9331" name="Freeform 115"/>
              <p:cNvSpPr>
                <a:spLocks/>
              </p:cNvSpPr>
              <p:nvPr/>
            </p:nvSpPr>
            <p:spPr bwMode="hidden">
              <a:xfrm flipH="1">
                <a:off x="3873" y="934"/>
                <a:ext cx="191" cy="580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332" name="Arc 116"/>
              <p:cNvSpPr>
                <a:spLocks/>
              </p:cNvSpPr>
              <p:nvPr/>
            </p:nvSpPr>
            <p:spPr bwMode="hidden">
              <a:xfrm flipH="1">
                <a:off x="3528" y="726"/>
                <a:ext cx="833" cy="903"/>
              </a:xfrm>
              <a:custGeom>
                <a:avLst/>
                <a:gdLst>
                  <a:gd name="G0" fmla="+- 0 0 0"/>
                  <a:gd name="G1" fmla="+- 20897 0 0"/>
                  <a:gd name="G2" fmla="+- 21600 0 0"/>
                  <a:gd name="T0" fmla="*/ 5467 w 21600"/>
                  <a:gd name="T1" fmla="*/ 0 h 21602"/>
                  <a:gd name="T2" fmla="*/ 21589 w 21600"/>
                  <a:gd name="T3" fmla="*/ 21602 h 21602"/>
                  <a:gd name="T4" fmla="*/ 0 w 21600"/>
                  <a:gd name="T5" fmla="*/ 20897 h 216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2" fill="none" extrusionOk="0">
                    <a:moveTo>
                      <a:pt x="5466" y="0"/>
                    </a:moveTo>
                    <a:cubicBezTo>
                      <a:pt x="14970" y="2486"/>
                      <a:pt x="21600" y="11073"/>
                      <a:pt x="21600" y="20897"/>
                    </a:cubicBezTo>
                    <a:cubicBezTo>
                      <a:pt x="21600" y="21132"/>
                      <a:pt x="21596" y="21367"/>
                      <a:pt x="21588" y="21601"/>
                    </a:cubicBezTo>
                  </a:path>
                  <a:path w="21600" h="21602" stroke="0" extrusionOk="0">
                    <a:moveTo>
                      <a:pt x="5466" y="0"/>
                    </a:moveTo>
                    <a:cubicBezTo>
                      <a:pt x="14970" y="2486"/>
                      <a:pt x="21600" y="11073"/>
                      <a:pt x="21600" y="20897"/>
                    </a:cubicBezTo>
                    <a:cubicBezTo>
                      <a:pt x="21600" y="21132"/>
                      <a:pt x="21596" y="21367"/>
                      <a:pt x="21588" y="21601"/>
                    </a:cubicBezTo>
                    <a:lnTo>
                      <a:pt x="0" y="20897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333" name="Arc 117"/>
              <p:cNvSpPr>
                <a:spLocks/>
              </p:cNvSpPr>
              <p:nvPr/>
            </p:nvSpPr>
            <p:spPr bwMode="hidden">
              <a:xfrm flipV="1">
                <a:off x="4278" y="179"/>
                <a:ext cx="1007" cy="802"/>
              </a:xfrm>
              <a:custGeom>
                <a:avLst/>
                <a:gdLst>
                  <a:gd name="G0" fmla="+- 17826 0 0"/>
                  <a:gd name="G1" fmla="+- 0 0 0"/>
                  <a:gd name="G2" fmla="+- 21600 0 0"/>
                  <a:gd name="T0" fmla="*/ 36729 w 36729"/>
                  <a:gd name="T1" fmla="*/ 10451 h 21600"/>
                  <a:gd name="T2" fmla="*/ 0 w 36729"/>
                  <a:gd name="T3" fmla="*/ 12197 h 21600"/>
                  <a:gd name="T4" fmla="*/ 17826 w 3672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6729" h="21600" fill="none" extrusionOk="0">
                    <a:moveTo>
                      <a:pt x="36729" y="10451"/>
                    </a:moveTo>
                    <a:cubicBezTo>
                      <a:pt x="32926" y="17330"/>
                      <a:pt x="25686" y="21599"/>
                      <a:pt x="17826" y="21600"/>
                    </a:cubicBezTo>
                    <a:cubicBezTo>
                      <a:pt x="10696" y="21600"/>
                      <a:pt x="4025" y="18081"/>
                      <a:pt x="-1" y="12197"/>
                    </a:cubicBezTo>
                  </a:path>
                  <a:path w="36729" h="21600" stroke="0" extrusionOk="0">
                    <a:moveTo>
                      <a:pt x="36729" y="10451"/>
                    </a:moveTo>
                    <a:cubicBezTo>
                      <a:pt x="32926" y="17330"/>
                      <a:pt x="25686" y="21599"/>
                      <a:pt x="17826" y="21600"/>
                    </a:cubicBezTo>
                    <a:cubicBezTo>
                      <a:pt x="10696" y="21600"/>
                      <a:pt x="4025" y="18081"/>
                      <a:pt x="-1" y="12197"/>
                    </a:cubicBezTo>
                    <a:lnTo>
                      <a:pt x="17826" y="0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334" name="Arc 118"/>
              <p:cNvSpPr>
                <a:spLocks/>
              </p:cNvSpPr>
              <p:nvPr/>
            </p:nvSpPr>
            <p:spPr bwMode="hidden">
              <a:xfrm flipH="1">
                <a:off x="3612" y="580"/>
                <a:ext cx="487" cy="933"/>
              </a:xfrm>
              <a:custGeom>
                <a:avLst/>
                <a:gdLst>
                  <a:gd name="G0" fmla="+- 7340 0 0"/>
                  <a:gd name="G1" fmla="+- 21600 0 0"/>
                  <a:gd name="G2" fmla="+- 21600 0 0"/>
                  <a:gd name="T0" fmla="*/ 0 w 28940"/>
                  <a:gd name="T1" fmla="*/ 1285 h 22305"/>
                  <a:gd name="T2" fmla="*/ 28929 w 28940"/>
                  <a:gd name="T3" fmla="*/ 22305 h 22305"/>
                  <a:gd name="T4" fmla="*/ 7340 w 28940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940" h="22305" fill="none" extrusionOk="0">
                    <a:moveTo>
                      <a:pt x="0" y="1285"/>
                    </a:moveTo>
                    <a:cubicBezTo>
                      <a:pt x="2353" y="434"/>
                      <a:pt x="4837" y="-1"/>
                      <a:pt x="7340" y="0"/>
                    </a:cubicBezTo>
                    <a:cubicBezTo>
                      <a:pt x="19269" y="0"/>
                      <a:pt x="28940" y="9670"/>
                      <a:pt x="28940" y="21600"/>
                    </a:cubicBezTo>
                    <a:cubicBezTo>
                      <a:pt x="28940" y="21835"/>
                      <a:pt x="28936" y="22070"/>
                      <a:pt x="28928" y="22304"/>
                    </a:cubicBezTo>
                  </a:path>
                  <a:path w="28940" h="22305" stroke="0" extrusionOk="0">
                    <a:moveTo>
                      <a:pt x="0" y="1285"/>
                    </a:moveTo>
                    <a:cubicBezTo>
                      <a:pt x="2353" y="434"/>
                      <a:pt x="4837" y="-1"/>
                      <a:pt x="7340" y="0"/>
                    </a:cubicBezTo>
                    <a:cubicBezTo>
                      <a:pt x="19269" y="0"/>
                      <a:pt x="28940" y="9670"/>
                      <a:pt x="28940" y="21600"/>
                    </a:cubicBezTo>
                    <a:cubicBezTo>
                      <a:pt x="28940" y="21835"/>
                      <a:pt x="28936" y="22070"/>
                      <a:pt x="28928" y="22304"/>
                    </a:cubicBezTo>
                    <a:lnTo>
                      <a:pt x="734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335" name="Arc 119"/>
              <p:cNvSpPr>
                <a:spLocks/>
              </p:cNvSpPr>
              <p:nvPr/>
            </p:nvSpPr>
            <p:spPr bwMode="hidden">
              <a:xfrm flipH="1">
                <a:off x="3267" y="628"/>
                <a:ext cx="791" cy="932"/>
              </a:xfrm>
              <a:custGeom>
                <a:avLst/>
                <a:gdLst>
                  <a:gd name="G0" fmla="+- 8873 0 0"/>
                  <a:gd name="G1" fmla="+- 21600 0 0"/>
                  <a:gd name="G2" fmla="+- 21600 0 0"/>
                  <a:gd name="T0" fmla="*/ 0 w 30473"/>
                  <a:gd name="T1" fmla="*/ 1907 h 22305"/>
                  <a:gd name="T2" fmla="*/ 30462 w 30473"/>
                  <a:gd name="T3" fmla="*/ 22305 h 22305"/>
                  <a:gd name="T4" fmla="*/ 8873 w 30473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0473" h="22305" fill="none" extrusionOk="0">
                    <a:moveTo>
                      <a:pt x="-1" y="1906"/>
                    </a:moveTo>
                    <a:cubicBezTo>
                      <a:pt x="2789" y="649"/>
                      <a:pt x="5813" y="-1"/>
                      <a:pt x="8873" y="0"/>
                    </a:cubicBezTo>
                    <a:cubicBezTo>
                      <a:pt x="20802" y="0"/>
                      <a:pt x="30473" y="9670"/>
                      <a:pt x="30473" y="21600"/>
                    </a:cubicBezTo>
                    <a:cubicBezTo>
                      <a:pt x="30473" y="21835"/>
                      <a:pt x="30469" y="22070"/>
                      <a:pt x="30461" y="22304"/>
                    </a:cubicBezTo>
                  </a:path>
                  <a:path w="30473" h="22305" stroke="0" extrusionOk="0">
                    <a:moveTo>
                      <a:pt x="-1" y="1906"/>
                    </a:moveTo>
                    <a:cubicBezTo>
                      <a:pt x="2789" y="649"/>
                      <a:pt x="5813" y="-1"/>
                      <a:pt x="8873" y="0"/>
                    </a:cubicBezTo>
                    <a:cubicBezTo>
                      <a:pt x="20802" y="0"/>
                      <a:pt x="30473" y="9670"/>
                      <a:pt x="30473" y="21600"/>
                    </a:cubicBezTo>
                    <a:cubicBezTo>
                      <a:pt x="30473" y="21835"/>
                      <a:pt x="30469" y="22070"/>
                      <a:pt x="30461" y="22304"/>
                    </a:cubicBezTo>
                    <a:lnTo>
                      <a:pt x="8873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336" name="Arc 120"/>
              <p:cNvSpPr>
                <a:spLocks/>
              </p:cNvSpPr>
              <p:nvPr/>
            </p:nvSpPr>
            <p:spPr bwMode="hidden">
              <a:xfrm flipH="1">
                <a:off x="3197" y="458"/>
                <a:ext cx="932" cy="933"/>
              </a:xfrm>
              <a:custGeom>
                <a:avLst/>
                <a:gdLst>
                  <a:gd name="G0" fmla="+- 12855 0 0"/>
                  <a:gd name="G1" fmla="+- 21600 0 0"/>
                  <a:gd name="G2" fmla="+- 21600 0 0"/>
                  <a:gd name="T0" fmla="*/ 0 w 34455"/>
                  <a:gd name="T1" fmla="*/ 4241 h 22305"/>
                  <a:gd name="T2" fmla="*/ 34444 w 34455"/>
                  <a:gd name="T3" fmla="*/ 22305 h 22305"/>
                  <a:gd name="T4" fmla="*/ 12855 w 34455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455" h="22305" fill="none" extrusionOk="0">
                    <a:moveTo>
                      <a:pt x="0" y="4241"/>
                    </a:moveTo>
                    <a:cubicBezTo>
                      <a:pt x="3720" y="1486"/>
                      <a:pt x="8226" y="-1"/>
                      <a:pt x="12855" y="0"/>
                    </a:cubicBezTo>
                    <a:cubicBezTo>
                      <a:pt x="24784" y="0"/>
                      <a:pt x="34455" y="9670"/>
                      <a:pt x="34455" y="21600"/>
                    </a:cubicBezTo>
                    <a:cubicBezTo>
                      <a:pt x="34455" y="21835"/>
                      <a:pt x="34451" y="22070"/>
                      <a:pt x="34443" y="22304"/>
                    </a:cubicBezTo>
                  </a:path>
                  <a:path w="34455" h="22305" stroke="0" extrusionOk="0">
                    <a:moveTo>
                      <a:pt x="0" y="4241"/>
                    </a:moveTo>
                    <a:cubicBezTo>
                      <a:pt x="3720" y="1486"/>
                      <a:pt x="8226" y="-1"/>
                      <a:pt x="12855" y="0"/>
                    </a:cubicBezTo>
                    <a:cubicBezTo>
                      <a:pt x="24784" y="0"/>
                      <a:pt x="34455" y="9670"/>
                      <a:pt x="34455" y="21600"/>
                    </a:cubicBezTo>
                    <a:cubicBezTo>
                      <a:pt x="34455" y="21835"/>
                      <a:pt x="34451" y="22070"/>
                      <a:pt x="34443" y="22304"/>
                    </a:cubicBezTo>
                    <a:lnTo>
                      <a:pt x="12855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337" name="Arc 121"/>
              <p:cNvSpPr>
                <a:spLocks/>
              </p:cNvSpPr>
              <p:nvPr/>
            </p:nvSpPr>
            <p:spPr bwMode="hidden">
              <a:xfrm>
                <a:off x="4229" y="589"/>
                <a:ext cx="149" cy="933"/>
              </a:xfrm>
              <a:custGeom>
                <a:avLst/>
                <a:gdLst>
                  <a:gd name="G0" fmla="+- 13212 0 0"/>
                  <a:gd name="G1" fmla="+- 21600 0 0"/>
                  <a:gd name="G2" fmla="+- 21600 0 0"/>
                  <a:gd name="T0" fmla="*/ 0 w 34812"/>
                  <a:gd name="T1" fmla="*/ 4512 h 22305"/>
                  <a:gd name="T2" fmla="*/ 34801 w 34812"/>
                  <a:gd name="T3" fmla="*/ 22305 h 22305"/>
                  <a:gd name="T4" fmla="*/ 13212 w 34812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812" h="22305" fill="none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</a:path>
                  <a:path w="34812" h="22305" stroke="0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  <a:lnTo>
                      <a:pt x="13212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338" name="Arc 122"/>
              <p:cNvSpPr>
                <a:spLocks/>
              </p:cNvSpPr>
              <p:nvPr/>
            </p:nvSpPr>
            <p:spPr bwMode="hidden">
              <a:xfrm>
                <a:off x="4268" y="585"/>
                <a:ext cx="394" cy="933"/>
              </a:xfrm>
              <a:custGeom>
                <a:avLst/>
                <a:gdLst>
                  <a:gd name="G0" fmla="+- 13212 0 0"/>
                  <a:gd name="G1" fmla="+- 21600 0 0"/>
                  <a:gd name="G2" fmla="+- 21600 0 0"/>
                  <a:gd name="T0" fmla="*/ 0 w 34812"/>
                  <a:gd name="T1" fmla="*/ 4512 h 22305"/>
                  <a:gd name="T2" fmla="*/ 34801 w 34812"/>
                  <a:gd name="T3" fmla="*/ 22305 h 22305"/>
                  <a:gd name="T4" fmla="*/ 13212 w 34812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812" h="22305" fill="none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</a:path>
                  <a:path w="34812" h="22305" stroke="0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  <a:lnTo>
                      <a:pt x="13212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339" name="Arc 123"/>
              <p:cNvSpPr>
                <a:spLocks/>
              </p:cNvSpPr>
              <p:nvPr/>
            </p:nvSpPr>
            <p:spPr bwMode="hidden">
              <a:xfrm>
                <a:off x="4303" y="463"/>
                <a:ext cx="559" cy="933"/>
              </a:xfrm>
              <a:custGeom>
                <a:avLst/>
                <a:gdLst>
                  <a:gd name="G0" fmla="+- 13212 0 0"/>
                  <a:gd name="G1" fmla="+- 21600 0 0"/>
                  <a:gd name="G2" fmla="+- 21600 0 0"/>
                  <a:gd name="T0" fmla="*/ 0 w 34812"/>
                  <a:gd name="T1" fmla="*/ 4512 h 22305"/>
                  <a:gd name="T2" fmla="*/ 34801 w 34812"/>
                  <a:gd name="T3" fmla="*/ 22305 h 22305"/>
                  <a:gd name="T4" fmla="*/ 13212 w 34812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812" h="22305" fill="none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</a:path>
                  <a:path w="34812" h="22305" stroke="0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  <a:lnTo>
                      <a:pt x="13212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340" name="Freeform 124"/>
              <p:cNvSpPr>
                <a:spLocks/>
              </p:cNvSpPr>
              <p:nvPr/>
            </p:nvSpPr>
            <p:spPr bwMode="hidden">
              <a:xfrm>
                <a:off x="4410" y="1033"/>
                <a:ext cx="190" cy="580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341" name="Freeform 125"/>
              <p:cNvSpPr>
                <a:spLocks/>
              </p:cNvSpPr>
              <p:nvPr/>
            </p:nvSpPr>
            <p:spPr bwMode="hidden">
              <a:xfrm rot="19660755" flipV="1">
                <a:off x="4114" y="843"/>
                <a:ext cx="173" cy="328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342" name="Arc 126"/>
              <p:cNvSpPr>
                <a:spLocks/>
              </p:cNvSpPr>
              <p:nvPr/>
            </p:nvSpPr>
            <p:spPr bwMode="hidden">
              <a:xfrm flipH="1">
                <a:off x="3144" y="319"/>
                <a:ext cx="996" cy="933"/>
              </a:xfrm>
              <a:custGeom>
                <a:avLst/>
                <a:gdLst>
                  <a:gd name="G0" fmla="+- 15230 0 0"/>
                  <a:gd name="G1" fmla="+- 21600 0 0"/>
                  <a:gd name="G2" fmla="+- 21600 0 0"/>
                  <a:gd name="T0" fmla="*/ 0 w 36830"/>
                  <a:gd name="T1" fmla="*/ 6283 h 22305"/>
                  <a:gd name="T2" fmla="*/ 36819 w 36830"/>
                  <a:gd name="T3" fmla="*/ 22305 h 22305"/>
                  <a:gd name="T4" fmla="*/ 15230 w 36830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6830" h="22305" fill="none" extrusionOk="0">
                    <a:moveTo>
                      <a:pt x="0" y="6283"/>
                    </a:moveTo>
                    <a:cubicBezTo>
                      <a:pt x="4047" y="2258"/>
                      <a:pt x="9522" y="-1"/>
                      <a:pt x="15230" y="0"/>
                    </a:cubicBezTo>
                    <a:cubicBezTo>
                      <a:pt x="27159" y="0"/>
                      <a:pt x="36830" y="9670"/>
                      <a:pt x="36830" y="21600"/>
                    </a:cubicBezTo>
                    <a:cubicBezTo>
                      <a:pt x="36830" y="21835"/>
                      <a:pt x="36826" y="22070"/>
                      <a:pt x="36818" y="22304"/>
                    </a:cubicBezTo>
                  </a:path>
                  <a:path w="36830" h="22305" stroke="0" extrusionOk="0">
                    <a:moveTo>
                      <a:pt x="0" y="6283"/>
                    </a:moveTo>
                    <a:cubicBezTo>
                      <a:pt x="4047" y="2258"/>
                      <a:pt x="9522" y="-1"/>
                      <a:pt x="15230" y="0"/>
                    </a:cubicBezTo>
                    <a:cubicBezTo>
                      <a:pt x="27159" y="0"/>
                      <a:pt x="36830" y="9670"/>
                      <a:pt x="36830" y="21600"/>
                    </a:cubicBezTo>
                    <a:cubicBezTo>
                      <a:pt x="36830" y="21835"/>
                      <a:pt x="36826" y="22070"/>
                      <a:pt x="36818" y="22304"/>
                    </a:cubicBezTo>
                    <a:lnTo>
                      <a:pt x="1523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343" name="Arc 127"/>
              <p:cNvSpPr>
                <a:spLocks/>
              </p:cNvSpPr>
              <p:nvPr/>
            </p:nvSpPr>
            <p:spPr bwMode="hidden">
              <a:xfrm flipH="1">
                <a:off x="3425" y="123"/>
                <a:ext cx="725" cy="903"/>
              </a:xfrm>
              <a:custGeom>
                <a:avLst/>
                <a:gdLst>
                  <a:gd name="G0" fmla="+- 18231 0 0"/>
                  <a:gd name="G1" fmla="+- 21600 0 0"/>
                  <a:gd name="G2" fmla="+- 21600 0 0"/>
                  <a:gd name="T0" fmla="*/ 0 w 31881"/>
                  <a:gd name="T1" fmla="*/ 10016 h 21600"/>
                  <a:gd name="T2" fmla="*/ 31881 w 31881"/>
                  <a:gd name="T3" fmla="*/ 4860 h 21600"/>
                  <a:gd name="T4" fmla="*/ 18231 w 31881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1881" h="21600" fill="none" extrusionOk="0">
                    <a:moveTo>
                      <a:pt x="-1" y="10015"/>
                    </a:moveTo>
                    <a:cubicBezTo>
                      <a:pt x="3963" y="3778"/>
                      <a:pt x="10840" y="-1"/>
                      <a:pt x="18231" y="0"/>
                    </a:cubicBezTo>
                    <a:cubicBezTo>
                      <a:pt x="23204" y="0"/>
                      <a:pt x="28026" y="1716"/>
                      <a:pt x="31881" y="4859"/>
                    </a:cubicBezTo>
                  </a:path>
                  <a:path w="31881" h="21600" stroke="0" extrusionOk="0">
                    <a:moveTo>
                      <a:pt x="-1" y="10015"/>
                    </a:moveTo>
                    <a:cubicBezTo>
                      <a:pt x="3963" y="3778"/>
                      <a:pt x="10840" y="-1"/>
                      <a:pt x="18231" y="0"/>
                    </a:cubicBezTo>
                    <a:cubicBezTo>
                      <a:pt x="23204" y="0"/>
                      <a:pt x="28026" y="1716"/>
                      <a:pt x="31881" y="4859"/>
                    </a:cubicBezTo>
                    <a:lnTo>
                      <a:pt x="18231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344" name="Arc 128"/>
              <p:cNvSpPr>
                <a:spLocks/>
              </p:cNvSpPr>
              <p:nvPr/>
            </p:nvSpPr>
            <p:spPr bwMode="hidden">
              <a:xfrm>
                <a:off x="4199" y="502"/>
                <a:ext cx="299" cy="904"/>
              </a:xfrm>
              <a:custGeom>
                <a:avLst/>
                <a:gdLst>
                  <a:gd name="G0" fmla="+- 13212 0 0"/>
                  <a:gd name="G1" fmla="+- 21600 0 0"/>
                  <a:gd name="G2" fmla="+- 21600 0 0"/>
                  <a:gd name="T0" fmla="*/ 0 w 31146"/>
                  <a:gd name="T1" fmla="*/ 4512 h 21600"/>
                  <a:gd name="T2" fmla="*/ 31146 w 31146"/>
                  <a:gd name="T3" fmla="*/ 9561 h 21600"/>
                  <a:gd name="T4" fmla="*/ 13212 w 3114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1146" h="21600" fill="none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0409" y="0"/>
                      <a:pt x="27134" y="3585"/>
                      <a:pt x="31145" y="9561"/>
                    </a:cubicBezTo>
                  </a:path>
                  <a:path w="31146" h="21600" stroke="0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0409" y="0"/>
                      <a:pt x="27134" y="3585"/>
                      <a:pt x="31145" y="9561"/>
                    </a:cubicBezTo>
                    <a:lnTo>
                      <a:pt x="13212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345" name="Freeform 129"/>
              <p:cNvSpPr>
                <a:spLocks/>
              </p:cNvSpPr>
              <p:nvPr/>
            </p:nvSpPr>
            <p:spPr bwMode="hidden">
              <a:xfrm flipH="1">
                <a:off x="3307" y="982"/>
                <a:ext cx="425" cy="597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346" name="Freeform 130"/>
              <p:cNvSpPr>
                <a:spLocks/>
              </p:cNvSpPr>
              <p:nvPr/>
            </p:nvSpPr>
            <p:spPr bwMode="hidden">
              <a:xfrm flipH="1">
                <a:off x="3507" y="350"/>
                <a:ext cx="273" cy="598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347" name="Freeform 131"/>
              <p:cNvSpPr>
                <a:spLocks/>
              </p:cNvSpPr>
              <p:nvPr/>
            </p:nvSpPr>
            <p:spPr bwMode="hidden">
              <a:xfrm flipH="1">
                <a:off x="3821" y="172"/>
                <a:ext cx="164" cy="597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348" name="Freeform 132"/>
              <p:cNvSpPr>
                <a:spLocks/>
              </p:cNvSpPr>
              <p:nvPr/>
            </p:nvSpPr>
            <p:spPr bwMode="hidden">
              <a:xfrm>
                <a:off x="4841" y="894"/>
                <a:ext cx="395" cy="628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349" name="Freeform 133"/>
              <p:cNvSpPr>
                <a:spLocks/>
              </p:cNvSpPr>
              <p:nvPr/>
            </p:nvSpPr>
            <p:spPr bwMode="hidden">
              <a:xfrm>
                <a:off x="4636" y="576"/>
                <a:ext cx="595" cy="419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350" name="Freeform 134"/>
              <p:cNvSpPr>
                <a:spLocks/>
              </p:cNvSpPr>
              <p:nvPr/>
            </p:nvSpPr>
            <p:spPr bwMode="hidden">
              <a:xfrm>
                <a:off x="4658" y="132"/>
                <a:ext cx="260" cy="562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351" name="Freeform 135"/>
              <p:cNvSpPr>
                <a:spLocks/>
              </p:cNvSpPr>
              <p:nvPr/>
            </p:nvSpPr>
            <p:spPr bwMode="hidden">
              <a:xfrm rot="20253369">
                <a:off x="4401" y="599"/>
                <a:ext cx="174" cy="329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352" name="Freeform 136"/>
              <p:cNvSpPr>
                <a:spLocks/>
              </p:cNvSpPr>
              <p:nvPr/>
            </p:nvSpPr>
            <p:spPr bwMode="hidden">
              <a:xfrm rot="1346631" flipH="1">
                <a:off x="3783" y="590"/>
                <a:ext cx="173" cy="329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9353" name="Rectangle 137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01625"/>
            <a:ext cx="7772400" cy="146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9354" name="Rectangle 13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355" name="Rectangle 13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endParaRPr lang="en-US"/>
          </a:p>
        </p:txBody>
      </p:sp>
      <p:sp>
        <p:nvSpPr>
          <p:cNvPr id="9356" name="Rectangle 14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endParaRPr lang="en-US"/>
          </a:p>
        </p:txBody>
      </p:sp>
      <p:sp>
        <p:nvSpPr>
          <p:cNvPr id="9357" name="Rectangle 14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1D37ED3A-C1D4-4DBA-B616-5D323DA8B4F6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Times New Roman" pitchFamily="18" charset="0"/>
        <a:buChar char="−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Times New Roman" pitchFamily="18" charset="0"/>
        <a:buChar char="–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Times New Roman" pitchFamily="18" charset="0"/>
        <a:buChar char="–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Times New Roman" pitchFamily="18" charset="0"/>
        <a:buChar char="–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Times New Roman" pitchFamily="18" charset="0"/>
        <a:buChar char="–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Times New Roman" pitchFamily="18" charset="0"/>
        <a:buChar char="–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Substances, Mixtures, and Solubility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Chapter 8</a:t>
            </a:r>
          </a:p>
          <a:p>
            <a:r>
              <a:rPr lang="en-US"/>
              <a:t>Physical Science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ffectLst>
                  <a:outerShdw blurRad="38100" dist="38100" dir="2700000" algn="tl">
                    <a:srgbClr val="AF273E"/>
                  </a:outerShdw>
                </a:effectLst>
              </a:rPr>
              <a:t>8.1 – What is a Solution?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 b="1" u="sng"/>
              <a:t>Objectives:</a:t>
            </a:r>
            <a:r>
              <a:rPr lang="en-US"/>
              <a:t> 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/>
              <a:t>Distinguish between substances and mixtures. 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/>
              <a:t>Describe two different types of mixtures.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/>
              <a:t>Explain how solutions form. 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/>
              <a:t>Describe different types of solutions.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Why it’s important to you!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air you breathe, the water you drink, and even parts of your body are all solutions. </a:t>
            </a:r>
          </a:p>
          <a:p>
            <a:endParaRPr lang="en-US"/>
          </a:p>
          <a:p>
            <a:pPr>
              <a:buFontTx/>
              <a:buNone/>
            </a:pPr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Substances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We see differences in everything around us</a:t>
            </a:r>
          </a:p>
          <a:p>
            <a:pPr lvl="1">
              <a:lnSpc>
                <a:spcPct val="90000"/>
              </a:lnSpc>
            </a:pPr>
            <a:r>
              <a:rPr lang="en-US"/>
              <a:t>Water</a:t>
            </a:r>
          </a:p>
          <a:p>
            <a:pPr lvl="1">
              <a:lnSpc>
                <a:spcPct val="90000"/>
              </a:lnSpc>
            </a:pPr>
            <a:r>
              <a:rPr lang="en-US"/>
              <a:t>Orange juice</a:t>
            </a:r>
          </a:p>
          <a:p>
            <a:pPr lvl="1">
              <a:lnSpc>
                <a:spcPct val="90000"/>
              </a:lnSpc>
            </a:pPr>
            <a:r>
              <a:rPr lang="en-US"/>
              <a:t>Salt water</a:t>
            </a:r>
          </a:p>
          <a:p>
            <a:pPr lvl="1">
              <a:lnSpc>
                <a:spcPct val="90000"/>
              </a:lnSpc>
            </a:pPr>
            <a:endParaRPr lang="en-US"/>
          </a:p>
          <a:p>
            <a:pPr lvl="1">
              <a:lnSpc>
                <a:spcPct val="90000"/>
              </a:lnSpc>
              <a:buFontTx/>
              <a:buNone/>
            </a:pPr>
            <a:r>
              <a:rPr lang="en-US"/>
              <a:t>Chemistry explains how these are different and how they are connected.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Atoms &amp; Elements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u="sng">
                <a:solidFill>
                  <a:schemeClr val="hlink"/>
                </a:solidFill>
              </a:rPr>
              <a:t>Atoms </a:t>
            </a:r>
            <a:r>
              <a:rPr lang="en-US"/>
              <a:t>– basic building block of ALL matter </a:t>
            </a:r>
          </a:p>
          <a:p>
            <a:r>
              <a:rPr lang="en-US"/>
              <a:t>Atoms of one kind make up the </a:t>
            </a:r>
            <a:r>
              <a:rPr lang="en-US">
                <a:solidFill>
                  <a:schemeClr val="hlink"/>
                </a:solidFill>
              </a:rPr>
              <a:t>elements </a:t>
            </a:r>
          </a:p>
          <a:p>
            <a:r>
              <a:rPr lang="en-US"/>
              <a:t>Atoms chemically combine to make substances like </a:t>
            </a:r>
            <a:r>
              <a:rPr lang="en-US">
                <a:solidFill>
                  <a:schemeClr val="hlink"/>
                </a:solidFill>
              </a:rPr>
              <a:t>compounds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Pure Substances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/>
              <a:t>Element is pure</a:t>
            </a:r>
          </a:p>
          <a:p>
            <a:pPr lvl="2"/>
            <a:r>
              <a:rPr lang="en-US" sz="2000"/>
              <a:t>One type of atom only </a:t>
            </a:r>
          </a:p>
          <a:p>
            <a:endParaRPr lang="en-US" sz="2800"/>
          </a:p>
          <a:p>
            <a:r>
              <a:rPr lang="en-US" sz="2800"/>
              <a:t>Compound is pure</a:t>
            </a:r>
          </a:p>
          <a:p>
            <a:pPr lvl="2"/>
            <a:r>
              <a:rPr lang="en-US" sz="2000"/>
              <a:t>Two or more elements chemically combined to form a new matter that is pure </a:t>
            </a:r>
          </a:p>
          <a:p>
            <a:pPr lvl="2"/>
            <a:r>
              <a:rPr lang="en-US" sz="2000"/>
              <a:t>Has the same ratio of elements always </a:t>
            </a:r>
          </a:p>
          <a:p>
            <a:pPr lvl="2"/>
            <a:r>
              <a:rPr lang="en-US" sz="2000"/>
              <a:t>Has new set of properties unlike those of the elements that make it up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Mixture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Combination of substances that are not bonded together</a:t>
            </a:r>
          </a:p>
          <a:p>
            <a:r>
              <a:rPr lang="en-US"/>
              <a:t>How do you know? </a:t>
            </a:r>
          </a:p>
          <a:p>
            <a:r>
              <a:rPr lang="en-US"/>
              <a:t>Each substance retains its own properties</a:t>
            </a:r>
          </a:p>
          <a:p>
            <a:pPr>
              <a:buFontTx/>
              <a:buNone/>
            </a:pPr>
            <a:r>
              <a:rPr lang="en-US"/>
              <a:t>So you will taste the salt in a salt water mixture.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/>
              <a:t>Unlike compounds, mixtures do not keep the same proportions of substances that make them up</a:t>
            </a:r>
          </a:p>
          <a:p>
            <a:endParaRPr lang="en-US" sz="2800"/>
          </a:p>
          <a:p>
            <a:r>
              <a:rPr lang="en-US" sz="2800"/>
              <a:t>A mixture may taste really sweet or not so sweet depending on the amount of sugar added to the mixture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Kinds of Mixtures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Homogeneous</a:t>
            </a:r>
          </a:p>
          <a:p>
            <a:pPr lvl="1">
              <a:buFontTx/>
              <a:buNone/>
            </a:pPr>
            <a:endParaRPr lang="en-US"/>
          </a:p>
          <a:p>
            <a:endParaRPr lang="en-US"/>
          </a:p>
          <a:p>
            <a:r>
              <a:rPr lang="en-US"/>
              <a:t>Heterogeneous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Homogeneous Mixture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Contains two or more substances</a:t>
            </a:r>
          </a:p>
          <a:p>
            <a:pPr>
              <a:lnSpc>
                <a:spcPct val="90000"/>
              </a:lnSpc>
            </a:pPr>
            <a:r>
              <a:rPr lang="en-US"/>
              <a:t>Evenly mixed on a molecular level</a:t>
            </a:r>
          </a:p>
          <a:p>
            <a:pPr>
              <a:lnSpc>
                <a:spcPct val="90000"/>
              </a:lnSpc>
            </a:pPr>
            <a:r>
              <a:rPr lang="en-US"/>
              <a:t>NOT bonded together</a:t>
            </a:r>
          </a:p>
          <a:p>
            <a:pPr>
              <a:lnSpc>
                <a:spcPct val="90000"/>
              </a:lnSpc>
            </a:pPr>
            <a:r>
              <a:rPr lang="en-US"/>
              <a:t>Examples – pop, kool-aid, popsicle </a:t>
            </a:r>
          </a:p>
          <a:p>
            <a:pPr>
              <a:lnSpc>
                <a:spcPct val="90000"/>
              </a:lnSpc>
            </a:pPr>
            <a:r>
              <a:rPr lang="en-US"/>
              <a:t>Another name is a solution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Heterogeneous Mixture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Two or more substances unevenly mixed </a:t>
            </a:r>
          </a:p>
          <a:p>
            <a:r>
              <a:rPr lang="en-US"/>
              <a:t>One particle typically larger than the other</a:t>
            </a:r>
          </a:p>
          <a:p>
            <a:r>
              <a:rPr lang="en-US"/>
              <a:t>Examples – seeds in a watermelon, bowl of cold cereal in milk, jello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Solutions Form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Solute – substance dissolving </a:t>
            </a:r>
          </a:p>
          <a:p>
            <a:pPr>
              <a:buFontTx/>
              <a:buNone/>
            </a:pPr>
            <a:r>
              <a:rPr lang="en-US"/>
              <a:t>   (smaller amount)</a:t>
            </a:r>
          </a:p>
          <a:p>
            <a:r>
              <a:rPr lang="en-US"/>
              <a:t>Solvent – substance does dissolving (larger amount)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Solutions of many kinds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/>
              <a:t>Solutes can fall out of a solution</a:t>
            </a:r>
          </a:p>
          <a:p>
            <a:r>
              <a:rPr lang="en-US" sz="2800"/>
              <a:t>Process of crystallization </a:t>
            </a:r>
          </a:p>
          <a:p>
            <a:endParaRPr lang="en-US" sz="2800"/>
          </a:p>
          <a:p>
            <a:r>
              <a:rPr lang="en-US" sz="2800"/>
              <a:t>In a chemical reaction, a solid can form between two solutions this solid is a precipitate – Example - minerals (soap scum) in your sink when soap and water combine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Formed from solutions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Stalactites (cave roof)</a:t>
            </a:r>
          </a:p>
          <a:p>
            <a:r>
              <a:rPr lang="en-US"/>
              <a:t>Stalagmites (cave floors) </a:t>
            </a:r>
          </a:p>
          <a:p>
            <a:endParaRPr lang="en-US"/>
          </a:p>
          <a:p>
            <a:r>
              <a:rPr lang="en-US"/>
              <a:t>Formed when a solution of minerals drips in the cave and the liquid evaporates leaving the mineral behind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Types of Solutions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Solutions come in many forms</a:t>
            </a:r>
          </a:p>
          <a:p>
            <a:pPr lvl="1"/>
            <a:r>
              <a:rPr lang="en-US"/>
              <a:t>Gas/ gas solutions  (air)</a:t>
            </a:r>
          </a:p>
          <a:p>
            <a:pPr lvl="1"/>
            <a:r>
              <a:rPr lang="en-US"/>
              <a:t>Gas/ Liquid solutions  (pop)</a:t>
            </a:r>
          </a:p>
          <a:p>
            <a:pPr lvl="1"/>
            <a:r>
              <a:rPr lang="en-US"/>
              <a:t>Solid/ solid solutions (solder)</a:t>
            </a:r>
          </a:p>
          <a:p>
            <a:pPr lvl="1"/>
            <a:r>
              <a:rPr lang="en-US"/>
              <a:t>Liquid/ solid solutions (apple juice)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Solid  / Solid solutions can make solder for welding or statues</a:t>
            </a:r>
          </a:p>
          <a:p>
            <a:pPr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r>
              <a:rPr lang="en-US"/>
              <a:t>Remember that the two solids would need to be heated and mixed before allowing them to cool into the solid solution they will form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Test YourSelf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How are substances and mixtures different?</a:t>
            </a:r>
          </a:p>
          <a:p>
            <a:r>
              <a:rPr lang="en-US"/>
              <a:t>What are the two types of mixtures? </a:t>
            </a:r>
          </a:p>
          <a:p>
            <a:r>
              <a:rPr lang="en-US"/>
              <a:t>How do you form a solution?</a:t>
            </a:r>
          </a:p>
          <a:p>
            <a:r>
              <a:rPr lang="en-US"/>
              <a:t>Describe different types of solutions.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8.2 Solubility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lnSpc>
                <a:spcPct val="80000"/>
              </a:lnSpc>
              <a:buFontTx/>
              <a:buNone/>
            </a:pPr>
            <a:r>
              <a:rPr lang="en-US" sz="2800" u="sng"/>
              <a:t>Objectives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en-US" sz="2800"/>
              <a:t>Explain why water is a good general solvent. 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en-US" sz="2800"/>
              <a:t>Describe how the structure of a compound affects which solvents it dissolves in. 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en-US" sz="2800"/>
              <a:t>Describe how temperature affects the reaction rate. 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en-US" sz="2800"/>
              <a:t>Explain how solute particles affect physical properties of water. </a:t>
            </a:r>
          </a:p>
          <a:p>
            <a:pPr marL="990600" lvl="1" indent="-533400">
              <a:lnSpc>
                <a:spcPct val="80000"/>
              </a:lnSpc>
              <a:buFontTx/>
              <a:buNone/>
            </a:pPr>
            <a:endParaRPr lang="en-US" sz="24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Why it’s important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dirty="0"/>
              <a:t>How you wash your hands, clothes, and dishes depends on which substances can dissolve in other substances. </a:t>
            </a:r>
            <a:r>
              <a:rPr lang="en-US" dirty="0" smtClean="0"/>
              <a:t> It is important to understand why this happens. </a:t>
            </a: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Water – the Universal Solvent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Since many substances dissolve in water, it is called the universal solvent</a:t>
            </a:r>
          </a:p>
          <a:p>
            <a:r>
              <a:rPr lang="en-US" dirty="0" smtClean="0"/>
              <a:t>All chemical reactions in your cells take place in a water environment so this is an important fact</a:t>
            </a: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Molecular Compounds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Happen when atoms share electrons</a:t>
            </a:r>
          </a:p>
          <a:p>
            <a:r>
              <a:rPr lang="en-US" dirty="0" smtClean="0"/>
              <a:t>This forms a covalent bond</a:t>
            </a:r>
          </a:p>
          <a:p>
            <a:r>
              <a:rPr lang="en-US" dirty="0" smtClean="0"/>
              <a:t>Sometimes the electron sharing is not equal</a:t>
            </a: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Molecular Compound Bonds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Polar – the electrons are unevenly shared so one element keeps them closer to its nucleus than the other </a:t>
            </a:r>
          </a:p>
          <a:p>
            <a:pPr lvl="1"/>
            <a:r>
              <a:rPr lang="en-US" dirty="0" smtClean="0"/>
              <a:t>Water is an example</a:t>
            </a:r>
          </a:p>
          <a:p>
            <a:endParaRPr lang="en-US" dirty="0" smtClean="0"/>
          </a:p>
          <a:p>
            <a:r>
              <a:rPr lang="en-US" dirty="0" err="1" smtClean="0"/>
              <a:t>Nonpolar</a:t>
            </a:r>
            <a:r>
              <a:rPr lang="en-US" dirty="0" smtClean="0"/>
              <a:t> – electrons are evenly shared between the atoms</a:t>
            </a: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Polar Bond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6800" y="1447800"/>
            <a:ext cx="3581400" cy="5029200"/>
          </a:xfrm>
        </p:spPr>
        <p:txBody>
          <a:bodyPr/>
          <a:lstStyle/>
          <a:p>
            <a:r>
              <a:rPr lang="en-US" sz="2800" dirty="0" smtClean="0"/>
              <a:t>Notice the electrons are closer to the oxygen than the hydrogen. </a:t>
            </a:r>
          </a:p>
          <a:p>
            <a:r>
              <a:rPr lang="en-US" sz="2800" dirty="0" smtClean="0"/>
              <a:t>This gives a positive end (Hydrogen) and a negative end (Oxygen)</a:t>
            </a:r>
            <a:endParaRPr lang="en-US" sz="2800" dirty="0"/>
          </a:p>
        </p:txBody>
      </p:sp>
      <p:pic>
        <p:nvPicPr>
          <p:cNvPr id="4098" name="Picture 2" descr="https://encrypted-tbn0.gstatic.com/images?q=tbn:ANd9GcQIoCNdKHXi3lH1oTbEn82BPCcQr7u4vqPrkob0oEQihblE3GdCv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447800"/>
            <a:ext cx="4419600" cy="47674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Nonpolar</a:t>
            </a:r>
            <a:r>
              <a:rPr lang="en-US" dirty="0" smtClean="0"/>
              <a:t> Bond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Sugar 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Methane </a:t>
            </a:r>
          </a:p>
          <a:p>
            <a:endParaRPr lang="en-US" dirty="0" smtClean="0"/>
          </a:p>
          <a:p>
            <a:r>
              <a:rPr lang="en-US" dirty="0" smtClean="0"/>
              <a:t>Since the electrons move evenly between both atoms</a:t>
            </a:r>
            <a:endParaRPr lang="en-US" dirty="0"/>
          </a:p>
        </p:txBody>
      </p:sp>
      <p:pic>
        <p:nvPicPr>
          <p:cNvPr id="2050" name="Picture 2" descr="https://encrypted-tbn0.gstatic.com/images?q=tbn:ANd9GcQ7GXcBK0PUJGzMGhHjanvRPiDX49lpVJwqvXBt8diVTh_co37IeQ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7600" y="1524000"/>
            <a:ext cx="3200400" cy="2778886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152400" y="5791200"/>
            <a:ext cx="8763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" dirty="0" smtClean="0"/>
              <a:t>https://www.google.com/search?q=nonpolar+bond+methane+image&amp;tbm=isch&amp;source=iu&amp;imgil=O3WkTPLzPPNQOM%253A%253Bhttps%253A%252F%252Fencrypted-tbn0.gstatic.com%252Fimages%253Fq%253Dtbn%253AANd9GcQ7GXcBK0PUJGzMGhHjanvRPiDX49lpVJwqvXBt8diVTh_co37IeQ%253B284%253B211%253BX7tXIgoMhCqHvM%253Bhttp%25253A%25252F%25252Ffaculty.clintoncc.suny.edu%25252Ffaculty%25252Fmichael.gregory%25252Ffiles%25252Fbio%2525252520101%25252Fbio%2525252520101%2525252520lectures%25252Fbiochemistry%25252Fbiochemi.htm&amp;sa=X&amp;ei=NM7OUseXHo7foASW9YCwDA&amp;ved=0CDYQ9QEwBQ&amp;biw=1024&amp;bih=569#facrc=_&amp;imgdii=_&amp;imgrc=O3WkTPLzPPNQOM%253A%3BX7tXIgoMhCqHvM%3Bhttp%253A%252F%252Ffaculty.clintoncc.suny.edu%252Ffaculty%252Fmichael.gregory%252Ffiles%252Fbio%25252520101%252Fbio%25252520101%25252520lectures%252Fbiochemistry%252Fmethane.gif%3Bhttp%253A%252F%252Ffaculty.clintoncc.suny.edu%252Ffaculty%252Fmichael.gregory%252Ffiles%252Fbio%252520101%252Fbio%252520101%252520lectures%252Fbiochemistry%252Fbiochemi.htm%3B284%3B211</a:t>
            </a:r>
            <a:endParaRPr lang="en-US" sz="6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Ionic Bonds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00200"/>
            <a:ext cx="7924800" cy="4495800"/>
          </a:xfrm>
        </p:spPr>
        <p:txBody>
          <a:bodyPr/>
          <a:lstStyle/>
          <a:p>
            <a:r>
              <a:rPr lang="en-US" dirty="0" smtClean="0"/>
              <a:t>Some atoms exchange electrons</a:t>
            </a:r>
          </a:p>
          <a:p>
            <a:r>
              <a:rPr lang="en-US" dirty="0" smtClean="0"/>
              <a:t>Happens between a metal and nonmetal</a:t>
            </a:r>
          </a:p>
          <a:p>
            <a:endParaRPr lang="en-US" dirty="0" smtClean="0"/>
          </a:p>
          <a:p>
            <a:r>
              <a:rPr lang="en-US" dirty="0" smtClean="0"/>
              <a:t>This electron exchange causes an atom to have an uneven number of protons and electrons creating ions</a:t>
            </a:r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Notice the loss of one electron creates a 1+ ion</a:t>
            </a:r>
            <a:endParaRPr lang="en-US" dirty="0"/>
          </a:p>
        </p:txBody>
      </p:sp>
      <p:pic>
        <p:nvPicPr>
          <p:cNvPr id="67586" name="Picture 2" descr="https://encrypted-tbn1.gstatic.com/images?q=tbn:ANd9GcTk9jh98GN5fEGtFE0AEzgBHlXNNI1VqIi6KOVJdwt5pCQMZFm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828800"/>
            <a:ext cx="5295900" cy="264795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228600" y="6019800"/>
            <a:ext cx="89154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" dirty="0" smtClean="0"/>
              <a:t>https://www.google.com/search?q=nonpolar+bond+methane+image&amp;tbm=isch&amp;source=iu&amp;imgil=O3WkTPLzPPNQOM%253A%253Bhttps%253A%252F%252Fencrypted-tbn0.gstatic.com%252Fimages%253Fq%253Dtbn%253AANd9GcQ7GXcBK0PUJGzMGhHjanvRPiDX49lpVJwqvXBt8diVTh_co37IeQ%253B284%253B211%253BX7tXIgoMhCqHvM%253Bhttp%25253A%25252F%25252Ffaculty.clintoncc.suny.edu%25252Ffaculty%25252Fmichael.gregory%25252Ffiles%25252Fbio%2525252520101%25252Fbio%2525252520101%2525252520lectures%25252Fbiochemistry%25252Fbiochemi.htm&amp;sa=X&amp;ei=NM7OUseXHo7foASW9YCwDA&amp;ved=0CDYQ9QEwBQ&amp;biw=1024&amp;bih=569#q=ion+image&amp;tbm=isch&amp;facrc=_&amp;imgdii=_&amp;imgrc=guBRd1a4VDXQGM%253A%3B4zv1jbRwGg25yM%3Bhttp%253A%252F%252Fwww.gcsescience.com%252FSodium-Atom-Sodium-Ion.gif%3Bhttp%253A%252F%252Fwww.gcsescience.com%252Fa4-sodium-ion.htm%3B396%3B198</a:t>
            </a:r>
            <a:endParaRPr lang="en-US" sz="6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Dissolving Ionic Compounds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905000"/>
            <a:ext cx="8305800" cy="4191000"/>
          </a:xfrm>
        </p:spPr>
        <p:txBody>
          <a:bodyPr/>
          <a:lstStyle/>
          <a:p>
            <a:r>
              <a:rPr lang="en-US" dirty="0" smtClean="0">
                <a:latin typeface="Agency FB" pitchFamily="34" charset="0"/>
              </a:rPr>
              <a:t>Each ion is surrounded</a:t>
            </a:r>
          </a:p>
          <a:p>
            <a:pPr>
              <a:buNone/>
            </a:pPr>
            <a:r>
              <a:rPr lang="en-US" dirty="0" smtClean="0">
                <a:latin typeface="Agency FB" pitchFamily="34" charset="0"/>
              </a:rPr>
              <a:t>by the water molecules</a:t>
            </a:r>
          </a:p>
          <a:p>
            <a:pPr>
              <a:buNone/>
            </a:pPr>
            <a:r>
              <a:rPr lang="en-US" dirty="0" smtClean="0">
                <a:latin typeface="Agency FB" pitchFamily="34" charset="0"/>
              </a:rPr>
              <a:t>Notice the positive </a:t>
            </a:r>
          </a:p>
          <a:p>
            <a:pPr>
              <a:buNone/>
            </a:pPr>
            <a:r>
              <a:rPr lang="en-US" dirty="0" smtClean="0">
                <a:latin typeface="Agency FB" pitchFamily="34" charset="0"/>
              </a:rPr>
              <a:t>Hydrogen end surrounds</a:t>
            </a:r>
          </a:p>
          <a:p>
            <a:pPr>
              <a:buNone/>
            </a:pPr>
            <a:r>
              <a:rPr lang="en-US" dirty="0" smtClean="0">
                <a:latin typeface="Agency FB" pitchFamily="34" charset="0"/>
              </a:rPr>
              <a:t>The negative Chlorine ion </a:t>
            </a:r>
          </a:p>
          <a:p>
            <a:pPr>
              <a:buNone/>
            </a:pPr>
            <a:r>
              <a:rPr lang="en-US" dirty="0" smtClean="0">
                <a:latin typeface="Agency FB" pitchFamily="34" charset="0"/>
              </a:rPr>
              <a:t>And the positive Oxygen </a:t>
            </a:r>
          </a:p>
          <a:p>
            <a:pPr>
              <a:buNone/>
            </a:pPr>
            <a:r>
              <a:rPr lang="en-US" dirty="0" smtClean="0">
                <a:latin typeface="Agency FB" pitchFamily="34" charset="0"/>
              </a:rPr>
              <a:t>End surrounds the Na+</a:t>
            </a:r>
          </a:p>
          <a:p>
            <a:pPr>
              <a:buNone/>
            </a:pPr>
            <a:endParaRPr lang="en-US" dirty="0">
              <a:latin typeface="Agency FB" pitchFamily="34" charset="0"/>
            </a:endParaRPr>
          </a:p>
        </p:txBody>
      </p:sp>
      <p:pic>
        <p:nvPicPr>
          <p:cNvPr id="65538" name="Picture 2" descr="http://www.shs.d211.org/science/faculty/S2B/Old%20Stuff/Gifs%20II/NaCl%20dissolving%20into%20Water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0" y="2209800"/>
            <a:ext cx="5080000" cy="3810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3886200" y="6172200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800" dirty="0" smtClean="0"/>
              <a:t>http://www.shs.d211.org/science/faculty/S2B/Old%20Stuff/water_dissolving_an_ionic_compou.htm</a:t>
            </a:r>
            <a:endParaRPr lang="en-US" sz="8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Dissolving Covalent Compounds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Notice the </a:t>
            </a:r>
          </a:p>
          <a:p>
            <a:pPr>
              <a:buNone/>
            </a:pPr>
            <a:r>
              <a:rPr lang="en-US" dirty="0" smtClean="0"/>
              <a:t>Entire sugar </a:t>
            </a:r>
          </a:p>
          <a:p>
            <a:pPr>
              <a:buNone/>
            </a:pPr>
            <a:r>
              <a:rPr lang="en-US" dirty="0" smtClean="0"/>
              <a:t>Molecule gets</a:t>
            </a:r>
          </a:p>
          <a:p>
            <a:pPr>
              <a:buNone/>
            </a:pPr>
            <a:r>
              <a:rPr lang="en-US" dirty="0" smtClean="0"/>
              <a:t>Surrounded </a:t>
            </a:r>
          </a:p>
          <a:p>
            <a:pPr>
              <a:buNone/>
            </a:pPr>
            <a:r>
              <a:rPr lang="en-US" dirty="0" smtClean="0"/>
              <a:t>Instead of parts</a:t>
            </a:r>
          </a:p>
          <a:p>
            <a:pPr>
              <a:buNone/>
            </a:pPr>
            <a:r>
              <a:rPr lang="en-US" dirty="0" smtClean="0"/>
              <a:t>Of the sugar</a:t>
            </a:r>
          </a:p>
          <a:p>
            <a:pPr>
              <a:buNone/>
            </a:pPr>
            <a:r>
              <a:rPr lang="en-US" dirty="0" smtClean="0"/>
              <a:t>molecule</a:t>
            </a:r>
            <a:endParaRPr lang="en-US" dirty="0"/>
          </a:p>
        </p:txBody>
      </p:sp>
      <p:pic>
        <p:nvPicPr>
          <p:cNvPr id="75778" name="Picture 2" descr="http://www.sciencelearn.org.nz/var/sciencelearn/storage/images/contexts/food-function-and-structure/sci-media/images/sugar-dissolving-in-water/379882-1-eng-NZ/Sugar-dissolving-in-wat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48175" y="2057400"/>
            <a:ext cx="4457700" cy="2971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Will Dissolve?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Like Dissolves Like</a:t>
            </a:r>
          </a:p>
          <a:p>
            <a:r>
              <a:rPr lang="en-US" dirty="0" smtClean="0"/>
              <a:t>Molecules of similar chemistry will dissolve others like themselves</a:t>
            </a:r>
          </a:p>
          <a:p>
            <a:r>
              <a:rPr lang="en-US" dirty="0" smtClean="0"/>
              <a:t>This is why oil and water will not dissolve in one another</a:t>
            </a:r>
            <a:endParaRPr lang="en-US" dirty="0"/>
          </a:p>
        </p:txBody>
      </p:sp>
      <p:sp>
        <p:nvSpPr>
          <p:cNvPr id="79874" name="AutoShape 2" descr="data:image/jpeg;base64,/9j/4AAQSkZJRgABAQAAAQABAAD/2wCEAAkGBxISEhQUExQVFhUXFR0XFxgWFBcXFxwYGBcWFxgaHBgdHCggHholHBUXIzEhJSksLi4uGB8zODMsNyotLisBCgoKDg0OGxAQGywlICQ0LS0sKzc1Ly4rLzU0NDQtLDQsNi0tLCwsLCwsLSwsLDQsLSwsLDAsLSwsLCwsLSwsLP/AABEIALcBEwMBEQACEQEDEQH/xAAbAAACAwEBAQAAAAAAAAAAAAAABAMFBgcCAf/EAEAQAAEDAgMGAwUGBQMDBQAAAAEAAhEDIQQSMQUGQVFhcRMigTJCkaGxI1LB0eHwFDNicoIHsvFzkqIkNENjwv/EABoBAQADAQEBAAAAAAAAAAAAAAABAgMEBQb/xAAyEQACAgEDAgQEBQQDAQAAAAAAAQIDEQQhMRJBBRNRYXGBkfAUIjKhwSOx0eEVQvEG/9oADAMBAAIRAxEAPwCoQAgBACAEAIAQAgBACAEAIAQAgBACAEAIAQAgBACAEAIAQAgCUAIAQAgBACAEAIAQAgBAXuyN1q2IYXtLBaQHE3+Asq9SZ0y0s4xTltkpa9FzHFrhDmmCOoVjnaaeGeEIBACAAgGH4CqNWO+H7sgPL8LUEyxwiZ8ptlMO+B1QAMLUt5H308jryJEWvYEoD5/Cvt5HXEiGk6tDuHQgoA/hnxOV0X4H3YzegkXQHh7C0wQQeREH4IDygBACAEAIAQAgBACAEAIB/YmLbSrNe4AgcxN+a2olCMsz4/sc+pqutio07vK24z7b7G3q4nCV6VQvpsl95AAItrPNYXWV9X5Ht6nsaTw7UqtRvWH6enzRzohScD5PiEAgBAWeH2DXfQdXaG5GiT5vNA1IHJXdcsJmSug5OOeCsVDUEAIAQDGz6jW1GOeJaDcG4+C1pcFNdfBhqVY6n5fP3n9jVY3etgcPBaGjLBgQJVNTCPWlXv6vsel4TenTJ6ttY/St2+N/XnsslHvDiaVRzCz2sv2jh7zpkfC47QrThGCUU8vv6HF+IlfZOxxcU3snzj3KlZlgQAgBAPnbFY6uGhHsj3on6IAdiq1VpHu3B4NEuD7knKLj8EBPRxJDXA1ZygSG0g5uUZaepLZjy/WSgPNXaDntymqCIgh7HCQNJDZEg3nX0QHo46sZy1KZBmYdk9oyT5sp1vyugFcRSq1HFxbmJ1yEO0AHuk8tSgF6lB7faa4d2kfVARygPrRJgcVKTbwispKKcnwhzH7JrUWsdUbDX+yZkSOHdWsrlB4ZSq6NqzESVDUEAIAQDdfZtZlNtR1NwY6wcRb9PVWcWuSkZxlwxRVLggPrTBB6qU8PJEllNFhj8bSc0CnTLHE+Y5jHYNmB6BaXR07ea4vJejX+JOHl32JrGPd/F4z+/wASuWRUEAICXCNaXtDzDZutKoqU1FmV03CDklnH2/2NZsjadJjRJIgQWSMsjp+sLNa2yNflSXG3ue5b/wDP0W6haqpvpeHhP8r9Hx/OPbkyeKc0veW2aXGB0myhcHmW9PXLp4y8ESkzBACAEAIAQAgBACAnbhXRLoYDoXWns32iOoEID7nY32Wlx5vsPRgP1JHRAR1aznRmMxoNAOwFh6ID1hHgPE2aZa7s4ZSfSZ9EBE9hBINiDBHUWKA+IAQHunVc32XEdiR9EBJ/GVOLi7+7zf7pQDWGouex1TyxTIJDWNadRJ8oFgDK0cZwq86L4aL6PyL9ZHSXLKkn7cppL4t/wbGvVo1MFUFV0lrCWTFnAWI6yqT1LueWkvgdH/FLRKUYtterx/CRz1QcgIAQEuFLc7c2k3VLG1F4OzQVxs1EYy4/1t+5tvEbWo+CamYPhrGxo46Embwbros1iuSSju+TOrwCWklKc55hFPC9Pi87/RGJxeHNN7mOiWuLTGluXRZtNPDOWElKKaIlBYEAIAQAgBACAFGFyX8yaj05ePTOwKSgIAQAgBACAEBebvbCdWmo5pNJut4n5zHZJRn09SRrppUSscbH8vf3fYtd5dg4cMa7DB2YCXtaZloEuIBOoCpGWXg3v07hBzaxgy38SG/y2hv9R8z/APuiB3aAVc4yBziTJMk6k3KA+IAQAgLWpsmtUpOxAZ5A0F5kTYAOdHIkT6lXdclFSfcyjdCUnFdiqVDUEAIAQE2HxT6c5HFs6wrxsnFNJ7MynTXOSlJbrhng1XEQSY5TZZKKXB12ai2xYnJs8KxiCAEAIOCWhiXsMtcQVNT8qXVDk01Vtmqr8u6TcfTLX1xjPzI3OJJJMk3JRtt5ZkkorCPigkEBLQwz3zkY50CTlaXQPRSk2Q5JcsiUEkmHoue5rGAuc4hrQNSTYBAbfY242RzTifMdfDaTA/uIuew+aAvNv7uYSu3ysFJwEB1MAaWALdCPn1CA5xtjZFTDOAfBaZyuGhiJtqCJFuqAr0AIAQAgBACAEBZYPbdWlTNNpgH5Suhahqvox8Gcn4SPn+bl8ptdnj99+4YbbVRgdFyW5ZPAHWyxo6ak9sv19Pkej4jqbta4ptRgt3FLl+7bK1VMQQAgBAe6MZhOk3VLG1FtHZ4fVC3URhPh/vtsb3Csp1KLqbXuBqNyBoIDZcIHCYutY6yUq1Xheme41PgkYaid+WlvJrtn1+u/JhMVh3U3uY8Q5pLTxuOqhrBxJprKIlBIID6BNhcnQDVAaXB7jYupSNSGtPusc6Hn8AdLE94QGexOHfTcWPaWuGocIKAiQAgBACAEAIAQAgN5uvh/Cp5qdRoJ9vNN+0fRa6fU1qDjNe6NfEfBrlbF0y7Yef7r7+ZjtrUXNrPzCJcXC0AhxJBHQrNvqefUzdbrfQ3nGxov9OcEH1qj/eptGXpnJBPeBHqVBBvKhcw/uUBFVc1+tjzGv6qQYrf54y4Zo4eJPc+HKgGQQAgBAfQD+/30KA+IAQAgBACAEBp9kbm1ngPrTSYdB/8AIew4et+iA1u0N0ME+k1jG5HNFqjTLp45p9r19IQHPts7Dq4Y+aHMmA9unqNQUBWISm08oZwmOqUjLDB4cVaqSqeYpFtXbbq4KFs5YXvj6+vzIKtQuJc4ySZJ6lQ228szjFRWEeVBIAIDqW7mxaWHotJYDWI89Q3gn3W9BpaJiboC48YgQ025H8/36KQUe3MOyvSq+I0TTpPeCRcENJbB7jsYKgHMUAID61pJgamwUpZ2RDaSyxzaOya1ANNVhaHiWmQQfgdVMouPJWE4zWUJKpcEAIAQDWHx72WBMcpWSpj1ZfHoes/GLnV09KcsbSf8rbP1R72ptF1dzSQAGtDWgcAF02TUn+VYSPEqhOOXZLqk3ls0/wDplUy1K/8Aaz6uWZqdAqPa/oUBV4nCkGykHOd6MaH1AwX8OQT/AFGJHYQB8VAKVACAEA7gZyVbgDKNXRPtGAIvMfRAJIAQEzsLUDA8scGEwHZTln+7RThkdSzjJCoJBAXG6WCFbFU2u0Evg6HKJAPSYQHU65cLkk21KAUq1Q7oeYUgze+RAwkTJ8dpJ6Br4+qgGDQAgBACAnwH82n/ANRv+4IDtrqQc2yAqMS0tUgqdrYv7KqOdJ4+LSPxQHOFABAWu7jKZqfaenTr3VHa65Jr4noaTQw1NNnVv2+vf/Bfb0YY1KQ8N7qnhAvcDAhosT3E/VdFmo854Ucdzz14X+Ch1zk3l4Wfv2MYsgCAEAIAQAgGsM51ICoHOa/3Mpg63cf6bERxM8igNLszfQgRXaSQPaYNe7efUfBAI7a3tr1xkb9nT5NPmI6u/AfNAZ5ACAEAIBvCEinViIhoM66mI+BQCiAmwlDO6JgAFx7ATA6qVFyTx2Tf0Jg4+ZCMv+0ox+rwbjD1WPw5pPePCLfZGvS/S3wWk9ZXOv8AT+bGPY2h4DfVqX+bMMtpd9+z+Hr3MEQsjFrDwfEINDuG6MY3+x30QHUatVrhBsUBU4zDkaKQYve/FWFKZdmDj0AbA9TPyUAy6AEAIAQHui/K5ruRB+BlAdM2VvRSrwGnI/7jjf8AxPvfXopA9ito02tLqrmtaOJ+kcT2QGA3k242v5KQIYDcmxdytwCgFCgBAfWkjRVlFS5OjT6q3Ty6q3j+zGmbSqBjmA2cIceJHKeS1rn5cHGKW/fuYaudmrtVlsntxHZRXyx/IoqEAgBAWjtiuJAaZBi7gW65uFyB5eMIDxV2O9rC8uaAADfMDBEi0TPCDogPlDZhIaczTbMW+aYAYSLDWKjbC+qAnxGyKhJcXtNyCAD7rZIa0DQCAAgI2bFeROZosHCZ9k5r6cwPSeSATxmFNN2UwbA25FAWu7OwziHFxLQ1vBx9oi8dlfyZyh1IivU013KNqztk0e1sHh69JtOmxja0w0iG3HAkcLFYRf5unuerfp/6crX+nGV9+5gXtIJBsQYI6jVacHlJ5WUfEJH8APsq/wDaOE8Txi36dkAggPrXEGQYKmMnF5RWUIyWJLKPQrOAiTCyVUU8noz8T1M4dDl89s/X7Z4WhwAgJKFdzHBzHFrhoQYKA1Wy98TZtcf5tH+5o+o+CANq75uIyUBH9bhf/FvDufggMnVqOcS5xJJ1JMk+qA8oD64RY2KA+IAA+VygBACAYBq13tb56jz5Wi7j2CA1+w9yYc04swNfDaeH9Th+HxQFjvHubh3y7DxSf93WmfTVp7W6IDn+OwVSi7JUblPyI5g8QgF0AIAQAgBAAMXCA+vcSZJJPMmT8UA08tp+QtDj786g/daeBbx6kyDAQHj+GDv5Zzf0n2x6e93HqAgF0AIB3ZtauHZKOYudo1oknsFtXfOtYic12kqukpTW6PlLGVaTjcteLHMPMDx1uCs6ZeU24pZfd7nbrbrdXBV2yfSuywk/jhChM3KqZJYWEfEJHsC37KseQb9T+Y+PqAEUAIAQAgBAM1dnVm0xVdTeKZsHlpDfj14c0AsgBAObJ2dUxNVtKnGZ3E6ADUk8kB0TYW6FKg8ExVeNXGIbH3WkxPUyR0QDu8ezsPiRFRkOAgPb5XjkJ4joZCAyuB3Dc5xc+qBSBsQPO7pBsO9+yA2mydn08NSIbTDWm2kyOJcdTPX8UBldv7q0ahzYf7N5Pse4SeQ930t0QGX2Ju/iMV/KbDfvuOVvYHU+gKA0+5mxKmHrVHVm5KjfKyYIg6uadDNhPccUBrKlUtJn4oBPEEEWMfT4KQYvf5w8WiBwogf+byfqoBl0AICfC0iSDEtDhPK5Voy6MWSWUmslq9NLVSenhJRk4yx8kbjbWzBiMJ4gDWuotLgbS4ASW/K3Vaai2FksxeTHTaG3TwcbVh+25gFiaAgGcP5B4nHRnfi7s3h1jkUAsgBAMfxAd/MBJ++Pb9eDvW/VAW27W7v8VUcDUDaTAC54BuTo0Ax5te0cbIDoexNnUsLPhMtGp9s9ST9LdkApvDgsPiR9o3zDR4s8evEdCpBzXbGAOHrPpEyWxeI9pocLc4coAmgHMHOSr5Z8okyPLciRPeLc/gAmgBACA9U2FxDWiSTAA1JNgEB0nZG6FCiGucRVq2Jn2GnkBxjmZ9EBoq2IAZlcJEQZuDzn8igMBvRsCk2m+vS8gaW5mj2fM4C3LWY0twQGRQHRdxtltpUDWeDnqC3ACnwk9df+1Aa2mzIyQbm8HSOA6fNAVWJqZ3BpFz8Y6KQPMpMJDG5gANTrA1jl+qgHvG1i3S46a/D8kAhs/KXGoQbWAHPn0t9VILDCUmtbmaQLQ0AeUAfv5KAI4zEEkNIuTbv0KkHum0EubmnLb5nRAIYqi4TCA5/vHixUq2Mhjcs8zJJjpJj0UAqkAIB7A7QDGPY5mZrusEEQQZjgQCtlYnU6pLK5MoRsq1UdVVLEltjGU1v8OctMlftyqaRpzAIg9RyXLGvHc9XU6/zlhRSzz3J9hbtVsSRAyMPvuBg/2jV306rQ88tt4NxKlEZqDvFbF2kAPHOODh8+6AymIeS64iPKG3GUDhB+fUkoCJAXG7mA8R4cWh4afY1n0/Baaedfm9M/9ZJ1ek1D0nnVevHdrvj79SbfPDNZXbkpeEHUwctgJkgmOHCyWqKliLyY0eZ0JzWM8epstwMK04RpAuS8nvnI+gHwWZqWmIlqASrVwYJGhH1CkHP97KubF1Xc8v8AsaoBUIBrCvaKdUEiSG5QRJJB4cjHH80AqgBACAu9y6YdjKIOnm+IY4hAdTxOHgCOSAqX43zZQC48miVIKTenFNOEqNbxe0xpfM3ggMxuzso4iu1paSxvmfygSQ0nhMR8VAOq16hEZotpAgD0QC1WpOhj6fBSD1s4PGY2kyJ1sOX79FAPbqo0I/PvKkCmIzH2TMmL63trxQDxJDGg+yOH581AIalUHjB6fiFIFc+UPc4gkAZY6kX7oDPt3lpMqVQ+WkE8JmDwjj3QFPtre2rW8tP7NnQ+c93cOw+KgGdQAgAIAQGk3G2WK1fO9ocynBynQuM5Z6WJ9AgOjVKomSL8IsB2/NAL4mq6LGenH9VIMRv9TaHUDAzOY4uPE3bAPYfioBlEA7s3aLqJkLGdbbyj2dH4jVCnybk9uGvrvnBZ7Z2zTrUA0jNVz5sxF2iIInkurohCG0st/seNdqZ33tqHTBbLdNv32NPuDtBgw4YHjO0uls3ALiZjiL8FmDRVMQ11jqpBQ7drU6DS57gD7rZu6OAH4oDnOJrmo9z3auM/p2CgESAcwdImnVMuGUCzTa8+0OVkAmgHdk4DxqgaTlb7zomP1K0qr8yXSjHUXeTDra7pfUl3g2Y3D1cjX+I3KHAxBvNiOdlE4ODwyarVYso9bs4plLE03vdlaCZMExLSOHdUNTqFHE+NMPaKYGsyD25oBrAYfJLmgR8yf3w6oCm3jwdLENLXy0zOZtjI0kcexUg97v7KGEpNYHBznOzPgXkgxPKBFu6gF5WyuHVAUuLpFpspA/sipDYcOfzMqAfcZQBEhAVbA4PHIOBPxCkF85zXNANioBU42gRopBndvbRdRY4zDiAGjjN79ggMJc9SVDeC0Yym1GKy2MVsBVY0Pcwhp48P0VVJPg0t09lX61gWVjEf2HiKdOs11Roc0cCJE24fFbUOvqfXxg5tVG6UUqVl5W3r9vBvcLtXDBrnNYxpmW5WgR/ysbbIRn/Tefc9nS+HaidSjqI49u69PmYHbeNFeu+oBAceFuET6q9ji5ZieXVGUY4k8s1v+mDgPHnmz5Z1Q0NnjKANwgKas5zSpBid78RmfTbxay/SYj1soBQIAQAgPrXlpBBIIuCDBHqgLulvViAzLLS7g8jzfkT1+qAp69Zz3Fz3FzjqSZKAjQAgLDAfya9vdF4J49NB1PPogK9AX+7m1GUgWvAIOoIkFYuyVdnUtvQ9/S6SrWaPysJ89S+e37YJd5WU6lMV2w05sgYAAC2CZ7zK6emyUPNnnf1PE1X4ei5aanH5Vvjt8ff1M9Qoue5rGiXOIAHU2CoZnXNmYKnQoMpNbEDzOOrnH2j0koBl1UgQ025H8/zUgUoeeoM7SQ28adr8uPogG3FpMxHIC0fn+7KALV3kX1HT8QpA3SqeS4vxcfoAoBG4CPKY7/u37spBDQqHOAQfTj+CAarOaTcQOAH5/v1UAXrE6i/1/VSBd+NLW3GsxOlvnxQHNtvbRNeq50y0WbwtzA6m6gE+7GzWV6sOdlA5Qt69MrYSbzt6GX/Jz0V8ehLLT3ecfLDW5r37Tw7WPw7yxwzZCbXAP6LCmGbOj0PS8QuX4bz2/wBS2S3e/wDC5yYjbzKLa7xQM07RebwMwB4iZVppKWEedU24psr1U0PQeYiTCoq4p5wdk/ENTOHRKbx8s/Xn9zyrnGW+7u3nYVzoaHNfGYaG0xB9SgN1gN4KdUZmP0Fw6zh3HLropBVbb3vpN8tECo/i73B24u9LdUBkMBSFesBUdGYy53H0WlNfmS6Tn1N/k19Zp6u5VNweaVcnLpnAuY0JH1VbYOt4ZvpZR1EMx9cexjHtIJB1Bg9wqFmmnhnxCC/3TaGv8SA5wNgY04m/FaUW1xm1P05L6jw++3Sq2nd9XHGUv5yS74YIl/jtaAHR4gaBla4+zMc4+I6qJyjKT6OCkaLaqou3ZvOxm1QAgBAN4d/2VQZ8uhy+WHfjI6c0AogBAfS481Lk3yysYRjlpJZLHdsxi6H/AFW/VQWOxVKQc0RyQFNiWlqkDWxqodM8/wACgJsdh+IUAp69UiQeSkGiDGubbWVAKnF0y3RSA2VWBeQeX4hAWGNw83CgFPWeW6qQZjenahFMMHtOBE8Q2b/GI+KAx6gHpjyLgkHoYUqTjwysoRl+pZPKgsM4HAVaxy02Fx9B8zZQ2kXhXOeXFcHjGYSpScWVGlrhwP7uFJVprZkKEAgLHYux34l2VhaOriQFpCpyTl2RhbfGuSi+WJ4vDOpPdTf7TSWmLiRyPJUaxsbJprKIlBJ9BhSm1wNu6z7djSVcVUo0pbVY9p0uQ6/SI+atfo7YPqlLKffuzv0nj2hsgo11OMlzFJKKf8b+2TNvcSSTqTJ9VQ4ZScm2+58Qgko1nMMtMLOdakd+j8Qs0ycUk4vs/wCBypteoaTqXBxBceJi4W8ZRjX0RW/dnDqbLdTf5tktl+mKWEv3eSvVCAQAgHsCB4VY8YHAEXm1wYOpm2nVAIoAQAgJ8DiTSqMqAA5HB0HQwZhAdG2XvRSrwAcj/uON/wDE6H69FILui5r2kv14AanugPgZluI5R0vofXogIhizMfIoCetRYfZP+X5c1AI6tQt7cxp+ikERxgIOb9UArRru8TystobxE8Z09EA7VxDmG8jugFNo46m1heeAk8h++koDl2NxTqr3PdqTpwA4AdAoBAgBACA2+BxmFw1BjqZPiSJOac3O35LfV6eNcetP0x7k+Da23U2/hpLbdvtj72QjvJiqeJpGs4xUDgGDmD7Uj5jseayhTPy/MksJ8e5trr6FfHT1NScc9WN0vb4/5MsqmAIDWbtYuiGgPkZeRIPVZ0aqdTa9eT3df4PTrKq3FbJfla9+fr39yu3swHh1RUBGWtL2iTIiAQZ+PqtX1P8ANLueHNVwm64cR2+/nkpFBAIAQFnszYdWtDoys++4W9Bx+nVAaXGbmUvDHhvcKgFy67XdwNPT5oDIY7AVKLstRscjqD2KAWQAgBACAewI+yr9m+lz+qARQAgBACAEB2XYFHNhaR1JpMJ5yWCSeqAjxAc1SCLC1A97QY4/QoCzxmH4hQCrqVy3VSBdtTMcjRq6TEaQSUBb1XiAC0AAaDT15qAQYh2YRY9HXH6KQZrfL/2hJ9rxWtjpDj8zHwUAwKAEAIAQAgGtnbOq4h4ZSYXu6aDqSbAd0BPtnYdfCuisyAdHC7D2d+Bg9EBXID6xxBkGCi2ee5fzJqDgpPD5WWkSYjEveQXuLoECVedkpvMmc9VMKl0wWERKhqCAe2JgvGrMYdNSOYFyPXRAdHqvNs0W0AEAeiAgqPnQx9PgpBR7zH/0xn2vEb8ACoBjmMJIAEk2AQmMXJ4XJZY3d/EUqYqvZ5OJBBjvChNMvOqUOSsUmYIBvCA+HVuAABM5rzOkHLPcHpogFEAIAQAgBAdP3X23SdRpsY/zsYA5ps6QADHMW4IC3diA+x1UgoMXtvDUKzQ58kHzZRmDbHWPoJKAvqO02uaHNcHNOhBkFAL4+rTDC97gxo1LjH/KAzOxNrNq49gZPhhr4kRJLYk/hKgG8xFNrhZAUuJaWqQZXe/FfZBp1NQEDjAbc9rj4qAZBACAmdhKgZ4hY4MJjPlOWe+inD5KqSbxkhUFi83S2M3E1vtCRSaJdGpJ0aPqeg4IDpOCw9OjApNDGjQAfM8z+5QHnaOIDmltRoLTYgjM0/H8VIObb27NZh6zWsEB1IVImYJc8QOkNHxUApUAIC12Zu9iMQ0uptBHV0E9v1UdS4NvIn0qT2TK2rSc1xa4EOBgg6ghSZNNPDLfdB0Ypv8Aa76IQdCq5XDqgKvE0yNFIM1vLiPJkOpcDHQDU/FQCPdOphmuc6uASPZkkRbUdV000wsg8tZOO/V3ae2MoJ49Us7/APn1LinvAyr9iT9lJDpMeSb+pC5a6pWWOMeF39j6DV30afSq2xrrkl+VbvLXtnGGYzEhoe4MMtDjlJ1yzb5K0kk2keTBtxTfJGoLDeHLjTeAQG6nyuJNuYEDTiRqgFEBa7vbLZiKhbUeWNHEATfutqqXYm12ObUalUuKffuK7WwXg1X05zAHyuiJabg/vkVnOLjLDNq59cVJdxRVLggPrXEGRYjQjVAWFbbmIczIahjiRZxHIuFz+5QFcgLCjtCpRFI03EeQyNWn7WpqEAvjcdUrGaji7kOA7DQID3sraD8PVbUYASJs4SCCIKA3my96qVaBOR/3XHU/0u4/IqQG196qNIEfzKnIaD+535SUBgdo459d5e+JPAaAcgoAsgBAbTdrb3lbTeRlbEt5xotrtXBx6enfZZ7Gmh8Fvf8AXjZmOXt3z6Pt7lRvgaJrZqTQ0OHmDbCZ1jr+C5oSydGso8pxzyzUf6YsBo1Ofi//AIarnGaPG0CNEBWVsRAIPIqQYnfWvnrtP/1Af+Tz+KgFAgPVMgEEiRIkcxOitFpSTfBSxScWovDxsanYe8GR+QGA5xg6WN4Va6evUdCezzh/v/o9XVa2uPhqu264qKcX2eyb91327c43Et8qVIV81NxdnaC4GLEW+Bj5LW2l1PDPHq1f4nM/gU+DxT6Tw9hhw6T3WRsanZ+8zX2qeR3P3T+Xr8VIPu0d6GtGWmM7vvH2R+J/d1AMpicQ6o4ueZcUBEgBACAEA3h3tFJ4Op0OWeFhM666dZQCiAt9hbRZSJD2ggmbgELJ2Trn1RbR7Wj02n1mmdM0m084eN/RrP0LfbG1MPXpVC8NzhoFIixBE2Ee7pZb1R6oSsk/8s8vxJwpthp6lnHOOEvTPGf7bepkVUxBACAaOAfla4CQ4SInmBrEe8LAmOMID6NmVr+TTXzNtctve0EEHlF0B8bh6jw2GizYHmaJGc3udMz8s87ID6Nm1YnLAIkS5oJBLW2BPN7UBFicM6mQHiCRMf5Ob9WlAQoAQAgBACAtMLtNjaWR1IOInK7Qib6i/p0XR1UyrUZxy1wY1T1unulKizEZYyvhtw00VhM6rmSSWEdNlk7JdU3lms3I25SoB9OoS0udIcfZ0AgnhpropKG4/jpHMHT9CpBS7wbUw9EEOdLyLMbd3ryHdAc5xeIdUe57tXGfyHYBQC03awFGq8+OXBgtYxfuuiinzU8crscmr1Lo6W9ovKz2+HxE9sYHwarmCcurC4QSw6H98ljOPTJr0OiuTlBSxzuJKpcCUbzyQkksIEJBAMYDCmq8NHqo6oxa6jenTWXqXR2X/n1NHvJs+kzDU3MoupvDw1zoIBBB1nW4F116mNaf5GvbB5ejlfJNWRksc59fv02MouU7QQAgBAWGEH2FXX0Lo4axY6cfkgK9ACAEAIAQAgJ2YyoBAcQIi3p+Qv0QElXaVV2rjERAtYmT8Tc87cggIBXdlyycvL1BjtImOaAmO0ask5zLnFx0u4nNJ9b9EBBWrOcZcSTEX5XMdrlAeEAIAQAgBACAEAIBvC7SrU2lrHua08Bw7cj1CAUJm51QAgLbYe1/AOllhPqjLqR7uhnp7dP5NjSab52T+uxZ7V29Sr0age0Oe6MhjzNjiDw1XTVGPluUnv2R5HiNid8K6VmK5l2+C9f9mWVTEEAIAQE2FxBpuDgs7IOXB6Ph2shp5SVizGXPqscGmp7xU6lN7a4zDIQ1se8dD3HBa0VLpcpy+Xc5/EtZGUlVp4Np7uXC+HOfr8smTUHMCAEAICejXAa4ESToZ0nVAQIAQAgBACAEAIAQAgBACAEAIAQAgBACAEAIAQAgBACAEAIAQAgBACAEAIAQAgBAf//Z"/>
          <p:cNvSpPr>
            <a:spLocks noChangeAspect="1" noChangeArrowheads="1"/>
          </p:cNvSpPr>
          <p:nvPr/>
        </p:nvSpPr>
        <p:spPr bwMode="auto">
          <a:xfrm>
            <a:off x="155575" y="-1508125"/>
            <a:ext cx="4714875" cy="31432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876" name="AutoShape 4" descr="data:image/jpeg;base64,/9j/4AAQSkZJRgABAQAAAQABAAD/2wCEAAkGBxISEhQUExQVFhUXFR0XFxgWFBcXFxwYGBcWFxgaHBgdHCggHholHBUXIzEhJSksLi4uGB8zODMsNyotLisBCgoKDg0OGxAQGywlICQ0LS0sKzc1Ly4rLzU0NDQtLDQsNi0tLCwsLCwsLSwsLDQsLSwsLDAsLSwsLCwsLSwsLP/AABEIALcBEwMBEQACEQEDEQH/xAAbAAACAwEBAQAAAAAAAAAAAAAABAMFBgcCAf/EAEAQAAEDAgMGAwUGBQMDBQAAAAEAAhEDIQQSMQUGQVFhcRMigTJCkaGxI1LB0eHwFDNicoIHsvFzkqIkNENjwv/EABoBAQADAQEBAAAAAAAAAAAAAAABAgMEBQb/xAAyEQACAgEDAgQEBQQDAQAAAAAAAQIDEQQhMRJBBRNRYXGBkfAUIjKhwSOx0eEVQvEG/9oADAMBAAIRAxEAPwCoQAgBACAEAIAQAgBACAEAIAQAgBACAEAIAQAgBACAEAIAQAgCUAIAQAgBACAEAIAQAgBAXuyN1q2IYXtLBaQHE3+Asq9SZ0y0s4xTltkpa9FzHFrhDmmCOoVjnaaeGeEIBACAAgGH4CqNWO+H7sgPL8LUEyxwiZ8ptlMO+B1QAMLUt5H308jryJEWvYEoD5/Cvt5HXEiGk6tDuHQgoA/hnxOV0X4H3YzegkXQHh7C0wQQeREH4IDygBACAEAIAQAgBACAEAIB/YmLbSrNe4AgcxN+a2olCMsz4/sc+pqutio07vK24z7b7G3q4nCV6VQvpsl95AAItrPNYXWV9X5Ht6nsaTw7UqtRvWH6enzRzohScD5PiEAgBAWeH2DXfQdXaG5GiT5vNA1IHJXdcsJmSug5OOeCsVDUEAIAQDGz6jW1GOeJaDcG4+C1pcFNdfBhqVY6n5fP3n9jVY3etgcPBaGjLBgQJVNTCPWlXv6vsel4TenTJ6ttY/St2+N/XnsslHvDiaVRzCz2sv2jh7zpkfC47QrThGCUU8vv6HF+IlfZOxxcU3snzj3KlZlgQAgBAPnbFY6uGhHsj3on6IAdiq1VpHu3B4NEuD7knKLj8EBPRxJDXA1ZygSG0g5uUZaepLZjy/WSgPNXaDntymqCIgh7HCQNJDZEg3nX0QHo46sZy1KZBmYdk9oyT5sp1vyugFcRSq1HFxbmJ1yEO0AHuk8tSgF6lB7faa4d2kfVARygPrRJgcVKTbwispKKcnwhzH7JrUWsdUbDX+yZkSOHdWsrlB4ZSq6NqzESVDUEAIAQDdfZtZlNtR1NwY6wcRb9PVWcWuSkZxlwxRVLggPrTBB6qU8PJEllNFhj8bSc0CnTLHE+Y5jHYNmB6BaXR07ea4vJejX+JOHl32JrGPd/F4z+/wASuWRUEAICXCNaXtDzDZutKoqU1FmV03CDklnH2/2NZsjadJjRJIgQWSMsjp+sLNa2yNflSXG3ue5b/wDP0W6haqpvpeHhP8r9Hx/OPbkyeKc0veW2aXGB0myhcHmW9PXLp4y8ESkzBACAEAIAQAgBACAnbhXRLoYDoXWns32iOoEID7nY32Wlx5vsPRgP1JHRAR1aznRmMxoNAOwFh6ID1hHgPE2aZa7s4ZSfSZ9EBE9hBINiDBHUWKA+IAQHunVc32XEdiR9EBJ/GVOLi7+7zf7pQDWGouex1TyxTIJDWNadRJ8oFgDK0cZwq86L4aL6PyL9ZHSXLKkn7cppL4t/wbGvVo1MFUFV0lrCWTFnAWI6yqT1LueWkvgdH/FLRKUYtterx/CRz1QcgIAQEuFLc7c2k3VLG1F4OzQVxs1EYy4/1t+5tvEbWo+CamYPhrGxo46Embwbros1iuSSju+TOrwCWklKc55hFPC9Pi87/RGJxeHNN7mOiWuLTGluXRZtNPDOWElKKaIlBYEAIAQAgBACAFGFyX8yaj05ePTOwKSgIAQAgBACAEBebvbCdWmo5pNJut4n5zHZJRn09SRrppUSscbH8vf3fYtd5dg4cMa7DB2YCXtaZloEuIBOoCpGWXg3v07hBzaxgy38SG/y2hv9R8z/APuiB3aAVc4yBziTJMk6k3KA+IAQAgLWpsmtUpOxAZ5A0F5kTYAOdHIkT6lXdclFSfcyjdCUnFdiqVDUEAIAQE2HxT6c5HFs6wrxsnFNJ7MynTXOSlJbrhng1XEQSY5TZZKKXB12ai2xYnJs8KxiCAEAIOCWhiXsMtcQVNT8qXVDk01Vtmqr8u6TcfTLX1xjPzI3OJJJMk3JRtt5ZkkorCPigkEBLQwz3zkY50CTlaXQPRSk2Q5JcsiUEkmHoue5rGAuc4hrQNSTYBAbfY242RzTifMdfDaTA/uIuew+aAvNv7uYSu3ysFJwEB1MAaWALdCPn1CA5xtjZFTDOAfBaZyuGhiJtqCJFuqAr0AIAQAgBACAEBZYPbdWlTNNpgH5Suhahqvox8Gcn4SPn+bl8ptdnj99+4YbbVRgdFyW5ZPAHWyxo6ak9sv19Pkej4jqbta4ptRgt3FLl+7bK1VMQQAgBAe6MZhOk3VLG1FtHZ4fVC3URhPh/vtsb3Csp1KLqbXuBqNyBoIDZcIHCYutY6yUq1Xheme41PgkYaid+WlvJrtn1+u/JhMVh3U3uY8Q5pLTxuOqhrBxJprKIlBIID6BNhcnQDVAaXB7jYupSNSGtPusc6Hn8AdLE94QGexOHfTcWPaWuGocIKAiQAgBACAEAIAQAgN5uvh/Cp5qdRoJ9vNN+0fRa6fU1qDjNe6NfEfBrlbF0y7Yef7r7+ZjtrUXNrPzCJcXC0AhxJBHQrNvqefUzdbrfQ3nGxov9OcEH1qj/eptGXpnJBPeBHqVBBvKhcw/uUBFVc1+tjzGv6qQYrf54y4Zo4eJPc+HKgGQQAgBAfQD+/30KA+IAQAgBACAEBp9kbm1ngPrTSYdB/8AIew4et+iA1u0N0ME+k1jG5HNFqjTLp45p9r19IQHPts7Dq4Y+aHMmA9unqNQUBWISm08oZwmOqUjLDB4cVaqSqeYpFtXbbq4KFs5YXvj6+vzIKtQuJc4ySZJ6lQ228szjFRWEeVBIAIDqW7mxaWHotJYDWI89Q3gn3W9BpaJiboC48YgQ025H8/36KQUe3MOyvSq+I0TTpPeCRcENJbB7jsYKgHMUAID61pJgamwUpZ2RDaSyxzaOya1ANNVhaHiWmQQfgdVMouPJWE4zWUJKpcEAIAQDWHx72WBMcpWSpj1ZfHoes/GLnV09KcsbSf8rbP1R72ptF1dzSQAGtDWgcAF02TUn+VYSPEqhOOXZLqk3ls0/wDplUy1K/8Aaz6uWZqdAqPa/oUBV4nCkGykHOd6MaH1AwX8OQT/AFGJHYQB8VAKVACAEA7gZyVbgDKNXRPtGAIvMfRAJIAQEzsLUDA8scGEwHZTln+7RThkdSzjJCoJBAXG6WCFbFU2u0Evg6HKJAPSYQHU65cLkk21KAUq1Q7oeYUgze+RAwkTJ8dpJ6Br4+qgGDQAgBACAnwH82n/ANRv+4IDtrqQc2yAqMS0tUgqdrYv7KqOdJ4+LSPxQHOFABAWu7jKZqfaenTr3VHa65Jr4noaTQw1NNnVv2+vf/Bfb0YY1KQ8N7qnhAvcDAhosT3E/VdFmo854Ucdzz14X+Ch1zk3l4Wfv2MYsgCAEAIAQAgGsM51ICoHOa/3Mpg63cf6bERxM8igNLszfQgRXaSQPaYNe7efUfBAI7a3tr1xkb9nT5NPmI6u/AfNAZ5ACAEAIBvCEinViIhoM66mI+BQCiAmwlDO6JgAFx7ATA6qVFyTx2Tf0Jg4+ZCMv+0ox+rwbjD1WPw5pPePCLfZGvS/S3wWk9ZXOv8AT+bGPY2h4DfVqX+bMMtpd9+z+Hr3MEQsjFrDwfEINDuG6MY3+x30QHUatVrhBsUBU4zDkaKQYve/FWFKZdmDj0AbA9TPyUAy6AEAIAQHui/K5ruRB+BlAdM2VvRSrwGnI/7jjf8AxPvfXopA9ito02tLqrmtaOJ+kcT2QGA3k242v5KQIYDcmxdytwCgFCgBAfWkjRVlFS5OjT6q3Ty6q3j+zGmbSqBjmA2cIceJHKeS1rn5cHGKW/fuYaudmrtVlsntxHZRXyx/IoqEAgBAWjtiuJAaZBi7gW65uFyB5eMIDxV2O9rC8uaAADfMDBEi0TPCDogPlDZhIaczTbMW+aYAYSLDWKjbC+qAnxGyKhJcXtNyCAD7rZIa0DQCAAgI2bFeROZosHCZ9k5r6cwPSeSATxmFNN2UwbA25FAWu7OwziHFxLQ1vBx9oi8dlfyZyh1IivU013KNqztk0e1sHh69JtOmxja0w0iG3HAkcLFYRf5unuerfp/6crX+nGV9+5gXtIJBsQYI6jVacHlJ5WUfEJH8APsq/wDaOE8Txi36dkAggPrXEGQYKmMnF5RWUIyWJLKPQrOAiTCyVUU8noz8T1M4dDl89s/X7Z4WhwAgJKFdzHBzHFrhoQYKA1Wy98TZtcf5tH+5o+o+CANq75uIyUBH9bhf/FvDufggMnVqOcS5xJJ1JMk+qA8oD64RY2KA+IAA+VygBACAYBq13tb56jz5Wi7j2CA1+w9yYc04swNfDaeH9Th+HxQFjvHubh3y7DxSf93WmfTVp7W6IDn+OwVSi7JUblPyI5g8QgF0AIAQAgBAAMXCA+vcSZJJPMmT8UA08tp+QtDj786g/daeBbx6kyDAQHj+GDv5Zzf0n2x6e93HqAgF0AIB3ZtauHZKOYudo1oknsFtXfOtYic12kqukpTW6PlLGVaTjcteLHMPMDx1uCs6ZeU24pZfd7nbrbrdXBV2yfSuywk/jhChM3KqZJYWEfEJHsC37KseQb9T+Y+PqAEUAIAQAgBAM1dnVm0xVdTeKZsHlpDfj14c0AsgBAObJ2dUxNVtKnGZ3E6ADUk8kB0TYW6FKg8ExVeNXGIbH3WkxPUyR0QDu8ezsPiRFRkOAgPb5XjkJ4joZCAyuB3Dc5xc+qBSBsQPO7pBsO9+yA2mydn08NSIbTDWm2kyOJcdTPX8UBldv7q0ahzYf7N5Pse4SeQ930t0QGX2Ju/iMV/KbDfvuOVvYHU+gKA0+5mxKmHrVHVm5KjfKyYIg6uadDNhPccUBrKlUtJn4oBPEEEWMfT4KQYvf5w8WiBwogf+byfqoBl0AICfC0iSDEtDhPK5Voy6MWSWUmslq9NLVSenhJRk4yx8kbjbWzBiMJ4gDWuotLgbS4ASW/K3Vaai2FksxeTHTaG3TwcbVh+25gFiaAgGcP5B4nHRnfi7s3h1jkUAsgBAMfxAd/MBJ++Pb9eDvW/VAW27W7v8VUcDUDaTAC54BuTo0Ax5te0cbIDoexNnUsLPhMtGp9s9ST9LdkApvDgsPiR9o3zDR4s8evEdCpBzXbGAOHrPpEyWxeI9pocLc4coAmgHMHOSr5Z8okyPLciRPeLc/gAmgBACA9U2FxDWiSTAA1JNgEB0nZG6FCiGucRVq2Jn2GnkBxjmZ9EBoq2IAZlcJEQZuDzn8igMBvRsCk2m+vS8gaW5mj2fM4C3LWY0twQGRQHRdxtltpUDWeDnqC3ACnwk9df+1Aa2mzIyQbm8HSOA6fNAVWJqZ3BpFz8Y6KQPMpMJDG5gANTrA1jl+qgHvG1i3S46a/D8kAhs/KXGoQbWAHPn0t9VILDCUmtbmaQLQ0AeUAfv5KAI4zEEkNIuTbv0KkHum0EubmnLb5nRAIYqi4TCA5/vHixUq2Mhjcs8zJJjpJj0UAqkAIB7A7QDGPY5mZrusEEQQZjgQCtlYnU6pLK5MoRsq1UdVVLEltjGU1v8OctMlftyqaRpzAIg9RyXLGvHc9XU6/zlhRSzz3J9hbtVsSRAyMPvuBg/2jV306rQ88tt4NxKlEZqDvFbF2kAPHOODh8+6AymIeS64iPKG3GUDhB+fUkoCJAXG7mA8R4cWh4afY1n0/Baaedfm9M/9ZJ1ek1D0nnVevHdrvj79SbfPDNZXbkpeEHUwctgJkgmOHCyWqKliLyY0eZ0JzWM8epstwMK04RpAuS8nvnI+gHwWZqWmIlqASrVwYJGhH1CkHP97KubF1Xc8v8AsaoBUIBrCvaKdUEiSG5QRJJB4cjHH80AqgBACAu9y6YdjKIOnm+IY4hAdTxOHgCOSAqX43zZQC48miVIKTenFNOEqNbxe0xpfM3ggMxuzso4iu1paSxvmfygSQ0nhMR8VAOq16hEZotpAgD0QC1WpOhj6fBSD1s4PGY2kyJ1sOX79FAPbqo0I/PvKkCmIzH2TMmL63trxQDxJDGg+yOH581AIalUHjB6fiFIFc+UPc4gkAZY6kX7oDPt3lpMqVQ+WkE8JmDwjj3QFPtre2rW8tP7NnQ+c93cOw+KgGdQAgAIAQGk3G2WK1fO9ocynBynQuM5Z6WJ9AgOjVKomSL8IsB2/NAL4mq6LGenH9VIMRv9TaHUDAzOY4uPE3bAPYfioBlEA7s3aLqJkLGdbbyj2dH4jVCnybk9uGvrvnBZ7Z2zTrUA0jNVz5sxF2iIInkurohCG0st/seNdqZ33tqHTBbLdNv32NPuDtBgw4YHjO0uls3ALiZjiL8FmDRVMQ11jqpBQ7drU6DS57gD7rZu6OAH4oDnOJrmo9z3auM/p2CgESAcwdImnVMuGUCzTa8+0OVkAmgHdk4DxqgaTlb7zomP1K0qr8yXSjHUXeTDra7pfUl3g2Y3D1cjX+I3KHAxBvNiOdlE4ODwyarVYso9bs4plLE03vdlaCZMExLSOHdUNTqFHE+NMPaKYGsyD25oBrAYfJLmgR8yf3w6oCm3jwdLENLXy0zOZtjI0kcexUg97v7KGEpNYHBznOzPgXkgxPKBFu6gF5WyuHVAUuLpFpspA/sipDYcOfzMqAfcZQBEhAVbA4PHIOBPxCkF85zXNANioBU42gRopBndvbRdRY4zDiAGjjN79ggMJc9SVDeC0Yym1GKy2MVsBVY0Pcwhp48P0VVJPg0t09lX61gWVjEf2HiKdOs11Roc0cCJE24fFbUOvqfXxg5tVG6UUqVl5W3r9vBvcLtXDBrnNYxpmW5WgR/ysbbIRn/Tefc9nS+HaidSjqI49u69PmYHbeNFeu+oBAceFuET6q9ji5ZieXVGUY4k8s1v+mDgPHnmz5Z1Q0NnjKANwgKas5zSpBid78RmfTbxay/SYj1soBQIAQAgPrXlpBBIIuCDBHqgLulvViAzLLS7g8jzfkT1+qAp69Zz3Fz3FzjqSZKAjQAgLDAfya9vdF4J49NB1PPogK9AX+7m1GUgWvAIOoIkFYuyVdnUtvQ9/S6SrWaPysJ89S+e37YJd5WU6lMV2w05sgYAAC2CZ7zK6emyUPNnnf1PE1X4ei5aanH5Vvjt8ff1M9Qoue5rGiXOIAHU2CoZnXNmYKnQoMpNbEDzOOrnH2j0koBl1UgQ025H8/zUgUoeeoM7SQ28adr8uPogG3FpMxHIC0fn+7KALV3kX1HT8QpA3SqeS4vxcfoAoBG4CPKY7/u37spBDQqHOAQfTj+CAarOaTcQOAH5/v1UAXrE6i/1/VSBd+NLW3GsxOlvnxQHNtvbRNeq50y0WbwtzA6m6gE+7GzWV6sOdlA5Qt69MrYSbzt6GX/Jz0V8ehLLT3ecfLDW5r37Tw7WPw7yxwzZCbXAP6LCmGbOj0PS8QuX4bz2/wBS2S3e/wDC5yYjbzKLa7xQM07RebwMwB4iZVppKWEedU24psr1U0PQeYiTCoq4p5wdk/ENTOHRKbx8s/Xn9zyrnGW+7u3nYVzoaHNfGYaG0xB9SgN1gN4KdUZmP0Fw6zh3HLropBVbb3vpN8tECo/i73B24u9LdUBkMBSFesBUdGYy53H0WlNfmS6Tn1N/k19Zp6u5VNweaVcnLpnAuY0JH1VbYOt4ZvpZR1EMx9cexjHtIJB1Bg9wqFmmnhnxCC/3TaGv8SA5wNgY04m/FaUW1xm1P05L6jw++3Sq2nd9XHGUv5yS74YIl/jtaAHR4gaBla4+zMc4+I6qJyjKT6OCkaLaqou3ZvOxm1QAgBAN4d/2VQZ8uhy+WHfjI6c0AogBAfS481Lk3yysYRjlpJZLHdsxi6H/AFW/VQWOxVKQc0RyQFNiWlqkDWxqodM8/wACgJsdh+IUAp69UiQeSkGiDGubbWVAKnF0y3RSA2VWBeQeX4hAWGNw83CgFPWeW6qQZjenahFMMHtOBE8Q2b/GI+KAx6gHpjyLgkHoYUqTjwysoRl+pZPKgsM4HAVaxy02Fx9B8zZQ2kXhXOeXFcHjGYSpScWVGlrhwP7uFJVprZkKEAgLHYux34l2VhaOriQFpCpyTl2RhbfGuSi+WJ4vDOpPdTf7TSWmLiRyPJUaxsbJprKIlBJ9BhSm1wNu6z7djSVcVUo0pbVY9p0uQ6/SI+atfo7YPqlLKffuzv0nj2hsgo11OMlzFJKKf8b+2TNvcSSTqTJ9VQ4ZScm2+58Qgko1nMMtMLOdakd+j8Qs0ycUk4vs/wCBypteoaTqXBxBceJi4W8ZRjX0RW/dnDqbLdTf5tktl+mKWEv3eSvVCAQAgHsCB4VY8YHAEXm1wYOpm2nVAIoAQAgJ8DiTSqMqAA5HB0HQwZhAdG2XvRSrwAcj/uON/wDE6H69FILui5r2kv14AanugPgZluI5R0vofXogIhizMfIoCetRYfZP+X5c1AI6tQt7cxp+ikERxgIOb9UArRru8TystobxE8Z09EA7VxDmG8jugFNo46m1heeAk8h++koDl2NxTqr3PdqTpwA4AdAoBAgBACA2+BxmFw1BjqZPiSJOac3O35LfV6eNcetP0x7k+Da23U2/hpLbdvtj72QjvJiqeJpGs4xUDgGDmD7Uj5jseayhTPy/MksJ8e5trr6FfHT1NScc9WN0vb4/5MsqmAIDWbtYuiGgPkZeRIPVZ0aqdTa9eT3df4PTrKq3FbJfla9+fr39yu3swHh1RUBGWtL2iTIiAQZ+PqtX1P8ANLueHNVwm64cR2+/nkpFBAIAQFnszYdWtDoys++4W9Bx+nVAaXGbmUvDHhvcKgFy67XdwNPT5oDIY7AVKLstRscjqD2KAWQAgBACAewI+yr9m+lz+qARQAgBACAEB2XYFHNhaR1JpMJ5yWCSeqAjxAc1SCLC1A97QY4/QoCzxmH4hQCrqVy3VSBdtTMcjRq6TEaQSUBb1XiAC0AAaDT15qAQYh2YRY9HXH6KQZrfL/2hJ9rxWtjpDj8zHwUAwKAEAIAQAgGtnbOq4h4ZSYXu6aDqSbAd0BPtnYdfCuisyAdHC7D2d+Bg9EBXID6xxBkGCi2ee5fzJqDgpPD5WWkSYjEveQXuLoECVedkpvMmc9VMKl0wWERKhqCAe2JgvGrMYdNSOYFyPXRAdHqvNs0W0AEAeiAgqPnQx9PgpBR7zH/0xn2vEb8ACoBjmMJIAEk2AQmMXJ4XJZY3d/EUqYqvZ5OJBBjvChNMvOqUOSsUmYIBvCA+HVuAABM5rzOkHLPcHpogFEAIAQAgBAdP3X23SdRpsY/zsYA5ps6QADHMW4IC3diA+x1UgoMXtvDUKzQ58kHzZRmDbHWPoJKAvqO02uaHNcHNOhBkFAL4+rTDC97gxo1LjH/KAzOxNrNq49gZPhhr4kRJLYk/hKgG8xFNrhZAUuJaWqQZXe/FfZBp1NQEDjAbc9rj4qAZBACAmdhKgZ4hY4MJjPlOWe+inD5KqSbxkhUFi83S2M3E1vtCRSaJdGpJ0aPqeg4IDpOCw9OjApNDGjQAfM8z+5QHnaOIDmltRoLTYgjM0/H8VIObb27NZh6zWsEB1IVImYJc8QOkNHxUApUAIC12Zu9iMQ0uptBHV0E9v1UdS4NvIn0qT2TK2rSc1xa4EOBgg6ghSZNNPDLfdB0Ypv8Aa76IQdCq5XDqgKvE0yNFIM1vLiPJkOpcDHQDU/FQCPdOphmuc6uASPZkkRbUdV000wsg8tZOO/V3ae2MoJ49Us7/APn1LinvAyr9iT9lJDpMeSb+pC5a6pWWOMeF39j6DV30afSq2xrrkl+VbvLXtnGGYzEhoe4MMtDjlJ1yzb5K0kk2keTBtxTfJGoLDeHLjTeAQG6nyuJNuYEDTiRqgFEBa7vbLZiKhbUeWNHEATfutqqXYm12ObUalUuKffuK7WwXg1X05zAHyuiJabg/vkVnOLjLDNq59cVJdxRVLggPrXEGRYjQjVAWFbbmIczIahjiRZxHIuFz+5QFcgLCjtCpRFI03EeQyNWn7WpqEAvjcdUrGaji7kOA7DQID3sraD8PVbUYASJs4SCCIKA3my96qVaBOR/3XHU/0u4/IqQG196qNIEfzKnIaD+535SUBgdo459d5e+JPAaAcgoAsgBAbTdrb3lbTeRlbEt5xotrtXBx6enfZZ7Gmh8Fvf8AXjZmOXt3z6Pt7lRvgaJrZqTQ0OHmDbCZ1jr+C5oSydGso8pxzyzUf6YsBo1Ofi//AIarnGaPG0CNEBWVsRAIPIqQYnfWvnrtP/1Af+Tz+KgFAgPVMgEEiRIkcxOitFpSTfBSxScWovDxsanYe8GR+QGA5xg6WN4Va6evUdCezzh/v/o9XVa2uPhqu264qKcX2eyb91327c43Et8qVIV81NxdnaC4GLEW+Bj5LW2l1PDPHq1f4nM/gU+DxT6Tw9hhw6T3WRsanZ+8zX2qeR3P3T+Xr8VIPu0d6GtGWmM7vvH2R+J/d1AMpicQ6o4ueZcUBEgBACAEA3h3tFJ4Op0OWeFhM666dZQCiAt9hbRZSJD2ggmbgELJ2Trn1RbR7Wj02n1mmdM0m084eN/RrP0LfbG1MPXpVC8NzhoFIixBE2Ee7pZb1R6oSsk/8s8vxJwpthp6lnHOOEvTPGf7bepkVUxBACAaOAfla4CQ4SInmBrEe8LAmOMID6NmVr+TTXzNtctve0EEHlF0B8bh6jw2GizYHmaJGc3udMz8s87ID6Nm1YnLAIkS5oJBLW2BPN7UBFicM6mQHiCRMf5Ob9WlAQoAQAgBACAtMLtNjaWR1IOInK7Qib6i/p0XR1UyrUZxy1wY1T1unulKizEZYyvhtw00VhM6rmSSWEdNlk7JdU3lms3I25SoB9OoS0udIcfZ0AgnhpropKG4/jpHMHT9CpBS7wbUw9EEOdLyLMbd3ryHdAc5xeIdUe57tXGfyHYBQC03awFGq8+OXBgtYxfuuiinzU8crscmr1Lo6W9ovKz2+HxE9sYHwarmCcurC4QSw6H98ljOPTJr0OiuTlBSxzuJKpcCUbzyQkksIEJBAMYDCmq8NHqo6oxa6jenTWXqXR2X/n1NHvJs+kzDU3MoupvDw1zoIBBB1nW4F116mNaf5GvbB5ejlfJNWRksc59fv02MouU7QQAgBAWGEH2FXX0Lo4axY6cfkgK9ACAEAIAQAgJ2YyoBAcQIi3p+Qv0QElXaVV2rjERAtYmT8Tc87cggIBXdlyycvL1BjtImOaAmO0ask5zLnFx0u4nNJ9b9EBBWrOcZcSTEX5XMdrlAeEAIAQAgBACAEAIBvC7SrU2lrHua08Bw7cj1CAUJm51QAgLbYe1/AOllhPqjLqR7uhnp7dP5NjSab52T+uxZ7V29Sr0age0Oe6MhjzNjiDw1XTVGPluUnv2R5HiNid8K6VmK5l2+C9f9mWVTEEAIAQE2FxBpuDgs7IOXB6Ph2shp5SVizGXPqscGmp7xU6lN7a4zDIQ1se8dD3HBa0VLpcpy+Xc5/EtZGUlVp4Np7uXC+HOfr8smTUHMCAEAICejXAa4ESToZ0nVAQIAQAgBACAEAIAQAgBACAEAIAQAgBACAEAIAQAgBACAEAIAQAgBACAEAIAQAgBAf//Z"/>
          <p:cNvSpPr>
            <a:spLocks noChangeAspect="1" noChangeArrowheads="1"/>
          </p:cNvSpPr>
          <p:nvPr/>
        </p:nvSpPr>
        <p:spPr bwMode="auto">
          <a:xfrm>
            <a:off x="155575" y="-1508125"/>
            <a:ext cx="4714875" cy="31432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Describes how much solute will dissolve in a solvent</a:t>
            </a:r>
          </a:p>
          <a:p>
            <a:endParaRPr lang="en-US" dirty="0" smtClean="0"/>
          </a:p>
          <a:p>
            <a:r>
              <a:rPr lang="en-US" dirty="0" smtClean="0"/>
              <a:t>This is described as 60 g of sugar will dissolve in 100 g of water. </a:t>
            </a:r>
          </a:p>
          <a:p>
            <a:r>
              <a:rPr lang="en-US" dirty="0" smtClean="0"/>
              <a:t>100 g of water = 100 </a:t>
            </a:r>
            <a:r>
              <a:rPr lang="en-US" dirty="0" err="1" smtClean="0"/>
              <a:t>mL</a:t>
            </a:r>
            <a:endParaRPr 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Solubility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Some solutes are highly soluble</a:t>
            </a:r>
          </a:p>
          <a:p>
            <a:r>
              <a:rPr lang="en-US" dirty="0" smtClean="0"/>
              <a:t>Some are not</a:t>
            </a:r>
          </a:p>
          <a:p>
            <a:r>
              <a:rPr lang="en-US" dirty="0" smtClean="0"/>
              <a:t>Usually increasing the heat increases solubility</a:t>
            </a:r>
          </a:p>
          <a:p>
            <a:r>
              <a:rPr lang="en-US" dirty="0" smtClean="0"/>
              <a:t>Remember our rate of reaction lab? </a:t>
            </a:r>
            <a:endParaRPr 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Insoluble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981200"/>
            <a:ext cx="7848600" cy="3962400"/>
          </a:xfrm>
        </p:spPr>
        <p:txBody>
          <a:bodyPr/>
          <a:lstStyle/>
          <a:p>
            <a:r>
              <a:rPr lang="en-US" dirty="0" smtClean="0"/>
              <a:t>When a substance like barium sulfate has an extremely low solubility, we refer to it as being insoluble</a:t>
            </a:r>
          </a:p>
          <a:p>
            <a:r>
              <a:rPr lang="en-US" dirty="0" smtClean="0"/>
              <a:t>This image</a:t>
            </a:r>
          </a:p>
          <a:p>
            <a:pPr>
              <a:buNone/>
            </a:pPr>
            <a:r>
              <a:rPr lang="en-US" dirty="0" smtClean="0"/>
              <a:t>Illustrates oil</a:t>
            </a:r>
          </a:p>
          <a:p>
            <a:pPr>
              <a:buNone/>
            </a:pPr>
            <a:r>
              <a:rPr lang="en-US" dirty="0" smtClean="0"/>
              <a:t>And water</a:t>
            </a:r>
            <a:endParaRPr lang="en-US" dirty="0"/>
          </a:p>
        </p:txBody>
      </p:sp>
      <p:pic>
        <p:nvPicPr>
          <p:cNvPr id="71682" name="Picture 2" descr="https://encrypted-tbn2.gstatic.com/images?q=tbn:ANd9GcSzhs-OIKuE5kE1hsOcQYRveGHce4W7lCfr-So1y1r9E6x6T9b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38600" y="3581400"/>
            <a:ext cx="1995160" cy="2667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Solubility Curves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steeper </a:t>
            </a:r>
          </a:p>
          <a:p>
            <a:pPr>
              <a:buNone/>
            </a:pPr>
            <a:r>
              <a:rPr lang="en-US" dirty="0" smtClean="0"/>
              <a:t>the line, the </a:t>
            </a:r>
          </a:p>
          <a:p>
            <a:pPr>
              <a:buNone/>
            </a:pPr>
            <a:r>
              <a:rPr lang="en-US" dirty="0" smtClean="0"/>
              <a:t>More soluble</a:t>
            </a:r>
          </a:p>
          <a:p>
            <a:pPr>
              <a:buNone/>
            </a:pPr>
            <a:r>
              <a:rPr lang="en-US" dirty="0" smtClean="0"/>
              <a:t>The substance</a:t>
            </a:r>
            <a:endParaRPr lang="en-US" dirty="0"/>
          </a:p>
        </p:txBody>
      </p:sp>
      <p:pic>
        <p:nvPicPr>
          <p:cNvPr id="109574" name="Picture 6" descr="https://encrypted-tbn3.gstatic.com/images?q=tbn:ANd9GcQ02qnHoyPV4W9lJrSWQ24Nxw-0-ZLPKM38Trv5BE1MzqLp8jNyU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79842" y="2308334"/>
            <a:ext cx="4864158" cy="45496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Liquid-Solid Solutions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00200"/>
            <a:ext cx="7924800" cy="4495800"/>
          </a:xfrm>
        </p:spPr>
        <p:txBody>
          <a:bodyPr/>
          <a:lstStyle/>
          <a:p>
            <a:r>
              <a:rPr lang="en-US" dirty="0" smtClean="0"/>
              <a:t>Temperature makes a difference</a:t>
            </a:r>
          </a:p>
          <a:p>
            <a:r>
              <a:rPr lang="en-US" dirty="0" smtClean="0"/>
              <a:t>Increased temperature increases the solubility</a:t>
            </a:r>
          </a:p>
          <a:p>
            <a:r>
              <a:rPr lang="en-US" dirty="0" smtClean="0"/>
              <a:t>Sodium chloride and calcium carbonate do not become more soluble with higher temperatures– they remain constant</a:t>
            </a:r>
            <a:endParaRPr lang="en-US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Liquid-Gas Solutions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 increase in temperature decreases the solubility of a gas in a liquid- gas solution</a:t>
            </a:r>
          </a:p>
          <a:p>
            <a:endParaRPr lang="en-US" dirty="0" smtClean="0"/>
          </a:p>
          <a:p>
            <a:r>
              <a:rPr lang="en-US" dirty="0" smtClean="0"/>
              <a:t>Carbon dioxide is less soluble at lower temperatures</a:t>
            </a:r>
            <a:endParaRPr lang="en-US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Saturated Solutions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indicates all the spaces available in a solvent are filled by molecules of solute</a:t>
            </a:r>
          </a:p>
          <a:p>
            <a:endParaRPr lang="en-US" dirty="0" smtClean="0"/>
          </a:p>
          <a:p>
            <a:r>
              <a:rPr lang="en-US" dirty="0" smtClean="0"/>
              <a:t>No more solute can be held by the solvent unless we add heat</a:t>
            </a:r>
            <a:endParaRPr lang="en-US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Unsaturated 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More Solute can be added to the solvent without adding any energy</a:t>
            </a:r>
            <a:endParaRPr lang="en-US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Rate of Dissolving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the molecules move faster the dissolving rate will increase</a:t>
            </a:r>
          </a:p>
          <a:p>
            <a:r>
              <a:rPr lang="en-US" dirty="0" smtClean="0"/>
              <a:t>Ways to move the molecules faster include:</a:t>
            </a:r>
          </a:p>
          <a:p>
            <a:pPr lvl="1"/>
            <a:r>
              <a:rPr lang="en-US" dirty="0" smtClean="0"/>
              <a:t>Heat</a:t>
            </a:r>
          </a:p>
          <a:p>
            <a:pPr lvl="1"/>
            <a:r>
              <a:rPr lang="en-US" dirty="0" smtClean="0"/>
              <a:t>Stirring</a:t>
            </a:r>
          </a:p>
          <a:p>
            <a:pPr lvl="1"/>
            <a:r>
              <a:rPr lang="en-US" dirty="0" smtClean="0"/>
              <a:t>Lower concentration</a:t>
            </a:r>
          </a:p>
          <a:p>
            <a:pPr lvl="1"/>
            <a:r>
              <a:rPr lang="en-US" dirty="0" smtClean="0"/>
              <a:t>Greater surface area</a:t>
            </a:r>
            <a:endParaRPr lang="en-US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Concentration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amount of solute in a solvent</a:t>
            </a:r>
          </a:p>
          <a:p>
            <a:r>
              <a:rPr lang="en-US" dirty="0" smtClean="0"/>
              <a:t>Concentrated = full of solute</a:t>
            </a:r>
          </a:p>
          <a:p>
            <a:r>
              <a:rPr lang="en-US" dirty="0" smtClean="0"/>
              <a:t>Dilute = room is available for the solute to fill spaces in the solvent</a:t>
            </a:r>
            <a:endParaRPr lang="en-US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Measuring Concentration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2 g of glucose in 100 </a:t>
            </a:r>
            <a:r>
              <a:rPr lang="en-US" dirty="0" err="1" smtClean="0"/>
              <a:t>mL</a:t>
            </a:r>
            <a:r>
              <a:rPr lang="en-US" dirty="0" smtClean="0"/>
              <a:t> of water</a:t>
            </a:r>
          </a:p>
          <a:p>
            <a:endParaRPr lang="en-US" dirty="0" smtClean="0"/>
          </a:p>
          <a:p>
            <a:pPr>
              <a:buNone/>
            </a:pPr>
            <a:r>
              <a:rPr lang="en-US" u="sng" dirty="0" smtClean="0"/>
              <a:t>   2g 	</a:t>
            </a:r>
            <a:r>
              <a:rPr lang="en-US" dirty="0" smtClean="0"/>
              <a:t> =.02 or 2% solution</a:t>
            </a:r>
            <a:endParaRPr lang="en-US" u="sng" dirty="0" smtClean="0"/>
          </a:p>
          <a:p>
            <a:pPr>
              <a:buNone/>
            </a:pPr>
            <a:r>
              <a:rPr lang="en-US" dirty="0" smtClean="0"/>
              <a:t>100mL</a:t>
            </a:r>
            <a:endParaRPr lang="en-US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Effects of Solute Particles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adding a solute to a solvent if affects the melting point and boiling point of the solvent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Effects of Solute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772400" cy="4800600"/>
          </a:xfrm>
        </p:spPr>
        <p:txBody>
          <a:bodyPr/>
          <a:lstStyle/>
          <a:p>
            <a:r>
              <a:rPr lang="en-US" dirty="0" smtClean="0"/>
              <a:t>Adding solute to water when freezing the water changes how the water molecule arrange while trying to form crystals</a:t>
            </a:r>
          </a:p>
          <a:p>
            <a:r>
              <a:rPr lang="en-US" dirty="0" smtClean="0"/>
              <a:t>To overcome this interference the temperature must get lower to freeze the solvent</a:t>
            </a:r>
          </a:p>
          <a:p>
            <a:r>
              <a:rPr lang="en-US" dirty="0" smtClean="0"/>
              <a:t>This is why salt is placed on icy walkways</a:t>
            </a:r>
            <a:endParaRPr lang="en-US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Boiling with a Solute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water boils, each molecule of solvent gains enough energy to change states</a:t>
            </a:r>
          </a:p>
          <a:p>
            <a:r>
              <a:rPr lang="en-US" dirty="0" smtClean="0"/>
              <a:t>Solutes in the water will disrupt this energy absorption so MORE energy is needed to boil the water– the boiling point will be higher</a:t>
            </a:r>
            <a:endParaRPr lang="en-US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does adding a solute to a solution change its boiling point? </a:t>
            </a:r>
            <a:endParaRPr lang="en-US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boiling point is elevated because it takes more energy to get each of the solvent molecules to energy level needed to escape the liquid phase and turn into a gas</a:t>
            </a:r>
            <a:endParaRPr lang="en-US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___________ changes color to identify the </a:t>
            </a:r>
            <a:r>
              <a:rPr lang="en-US" dirty="0" err="1" smtClean="0"/>
              <a:t>hydronium</a:t>
            </a:r>
            <a:r>
              <a:rPr lang="en-US" dirty="0" smtClean="0"/>
              <a:t> ion concentration and determine if there is an acid or base present. </a:t>
            </a:r>
            <a:endParaRPr lang="en-US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Indicator</a:t>
            </a:r>
            <a:endParaRPr lang="en-US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1625"/>
            <a:ext cx="7772400" cy="1069975"/>
          </a:xfrm>
        </p:spPr>
        <p:txBody>
          <a:bodyPr/>
          <a:lstStyle/>
          <a:p>
            <a:r>
              <a:rPr lang="en-US" sz="3600" dirty="0" smtClean="0"/>
              <a:t>8.3 Acidic &amp; Basic Solutions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219200"/>
            <a:ext cx="7772400" cy="4876800"/>
          </a:xfrm>
        </p:spPr>
        <p:txBody>
          <a:bodyPr/>
          <a:lstStyle/>
          <a:p>
            <a:r>
              <a:rPr lang="en-US" sz="2800" dirty="0" smtClean="0"/>
              <a:t>What You’ll Learn</a:t>
            </a:r>
          </a:p>
          <a:p>
            <a:r>
              <a:rPr lang="en-US" sz="2800" dirty="0" smtClean="0"/>
              <a:t>Compare acids and bases and their properties</a:t>
            </a:r>
          </a:p>
          <a:p>
            <a:r>
              <a:rPr lang="en-US" sz="2800" dirty="0" smtClean="0"/>
              <a:t>Describe practical uses of acids and bases</a:t>
            </a:r>
          </a:p>
          <a:p>
            <a:r>
              <a:rPr lang="en-US" sz="2800" dirty="0" smtClean="0"/>
              <a:t>Explain how pH is used to describe the strength of an acid or base</a:t>
            </a:r>
          </a:p>
          <a:p>
            <a:r>
              <a:rPr lang="en-US" sz="2800" dirty="0" smtClean="0"/>
              <a:t>Describe how acids and bases react when they are brought together</a:t>
            </a:r>
            <a:endParaRPr lang="en-US" sz="280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it’s important?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Many common products, such as batteries and bleach, work because of acids and bases. Since we use thes</a:t>
            </a:r>
            <a:r>
              <a:rPr lang="en-US" dirty="0" smtClean="0"/>
              <a:t>e products daily, we need to understand them. </a:t>
            </a:r>
            <a:endParaRPr lang="en-US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Acids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Are substances that release positively charged hydrogen ions in the water </a:t>
            </a:r>
          </a:p>
          <a:p>
            <a:r>
              <a:rPr lang="en-US" dirty="0" smtClean="0"/>
              <a:t>Hydrogen ions are represented as H</a:t>
            </a:r>
            <a:r>
              <a:rPr lang="en-US" baseline="30000" dirty="0" smtClean="0"/>
              <a:t>+</a:t>
            </a:r>
            <a:endParaRPr lang="en-US" baseline="30000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Hydronium</a:t>
            </a:r>
            <a:r>
              <a:rPr lang="en-US" dirty="0" smtClean="0"/>
              <a:t> 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</a:t>
            </a:r>
            <a:r>
              <a:rPr lang="en-US" baseline="-25000" dirty="0" smtClean="0"/>
              <a:t>3</a:t>
            </a:r>
            <a:r>
              <a:rPr lang="en-US" dirty="0" smtClean="0"/>
              <a:t>O</a:t>
            </a:r>
            <a:r>
              <a:rPr lang="en-US" baseline="30000" dirty="0" smtClean="0"/>
              <a:t>+</a:t>
            </a:r>
          </a:p>
          <a:p>
            <a:r>
              <a:rPr lang="en-US" dirty="0" smtClean="0"/>
              <a:t>Is created when a water molecule bonds with a hydrogen ion</a:t>
            </a:r>
          </a:p>
          <a:p>
            <a:r>
              <a:rPr lang="en-US" dirty="0" smtClean="0"/>
              <a:t>This is what acids typically are made up of</a:t>
            </a:r>
            <a:endParaRPr lang="en-US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Properties of Acidic Solutions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Sour taste </a:t>
            </a:r>
          </a:p>
          <a:p>
            <a:pPr lvl="1"/>
            <a:r>
              <a:rPr lang="en-US" dirty="0" smtClean="0"/>
              <a:t>Think about the foods that are sour</a:t>
            </a:r>
            <a:endParaRPr lang="en-US" dirty="0" smtClean="0"/>
          </a:p>
          <a:p>
            <a:r>
              <a:rPr lang="en-US" dirty="0" smtClean="0"/>
              <a:t>Conduct electricity</a:t>
            </a:r>
          </a:p>
          <a:p>
            <a:r>
              <a:rPr lang="en-US" dirty="0" smtClean="0"/>
              <a:t>Corrosive- meaning they can break down certain substances</a:t>
            </a:r>
          </a:p>
          <a:p>
            <a:r>
              <a:rPr lang="en-US" dirty="0" smtClean="0"/>
              <a:t>Some acids react strongly with metals releasing hydrogen gas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Acids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Can corrode</a:t>
            </a:r>
          </a:p>
          <a:p>
            <a:pPr lvl="1"/>
            <a:r>
              <a:rPr lang="en-US" dirty="0" smtClean="0"/>
              <a:t>Fabric</a:t>
            </a:r>
          </a:p>
          <a:p>
            <a:pPr lvl="1"/>
            <a:r>
              <a:rPr lang="en-US" dirty="0" smtClean="0"/>
              <a:t>Skin</a:t>
            </a:r>
          </a:p>
          <a:p>
            <a:pPr lvl="1"/>
            <a:r>
              <a:rPr lang="en-US" dirty="0" smtClean="0"/>
              <a:t>paper</a:t>
            </a:r>
            <a:endParaRPr lang="en-US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Uses of Acids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Vinegar – acetic acid</a:t>
            </a:r>
          </a:p>
          <a:p>
            <a:r>
              <a:rPr lang="en-US" dirty="0" smtClean="0"/>
              <a:t>Lemons, limes, oranges</a:t>
            </a:r>
          </a:p>
          <a:p>
            <a:pPr lvl="1"/>
            <a:r>
              <a:rPr lang="en-US" dirty="0" smtClean="0"/>
              <a:t>Ascorbic acid = Vitamin C</a:t>
            </a:r>
          </a:p>
          <a:p>
            <a:r>
              <a:rPr lang="en-US" dirty="0" smtClean="0"/>
              <a:t>Ant stings</a:t>
            </a:r>
          </a:p>
          <a:p>
            <a:pPr lvl="1"/>
            <a:r>
              <a:rPr lang="en-US" dirty="0" smtClean="0"/>
              <a:t>Formic acid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Products of Acids &amp; Uses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648200"/>
          </a:xfrm>
        </p:spPr>
        <p:txBody>
          <a:bodyPr/>
          <a:lstStyle/>
          <a:p>
            <a:r>
              <a:rPr lang="en-US" dirty="0" smtClean="0"/>
              <a:t>Sulfuric Acid</a:t>
            </a:r>
          </a:p>
          <a:p>
            <a:pPr lvl="1"/>
            <a:r>
              <a:rPr lang="en-US" dirty="0" smtClean="0"/>
              <a:t>Fertilizers, steel, paints</a:t>
            </a:r>
          </a:p>
          <a:p>
            <a:pPr lvl="1"/>
            <a:r>
              <a:rPr lang="en-US" dirty="0" smtClean="0"/>
              <a:t>Batteries</a:t>
            </a:r>
          </a:p>
          <a:p>
            <a:r>
              <a:rPr lang="en-US" dirty="0" smtClean="0"/>
              <a:t>Hydrochloric acid</a:t>
            </a:r>
          </a:p>
          <a:p>
            <a:pPr lvl="1"/>
            <a:r>
              <a:rPr lang="en-US" dirty="0" smtClean="0"/>
              <a:t>Pickling metals</a:t>
            </a:r>
          </a:p>
          <a:p>
            <a:pPr lvl="1"/>
            <a:r>
              <a:rPr lang="en-US" dirty="0" smtClean="0"/>
              <a:t>Clean mortar from brick walls</a:t>
            </a:r>
          </a:p>
          <a:p>
            <a:r>
              <a:rPr lang="en-US" dirty="0" smtClean="0"/>
              <a:t>Nitric acid</a:t>
            </a:r>
          </a:p>
          <a:p>
            <a:pPr lvl="1"/>
            <a:r>
              <a:rPr lang="en-US" dirty="0" smtClean="0"/>
              <a:t>Fertilizers, dyes and plastics</a:t>
            </a:r>
            <a:endParaRPr lang="en-US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Acid in the Environment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Cave formation</a:t>
            </a:r>
          </a:p>
          <a:p>
            <a:pPr lvl="1"/>
            <a:r>
              <a:rPr lang="en-US" dirty="0" smtClean="0"/>
              <a:t>Carbonic acid formed from carbon dioxide in the soil dissolving in ground water</a:t>
            </a:r>
          </a:p>
          <a:p>
            <a:pPr lvl="1"/>
            <a:r>
              <a:rPr lang="en-US" dirty="0" smtClean="0"/>
              <a:t>This carbonic acid then dissolves large basic rocks like limestone which is Calcium Carbonate</a:t>
            </a:r>
          </a:p>
          <a:p>
            <a:pPr lvl="1"/>
            <a:r>
              <a:rPr lang="en-US" dirty="0" smtClean="0"/>
              <a:t>When the rock is dissolved, a cave forms</a:t>
            </a:r>
            <a:endParaRPr lang="en-US" dirty="0" smtClean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Lewis &amp; Clark Caverns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/>
          </a:p>
        </p:txBody>
      </p:sp>
      <p:pic>
        <p:nvPicPr>
          <p:cNvPr id="18434" name="Picture 2" descr="https://encrypted-tbn1.gstatic.com/images?q=tbn:ANd9GcTAL4XCOSUmYaB0i5dGrm-7M67S6R9ULgYxHmE06Kof0XzwASAp4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600" y="1524000"/>
            <a:ext cx="6477000" cy="48577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1625"/>
            <a:ext cx="7772400" cy="1298575"/>
          </a:xfrm>
        </p:spPr>
        <p:txBody>
          <a:bodyPr/>
          <a:lstStyle/>
          <a:p>
            <a:r>
              <a:rPr lang="en-US" dirty="0" smtClean="0"/>
              <a:t>Lewis &amp; Clark Caverns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6386" name="Picture 2" descr="http://www.cityprofile.com/forum/attachments/montana/17321-whitehall-lewis-and-clark-caverns-state-park-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219200"/>
            <a:ext cx="7982464" cy="53700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Lewis &amp; Clark Caverns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/>
          </a:p>
        </p:txBody>
      </p:sp>
      <p:pic>
        <p:nvPicPr>
          <p:cNvPr id="14338" name="Picture 2" descr="http://media-cdn.tripadvisor.com/media/photo-s/01/1a/79/dd/inside-the-lewis-an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1792624"/>
            <a:ext cx="5476875" cy="409382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Cave Formations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Stalactites – form when the acidic solution drips from the ceiling and the water evaporates off leaving a hanging formation</a:t>
            </a:r>
          </a:p>
          <a:p>
            <a:r>
              <a:rPr lang="en-US" dirty="0" smtClean="0"/>
              <a:t>Remember they hold “tight” to the ceiling</a:t>
            </a:r>
            <a:endParaRPr lang="en-US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Cave 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Stalagmites</a:t>
            </a:r>
          </a:p>
          <a:p>
            <a:pPr lvl="1"/>
            <a:r>
              <a:rPr lang="en-US" dirty="0" smtClean="0"/>
              <a:t>Form as the acidic solution drips onto the floor building a column</a:t>
            </a:r>
          </a:p>
          <a:p>
            <a:pPr lvl="1"/>
            <a:r>
              <a:rPr lang="en-US" dirty="0" smtClean="0"/>
              <a:t>Remember they “might” reach the top</a:t>
            </a:r>
            <a:endParaRPr lang="en-US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Acid Rain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194" name="AutoShape 2" descr="data:image/jpeg;base64,/9j/4AAQSkZJRgABAQAAAQABAAD/2wCEAAkGBxQTEhQUEhQWFhUXFxgYGRgYGR4XGBYbGB8YGBccFRkYHSggGB0lGxgYITIhJSorLi4uGB8zODMsNygtLisBCgoKDg0OGxAQGzckICYsLCwsLCwvLCwsLCwsLCwsLCwsLCwsLCwsLCwsLCwsLCwsLCwsLCwsLCwsLCwsLCwsLP/AABEIALIBGwMBIgACEQEDEQH/xAAbAAABBQEBAAAAAAAAAAAAAAAAAgMEBQYBB//EAE0QAAECAwQECQgHBgQGAwEAAAECEQADIQQSMUEFIlFhBhMVMnGBkZLRFBZCU1RzobEjNFJicrPBJIKTstLwM0PC8QdEY6Kj4WSD4iX/xAAZAQADAQEBAAAAAAAAAAAAAAAAAQIDBAX/xAA2EQACAgADBAYKAQQDAAAAAAAAAQIRAxIhBDFBUSJhgbHB0RMUMlJxkZKh4fDSI3Ky8TNigv/aAAwDAQACEQMRAD8At+C3ByyTLHZ1rs8pSlS0kqKQSScyYtPNWxeyye4IOBv1Gy+6T8o0NilOeiNpzjh4eZox1bopEcDLIf8AlJPcEJmcD7InGySe4I2sqVCJ8mkcC2rEXScVRplMT5q2L2WT3BB5q2L2WT3BFnb7bKlKuzJiEHEBSgkkbamI3LVn9fK/iJ8Y9FSg1Zi5U6si+ati9lk9wQeati9lk9wRK5as/r5XfT4xzlqz+vld9PjDuAs/WRvNWxeyye4IPNWxeyye4IlctWf18r+Inxg5as/r5XfT4wXAM/WRfNWxeyye4IPNWxeyye4IJXCizFakcYEkFnNEq3pVg0Tp9sZ7oCglF8m82qXa7QhRN07BhWsJOD3BnviQfNWxeyye4IPNWxeyye4IuBHYvKh2ym81bF7LJ7gg81bF7LJ7gi5ggyoLZTeati9lk9wQeati9lk9wRcwQZUFspvNWxeyye4IPNWxeyye4IuYIMqC2U3mrYvZZPcEHmrYvZZPcEXMcJhUgtlP5q2L2WT3BB5q2L2WT3BGhs1nSUcYsqAVzQlnbaXhvycsTeAzAIxGDkv1tsjPPHkaZZFF5q2L2WT3BB5q2L2WT3BF9Ps10JN8XVekzNkaVdqduFIUbGlXGMv6OWASWvFVLxGVGftgc48gUWUaeB1lKb/kcu7tuD5Yw0OC9ip+yyq4fR49FK9UaW1TL5S4ZJAF3EAGhG+OpmqU6gcCSlhVipqbEsx7IzzlZTN+ati9lk9wQlXBexDGzSR+6K9EapSBNvqqCkOwZjSuVMD2wiyyxKWsFlTQAX9FIOAD50/t4vOq3CyvmZlPBaxHCzSe4I75qWL2WT3BGhVMvkmYXYHHM5AsMHrHLoIBuIcNqti/3RRw9TCzrkGXrM95q2L2WT3BB5q2L2WT3BGkeXMUEouoUcWFHwoAR/u2+G7TZSjEgsWcUqwOHQRFxlFktNGf81bF7LJ7gihs0lKL6EAJSmbOASKAATFsBG3jGDnTPfTvzFwsVKh4bLrgb9Rsvuk/KNHYFsW2xnOBv1Gy+6T8ouRBiYfpMPKTdSs0UqZCJ8yKlFtUN8InWlStwjgWzY76D3czTOhq0hKlEkA9IeGjKT9lPYIUtTCGUrKiI9DowSijKr1FLlpA5qewQIkJzSl+gR01V0QsqYExWl2KhtSEDFKewR1MpLc1PYIZGsYlQovMOUUiDK0PIStUwSk31FySHrufm9UOaTUhEtUyYm8EJJLYkYkb8MDSJcVvCT6pP92r5Q2kouiHoiZZpN1/vG9g2QH6Q9HE4COxSGEEEEMAggggAIIIIACHrAAZqAoatccHaj/GGY4pbAimsCkvvBw64mStUOLpkuearBoUrLDABOV3dh/Zhh1KUAGvKupTsADkk9p7BEoaQvpYg5jWYtkSM+iEykBMjjANe+ylM6gl6sdjNhl1RzNNG6dilAyzdlzFKVV7wF0HEmmxvlhCrOlV8gKQyk1xAmY4D0KFn3YUiNNUxN1i4LZjWDPvxhaCG1SxTXedhfqhDOTxLSAAvm0ZTOkHadmUKs0pNwTFlTq5gSWYbTt64nWZQupvsCFO5YUILOTmT4xBnu6wrnBZbZdPNu7maABKAoBRCwCagEUYYE78wP1rEriQ6VFRUoiihqktkoYFiRXf1mHLnMq8r7owe6kPVszrE9QiTZEkKYElIAz2tdIyJdoAEmUlAVxqUqVkl3Fcy4GAr1w1xKRq3WUkFQVnRqPmliP7rEm2JZQWauVAjeMO0MYhKJUXOLksMneg3eEAEmavjEMWEwEcWcHOQ3f+44uWpYXe1TLDlJ2FySCKZf8AuFSLMSEOQE3gt3qWYi63QKwm02nWKxQrusC2qEgsekknoYRUbvQmVVqRZsspUUnERihzpnvp35i42ai9TGMHOme+nfmLjTF3InD3l1wN+o2X3SflFzFNwN+o2X3SflFzGsdxm94QQQQxEWcpzD0mW3TDMkOqKm32mcmZMucYQ5wSdRN1JJCSgpW2sQQpyo3SksWxj7zNZci8k5nfDc406zFfYLYUhQ11uTxV5N0rITeKXIAZwWJG3IPEGwadmTl3BJCZiamWuZdWN7FFRvDiBvolQw3Juq7Wl3mjloYQuK7ym0ezo/jf/iOKtdoFTIQB74f0RSml/pg8CXNfUvMsoo+GU5abKu4AQdVbvRKqOGzdu2JYtVo9Qn+MP6Iatap0xCkLs6SlYIP0wwOzVhTknFpX8mKWzyaq19UfMlaJnLXJlrmABSkgkBwA9RiTk0TIrvKZ4/5dP8Uf0x3yq0ezp/ij+mGppLj8mC2eXNfVHzLCCKa0G0lSyBdHFyWTzta/N4y4oEVu3Hpshq1WiYuaFSuMYGWm6xSl754wlSSU8wi8lYwACSFO1ZjNxp0X0EUtgnqQUlZmsUpSvjAX45RAFwbOc93UACSM4mTbTOBIEgEPQ8YA42s1IHJIqOG5PT7tLvJ0EV/lU/2f/wAqfCDyqf7P/wCVPhC9Iv1Mv1eXNfVHzLCErPzG/OM7Y9LWtU1aTZ7yQoh3uXQ/2zqr6hFvpScpMt03wp0jUTfVU1GBAG1TFg9HaFDEU1aHj7NLBaUmteTTJC8xU84MaP15DfEyz2y6qoowS4b4jfh1DbGaTMtRATq1mXb5Spm4klzLKQyOMzfYN0XbMMAS2QZyNjmnWYppSWpirRLtFoSSDdy9Gj7ScQOjphu+m8KKutU0x2Dqz+EQrBOUpDrlmWXULpbAEsaE4xTTp84TboMy5eUFKSg6iLwuskoIwYBSVFwVEgFNIyRRWZmqtlucMkYpUWYs7AAB2wAGLPWFr0i6WVR6Vrk5u72duiKOxT1FN0qN91FN9LKMsKYFQAF0l2BbexqIXJSuXL1nWoVob14l9VJWzNSpPXDyRaEpOyxVPSxoxYMQ7a1Ad9cvlDsq2XUHVZTPi4fJywoMcMc4ohpCawPk07AZy8t1+jwk26Yx/ZV4KHOltjmL+G2J6H6mbeixOr6o+ZceUrYJJzIpmKsOnCscRPUyQXFGYYZYnExVDSMyrWWbiMFSjsx1/wCw0dTbplP2WbQnBcvf/wBSKzQ5fZ+QvQYnNfVHzLVdoJSwJS7igrvZxSGQKjq52VGZO+nxiNYbbxhUkoWhSFB0qunnAqFUkhuvIRIFGxHNFS+bN01xio1VoyxIyi6kPRjBzpnvp35i42cYwc6Z76d+YuIxdxWGXXA36jZfdJ+UXMU3A36jZfdJ+UXMaR3Gb3hCVYHohUJmYHoge4EM2bEw1atJSk8YDMSCi7fBLXbwKhe2AgEvuMPWYYxV6V0CiaokqUkqXeN1sLiZd2oNHSlQ2EbCQc1pAt+0TJU+WvWS99Iu1SpCkhTGoUAWLPhVt0ItGjJc8NNS7c1QdK0HahQqk7wYg6RsK1E3jf4y6iYQLjS0uRcZThV5RLvmrYBEJOiTZ6qlqtMnF0lXHyxvSC04dDK3GFHM5dHgaRUK6Ta+CvxRZvabPiDapW0AC0IG8UTOHQyumJEu0otIQuSpK7i3UkuCCxDLSQ6FB3YjLrhmw2KyzkBcplpOYWqhGIIvOCNhrDds4K2dblIVLWf8xCiF9bkhQ3F411ekl+/ImUcLg38l5khWj5lLqgkXlKKQSE6zMAwy5ztUkigMJmaPmkghQcPW8oUISGAAZOBqNvTFUbN5PS1SiuX6+UVsPeygolH4kuOiLaz6Ms0xIXL1kmoUmYog9BCozeHLl9/wHo8H3n8l/ISnRs6uuyj6V5SmbjQMRkForuMPJsUxybxAcFKb6iEsUkgk85wFY/aaDkWT9k99f9UHIsn7J76/6oWWXL7/AIFkwfefyX8iZNtCUllFjdUv91F28eq8ntiHZtI2dKBxa03XUkBLmqFBCkpSA7hRAujbSEz9CSlXXFEy5qADrNxpQSXU5cXPjDCODyUrQtExQUm8RQFJUpV68oZm66KEOGzAI01IdcCzlqRNSCGUl8xgUnMKDpUCMDUND8V0qzLSsBypCryph1QCVPg2sG1QBsGL4nIknYr+Iv8AqgblwRUFB+067L8UWLQNFdyLJ2K/iL/qg5Fk7F/xF/1Qrny+/wCC8uD7z+S/kTJVpQokJWklJYgEEgjaMoVMmBOJZyAN5NAIo5HBOSJhWStWsSBeICesax6Xi2tljExKUkkAKQrNzcILO75YwoObXSVDx44MWvRSb+KoWi0JJIBBO41oSlVNxDQ4Adow2Z9sRrDYkygQGJvLL5stRWzkkkC80KtFlvLQu+oXC90YKoRXtizAcmTglrygLyglLlnJwAfE0hny+XeSnjEOcn2khLbyQ28gtHNJWBM4JCjRKr286q0hj6JBUFA5FIiFJ0OtCLnGhQJQpZKNZSkEHVN4BIVdTRqVYh6GoaFkJab966m+HSSGvBJqHzqwpCthzIDtU0OHRU13w1YysoBmAXrx3UchJLZ3SKb4h8jSWoFHnBhMW5bIOvd2wO+CKioP2nXZfiixKaYKwUMa/wC+wx3P0cSN9Q/bnEDkWV9lWJ/zV78NaEjQ0rMKxFL8zMYPe25wrny+/wCC8uD7z+S/kWANNtEmgYn/AHaO9lFdDO2O+vxiuToaVsWaYGYsbc72cd0Gp7Oly7faqwCizk44Y9ECk7poJYcMmaLvVLVVvvrfI7Yh+0WnHnSs/u/LwiaQw2MFYVOL0GbxDsg+ntPTJ3YJBiYR0YkUxqHp97OFh7u194bR7fZH/FD0Ywc6Z76d+YuNkDGNHOme+nfmLicXcThl1wN+o2X3SflFzFNwN+o2X3SflFzGkdxD3hCZmB6IVCV4Hoge4ENoLJeEy0F3Md9FI2w5NNDGdfYuyLEwCGJaaDeYkQYaoU2Vdu0MFLM2SoyZ2a0hwvdNQaTB01GRENStMmWoS7YkSlEsmYC8iYcmWf8ADUfsq6iYuYROlJUkpUApJDEEOCN4OMb3zJFxUWjQgCjMsy+ImGpuh5Uw/wDVl4H8QZW+GuT51nrZTfl52eYrD3Ew1R+FTp2XYm6N0tLnOlLpmJ58pYuzEfiScvvBwcjBqtUBFRpsyyEWtHEk0EwG9IWcmX6BP2VtuJi4EcmICgQoAg0IIcEbwcYpjoiZIrY1hKfUTHMo+7POk9Tp+7BowLuCKuxaaQpYlTEqkzvVzKXt8pQ1Zg6C+0CLSE1QgggghAEEEEAEPStrVKllaU31XpaQl7rla0oxy50VsjhGFmZcQVJSEEEfemTJZC/skcXhtcZReKSDiAag1rUFweogHqiMVShM4u6kKWkqNBUJL121Uo96E7Kir3IfWEgF2ugHJ6ZxBn6THk0y0IdQTKXMANHupKmOzCJGj7OJSboL6xwDAHFmyw8GDCHWBTdugoIZmF0pI2bGyh6kkSRalLmKRxZuJYEqLHBxq5u/wh82xHGcW5vmrMdj4s2Ah5Iq7Y4nooH2xy8MWcM4Izxwz/3hajKjSmmuKWtJlgj6O6onnLUapIahCQFDbdVg1ZdktxmKWm4Q0uWutCTMM0EdGoK7zEqbLQXvJScCXD4OxwqzHohq02VKik1BSpBoBW6QUguKgOehzBTDQbm20S0oMxBClYhKVTGLVqkFjVu2GEaZl0fjUjVFZSwkVbEppiBWLEqxqPR3nFq9jP07Ip+FFsEuQXc3lAC7zQUqCmNaFgeyIxHKMXKzp2aEMWccPK22+D/BdIxz9LHDH+23RW6ADWdIwZKsnA1l9vRuESEW9PFCeQoIYrrUhJq5AiFwWtaZkkBL6t4GjAEm8OksRBmWda8H4AsKawJut0lf3HrKXn2rD/KofwZ7osCqpqMRltYf2YpND6RRMtM9KSSTdxSRzEhKn2Vy3xdBVMckmgp1dPwgwmnHTm+8W1wlCaUlWke5C5YoMqbX+OcY4c6Z76d+YuNigU6zh0xjhzpnvp35i4WLuMsMuuBv1Gy+6T8ouYpuBv1Gy+6T8ouY0juIe8I4Y7BDEMy/R6DCp+HXCZPyDfEwqZinpjNeyXxOtUdcLhOfVCotEsIIIIYgiDpLRcucxWCFp5kxBuzEH7qh8sDmDE6CBOgKPy6dZqWkcbK9fLTrJ9/LTh+NNNoEXEielaQtCgpKg4UkggjcRjDkZbhJoWalClaPvS5iy0xKFBCVAguoJVRK3bWSxqXi1UnyGaG22OXOSUTUJWnYQ9ciNh3iKzya0Wf/AAlG0Sh/lzFfTJH/AE5povoXX70L4NW6dMl3bTKVLnIYKJGqvYpKhqneAaHcRFxC1joBB0bpWVOcIJC086WsXJiPxINQN+ByMTohaR0VKnMVghSebMSbsxH4Vio6MDmIy1v0tbrLaEpUiZaLOkMVplaywpi6iil5PQkGtMw1HNuCjbQQ1Z56VpC0F0qDg4doOB3Q7ECCM/a7Cs26WsLA1SQGwShkqTjnfNY0EV8761L91N/mlwG+zzcW65PuJr1xOOQ3Z7Rm8IAzx5tcCWJxGTY74UrHP0ejH+3EJV1Z87GhfsHhDMBSBUUHpYdP9vAgfEM+BpuyxMD1yxI34O3Tn0QJFX/FU445bvAQAIE4U1m1ScRS6wUSdz1hT0fWwSdj+B29IiBM0S5Ub1CoUb0C5mIx9IqVX8OyFcnKJJK31woPuXfr0Cgx/SMs0uR0eiwvf+xJM9IJTfTe+yOdiThnT9Yj6Z0fx8pcvOrHBiGI6djwubZSVKrqqWhRoXFy4WBwrdFenZEbk5bjWvVreJAOqupZnLqG3DHBlJtpprQrCUYyU4zprXt3lh5OLt26LuDbrt2vVSIOgrCmzyghwSkqvF2qSCHH4bsLTo5TMVuWIvVddUkXsqAEZ44NQoTo1QLldWUHqGBEvDuHvZQtbTylLLlcHiaN3u4r/YaO0UJc+bND/SMw2Zqc71Viwy9I6pwp2bDEJOjjR1uGyfWLLF5VcdYH93oaYgMEguaFLks5plm7Ui8PRVVGe0PM7crei+SocRnhjl2131+MY4c6Z76d+YuNhLP6U2U254GMeOdM99O/MXE4u4zwy64G/UbL7pPyi5im4G/UbL7pPyi5jSO4h7wggghiG5Qx6Y6ecOiOIWHUAQ4xD1DgYjKOpUCSxBIYEPUZ12RKWhR0YnqhUJGfTCoaEwggghiCCCCAAii8qnhykTFKvznSpBCLgK+LKTdD+hgS4J6RPsWkBMUAMwtXUldyHUWxPFCb6LP+kKM0CaG7PalmaqWQNQAlQBAIU1xqliSJjhy10faEVlmtk8IQq7MWeKBmBaCm6sqQNUXUlTAzCUh+aMHrN0VpFMyUZlObeUdtVCvUiJi7QAVA5FA75YfGGpxC0VcrSk4kji3I9EJWCp75BvGiOaKF+djg6uUZzp1HD1IlTAS9ygSo6rXlOSfRwoWtlKAI3lvn4R1a2BJwAeHmQ7RRybdaKXkKOrLxlq1byZV4qbnkKKywY6pHRKs1snFQdDJvXTqKBIN/XDnVGqksX52MOytJpMta8kS0zD0FF/5Qabt4kyVrzCV3fxBKlD+WFnVCtE+K+b9al+6mfzS4lS7QCARgVFI6iR+kQjMe0y/dzh2LQP0hWjTCer+D7iesY0egzYUL9scVnlzsavn2boJhBJDA6pxwrtGykJVMAIyvKpm+qTXZh8Bth2ZBOqlQBxoKbQwr05wzIspSt1KJ1UAVAqm+4YAAhlfOHJc8EILnXCCC2LuqnVjsEJtNqCFJBYX1gb6pViMuY0JpPUuOI4xaXEa0jZlqvGWa8WUAOwLuCDsOBfaOmOiWpDKLqA4zVFecp0swc07IlJmjIjEbqFvjUdogRNdqitRvDP1GoiciuzRY7yqL3CbOkNeF7XZRcktQbcMIh2qwrUSUG6VXAXJLBNX/ABA4bXMTgXO2uRYCpGHb2QhawkA4B0ppX0gAAOvHwhuCapkxxpRlmRHQky63EpBuJupOx3OFTUby3QIk2uTeRdAeqc2wIONa0zptpHBPBDhRrfDgUcFu0MRvrCbZahLYkteKE95QTh+98YMqSB4ttS4oiiwKYghLkMFUeXrKLhgz1Bo1RsiSlPGAKIKWVzSD6JpsY4Hxh7jHwIqARVqHM9nwgEzoqxDnEFhTZiBCUEipY7fxF554Dozz2+EY4c6Z76d+YuNek17cMBgz7/8A3GQHOme+nfmLicXcThl1wN+o2X3SflFzFNwN+o2X3SflFmu1JCwipWUlV1IKlXQQCohIolyA5YVi06RL3j0ER+OWeagD8SwdmUnjCMRiBjFRp7SFqlcWbOiVPKndH+EUjVYhUyYCpytI5oxhPEigyMY0FMvW22HLjFp7suyD5vCOCy3tVqI9ObOUf3VIkj8oxS6K0jbZExcyZYJq76pijxRvsZigfQCsAi7vaInB3hB5NNWu0SLQgKSv/LPOmTps/NqXVgP90xmpLQ0cXqbLgismSSS/0kw1ritZHwIi8jDf8P8AhDI4oSVzAmbq0UClyESwu6TTn3mDudkbKXa0KchTMq6XdLGhYhTZEdsaQaoiS1H4IIIsgIj2ieAFjNKL3beA+KYkRnNJWprTOR/8eX/Or9FxljTyQbJnKkVGhrdctYTkmVNHaVTo6baeRiXqNR//ALB+him0woonBYzQR3gpB+Bhmba//wCcqXttKewoJ+aY4dnxbgvh5HLhz4fEteCFrPkdsB9GSW6+OPzMXOkreyZqnxNnPYuX4xlODk27Z7WNsn/WE/6oe0zPPkoP2hLHYx/0xM8VrIuvzRTnTX7zN/pWexle8+VD84VpOeOKmgZMk9d0/JUZ1du41CFfenHtmKb4AQ7Ott5VpH/VlHtlj+mKltH/ACfDwG8T2v3gVFktrSbcl8JEpA/dAlH5w/w6tt6x2Vj/AIjKPRxZB/mig0isomTkjBYHzSv5iDhFa79nsSfsomP3gkfBEPDxbh2eJMJ3+9ZrtBW8myWdRNTaAk9ZJ/WHLDaf2iQ5xE8drLjNWK03bHKGabYk9QQD84e0lauLWg7EzW6VS1pHxaBY1YkV1M3wZ9P/AMvuNqucBaSCzCXnliqnVFbwhtVxUpQIZKSstm6Vp7MG64h6ZtdZyx9hYHWgpHzjnCZXGJU3qkt2Xx84l7T0H/d4mLxNH8TkjSN2Xo5yWIUCx+wky6b3VEPhvpEotkoDBIlqPUZn+lRiilW9vJh6lZV2rSv9IXw0nXrfNGQKE9iU/qTG/pbg+zuHGdp9ncbk25hIrzrOpdRsEs/oYVo+1/SykOB9A+/noQH3lmeM/NtVLDvkLSevV/0wiXpDi7Wk/Zs5HbMvRCx/6yXV5DU+ma5M17QtOLJTjRmIV1874RE4RTWRLKSKTEqdOLJWlRbs7YQJ7WlZx54rhqinxSIrZ04zbPIc4yvmLpfrSYUtp/pSf/bxQnidF/HxOWXSn7NZlOa2y6egrUov1EQxw+0iZc2zAEhgFnbRaFDreXGZ8rIkpl5pmmZ/2pSPkYmcO51+1Iq7SpY7XX/qi1i3B9gQnafYbWy236OyVGvLUWI+zLJL7Q7Ujthtf0klNKyJhJxOouWK9T9pjPptbStH9FoT85f6wk6R4u0oq12RND/iL/NMJY/9VLq8hqfSrq8jZIm/tCk/dTubHtxjNDnTffTvzFxbSpgNrPSQOoN+kVI5033078xcVDEzxf8Aczo2eV2U2hNJ6QCLJxVmKpEuXdu30oE8EAAkqNGNQw29Wl4H2ierSKlaQRLlBdlWhAdkkKmIN0kllKZ8Mg7RO4GfUbL7pMXKg4Y1GwxzvaZXTO30a3lkLPZwogS1YkFV43cUP6b4lOXyjD/8Y567Iiyqs0yZKUpSwbq1VACDt2pT2CL3k+X6KbnuyZZoxxQRmB2RE09oJFsCBaVzJiZZJSHSlnDGqUhRwGJiltERZGeRJ4Y24V8qmE/eur2/aSdp7YvtF2nTMwSDKUCJ4XxTiQL4lhlu4owLVaNnZuBNhRhZ0n8alL/mURFzJsUtKUpTLQlKQQlISAEg4gBqAxL2hch5DwS1W6am0LmqWUzxMWVKSQkpW5CiCmgq+EOaNtUwXkJXNCFkFXFi8okORVwcSSa1o7sI93l2GUObLljoQkfIQ+mmFIXrHUPIZD/h9OmKE5U3jnJlsZkrixRJe61DXPPE1Ma+OxyNI7Y0qozeDb3hGU0xo9flS5rgpKEJADv102oPaI1cRkaQlvU3asLwuhTKuapPO1qU2jaInG2hYsMrRnPZcyqzB6X0bMm3OLQVGtBmCxo+OEUNr0baAhI4qZdUbwZJUCQ4GDtzjHrFnXLlyhdVeQhKQCNY4C7hmQQesQSrVKSkC8lIDslWqRdxorZj8Yxw3GKrUyWwpcTzHRejp4lTSJS2KAnCtVpUNXnEapqzUiXpPRs42WUBLWS6XASSoA3wkkNRyPiNseiyrRKZKUrSXDJ1gXZ3bbn8YaVbZDJ10sboBBd7t5SQ/wC4o1htwbTplepK7sxuh7MtMpIUlQqaEEZmnwhyz2NaFTVKwWoUq4uj0nFKKHxjXzpsnBUxIuKCucKKJJD9JVhvELty5akFC1gCalSQXAKgoMSl8ecK7xGDhv6yfUF7x51pvR8xSitCFKSEuogPdZ3J2BoptIWGeClKpUwXQwFxWZKtm+PYgUTpb4omI6HSsdooYdKQW3FxGsJKKoa2FLieUixzhZ0AylsV3hQnIJqBUVbGJHCOyzLyRcVQPQPgVBWGws/SI9NWgENvB6wQR8RFdaJINoSnJUma/wC8pD/OLi4uV9TNcLY0m3fB9xktIylcQQASboyrRnMSJQJSkLDG6lJByYBLHsjZzLMlSiovVBQRkxqd8RpmjEFaVXU3WVeG0m6x6mV2xyyhpSZzPYJVpI8kmpYkHKkMWy0mZOVMOKlPHsi9GS3QQlOooqwBdwoMSfxP1CIy+DtmvAiRKxc6ia0I2bSD1R0LESRS2GS4nn8ue6rIPspu9ZmTP0IiNppR8pI+6kdof9Y9SXoyUVIUUJKkMxKQVao1a40NYan6FlKIJQglkh1JBOqRUnoDQm45s3YHqUruzNzpqgFKFVMo0zLHCI2jAoSpaVggpBDEMWckUO4xsBoxF8qupu3UgJbAgqJPWCB1QmfopBKGSGCtZyapCVADtu9kYZHlq+Jn6jiVVo8rtyLsxY+8YiW+0lcy8cghPcSlP6R7BM0PKLaiaLCqpCiWyc1aGJnBqylV4yJeb6uJLV+fbHTGcUqKjsU1xPP0Wh02UfYUv/uWDEfTqj5QGyQB8/GPT5uh5KjLJlpJQzEhywdg/SX6oatWgZKzeVLQVM14pD4giuNA464luObNfCh+pSu7KWyTSJiVHG8Ces1hoc6b76d+YuNINFI4wm6Ll0ACtFAqJPYU9kZsc6b76d+YuNNl0TXaaYOBLCvMy64GfUbL7pMXMU3Az6jZfdJi5jGW9natwRVaQs5Cpky8lLouoWSkXFMoA6ySRrEYHqi1hi22e+lgQC4LkE4dBBHSCDCTGQEWWaUkomXgXKTevYicE3VEH0VSe6TXMk2W0OLyg11sSahQIoXyfFz94x3kc0PGVAAcpdTgMxN5yh9a7i9XgXoZ0l1JKiokkodJe/QpvYArJFaECKtCCXZJ7VXUfeNVatcKJLK1cA/ZbRBsWj+LmTF3nvl83xUqpdi15hQMBE2JbGEEEEIAipdCZlQWSsgKKhqluOUEgDCoxL02CLaGJtklqJUpCScyQ+RT/KSOgtDTAqrPaZCZIBUQlapiiqlCkucyGDAAB6J2CEKlSJxA1r6wtN4hJc62JzIcnULYA5CE2e3y1JSoSEkOXY3mcyg6Rd1ieNBYtzTnD8paFSlrEtDpJSgIN5ypKWF4MXvTCHGDmLJF2uWmXMQyVrUt1KrzuLUm64SnEGY45o2xECrOJaynjFXAsm7dwlpJLMyQCmazULqrVzEhemmKSZTrEpSjUJIICypKQatelMTvTshqfa5csTE8RLYAhQvABtVCgt00BDXcbyU4UAgVgPzFy0lS2WooC1MMEMVPlS+qUdtU5ZoVabOwqu7KuIpgQkui8dgVKfEGjMbwBFWqWp/okG6SKsSyisKCgQLhUxId6KJiXYZcqdLvGWjWJcc4EgqSasHxVu1ji9R6DJ0mWEpCRgkADoFBCo7Dc5JKSAWJDPsfOMxkWeJoUopcgmgcUZFGfIq+IG+EJM3EpJLM2rtmZuMfo3yhXkSmACyAAwYlNNZqDY6e7HVWRbkhZcv6SmrfywGKOi7Gto2tdQpSpt5NKXq81gNUdP2jEizg3U3sWD9OcRlWVZHOILU1lEByrH7VCA52Q5ZpSgpZUXBZg5LVVkcKEdkJ1RMqokRU6YlzQb6FhKQkGqrqbzlIBfIpmHrQmLaGrVJK0sCxvIUCz8xSVYOPstjEJ0zMrJCJ5J+kdAXLKbpRWXeObkqBQzuxJBbe5abPOvTDLcKJJSoqdLcWEhN18eMrUNTfHLRoe8ki+xJBe64BeaokJvNjNoC41RjHBoXWe+GvlTXcHKS4JU9/Va9kCaRVoQ3ZzaTgp9RwSEXCTxt17rkn/CwJDA9fVptLgAmqZjBXF3sCEld3EhRRzQ1Q52uTdCuGvlrqAzUJSUuSAaulCUtsB2w5o/RfFrCrzsi5gXrxeKiokgcXQfexgtARwmeyglRJBINUFQN6cRiGAZUmhrd34yZYnALdYJUFCW926FArugMHIu3XdzQ74aOhaEX3vKvqCk3klRCwosCPtBq0uJjs7Q94vfGChVJJ1hMS14KBCdd2FaYjItAPWCVMvFUwqa6AkKKXFVElVwNeZqjJs3idDNikXEJQ7tm10dQGGzqh6JYwjGjnTPfTvzFxsoxg5033078xcb7PvZE9xdcDPqNl90mLmKfgYP2Gy+6T8ouWjGW9lLccgjrQNEjOQR1oGgA5BHWgaADkEdaBoAOQR1oGgAIIGgaAAjkdaBoACOR1oGgA5BHWgaADkEdaBoAOQR1oGgA5BHWgaADkEdaBoAOQR1oGgA5BHWgaADkEdaBoAORjBzpvvp35i42jRi/Sm++nfmLjo2feyJnlSdJTk6qZswAUAC1ADoANI7ytP9fN76vGCCOmiA5Wn+vm99XjBytP9fN76vGCCHSAOVp/r5vfV4wcrT/Xze+rxgggpAHK0/183vq8YOVp/r5vfV4wQQUgDlaf6+b31eMHK0/183vq8YIIKQBytP8AXze+rxg5Wn+vm99XjBBBSAOVp/r5vfV4wcrT/Xze+rxgggpAHK0/183vq8YOVp/r5vfV4wQQUgDlaf6+b31eMHK0/wBfN76vGCCCkAcrT/Xze+rxg5Wn+vm99XjBBBSAOVp/r5vfV4wcrT/Xze+rxgggpAHK0/183vq8YOVp/r5vfV4wQQUgDlaf6+b31eMHK0/183vq8YIIKQBytP8AXze+rxg5Wn+vm99XjBBBSAOVp/r5vfV4wcrT/Xze+rxgggpAHK0/183vq8YOVp/r5vfV4wQQUgDlaf6+b31eMHK0/wBfN76vGCCCkAcrT/Xze+rxj0LgksqsksqJJJWSTUk314k4wQQLeJn/2Q=="/>
          <p:cNvSpPr>
            <a:spLocks noChangeAspect="1" noChangeArrowheads="1"/>
          </p:cNvSpPr>
          <p:nvPr/>
        </p:nvSpPr>
        <p:spPr bwMode="auto">
          <a:xfrm>
            <a:off x="155575" y="-1423988"/>
            <a:ext cx="4714875" cy="2971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96" name="AutoShape 4" descr="data:image/jpeg;base64,/9j/4AAQSkZJRgABAQAAAQABAAD/2wCEAAkGBxQTEhQUEhQWFhUXFxgYGRgYGR4XGBYbGB8YGBccFRkYHSggGB0lGxgYITIhJSorLi4uGB8zODMsNygtLisBCgoKDg0OGxAQGzckICYsLCwsLCwvLCwsLCwsLCwsLCwsLCwsLCwsLCwsLCwsLCwsLCwsLCwsLCwsLCwsLCwsLP/AABEIALIBGwMBIgACEQEDEQH/xAAbAAABBQEBAAAAAAAAAAAAAAAAAgMEBQYBB//EAE0QAAECAwQECQgHBgQGAwEAAAECEQADIQQSMUEFIlFhBhMVMnGBkZLRFBZCU1RzobEjNFJicrPBJIKTstLwM0PC8QdEY6Kj4WSD4iX/xAAZAQADAQEBAAAAAAAAAAAAAAAAAQIDBAX/xAA2EQACAgADBAYKAQQDAAAAAAAAAQIRAxIhBDFBUSJhgbHB0RMUMlJxkZKh4fDSI3Ky8TNigv/aAAwDAQACEQMRAD8At+C3ByyTLHZ1rs8pSlS0kqKQSScyYtPNWxeyye4IOBv1Gy+6T8o0NilOeiNpzjh4eZox1bopEcDLIf8AlJPcEJmcD7InGySe4I2sqVCJ8mkcC2rEXScVRplMT5q2L2WT3BB5q2L2WT3BFnb7bKlKuzJiEHEBSgkkbamI3LVn9fK/iJ8Y9FSg1Zi5U6si+ati9lk9wQeati9lk9wRK5as/r5XfT4xzlqz+vld9PjDuAs/WRvNWxeyye4IPNWxeyye4IlctWf18r+Inxg5as/r5XfT4wXAM/WRfNWxeyye4IPNWxeyye4IJXCizFakcYEkFnNEq3pVg0Tp9sZ7oCglF8m82qXa7QhRN07BhWsJOD3BnviQfNWxeyye4IPNWxeyye4IuBHYvKh2ym81bF7LJ7gg81bF7LJ7gi5ggyoLZTeati9lk9wQeati9lk9wRcwQZUFspvNWxeyye4IPNWxeyye4IuYIMqC2U3mrYvZZPcEHmrYvZZPcEXMcJhUgtlP5q2L2WT3BB5q2L2WT3BGhs1nSUcYsqAVzQlnbaXhvycsTeAzAIxGDkv1tsjPPHkaZZFF5q2L2WT3BB5q2L2WT3BF9Ps10JN8XVekzNkaVdqduFIUbGlXGMv6OWASWvFVLxGVGftgc48gUWUaeB1lKb/kcu7tuD5Yw0OC9ip+yyq4fR49FK9UaW1TL5S4ZJAF3EAGhG+OpmqU6gcCSlhVipqbEsx7IzzlZTN+ati9lk9wQlXBexDGzSR+6K9EapSBNvqqCkOwZjSuVMD2wiyyxKWsFlTQAX9FIOAD50/t4vOq3CyvmZlPBaxHCzSe4I75qWL2WT3BGhVMvkmYXYHHM5AsMHrHLoIBuIcNqti/3RRw9TCzrkGXrM95q2L2WT3BB5q2L2WT3BGkeXMUEouoUcWFHwoAR/u2+G7TZSjEgsWcUqwOHQRFxlFktNGf81bF7LJ7gihs0lKL6EAJSmbOASKAATFsBG3jGDnTPfTvzFwsVKh4bLrgb9Rsvuk/KNHYFsW2xnOBv1Gy+6T8ouRBiYfpMPKTdSs0UqZCJ8yKlFtUN8InWlStwjgWzY76D3czTOhq0hKlEkA9IeGjKT9lPYIUtTCGUrKiI9DowSijKr1FLlpA5qewQIkJzSl+gR01V0QsqYExWl2KhtSEDFKewR1MpLc1PYIZGsYlQovMOUUiDK0PIStUwSk31FySHrufm9UOaTUhEtUyYm8EJJLYkYkb8MDSJcVvCT6pP92r5Q2kouiHoiZZpN1/vG9g2QH6Q9HE4COxSGEEEEMAggggAIIIIACHrAAZqAoatccHaj/GGY4pbAimsCkvvBw64mStUOLpkuearBoUrLDABOV3dh/Zhh1KUAGvKupTsADkk9p7BEoaQvpYg5jWYtkSM+iEykBMjjANe+ylM6gl6sdjNhl1RzNNG6dilAyzdlzFKVV7wF0HEmmxvlhCrOlV8gKQyk1xAmY4D0KFn3YUiNNUxN1i4LZjWDPvxhaCG1SxTXedhfqhDOTxLSAAvm0ZTOkHadmUKs0pNwTFlTq5gSWYbTt64nWZQupvsCFO5YUILOTmT4xBnu6wrnBZbZdPNu7maABKAoBRCwCagEUYYE78wP1rEriQ6VFRUoiihqktkoYFiRXf1mHLnMq8r7owe6kPVszrE9QiTZEkKYElIAz2tdIyJdoAEmUlAVxqUqVkl3Fcy4GAr1w1xKRq3WUkFQVnRqPmliP7rEm2JZQWauVAjeMO0MYhKJUXOLksMneg3eEAEmavjEMWEwEcWcHOQ3f+44uWpYXe1TLDlJ2FySCKZf8AuFSLMSEOQE3gt3qWYi63QKwm02nWKxQrusC2qEgsekknoYRUbvQmVVqRZsspUUnERihzpnvp35i42ai9TGMHOme+nfmLjTF3InD3l1wN+o2X3SflFzFNwN+o2X3SflFzGsdxm94QQQQxEWcpzD0mW3TDMkOqKm32mcmZMucYQ5wSdRN1JJCSgpW2sQQpyo3SksWxj7zNZci8k5nfDc406zFfYLYUhQ11uTxV5N0rITeKXIAZwWJG3IPEGwadmTl3BJCZiamWuZdWN7FFRvDiBvolQw3Juq7Wl3mjloYQuK7ym0ezo/jf/iOKtdoFTIQB74f0RSml/pg8CXNfUvMsoo+GU5abKu4AQdVbvRKqOGzdu2JYtVo9Qn+MP6Iatap0xCkLs6SlYIP0wwOzVhTknFpX8mKWzyaq19UfMlaJnLXJlrmABSkgkBwA9RiTk0TIrvKZ4/5dP8Uf0x3yq0ezp/ij+mGppLj8mC2eXNfVHzLCCKa0G0lSyBdHFyWTzta/N4y4oEVu3Hpshq1WiYuaFSuMYGWm6xSl754wlSSU8wi8lYwACSFO1ZjNxp0X0EUtgnqQUlZmsUpSvjAX45RAFwbOc93UACSM4mTbTOBIEgEPQ8YA42s1IHJIqOG5PT7tLvJ0EV/lU/2f/wAqfCDyqf7P/wCVPhC9Iv1Mv1eXNfVHzLCErPzG/OM7Y9LWtU1aTZ7yQoh3uXQ/2zqr6hFvpScpMt03wp0jUTfVU1GBAG1TFg9HaFDEU1aHj7NLBaUmteTTJC8xU84MaP15DfEyz2y6qoowS4b4jfh1DbGaTMtRATq1mXb5Spm4klzLKQyOMzfYN0XbMMAS2QZyNjmnWYppSWpirRLtFoSSDdy9Gj7ScQOjphu+m8KKutU0x2Dqz+EQrBOUpDrlmWXULpbAEsaE4xTTp84TboMy5eUFKSg6iLwuskoIwYBSVFwVEgFNIyRRWZmqtlucMkYpUWYs7AAB2wAGLPWFr0i6WVR6Vrk5u72duiKOxT1FN0qN91FN9LKMsKYFQAF0l2BbexqIXJSuXL1nWoVob14l9VJWzNSpPXDyRaEpOyxVPSxoxYMQ7a1Ad9cvlDsq2XUHVZTPi4fJywoMcMc4ohpCawPk07AZy8t1+jwk26Yx/ZV4KHOltjmL+G2J6H6mbeixOr6o+ZceUrYJJzIpmKsOnCscRPUyQXFGYYZYnExVDSMyrWWbiMFSjsx1/wCw0dTbplP2WbQnBcvf/wBSKzQ5fZ+QvQYnNfVHzLVdoJSwJS7igrvZxSGQKjq52VGZO+nxiNYbbxhUkoWhSFB0qunnAqFUkhuvIRIFGxHNFS+bN01xio1VoyxIyi6kPRjBzpnvp35i42cYwc6Z76d+YuIxdxWGXXA36jZfdJ+UXMU3A36jZfdJ+UXMaR3Gb3hCVYHohUJmYHoge4EM2bEw1atJSk8YDMSCi7fBLXbwKhe2AgEvuMPWYYxV6V0CiaokqUkqXeN1sLiZd2oNHSlQ2EbCQc1pAt+0TJU+WvWS99Iu1SpCkhTGoUAWLPhVt0ItGjJc8NNS7c1QdK0HahQqk7wYg6RsK1E3jf4y6iYQLjS0uRcZThV5RLvmrYBEJOiTZ6qlqtMnF0lXHyxvSC04dDK3GFHM5dHgaRUK6Ta+CvxRZvabPiDapW0AC0IG8UTOHQyumJEu0otIQuSpK7i3UkuCCxDLSQ6FB3YjLrhmw2KyzkBcplpOYWqhGIIvOCNhrDds4K2dblIVLWf8xCiF9bkhQ3F411ekl+/ImUcLg38l5khWj5lLqgkXlKKQSE6zMAwy5ztUkigMJmaPmkghQcPW8oUISGAAZOBqNvTFUbN5PS1SiuX6+UVsPeygolH4kuOiLaz6Ms0xIXL1kmoUmYog9BCozeHLl9/wHo8H3n8l/ISnRs6uuyj6V5SmbjQMRkForuMPJsUxybxAcFKb6iEsUkgk85wFY/aaDkWT9k99f9UHIsn7J76/6oWWXL7/AIFkwfefyX8iZNtCUllFjdUv91F28eq8ntiHZtI2dKBxa03XUkBLmqFBCkpSA7hRAujbSEz9CSlXXFEy5qADrNxpQSXU5cXPjDCODyUrQtExQUm8RQFJUpV68oZm66KEOGzAI01IdcCzlqRNSCGUl8xgUnMKDpUCMDUND8V0qzLSsBypCryph1QCVPg2sG1QBsGL4nIknYr+Iv8AqgblwRUFB+067L8UWLQNFdyLJ2K/iL/qg5Fk7F/xF/1Qrny+/wCC8uD7z+S/kTJVpQokJWklJYgEEgjaMoVMmBOJZyAN5NAIo5HBOSJhWStWsSBeICesax6Xi2tljExKUkkAKQrNzcILO75YwoObXSVDx44MWvRSb+KoWi0JJIBBO41oSlVNxDQ4Adow2Z9sRrDYkygQGJvLL5stRWzkkkC80KtFlvLQu+oXC90YKoRXtizAcmTglrygLyglLlnJwAfE0hny+XeSnjEOcn2khLbyQ28gtHNJWBM4JCjRKr286q0hj6JBUFA5FIiFJ0OtCLnGhQJQpZKNZSkEHVN4BIVdTRqVYh6GoaFkJab966m+HSSGvBJqHzqwpCthzIDtU0OHRU13w1YysoBmAXrx3UchJLZ3SKb4h8jSWoFHnBhMW5bIOvd2wO+CKioP2nXZfiixKaYKwUMa/wC+wx3P0cSN9Q/bnEDkWV9lWJ/zV78NaEjQ0rMKxFL8zMYPe25wrny+/wCC8uD7z+S/kWANNtEmgYn/AHaO9lFdDO2O+vxiuToaVsWaYGYsbc72cd0Gp7Oly7faqwCizk44Y9ECk7poJYcMmaLvVLVVvvrfI7Yh+0WnHnSs/u/LwiaQw2MFYVOL0GbxDsg+ntPTJ3YJBiYR0YkUxqHp97OFh7u194bR7fZH/FD0Ywc6Z76d+YuNkDGNHOme+nfmLicXcThl1wN+o2X3SflFzFNwN+o2X3SflFzGkdxD3hCZmB6IVCV4Hoge4ENoLJeEy0F3Md9FI2w5NNDGdfYuyLEwCGJaaDeYkQYaoU2Vdu0MFLM2SoyZ2a0hwvdNQaTB01GRENStMmWoS7YkSlEsmYC8iYcmWf8ADUfsq6iYuYROlJUkpUApJDEEOCN4OMb3zJFxUWjQgCjMsy+ImGpuh5Uw/wDVl4H8QZW+GuT51nrZTfl52eYrD3Ew1R+FTp2XYm6N0tLnOlLpmJ58pYuzEfiScvvBwcjBqtUBFRpsyyEWtHEk0EwG9IWcmX6BP2VtuJi4EcmICgQoAg0IIcEbwcYpjoiZIrY1hKfUTHMo+7POk9Tp+7BowLuCKuxaaQpYlTEqkzvVzKXt8pQ1Zg6C+0CLSE1QgggghAEEEEAEPStrVKllaU31XpaQl7rla0oxy50VsjhGFmZcQVJSEEEfemTJZC/skcXhtcZReKSDiAag1rUFweogHqiMVShM4u6kKWkqNBUJL121Uo96E7Kir3IfWEgF2ugHJ6ZxBn6THk0y0IdQTKXMANHupKmOzCJGj7OJSboL6xwDAHFmyw8GDCHWBTdugoIZmF0pI2bGyh6kkSRalLmKRxZuJYEqLHBxq5u/wh82xHGcW5vmrMdj4s2Ah5Iq7Y4nooH2xy8MWcM4Izxwz/3hajKjSmmuKWtJlgj6O6onnLUapIahCQFDbdVg1ZdktxmKWm4Q0uWutCTMM0EdGoK7zEqbLQXvJScCXD4OxwqzHohq02VKik1BSpBoBW6QUguKgOehzBTDQbm20S0oMxBClYhKVTGLVqkFjVu2GEaZl0fjUjVFZSwkVbEppiBWLEqxqPR3nFq9jP07Ip+FFsEuQXc3lAC7zQUqCmNaFgeyIxHKMXKzp2aEMWccPK22+D/BdIxz9LHDH+23RW6ADWdIwZKsnA1l9vRuESEW9PFCeQoIYrrUhJq5AiFwWtaZkkBL6t4GjAEm8OksRBmWda8H4AsKawJut0lf3HrKXn2rD/KofwZ7osCqpqMRltYf2YpND6RRMtM9KSSTdxSRzEhKn2Vy3xdBVMckmgp1dPwgwmnHTm+8W1wlCaUlWke5C5YoMqbX+OcY4c6Z76d+YuNigU6zh0xjhzpnvp35i4WLuMsMuuBv1Gy+6T8ouYpuBv1Gy+6T8ouY0juIe8I4Y7BDEMy/R6DCp+HXCZPyDfEwqZinpjNeyXxOtUdcLhOfVCotEsIIIIYgiDpLRcucxWCFp5kxBuzEH7qh8sDmDE6CBOgKPy6dZqWkcbK9fLTrJ9/LTh+NNNoEXEielaQtCgpKg4UkggjcRjDkZbhJoWalClaPvS5iy0xKFBCVAguoJVRK3bWSxqXi1UnyGaG22OXOSUTUJWnYQ9ciNh3iKzya0Wf/AAlG0Sh/lzFfTJH/AE5povoXX70L4NW6dMl3bTKVLnIYKJGqvYpKhqneAaHcRFxC1joBB0bpWVOcIJC086WsXJiPxINQN+ByMTohaR0VKnMVghSebMSbsxH4Vio6MDmIy1v0tbrLaEpUiZaLOkMVplaywpi6iil5PQkGtMw1HNuCjbQQ1Z56VpC0F0qDg4doOB3Q7ECCM/a7Cs26WsLA1SQGwShkqTjnfNY0EV8761L91N/mlwG+zzcW65PuJr1xOOQ3Z7Rm8IAzx5tcCWJxGTY74UrHP0ejH+3EJV1Z87GhfsHhDMBSBUUHpYdP9vAgfEM+BpuyxMD1yxI34O3Tn0QJFX/FU445bvAQAIE4U1m1ScRS6wUSdz1hT0fWwSdj+B29IiBM0S5Ub1CoUb0C5mIx9IqVX8OyFcnKJJK31woPuXfr0Cgx/SMs0uR0eiwvf+xJM9IJTfTe+yOdiThnT9Yj6Z0fx8pcvOrHBiGI6djwubZSVKrqqWhRoXFy4WBwrdFenZEbk5bjWvVreJAOqupZnLqG3DHBlJtpprQrCUYyU4zprXt3lh5OLt26LuDbrt2vVSIOgrCmzyghwSkqvF2qSCHH4bsLTo5TMVuWIvVddUkXsqAEZ44NQoTo1QLldWUHqGBEvDuHvZQtbTylLLlcHiaN3u4r/YaO0UJc+bND/SMw2Zqc71Viwy9I6pwp2bDEJOjjR1uGyfWLLF5VcdYH93oaYgMEguaFLks5plm7Ui8PRVVGe0PM7crei+SocRnhjl2131+MY4c6Z76d+YuNhLP6U2U254GMeOdM99O/MXE4u4zwy64G/UbL7pPyi5im4G/UbL7pPyi5jSO4h7wggghiG5Qx6Y6ecOiOIWHUAQ4xD1DgYjKOpUCSxBIYEPUZ12RKWhR0YnqhUJGfTCoaEwggghiCCCCAAii8qnhykTFKvznSpBCLgK+LKTdD+hgS4J6RPsWkBMUAMwtXUldyHUWxPFCb6LP+kKM0CaG7PalmaqWQNQAlQBAIU1xqliSJjhy10faEVlmtk8IQq7MWeKBmBaCm6sqQNUXUlTAzCUh+aMHrN0VpFMyUZlObeUdtVCvUiJi7QAVA5FA75YfGGpxC0VcrSk4kji3I9EJWCp75BvGiOaKF+djg6uUZzp1HD1IlTAS9ygSo6rXlOSfRwoWtlKAI3lvn4R1a2BJwAeHmQ7RRybdaKXkKOrLxlq1byZV4qbnkKKywY6pHRKs1snFQdDJvXTqKBIN/XDnVGqksX52MOytJpMta8kS0zD0FF/5Qabt4kyVrzCV3fxBKlD+WFnVCtE+K+b9al+6mfzS4lS7QCARgVFI6iR+kQjMe0y/dzh2LQP0hWjTCer+D7iesY0egzYUL9scVnlzsavn2boJhBJDA6pxwrtGykJVMAIyvKpm+qTXZh8Bth2ZBOqlQBxoKbQwr05wzIspSt1KJ1UAVAqm+4YAAhlfOHJc8EILnXCCC2LuqnVjsEJtNqCFJBYX1gb6pViMuY0JpPUuOI4xaXEa0jZlqvGWa8WUAOwLuCDsOBfaOmOiWpDKLqA4zVFecp0swc07IlJmjIjEbqFvjUdogRNdqitRvDP1GoiciuzRY7yqL3CbOkNeF7XZRcktQbcMIh2qwrUSUG6VXAXJLBNX/ABA4bXMTgXO2uRYCpGHb2QhawkA4B0ppX0gAAOvHwhuCapkxxpRlmRHQky63EpBuJupOx3OFTUby3QIk2uTeRdAeqc2wIONa0zptpHBPBDhRrfDgUcFu0MRvrCbZahLYkteKE95QTh+98YMqSB4ttS4oiiwKYghLkMFUeXrKLhgz1Bo1RsiSlPGAKIKWVzSD6JpsY4Hxh7jHwIqARVqHM9nwgEzoqxDnEFhTZiBCUEipY7fxF554Dozz2+EY4c6Z76d+YuNek17cMBgz7/8A3GQHOme+nfmLicXcThl1wN+o2X3SflFzFNwN+o2X3SflFmu1JCwipWUlV1IKlXQQCohIolyA5YVi06RL3j0ER+OWeagD8SwdmUnjCMRiBjFRp7SFqlcWbOiVPKndH+EUjVYhUyYCpytI5oxhPEigyMY0FMvW22HLjFp7suyD5vCOCy3tVqI9ObOUf3VIkj8oxS6K0jbZExcyZYJq76pijxRvsZigfQCsAi7vaInB3hB5NNWu0SLQgKSv/LPOmTps/NqXVgP90xmpLQ0cXqbLgismSSS/0kw1ritZHwIi8jDf8P8AhDI4oSVzAmbq0UClyESwu6TTn3mDudkbKXa0KchTMq6XdLGhYhTZEdsaQaoiS1H4IIIsgIj2ieAFjNKL3beA+KYkRnNJWprTOR/8eX/Or9FxljTyQbJnKkVGhrdctYTkmVNHaVTo6baeRiXqNR//ALB+him0woonBYzQR3gpB+Bhmba//wCcqXttKewoJ+aY4dnxbgvh5HLhz4fEteCFrPkdsB9GSW6+OPzMXOkreyZqnxNnPYuX4xlODk27Z7WNsn/WE/6oe0zPPkoP2hLHYx/0xM8VrIuvzRTnTX7zN/pWexle8+VD84VpOeOKmgZMk9d0/JUZ1du41CFfenHtmKb4AQ7Ott5VpH/VlHtlj+mKltH/ACfDwG8T2v3gVFktrSbcl8JEpA/dAlH5w/w6tt6x2Vj/AIjKPRxZB/mig0isomTkjBYHzSv5iDhFa79nsSfsomP3gkfBEPDxbh2eJMJ3+9ZrtBW8myWdRNTaAk9ZJ/WHLDaf2iQ5xE8drLjNWK03bHKGabYk9QQD84e0lauLWg7EzW6VS1pHxaBY1YkV1M3wZ9P/AMvuNqucBaSCzCXnliqnVFbwhtVxUpQIZKSstm6Vp7MG64h6ZtdZyx9hYHWgpHzjnCZXGJU3qkt2Xx84l7T0H/d4mLxNH8TkjSN2Xo5yWIUCx+wky6b3VEPhvpEotkoDBIlqPUZn+lRiilW9vJh6lZV2rSv9IXw0nXrfNGQKE9iU/qTG/pbg+zuHGdp9ncbk25hIrzrOpdRsEs/oYVo+1/SykOB9A+/noQH3lmeM/NtVLDvkLSevV/0wiXpDi7Wk/Zs5HbMvRCx/6yXV5DU+ma5M17QtOLJTjRmIV1874RE4RTWRLKSKTEqdOLJWlRbs7YQJ7WlZx54rhqinxSIrZ04zbPIc4yvmLpfrSYUtp/pSf/bxQnidF/HxOWXSn7NZlOa2y6egrUov1EQxw+0iZc2zAEhgFnbRaFDreXGZ8rIkpl5pmmZ/2pSPkYmcO51+1Iq7SpY7XX/qi1i3B9gQnafYbWy236OyVGvLUWI+zLJL7Q7Ujthtf0klNKyJhJxOouWK9T9pjPptbStH9FoT85f6wk6R4u0oq12RND/iL/NMJY/9VLq8hqfSrq8jZIm/tCk/dTubHtxjNDnTffTvzFxbSpgNrPSQOoN+kVI5033078xcVDEzxf8Aczo2eV2U2hNJ6QCLJxVmKpEuXdu30oE8EAAkqNGNQw29Wl4H2ierSKlaQRLlBdlWhAdkkKmIN0kllKZ8Mg7RO4GfUbL7pMXKg4Y1GwxzvaZXTO30a3lkLPZwogS1YkFV43cUP6b4lOXyjD/8Y567Iiyqs0yZKUpSwbq1VACDt2pT2CL3k+X6KbnuyZZoxxQRmB2RE09oJFsCBaVzJiZZJSHSlnDGqUhRwGJiltERZGeRJ4Y24V8qmE/eur2/aSdp7YvtF2nTMwSDKUCJ4XxTiQL4lhlu4owLVaNnZuBNhRhZ0n8alL/mURFzJsUtKUpTLQlKQQlISAEg4gBqAxL2hch5DwS1W6am0LmqWUzxMWVKSQkpW5CiCmgq+EOaNtUwXkJXNCFkFXFi8okORVwcSSa1o7sI93l2GUObLljoQkfIQ+mmFIXrHUPIZD/h9OmKE5U3jnJlsZkrixRJe61DXPPE1Ma+OxyNI7Y0qozeDb3hGU0xo9flS5rgpKEJADv102oPaI1cRkaQlvU3asLwuhTKuapPO1qU2jaInG2hYsMrRnPZcyqzB6X0bMm3OLQVGtBmCxo+OEUNr0baAhI4qZdUbwZJUCQ4GDtzjHrFnXLlyhdVeQhKQCNY4C7hmQQesQSrVKSkC8lIDslWqRdxorZj8Yxw3GKrUyWwpcTzHRejp4lTSJS2KAnCtVpUNXnEapqzUiXpPRs42WUBLWS6XASSoA3wkkNRyPiNseiyrRKZKUrSXDJ1gXZ3bbn8YaVbZDJ10sboBBd7t5SQ/wC4o1htwbTplepK7sxuh7MtMpIUlQqaEEZmnwhyz2NaFTVKwWoUq4uj0nFKKHxjXzpsnBUxIuKCucKKJJD9JVhvELty5akFC1gCalSQXAKgoMSl8ecK7xGDhv6yfUF7x51pvR8xSitCFKSEuogPdZ3J2BoptIWGeClKpUwXQwFxWZKtm+PYgUTpb4omI6HSsdooYdKQW3FxGsJKKoa2FLieUixzhZ0AylsV3hQnIJqBUVbGJHCOyzLyRcVQPQPgVBWGws/SI9NWgENvB6wQR8RFdaJINoSnJUma/wC8pD/OLi4uV9TNcLY0m3fB9xktIylcQQASboyrRnMSJQJSkLDG6lJByYBLHsjZzLMlSiovVBQRkxqd8RpmjEFaVXU3WVeG0m6x6mV2xyyhpSZzPYJVpI8kmpYkHKkMWy0mZOVMOKlPHsi9GS3QQlOooqwBdwoMSfxP1CIy+DtmvAiRKxc6ia0I2bSD1R0LESRS2GS4nn8ue6rIPspu9ZmTP0IiNppR8pI+6kdof9Y9SXoyUVIUUJKkMxKQVao1a40NYan6FlKIJQglkh1JBOqRUnoDQm45s3YHqUruzNzpqgFKFVMo0zLHCI2jAoSpaVggpBDEMWckUO4xsBoxF8qupu3UgJbAgqJPWCB1QmfopBKGSGCtZyapCVADtu9kYZHlq+Jn6jiVVo8rtyLsxY+8YiW+0lcy8cghPcSlP6R7BM0PKLaiaLCqpCiWyc1aGJnBqylV4yJeb6uJLV+fbHTGcUqKjsU1xPP0Wh02UfYUv/uWDEfTqj5QGyQB8/GPT5uh5KjLJlpJQzEhywdg/SX6oatWgZKzeVLQVM14pD4giuNA464luObNfCh+pSu7KWyTSJiVHG8Ces1hoc6b76d+YuNINFI4wm6Ll0ACtFAqJPYU9kZsc6b76d+YuNNl0TXaaYOBLCvMy64GfUbL7pMXMU3Az6jZfdJi5jGW9natwRVaQs5Cpky8lLouoWSkXFMoA6ySRrEYHqi1hi22e+lgQC4LkE4dBBHSCDCTGQEWWaUkomXgXKTevYicE3VEH0VSe6TXMk2W0OLyg11sSahQIoXyfFz94x3kc0PGVAAcpdTgMxN5yh9a7i9XgXoZ0l1JKiokkodJe/QpvYArJFaECKtCCXZJ7VXUfeNVatcKJLK1cA/ZbRBsWj+LmTF3nvl83xUqpdi15hQMBE2JbGEEEEIAipdCZlQWSsgKKhqluOUEgDCoxL02CLaGJtklqJUpCScyQ+RT/KSOgtDTAqrPaZCZIBUQlapiiqlCkucyGDAAB6J2CEKlSJxA1r6wtN4hJc62JzIcnULYA5CE2e3y1JSoSEkOXY3mcyg6Rd1ieNBYtzTnD8paFSlrEtDpJSgIN5ypKWF4MXvTCHGDmLJF2uWmXMQyVrUt1KrzuLUm64SnEGY45o2xECrOJaynjFXAsm7dwlpJLMyQCmazULqrVzEhemmKSZTrEpSjUJIICypKQatelMTvTshqfa5csTE8RLYAhQvABtVCgt00BDXcbyU4UAgVgPzFy0lS2WooC1MMEMVPlS+qUdtU5ZoVabOwqu7KuIpgQkui8dgVKfEGjMbwBFWqWp/okG6SKsSyisKCgQLhUxId6KJiXYZcqdLvGWjWJcc4EgqSasHxVu1ji9R6DJ0mWEpCRgkADoFBCo7Dc5JKSAWJDPsfOMxkWeJoUopcgmgcUZFGfIq+IG+EJM3EpJLM2rtmZuMfo3yhXkSmACyAAwYlNNZqDY6e7HVWRbkhZcv6SmrfywGKOi7Gto2tdQpSpt5NKXq81gNUdP2jEizg3U3sWD9OcRlWVZHOILU1lEByrH7VCA52Q5ZpSgpZUXBZg5LVVkcKEdkJ1RMqokRU6YlzQb6FhKQkGqrqbzlIBfIpmHrQmLaGrVJK0sCxvIUCz8xSVYOPstjEJ0zMrJCJ5J+kdAXLKbpRWXeObkqBQzuxJBbe5abPOvTDLcKJJSoqdLcWEhN18eMrUNTfHLRoe8ki+xJBe64BeaokJvNjNoC41RjHBoXWe+GvlTXcHKS4JU9/Va9kCaRVoQ3ZzaTgp9RwSEXCTxt17rkn/CwJDA9fVptLgAmqZjBXF3sCEld3EhRRzQ1Q52uTdCuGvlrqAzUJSUuSAaulCUtsB2w5o/RfFrCrzsi5gXrxeKiokgcXQfexgtARwmeyglRJBINUFQN6cRiGAZUmhrd34yZYnALdYJUFCW926FArugMHIu3XdzQ74aOhaEX3vKvqCk3klRCwosCPtBq0uJjs7Q94vfGChVJJ1hMS14KBCdd2FaYjItAPWCVMvFUwqa6AkKKXFVElVwNeZqjJs3idDNikXEJQ7tm10dQGGzqh6JYwjGjnTPfTvzFxsoxg5033078xcb7PvZE9xdcDPqNl90mLmKfgYP2Gy+6T8ouWjGW9lLccgjrQNEjOQR1oGgA5BHWgaADkEdaBoAOQR1oGgAIIGgaAAjkdaBoACOR1oGgA5BHWgaADkEdaBoAOQR1oGgA5BHWgaADkEdaBoAOQR1oGgA5BHWgaADkEdaBoAORjBzpvvp35i42jRi/Sm++nfmLjo2feyJnlSdJTk6qZswAUAC1ADoANI7ytP9fN76vGCCOmiA5Wn+vm99XjBytP9fN76vGCCHSAOVp/r5vfV4wcrT/Xze+rxgggpAHK0/183vq8YOVp/r5vfV4wQQUgDlaf6+b31eMHK0/183vq8YIIKQBytP8AXze+rxg5Wn+vm99XjBBBSAOVp/r5vfV4wcrT/Xze+rxgggpAHK0/183vq8YOVp/r5vfV4wQQUgDlaf6+b31eMHK0/wBfN76vGCCCkAcrT/Xze+rxg5Wn+vm99XjBBBSAOVp/r5vfV4wcrT/Xze+rxgggpAHK0/183vq8YOVp/r5vfV4wQQUgDlaf6+b31eMHK0/183vq8YIIKQBytP8AXze+rxg5Wn+vm99XjBBBSAOVp/r5vfV4wcrT/Xze+rxgggpAHK0/183vq8YOVp/r5vfV4wQQUgDlaf6+b31eMHK0/wBfN76vGCCCkAcrT/Xze+rxj0LgksqsksqJJJWSTUk314k4wQQLeJn/2Q=="/>
          <p:cNvSpPr>
            <a:spLocks noChangeAspect="1" noChangeArrowheads="1"/>
          </p:cNvSpPr>
          <p:nvPr/>
        </p:nvSpPr>
        <p:spPr bwMode="auto">
          <a:xfrm>
            <a:off x="155575" y="-1423988"/>
            <a:ext cx="4714875" cy="2971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198" name="Picture 6" descr="http://images.tutorvista.com/content/environmental-pollution/acid-rain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268507"/>
            <a:ext cx="8534400" cy="50202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Substances that accept hydrogen ions</a:t>
            </a:r>
          </a:p>
          <a:p>
            <a:endParaRPr lang="en-US" dirty="0" smtClean="0"/>
          </a:p>
          <a:p>
            <a:r>
              <a:rPr lang="en-US" dirty="0" smtClean="0"/>
              <a:t>Causes the formation of a hydroxide ion (OH</a:t>
            </a:r>
            <a:r>
              <a:rPr lang="en-US" baseline="30000" dirty="0" smtClean="0"/>
              <a:t>-</a:t>
            </a:r>
            <a:r>
              <a:rPr lang="en-US" dirty="0" smtClean="0"/>
              <a:t>) which is an indication of a base</a:t>
            </a:r>
            <a:endParaRPr lang="en-US"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Properties of Basic Solutions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Most soaps</a:t>
            </a:r>
          </a:p>
          <a:p>
            <a:r>
              <a:rPr lang="en-US" dirty="0" smtClean="0"/>
              <a:t>Slippery</a:t>
            </a:r>
          </a:p>
          <a:p>
            <a:r>
              <a:rPr lang="en-US" dirty="0" smtClean="0"/>
              <a:t>Taste bitter</a:t>
            </a:r>
          </a:p>
          <a:p>
            <a:r>
              <a:rPr lang="en-US" dirty="0" smtClean="0"/>
              <a:t>Corrosive</a:t>
            </a:r>
          </a:p>
          <a:p>
            <a:r>
              <a:rPr lang="en-US" dirty="0" smtClean="0"/>
              <a:t>Conduct electricity</a:t>
            </a:r>
          </a:p>
          <a:p>
            <a:r>
              <a:rPr lang="en-US" dirty="0" smtClean="0"/>
              <a:t>Not as reactive with metals as acids are</a:t>
            </a:r>
            <a:endParaRPr lang="en-US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Uses of Bases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981200"/>
            <a:ext cx="7848600" cy="4419600"/>
          </a:xfrm>
        </p:spPr>
        <p:txBody>
          <a:bodyPr/>
          <a:lstStyle/>
          <a:p>
            <a:r>
              <a:rPr lang="en-US" dirty="0" smtClean="0"/>
              <a:t>Ammonia – cleaner</a:t>
            </a:r>
          </a:p>
          <a:p>
            <a:r>
              <a:rPr lang="en-US" dirty="0" smtClean="0"/>
              <a:t>Chalk </a:t>
            </a:r>
          </a:p>
          <a:p>
            <a:r>
              <a:rPr lang="en-US" dirty="0" smtClean="0"/>
              <a:t>Calcium Hydroxide</a:t>
            </a:r>
          </a:p>
          <a:p>
            <a:pPr lvl="1"/>
            <a:r>
              <a:rPr lang="en-US" dirty="0" smtClean="0"/>
              <a:t>Athletic field lines (chalk)</a:t>
            </a:r>
          </a:p>
          <a:p>
            <a:pPr lvl="1"/>
            <a:r>
              <a:rPr lang="en-US" dirty="0" smtClean="0"/>
              <a:t>Garden and soil treatment </a:t>
            </a:r>
          </a:p>
          <a:p>
            <a:r>
              <a:rPr lang="en-US" dirty="0" smtClean="0"/>
              <a:t>Sodium Hydroxide</a:t>
            </a:r>
          </a:p>
          <a:p>
            <a:pPr lvl="1"/>
            <a:r>
              <a:rPr lang="en-US" dirty="0" smtClean="0"/>
              <a:t>Also called Lye</a:t>
            </a:r>
          </a:p>
          <a:p>
            <a:pPr lvl="1"/>
            <a:r>
              <a:rPr lang="en-US" dirty="0" smtClean="0"/>
              <a:t>Oven cleaners and unclog drains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pH?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measurement of how acidic or basic a solution is</a:t>
            </a:r>
          </a:p>
          <a:p>
            <a:r>
              <a:rPr lang="en-US" dirty="0" smtClean="0"/>
              <a:t>Each time the pH increases there is a power of 10 difference in the level of ions</a:t>
            </a:r>
          </a:p>
          <a:p>
            <a:r>
              <a:rPr lang="en-US" dirty="0" smtClean="0"/>
              <a:t>This means a pH of 2 is 10 times stronger than a pH of 3!</a:t>
            </a:r>
            <a:endParaRPr lang="en-US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Comparing pH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4343400"/>
          </a:xfrm>
        </p:spPr>
        <p:txBody>
          <a:bodyPr/>
          <a:lstStyle/>
          <a:p>
            <a:r>
              <a:rPr lang="en-US" dirty="0" smtClean="0"/>
              <a:t>A pH of 9 </a:t>
            </a:r>
            <a:r>
              <a:rPr lang="en-US" dirty="0" err="1" smtClean="0"/>
              <a:t>vs</a:t>
            </a:r>
            <a:r>
              <a:rPr lang="en-US" dirty="0" smtClean="0"/>
              <a:t> a pH of 11</a:t>
            </a:r>
          </a:p>
          <a:p>
            <a:pPr lvl="1"/>
            <a:r>
              <a:rPr lang="en-US" dirty="0" smtClean="0"/>
              <a:t>Since there is a difference of 2 between 9 and 11 there is 10 X10 difference in the concentration of ions</a:t>
            </a:r>
          </a:p>
          <a:p>
            <a:pPr lvl="1"/>
            <a:r>
              <a:rPr lang="en-US" dirty="0" smtClean="0"/>
              <a:t>10 X 10 = 100 X stronger</a:t>
            </a:r>
          </a:p>
          <a:p>
            <a:pPr lvl="1"/>
            <a:r>
              <a:rPr lang="en-US" dirty="0" smtClean="0"/>
              <a:t>11 is 100 X stronger than 9 because a bigger number is more basic</a:t>
            </a:r>
            <a:endParaRPr lang="en-US" dirty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 Solution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pH measures the concentration of </a:t>
            </a:r>
            <a:r>
              <a:rPr lang="en-US" dirty="0" err="1" smtClean="0"/>
              <a:t>Hydronium</a:t>
            </a:r>
            <a:r>
              <a:rPr lang="en-US" dirty="0" smtClean="0"/>
              <a:t> ions</a:t>
            </a:r>
          </a:p>
          <a:p>
            <a:endParaRPr lang="en-US" dirty="0" smtClean="0"/>
          </a:p>
          <a:p>
            <a:r>
              <a:rPr lang="en-US" dirty="0" smtClean="0"/>
              <a:t>The more </a:t>
            </a:r>
            <a:r>
              <a:rPr lang="en-US" dirty="0" err="1" smtClean="0"/>
              <a:t>hydronium</a:t>
            </a:r>
            <a:r>
              <a:rPr lang="en-US" dirty="0" smtClean="0"/>
              <a:t> ions in a solution the fewer hydroxide ions (acidic)</a:t>
            </a:r>
          </a:p>
          <a:p>
            <a:r>
              <a:rPr lang="en-US" dirty="0" smtClean="0"/>
              <a:t>The fewer </a:t>
            </a:r>
            <a:r>
              <a:rPr lang="en-US" dirty="0" err="1" smtClean="0"/>
              <a:t>hydronium</a:t>
            </a:r>
            <a:r>
              <a:rPr lang="en-US" dirty="0" smtClean="0"/>
              <a:t> ions, the more hydroxide (basic)</a:t>
            </a:r>
            <a:endParaRPr lang="en-US"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 Scale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7458" name="Picture 2" descr="https://encrypted-tbn2.gstatic.com/images?q=tbn:ANd9GcQlYbCV3_nxoC-yRtcKancbwp-CvCU5RVft3yOaEv_BtKL8LUG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2057400"/>
            <a:ext cx="8534400" cy="45044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 Scale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0 – 7 Acidic </a:t>
            </a:r>
          </a:p>
          <a:p>
            <a:pPr lvl="1"/>
            <a:r>
              <a:rPr lang="en-US" dirty="0" smtClean="0"/>
              <a:t>Closer to 0 the stronger the acid</a:t>
            </a:r>
          </a:p>
          <a:p>
            <a:r>
              <a:rPr lang="en-US" dirty="0" smtClean="0"/>
              <a:t>7 – Neutral </a:t>
            </a:r>
          </a:p>
          <a:p>
            <a:pPr lvl="1"/>
            <a:r>
              <a:rPr lang="en-US" dirty="0" smtClean="0"/>
              <a:t>Even concentrations of hydroxide and </a:t>
            </a:r>
            <a:r>
              <a:rPr lang="en-US" dirty="0" err="1" smtClean="0"/>
              <a:t>hydronium</a:t>
            </a:r>
            <a:r>
              <a:rPr lang="en-US" dirty="0" smtClean="0"/>
              <a:t> ion concentrations</a:t>
            </a:r>
          </a:p>
          <a:p>
            <a:r>
              <a:rPr lang="en-US" dirty="0" smtClean="0"/>
              <a:t>7-14 Basic </a:t>
            </a:r>
          </a:p>
          <a:p>
            <a:pPr lvl="1"/>
            <a:r>
              <a:rPr lang="en-US" dirty="0" smtClean="0"/>
              <a:t>Closer to 14 the stronger the base</a:t>
            </a:r>
            <a:endParaRPr lang="en-US" dirty="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Strong Acids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315200" cy="2057400"/>
          </a:xfrm>
        </p:spPr>
        <p:txBody>
          <a:bodyPr/>
          <a:lstStyle/>
          <a:p>
            <a:r>
              <a:rPr lang="en-US" dirty="0" smtClean="0"/>
              <a:t>Hydrochloric – </a:t>
            </a:r>
            <a:r>
              <a:rPr lang="en-US" dirty="0" err="1" smtClean="0"/>
              <a:t>HCl</a:t>
            </a:r>
            <a:endParaRPr lang="en-US" dirty="0" smtClean="0"/>
          </a:p>
          <a:p>
            <a:r>
              <a:rPr lang="en-US" dirty="0" smtClean="0"/>
              <a:t>Sulfuric – H</a:t>
            </a:r>
            <a:r>
              <a:rPr lang="en-US" baseline="-25000" dirty="0" smtClean="0"/>
              <a:t>2</a:t>
            </a:r>
            <a:r>
              <a:rPr lang="en-US" dirty="0" smtClean="0"/>
              <a:t>SO</a:t>
            </a:r>
            <a:r>
              <a:rPr lang="en-US" baseline="-25000" dirty="0" smtClean="0"/>
              <a:t>4</a:t>
            </a:r>
          </a:p>
          <a:p>
            <a:r>
              <a:rPr lang="en-US" dirty="0" smtClean="0"/>
              <a:t>Nitric – HNO</a:t>
            </a:r>
            <a:r>
              <a:rPr lang="en-US" baseline="-25000" dirty="0" smtClean="0"/>
              <a:t>3</a:t>
            </a:r>
            <a:endParaRPr lang="en-US" baseline="-25000" dirty="0"/>
          </a:p>
        </p:txBody>
      </p:sp>
      <p:pic>
        <p:nvPicPr>
          <p:cNvPr id="143362" name="Picture 2" descr="http://s2.quickmeme.com/img/25/259e23b4331d18f0611495f914534a923af6d9d2aa29bd8bc6c2267de831a5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2743200"/>
            <a:ext cx="2828925" cy="37433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Weak Acid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Acetic – CH</a:t>
            </a:r>
            <a:r>
              <a:rPr lang="en-US" baseline="-25000" dirty="0" smtClean="0"/>
              <a:t>3</a:t>
            </a:r>
            <a:r>
              <a:rPr lang="en-US" dirty="0" smtClean="0"/>
              <a:t>COOH</a:t>
            </a:r>
          </a:p>
          <a:p>
            <a:pPr lvl="1"/>
            <a:r>
              <a:rPr lang="en-US" dirty="0" smtClean="0"/>
              <a:t>Vinegar</a:t>
            </a:r>
          </a:p>
          <a:p>
            <a:r>
              <a:rPr lang="en-US" dirty="0" smtClean="0"/>
              <a:t>Carbonic – H</a:t>
            </a:r>
            <a:r>
              <a:rPr lang="en-US" baseline="-25000" dirty="0" smtClean="0"/>
              <a:t>2</a:t>
            </a:r>
            <a:r>
              <a:rPr lang="en-US" dirty="0" smtClean="0"/>
              <a:t>CO</a:t>
            </a:r>
            <a:r>
              <a:rPr lang="en-US" baseline="-25000" dirty="0" smtClean="0"/>
              <a:t>3</a:t>
            </a:r>
          </a:p>
          <a:p>
            <a:pPr lvl="1"/>
            <a:r>
              <a:rPr lang="en-US" dirty="0" smtClean="0"/>
              <a:t>Pop or first aid </a:t>
            </a:r>
          </a:p>
          <a:p>
            <a:r>
              <a:rPr lang="en-US" dirty="0" smtClean="0"/>
              <a:t>Ascorbic – H</a:t>
            </a:r>
            <a:r>
              <a:rPr lang="en-US" baseline="-25000" dirty="0" smtClean="0"/>
              <a:t>2</a:t>
            </a:r>
            <a:r>
              <a:rPr lang="en-US" dirty="0" smtClean="0"/>
              <a:t>C</a:t>
            </a:r>
            <a:r>
              <a:rPr lang="en-US" baseline="-25000" dirty="0" smtClean="0"/>
              <a:t>6</a:t>
            </a:r>
            <a:r>
              <a:rPr lang="en-US" dirty="0" smtClean="0"/>
              <a:t>H</a:t>
            </a:r>
            <a:r>
              <a:rPr lang="en-US" baseline="-25000" dirty="0" smtClean="0"/>
              <a:t>6</a:t>
            </a:r>
            <a:r>
              <a:rPr lang="en-US" dirty="0" smtClean="0"/>
              <a:t>O</a:t>
            </a:r>
            <a:r>
              <a:rPr lang="en-US" baseline="-25000" dirty="0" smtClean="0"/>
              <a:t>6</a:t>
            </a:r>
          </a:p>
          <a:p>
            <a:pPr lvl="1"/>
            <a:r>
              <a:rPr lang="en-US" dirty="0" smtClean="0"/>
              <a:t>Vitamin C</a:t>
            </a:r>
            <a:endParaRPr lang="en-US" dirty="0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Strong Base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47800"/>
            <a:ext cx="7848600" cy="2286000"/>
          </a:xfrm>
        </p:spPr>
        <p:txBody>
          <a:bodyPr/>
          <a:lstStyle/>
          <a:p>
            <a:r>
              <a:rPr lang="en-US" dirty="0" smtClean="0"/>
              <a:t>Sodium hydroxide (</a:t>
            </a:r>
            <a:r>
              <a:rPr lang="en-US" dirty="0" err="1" smtClean="0"/>
              <a:t>NaOH</a:t>
            </a:r>
            <a:r>
              <a:rPr lang="en-US" dirty="0" smtClean="0"/>
              <a:t>)</a:t>
            </a:r>
          </a:p>
          <a:p>
            <a:endParaRPr lang="en-US" dirty="0" smtClean="0"/>
          </a:p>
          <a:p>
            <a:r>
              <a:rPr lang="en-US" dirty="0" smtClean="0"/>
              <a:t>Potassium hydroxide (KOH)</a:t>
            </a:r>
            <a:endParaRPr lang="en-US" dirty="0"/>
          </a:p>
        </p:txBody>
      </p:sp>
      <p:pic>
        <p:nvPicPr>
          <p:cNvPr id="139266" name="Picture 2" descr="http://assets.diylol.com/hfs/799/7c1/72c/resized/chemistry-cat-meme-generator-a-chemist-walks-into-a-bar-and-asks-for-concentrated-sodium-hydroxide-bartender-says-why-the-strong-base-b26e1f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8400" y="3276600"/>
            <a:ext cx="3276600" cy="32354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Weak Base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Ammonia – NH</a:t>
            </a:r>
            <a:r>
              <a:rPr lang="en-US" baseline="-25000" dirty="0" smtClean="0"/>
              <a:t>3</a:t>
            </a:r>
          </a:p>
          <a:p>
            <a:r>
              <a:rPr lang="en-US" dirty="0" smtClean="0"/>
              <a:t>Aluminum hydroxide Al(OH)</a:t>
            </a:r>
            <a:r>
              <a:rPr lang="en-US" baseline="-25000" dirty="0" smtClean="0"/>
              <a:t>3</a:t>
            </a:r>
          </a:p>
          <a:p>
            <a:r>
              <a:rPr lang="en-US" dirty="0" smtClean="0"/>
              <a:t>Iron(III) hydroxide Fe(OH)</a:t>
            </a:r>
            <a:r>
              <a:rPr lang="en-US" baseline="-25000" dirty="0" smtClean="0"/>
              <a:t>3</a:t>
            </a:r>
            <a:endParaRPr lang="en-US" baseline="-25000" dirty="0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Indicators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4419600"/>
          </a:xfrm>
        </p:spPr>
        <p:txBody>
          <a:bodyPr/>
          <a:lstStyle/>
          <a:p>
            <a:r>
              <a:rPr lang="en-US" dirty="0" smtClean="0"/>
              <a:t>Substances that change color to indicate the strength of an acid or base</a:t>
            </a:r>
          </a:p>
          <a:p>
            <a:r>
              <a:rPr lang="en-US" dirty="0" smtClean="0"/>
              <a:t>They are triggered by the </a:t>
            </a:r>
            <a:r>
              <a:rPr lang="en-US" dirty="0" err="1" smtClean="0"/>
              <a:t>hydronium</a:t>
            </a:r>
            <a:r>
              <a:rPr lang="en-US" dirty="0" smtClean="0"/>
              <a:t> ion concentration in the solution</a:t>
            </a:r>
          </a:p>
          <a:p>
            <a:r>
              <a:rPr lang="en-US" dirty="0" smtClean="0"/>
              <a:t>The indicator however does not change</a:t>
            </a:r>
            <a:endParaRPr lang="en-US" dirty="0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 are many natural indicators like red cabbage </a:t>
            </a:r>
          </a:p>
          <a:p>
            <a:r>
              <a:rPr lang="en-US" dirty="0" smtClean="0"/>
              <a:t>We will test with red cabbage</a:t>
            </a:r>
          </a:p>
          <a:p>
            <a:r>
              <a:rPr lang="en-US" dirty="0" smtClean="0"/>
              <a:t>There are also man made indicators like pH paper</a:t>
            </a:r>
          </a:p>
          <a:p>
            <a:r>
              <a:rPr lang="en-US" dirty="0" smtClean="0"/>
              <a:t>Electronic pH meters too</a:t>
            </a:r>
            <a:endParaRPr lang="en-US" dirty="0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Neutralization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reaction between an acid and a base</a:t>
            </a:r>
          </a:p>
          <a:p>
            <a:r>
              <a:rPr lang="en-US" dirty="0" smtClean="0"/>
              <a:t>The ions of the base – OH</a:t>
            </a:r>
            <a:r>
              <a:rPr lang="en-US" baseline="30000" dirty="0" smtClean="0"/>
              <a:t>-</a:t>
            </a:r>
          </a:p>
          <a:p>
            <a:r>
              <a:rPr lang="en-US" dirty="0" smtClean="0"/>
              <a:t>Combine with the ions of the acid H</a:t>
            </a:r>
            <a:r>
              <a:rPr lang="en-US" baseline="30000" dirty="0" smtClean="0"/>
              <a:t>+</a:t>
            </a:r>
          </a:p>
          <a:p>
            <a:r>
              <a:rPr lang="en-US" dirty="0" smtClean="0"/>
              <a:t>To produce water and an ionic compound called a salt</a:t>
            </a:r>
            <a:endParaRPr lang="en-US" dirty="0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Neutralization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5334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63842" name="Picture 2" descr="https://encrypted-tbn2.gstatic.com/images?q=tbn:ANd9GcR7adAb677w8Urhj_oFw-_pZjQ9vf8dcinc-E47DDmlI_UHAWhob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2209800"/>
            <a:ext cx="7772400" cy="20726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8.3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much more acidic is a pH of 2 than a pH of 4? </a:t>
            </a:r>
            <a:endParaRPr lang="en-US" dirty="0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Answer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Since there is a difference of 2 pH values and each one equals a power of 10 difference</a:t>
            </a:r>
          </a:p>
          <a:p>
            <a:r>
              <a:rPr lang="en-US" dirty="0" smtClean="0"/>
              <a:t>10 X 10 = 100 x</a:t>
            </a:r>
          </a:p>
          <a:p>
            <a:r>
              <a:rPr lang="en-US" dirty="0" smtClean="0"/>
              <a:t>2 is the stronger acid</a:t>
            </a:r>
          </a:p>
          <a:p>
            <a:r>
              <a:rPr lang="en-US" dirty="0" smtClean="0"/>
              <a:t>2 is 100 times stronger than 4</a:t>
            </a:r>
            <a:endParaRPr lang="en-US" dirty="0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 able to list industrial uses for acids. </a:t>
            </a:r>
          </a:p>
          <a:p>
            <a:endParaRPr lang="en-US" dirty="0" smtClean="0"/>
          </a:p>
          <a:p>
            <a:r>
              <a:rPr lang="en-US" dirty="0" smtClean="0"/>
              <a:t>Be able to list household uses for bases. 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ireworks">
  <a:themeElements>
    <a:clrScheme name="Fireworks 1">
      <a:dk1>
        <a:srgbClr val="AF273E"/>
      </a:dk1>
      <a:lt1>
        <a:srgbClr val="FFCC00"/>
      </a:lt1>
      <a:dk2>
        <a:srgbClr val="000000"/>
      </a:dk2>
      <a:lt2>
        <a:srgbClr val="FFFFFF"/>
      </a:lt2>
      <a:accent1>
        <a:srgbClr val="FF8B17"/>
      </a:accent1>
      <a:accent2>
        <a:srgbClr val="FFE103"/>
      </a:accent2>
      <a:accent3>
        <a:srgbClr val="AAAAAA"/>
      </a:accent3>
      <a:accent4>
        <a:srgbClr val="DAAE00"/>
      </a:accent4>
      <a:accent5>
        <a:srgbClr val="FFC4AB"/>
      </a:accent5>
      <a:accent6>
        <a:srgbClr val="E7CC02"/>
      </a:accent6>
      <a:hlink>
        <a:srgbClr val="FF3399"/>
      </a:hlink>
      <a:folHlink>
        <a:srgbClr val="FE1F08"/>
      </a:folHlink>
    </a:clrScheme>
    <a:fontScheme name="Fireworks">
      <a:majorFont>
        <a:latin typeface="Arial Black"/>
        <a:ea typeface=""/>
        <a:cs typeface=""/>
      </a:majorFont>
      <a:minorFont>
        <a:latin typeface="Arial Blac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Black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Black" pitchFamily="34" charset="0"/>
          </a:defRPr>
        </a:defPPr>
      </a:lstStyle>
    </a:lnDef>
  </a:objectDefaults>
  <a:extraClrSchemeLst>
    <a:extraClrScheme>
      <a:clrScheme name="Fireworks 1">
        <a:dk1>
          <a:srgbClr val="AF273E"/>
        </a:dk1>
        <a:lt1>
          <a:srgbClr val="FFCC00"/>
        </a:lt1>
        <a:dk2>
          <a:srgbClr val="000000"/>
        </a:dk2>
        <a:lt2>
          <a:srgbClr val="FFFFFF"/>
        </a:lt2>
        <a:accent1>
          <a:srgbClr val="FF8B17"/>
        </a:accent1>
        <a:accent2>
          <a:srgbClr val="FFE103"/>
        </a:accent2>
        <a:accent3>
          <a:srgbClr val="AAAAAA"/>
        </a:accent3>
        <a:accent4>
          <a:srgbClr val="DAAE00"/>
        </a:accent4>
        <a:accent5>
          <a:srgbClr val="FFC4AB"/>
        </a:accent5>
        <a:accent6>
          <a:srgbClr val="E7CC02"/>
        </a:accent6>
        <a:hlink>
          <a:srgbClr val="FF3399"/>
        </a:hlink>
        <a:folHlink>
          <a:srgbClr val="FE1F0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reworks 2">
        <a:dk1>
          <a:srgbClr val="0000A4"/>
        </a:dk1>
        <a:lt1>
          <a:srgbClr val="CCFFFF"/>
        </a:lt1>
        <a:dk2>
          <a:srgbClr val="000066"/>
        </a:dk2>
        <a:lt2>
          <a:srgbClr val="00FFFF"/>
        </a:lt2>
        <a:accent1>
          <a:srgbClr val="51B2E3"/>
        </a:accent1>
        <a:accent2>
          <a:srgbClr val="04E8AC"/>
        </a:accent2>
        <a:accent3>
          <a:srgbClr val="AAAAB8"/>
        </a:accent3>
        <a:accent4>
          <a:srgbClr val="AEDADA"/>
        </a:accent4>
        <a:accent5>
          <a:srgbClr val="B3D5EF"/>
        </a:accent5>
        <a:accent6>
          <a:srgbClr val="03D29B"/>
        </a:accent6>
        <a:hlink>
          <a:srgbClr val="FF3399"/>
        </a:hlink>
        <a:folHlink>
          <a:srgbClr val="8F5FD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reworks 3">
        <a:dk1>
          <a:srgbClr val="9F237F"/>
        </a:dk1>
        <a:lt1>
          <a:srgbClr val="FFCC00"/>
        </a:lt1>
        <a:dk2>
          <a:srgbClr val="000000"/>
        </a:dk2>
        <a:lt2>
          <a:srgbClr val="FFFFFF"/>
        </a:lt2>
        <a:accent1>
          <a:srgbClr val="39A6DD"/>
        </a:accent1>
        <a:accent2>
          <a:srgbClr val="FF03E7"/>
        </a:accent2>
        <a:accent3>
          <a:srgbClr val="AAAAAA"/>
        </a:accent3>
        <a:accent4>
          <a:srgbClr val="DAAE00"/>
        </a:accent4>
        <a:accent5>
          <a:srgbClr val="AED0EB"/>
        </a:accent5>
        <a:accent6>
          <a:srgbClr val="E702D1"/>
        </a:accent6>
        <a:hlink>
          <a:srgbClr val="FF3399"/>
        </a:hlink>
        <a:folHlink>
          <a:srgbClr val="753BC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reworks 4">
        <a:dk1>
          <a:srgbClr val="00603B"/>
        </a:dk1>
        <a:lt1>
          <a:srgbClr val="FFCC00"/>
        </a:lt1>
        <a:dk2>
          <a:srgbClr val="000000"/>
        </a:dk2>
        <a:lt2>
          <a:srgbClr val="FFFFFF"/>
        </a:lt2>
        <a:accent1>
          <a:srgbClr val="39A6DD"/>
        </a:accent1>
        <a:accent2>
          <a:srgbClr val="07FB18"/>
        </a:accent2>
        <a:accent3>
          <a:srgbClr val="AAAAAA"/>
        </a:accent3>
        <a:accent4>
          <a:srgbClr val="DAAE00"/>
        </a:accent4>
        <a:accent5>
          <a:srgbClr val="AED0EB"/>
        </a:accent5>
        <a:accent6>
          <a:srgbClr val="06E315"/>
        </a:accent6>
        <a:hlink>
          <a:srgbClr val="FF3399"/>
        </a:hlink>
        <a:folHlink>
          <a:srgbClr val="753BC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reworks 5">
        <a:dk1>
          <a:srgbClr val="FF6600"/>
        </a:dk1>
        <a:lt1>
          <a:srgbClr val="FFFFFF"/>
        </a:lt1>
        <a:dk2>
          <a:srgbClr val="003366"/>
        </a:dk2>
        <a:lt2>
          <a:srgbClr val="FFFFFF"/>
        </a:lt2>
        <a:accent1>
          <a:srgbClr val="FF99FF"/>
        </a:accent1>
        <a:accent2>
          <a:srgbClr val="FFFF99"/>
        </a:accent2>
        <a:accent3>
          <a:srgbClr val="AAADB8"/>
        </a:accent3>
        <a:accent4>
          <a:srgbClr val="DADADA"/>
        </a:accent4>
        <a:accent5>
          <a:srgbClr val="FFCAFF"/>
        </a:accent5>
        <a:accent6>
          <a:srgbClr val="E7E78A"/>
        </a:accent6>
        <a:hlink>
          <a:srgbClr val="FF3399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reworks 6">
        <a:dk1>
          <a:srgbClr val="000000"/>
        </a:dk1>
        <a:lt1>
          <a:srgbClr val="FFFFFF"/>
        </a:lt1>
        <a:dk2>
          <a:srgbClr val="993366"/>
        </a:dk2>
        <a:lt2>
          <a:srgbClr val="CCFFFF"/>
        </a:lt2>
        <a:accent1>
          <a:srgbClr val="CCECFF"/>
        </a:accent1>
        <a:accent2>
          <a:srgbClr val="FFFF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E7E78A"/>
        </a:accent6>
        <a:hlink>
          <a:srgbClr val="FFCCFF"/>
        </a:hlink>
        <a:folHlink>
          <a:srgbClr val="FFCC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Fireworks</Template>
  <TotalTime>520</TotalTime>
  <Words>2138</Words>
  <Application>Microsoft Office PowerPoint</Application>
  <PresentationFormat>On-screen Show (4:3)</PresentationFormat>
  <Paragraphs>432</Paragraphs>
  <Slides>81</Slides>
  <Notes>81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81</vt:i4>
      </vt:variant>
    </vt:vector>
  </HeadingPairs>
  <TitlesOfParts>
    <vt:vector size="82" baseType="lpstr">
      <vt:lpstr>Fireworks</vt:lpstr>
      <vt:lpstr>Substances, Mixtures, and Solubility</vt:lpstr>
      <vt:lpstr>8.1 – What is a Solution?</vt:lpstr>
      <vt:lpstr>Why it’s important to you!</vt:lpstr>
      <vt:lpstr>Substances</vt:lpstr>
      <vt:lpstr>Atoms &amp; Elements</vt:lpstr>
      <vt:lpstr>Pure Substances</vt:lpstr>
      <vt:lpstr>Mixture</vt:lpstr>
      <vt:lpstr>Slide 8</vt:lpstr>
      <vt:lpstr>Kinds of Mixtures</vt:lpstr>
      <vt:lpstr>Homogeneous Mixture</vt:lpstr>
      <vt:lpstr>Heterogeneous Mixture</vt:lpstr>
      <vt:lpstr>How Solutions Form</vt:lpstr>
      <vt:lpstr>Solutions of many kinds</vt:lpstr>
      <vt:lpstr>Formed from solutions</vt:lpstr>
      <vt:lpstr>Types of Solutions</vt:lpstr>
      <vt:lpstr>Slide 16</vt:lpstr>
      <vt:lpstr>Test YourSelf</vt:lpstr>
      <vt:lpstr>8.2 Solubility</vt:lpstr>
      <vt:lpstr>Why it’s important</vt:lpstr>
      <vt:lpstr>Water – the Universal Solvent</vt:lpstr>
      <vt:lpstr>Molecular Compounds</vt:lpstr>
      <vt:lpstr>Molecular Compound Bonds</vt:lpstr>
      <vt:lpstr>Polar Bond </vt:lpstr>
      <vt:lpstr>Nonpolar Bond</vt:lpstr>
      <vt:lpstr>Ionic Bonds</vt:lpstr>
      <vt:lpstr>Ions</vt:lpstr>
      <vt:lpstr>Dissolving Ionic Compounds</vt:lpstr>
      <vt:lpstr>Dissolving Covalent Compounds</vt:lpstr>
      <vt:lpstr>What Will Dissolve? </vt:lpstr>
      <vt:lpstr>Solubility</vt:lpstr>
      <vt:lpstr>Solubility </vt:lpstr>
      <vt:lpstr>Insoluble</vt:lpstr>
      <vt:lpstr>Solubility Curves</vt:lpstr>
      <vt:lpstr>Liquid-Solid Solutions</vt:lpstr>
      <vt:lpstr>Liquid-Gas Solutions</vt:lpstr>
      <vt:lpstr>Saturated Solutions</vt:lpstr>
      <vt:lpstr>Unsaturated Solution</vt:lpstr>
      <vt:lpstr>Rate of Dissolving</vt:lpstr>
      <vt:lpstr>Concentration</vt:lpstr>
      <vt:lpstr>Measuring Concentration</vt:lpstr>
      <vt:lpstr>Effects of Solute Particles</vt:lpstr>
      <vt:lpstr>Effects of Solute</vt:lpstr>
      <vt:lpstr>Boiling with a Solute</vt:lpstr>
      <vt:lpstr>Review</vt:lpstr>
      <vt:lpstr>Slide 45</vt:lpstr>
      <vt:lpstr>Slide 46</vt:lpstr>
      <vt:lpstr>Slide 47</vt:lpstr>
      <vt:lpstr>8.3 Acidic &amp; Basic Solutions</vt:lpstr>
      <vt:lpstr>Why it’s important?</vt:lpstr>
      <vt:lpstr>Acids</vt:lpstr>
      <vt:lpstr>Hydronium Ion</vt:lpstr>
      <vt:lpstr>Properties of Acidic Solutions</vt:lpstr>
      <vt:lpstr>Acids</vt:lpstr>
      <vt:lpstr>Uses of Acids</vt:lpstr>
      <vt:lpstr>Products of Acids &amp; Uses</vt:lpstr>
      <vt:lpstr>Acid in the Environment</vt:lpstr>
      <vt:lpstr>Lewis &amp; Clark Caverns</vt:lpstr>
      <vt:lpstr>Lewis &amp; Clark Caverns</vt:lpstr>
      <vt:lpstr>Lewis &amp; Clark Caverns</vt:lpstr>
      <vt:lpstr>Cave Formations</vt:lpstr>
      <vt:lpstr>Cave Formation</vt:lpstr>
      <vt:lpstr>Acid Rain</vt:lpstr>
      <vt:lpstr>Bases</vt:lpstr>
      <vt:lpstr>Properties of Basic Solutions</vt:lpstr>
      <vt:lpstr>Uses of Bases</vt:lpstr>
      <vt:lpstr>What is pH? </vt:lpstr>
      <vt:lpstr>Comparing pH</vt:lpstr>
      <vt:lpstr>pH Solution </vt:lpstr>
      <vt:lpstr>pH Scale</vt:lpstr>
      <vt:lpstr>pH Scale</vt:lpstr>
      <vt:lpstr>Strong Acids</vt:lpstr>
      <vt:lpstr>Weak Acid</vt:lpstr>
      <vt:lpstr>Strong Base</vt:lpstr>
      <vt:lpstr>Weak Base</vt:lpstr>
      <vt:lpstr>Indicators</vt:lpstr>
      <vt:lpstr>Slide 76</vt:lpstr>
      <vt:lpstr>Neutralization</vt:lpstr>
      <vt:lpstr>Neutralization</vt:lpstr>
      <vt:lpstr>Review 8.3</vt:lpstr>
      <vt:lpstr>Answer</vt:lpstr>
      <vt:lpstr>Slide 81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Substances, Mixtures, and Solubility</dc:title>
  <dc:creator> Brandon Carpenter</dc:creator>
  <cp:lastModifiedBy>Lisa Carpenter</cp:lastModifiedBy>
  <cp:revision>69</cp:revision>
  <dcterms:created xsi:type="dcterms:W3CDTF">2014-01-05T23:16:17Z</dcterms:created>
  <dcterms:modified xsi:type="dcterms:W3CDTF">2014-01-09T20:30:23Z</dcterms:modified>
</cp:coreProperties>
</file>