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40" autoAdjust="0"/>
    <p:restoredTop sz="94660"/>
  </p:normalViewPr>
  <p:slideViewPr>
    <p:cSldViewPr snapToGrid="0">
      <p:cViewPr varScale="1">
        <p:scale>
          <a:sx n="73" d="100"/>
          <a:sy n="73" d="100"/>
        </p:scale>
        <p:origin x="53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98F6A-F84B-412B-A08A-CBD7958B9FA5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D99FA-1E91-45B8-BEF4-197DAC406F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8834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98F6A-F84B-412B-A08A-CBD7958B9FA5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D99FA-1E91-45B8-BEF4-197DAC406F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355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98F6A-F84B-412B-A08A-CBD7958B9FA5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D99FA-1E91-45B8-BEF4-197DAC406F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7097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98F6A-F84B-412B-A08A-CBD7958B9FA5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D99FA-1E91-45B8-BEF4-197DAC406F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397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98F6A-F84B-412B-A08A-CBD7958B9FA5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D99FA-1E91-45B8-BEF4-197DAC406F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5512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98F6A-F84B-412B-A08A-CBD7958B9FA5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D99FA-1E91-45B8-BEF4-197DAC406F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254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98F6A-F84B-412B-A08A-CBD7958B9FA5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D99FA-1E91-45B8-BEF4-197DAC406F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6419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98F6A-F84B-412B-A08A-CBD7958B9FA5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D99FA-1E91-45B8-BEF4-197DAC406F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948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D99FA-1E91-45B8-BEF4-197DAC406F59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98F6A-F84B-412B-A08A-CBD7958B9FA5}" type="datetimeFigureOut">
              <a:rPr lang="en-US" smtClean="0"/>
              <a:t>3/10/2020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0466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98F6A-F84B-412B-A08A-CBD7958B9FA5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D99FA-1E91-45B8-BEF4-197DAC406F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1000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98F6A-F84B-412B-A08A-CBD7958B9FA5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D99FA-1E91-45B8-BEF4-197DAC406F59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999719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98F6A-F84B-412B-A08A-CBD7958B9FA5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D99FA-1E91-45B8-BEF4-197DAC406F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6077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98F6A-F84B-412B-A08A-CBD7958B9FA5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D99FA-1E91-45B8-BEF4-197DAC406F59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434823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98F6A-F84B-412B-A08A-CBD7958B9FA5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D99FA-1E91-45B8-BEF4-197DAC406F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403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98F6A-F84B-412B-A08A-CBD7958B9FA5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D99FA-1E91-45B8-BEF4-197DAC406F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2884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98F6A-F84B-412B-A08A-CBD7958B9FA5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D99FA-1E91-45B8-BEF4-197DAC406F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461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598F6A-F84B-412B-A08A-CBD7958B9FA5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B8D99FA-1E91-45B8-BEF4-197DAC406F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712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hawneeathletics.com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ashmatlock@shawnee.k12.ok.us" TargetMode="External"/><Relationship Id="rId2" Type="http://schemas.openxmlformats.org/officeDocument/2006/relationships/hyperlink" Target="http://www.teamclinics.com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okpromise.org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SHS Freshman enrollment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Class of 2024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655961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Who’s Who at SHS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4000" dirty="0" smtClean="0"/>
              <a:t>Mr. Mead – 9</a:t>
            </a:r>
            <a:r>
              <a:rPr lang="en-US" sz="4000" baseline="30000" dirty="0" smtClean="0"/>
              <a:t>th</a:t>
            </a:r>
            <a:r>
              <a:rPr lang="en-US" sz="4000" dirty="0" smtClean="0"/>
              <a:t> Grade Principal</a:t>
            </a:r>
          </a:p>
          <a:p>
            <a:pPr marL="0" indent="0">
              <a:buNone/>
            </a:pPr>
            <a:endParaRPr lang="en-US" sz="1200" dirty="0" smtClean="0"/>
          </a:p>
          <a:p>
            <a:pPr marL="0" indent="0">
              <a:buNone/>
            </a:pPr>
            <a:r>
              <a:rPr lang="en-US" sz="4000" dirty="0" smtClean="0"/>
              <a:t>Ms. Dodd – 9</a:t>
            </a:r>
            <a:r>
              <a:rPr lang="en-US" sz="4000" baseline="30000" dirty="0" smtClean="0"/>
              <a:t>th</a:t>
            </a:r>
            <a:r>
              <a:rPr lang="en-US" sz="4000" dirty="0" smtClean="0"/>
              <a:t> Grade Counselor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4000" dirty="0"/>
              <a:t>	</a:t>
            </a:r>
            <a:r>
              <a:rPr lang="en-US" sz="4000" dirty="0" smtClean="0"/>
              <a:t>		  (classes of 2020 and 2024)</a:t>
            </a:r>
          </a:p>
          <a:p>
            <a:pPr marL="0" indent="0">
              <a:spcBef>
                <a:spcPts val="0"/>
              </a:spcBef>
              <a:buNone/>
            </a:pPr>
            <a:endParaRPr lang="en-US" sz="12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en-US" sz="4000" dirty="0" smtClean="0"/>
              <a:t>Mr. Johnson – Head Principal</a:t>
            </a:r>
          </a:p>
          <a:p>
            <a:pPr marL="0" indent="0">
              <a:spcBef>
                <a:spcPts val="0"/>
              </a:spcBef>
              <a:buNone/>
            </a:pPr>
            <a:endParaRPr lang="en-US" sz="12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en-US" sz="4000" dirty="0" smtClean="0"/>
              <a:t>Mr. Boyer – Athletic Director</a:t>
            </a:r>
          </a:p>
        </p:txBody>
      </p:sp>
    </p:spTree>
    <p:extLst>
      <p:ext uri="{BB962C8B-B14F-4D97-AF65-F5344CB8AC3E}">
        <p14:creationId xmlns:p14="http://schemas.microsoft.com/office/powerpoint/2010/main" val="2638301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Graduation requirements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50 </a:t>
            </a:r>
            <a:r>
              <a:rPr lang="en-US" dirty="0" smtClean="0">
                <a:solidFill>
                  <a:srgbClr val="FF0000"/>
                </a:solidFill>
              </a:rPr>
              <a:t>credits </a:t>
            </a:r>
            <a:r>
              <a:rPr lang="en-US" dirty="0" smtClean="0"/>
              <a:t>are required to graduate and earn your high school </a:t>
            </a:r>
            <a:r>
              <a:rPr lang="en-US" dirty="0" smtClean="0">
                <a:solidFill>
                  <a:srgbClr val="FF0000"/>
                </a:solidFill>
              </a:rPr>
              <a:t>diploma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smtClean="0"/>
              <a:t>You can earn </a:t>
            </a:r>
            <a:r>
              <a:rPr lang="en-US" dirty="0" smtClean="0">
                <a:solidFill>
                  <a:srgbClr val="FF0000"/>
                </a:solidFill>
              </a:rPr>
              <a:t>one</a:t>
            </a:r>
            <a:r>
              <a:rPr lang="en-US" dirty="0" smtClean="0"/>
              <a:t> credit per class per semester.  7 classes/semester = </a:t>
            </a:r>
            <a:r>
              <a:rPr lang="en-US" dirty="0" smtClean="0">
                <a:solidFill>
                  <a:srgbClr val="FF0000"/>
                </a:solidFill>
              </a:rPr>
              <a:t>14</a:t>
            </a:r>
            <a:r>
              <a:rPr lang="en-US" dirty="0" smtClean="0"/>
              <a:t> credits per year.</a:t>
            </a:r>
          </a:p>
          <a:p>
            <a:pPr algn="ctr"/>
            <a:r>
              <a:rPr lang="en-US" dirty="0" smtClean="0"/>
              <a:t>You are required to PASS: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8</a:t>
            </a:r>
            <a:r>
              <a:rPr lang="en-US" dirty="0" smtClean="0"/>
              <a:t> credits (semesters) of English              </a:t>
            </a:r>
            <a:r>
              <a:rPr lang="en-US" dirty="0" smtClean="0">
                <a:solidFill>
                  <a:srgbClr val="FF0000"/>
                </a:solidFill>
              </a:rPr>
              <a:t>1</a:t>
            </a:r>
            <a:r>
              <a:rPr lang="en-US" dirty="0" smtClean="0"/>
              <a:t> </a:t>
            </a:r>
            <a:r>
              <a:rPr lang="en-US" dirty="0" smtClean="0"/>
              <a:t>credits (semesters) of Health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8</a:t>
            </a:r>
            <a:r>
              <a:rPr lang="en-US" dirty="0" smtClean="0"/>
              <a:t> credits (semesters) of Math		      </a:t>
            </a:r>
            <a:r>
              <a:rPr lang="en-US" dirty="0" smtClean="0">
                <a:solidFill>
                  <a:srgbClr val="FF0000"/>
                </a:solidFill>
              </a:rPr>
              <a:t>1</a:t>
            </a:r>
            <a:r>
              <a:rPr lang="en-US" dirty="0" smtClean="0"/>
              <a:t> credits (semesters) of Financial </a:t>
            </a:r>
            <a:r>
              <a:rPr lang="en-US" dirty="0" smtClean="0"/>
              <a:t>												Literacy</a:t>
            </a:r>
            <a:endParaRPr lang="en-US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6</a:t>
            </a:r>
            <a:r>
              <a:rPr lang="en-US" dirty="0" smtClean="0"/>
              <a:t> credits (semesters) of Science             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2 </a:t>
            </a:r>
            <a:r>
              <a:rPr lang="en-US" dirty="0" smtClean="0"/>
              <a:t>credits (semesters) of Fine Arts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7</a:t>
            </a:r>
            <a:r>
              <a:rPr lang="en-US" dirty="0" smtClean="0"/>
              <a:t> credits (semesters) of Social Studies                        </a:t>
            </a:r>
            <a:r>
              <a:rPr lang="en-US" dirty="0" smtClean="0">
                <a:solidFill>
                  <a:srgbClr val="FF0000"/>
                </a:solidFill>
              </a:rPr>
              <a:t>art, choir, band, drama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2264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Curriculum Selection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College Prep	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--  previous classes PLUS:</a:t>
            </a:r>
          </a:p>
          <a:p>
            <a:r>
              <a:rPr lang="en-US" dirty="0">
                <a:solidFill>
                  <a:srgbClr val="FF0000"/>
                </a:solidFill>
              </a:rPr>
              <a:t>4</a:t>
            </a:r>
            <a:r>
              <a:rPr lang="en-US" dirty="0"/>
              <a:t> credits (semesters) of Computers</a:t>
            </a:r>
          </a:p>
          <a:p>
            <a:r>
              <a:rPr lang="en-US" dirty="0" smtClean="0"/>
              <a:t>                    OR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4</a:t>
            </a:r>
            <a:r>
              <a:rPr lang="en-US" dirty="0" smtClean="0"/>
              <a:t> credits (semesters) of the</a:t>
            </a:r>
            <a:endParaRPr lang="en-US" dirty="0"/>
          </a:p>
          <a:p>
            <a:r>
              <a:rPr lang="en-US" dirty="0" smtClean="0"/>
              <a:t>   SAME  World Language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Core Curriculum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-- previous classes PLUS:</a:t>
            </a:r>
          </a:p>
          <a:p>
            <a:r>
              <a:rPr lang="en-US" dirty="0">
                <a:solidFill>
                  <a:srgbClr val="FF0000"/>
                </a:solidFill>
              </a:rPr>
              <a:t>2</a:t>
            </a:r>
            <a:r>
              <a:rPr lang="en-US" dirty="0"/>
              <a:t> credits (semesters) of Computers</a:t>
            </a:r>
          </a:p>
          <a:p>
            <a:pPr algn="ctr"/>
            <a:r>
              <a:rPr lang="en-US" dirty="0" smtClean="0"/>
              <a:t>OR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2</a:t>
            </a:r>
            <a:r>
              <a:rPr lang="en-US" dirty="0" smtClean="0"/>
              <a:t> credits (semesters) of the </a:t>
            </a:r>
          </a:p>
          <a:p>
            <a:pPr marL="0" indent="0">
              <a:buNone/>
            </a:pPr>
            <a:r>
              <a:rPr lang="en-US" dirty="0" smtClean="0"/>
              <a:t>    SAME World Language</a:t>
            </a:r>
          </a:p>
          <a:p>
            <a:pPr algn="ctr"/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8903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Graduation Tiers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Graduate of </a:t>
            </a:r>
            <a:r>
              <a:rPr lang="en-US" dirty="0" smtClean="0">
                <a:solidFill>
                  <a:srgbClr val="FF0000"/>
                </a:solidFill>
              </a:rPr>
              <a:t>Distinction</a:t>
            </a:r>
            <a:r>
              <a:rPr lang="en-US" dirty="0" smtClean="0"/>
              <a:t> – 3.95 GPA and at least 8 advanced classes</a:t>
            </a:r>
          </a:p>
          <a:p>
            <a:r>
              <a:rPr lang="en-US" dirty="0" smtClean="0"/>
              <a:t>Graduate of </a:t>
            </a:r>
            <a:r>
              <a:rPr lang="en-US" dirty="0" smtClean="0">
                <a:solidFill>
                  <a:srgbClr val="FF0000"/>
                </a:solidFill>
              </a:rPr>
              <a:t>Honor</a:t>
            </a:r>
            <a:r>
              <a:rPr lang="en-US" dirty="0" smtClean="0"/>
              <a:t> – 3.75 GPA and at least 4 advanced classes</a:t>
            </a:r>
          </a:p>
          <a:p>
            <a:r>
              <a:rPr lang="en-US" dirty="0" smtClean="0"/>
              <a:t>Graduate of </a:t>
            </a:r>
            <a:r>
              <a:rPr lang="en-US" dirty="0" smtClean="0">
                <a:solidFill>
                  <a:srgbClr val="FF0000"/>
                </a:solidFill>
              </a:rPr>
              <a:t>Merit</a:t>
            </a:r>
            <a:r>
              <a:rPr lang="en-US" dirty="0" smtClean="0"/>
              <a:t> – 3.4 GPA; no advanced classes required</a:t>
            </a:r>
          </a:p>
          <a:p>
            <a:endParaRPr lang="en-US" dirty="0"/>
          </a:p>
          <a:p>
            <a:r>
              <a:rPr lang="en-US" dirty="0" smtClean="0">
                <a:solidFill>
                  <a:srgbClr val="FF0000"/>
                </a:solidFill>
              </a:rPr>
              <a:t>Class Rank </a:t>
            </a:r>
            <a:r>
              <a:rPr lang="en-US" dirty="0" smtClean="0"/>
              <a:t>is determined by your GPA and how many advanced classes you take.</a:t>
            </a:r>
          </a:p>
          <a:p>
            <a:r>
              <a:rPr lang="en-US" dirty="0" smtClean="0"/>
              <a:t>Academic Letter Jackets are awarded to the top </a:t>
            </a:r>
            <a:r>
              <a:rPr lang="en-US" dirty="0" smtClean="0">
                <a:solidFill>
                  <a:srgbClr val="FF0000"/>
                </a:solidFill>
              </a:rPr>
              <a:t>5%</a:t>
            </a:r>
            <a:r>
              <a:rPr lang="en-US" dirty="0" smtClean="0"/>
              <a:t> of the senior class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smtClean="0"/>
              <a:t>GPAs start with the first set of grades posted on a transcript.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7273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395785"/>
            <a:ext cx="9720072" cy="1078173"/>
          </a:xfrm>
        </p:spPr>
        <p:txBody>
          <a:bodyPr/>
          <a:lstStyle/>
          <a:p>
            <a:r>
              <a:rPr lang="en-US" dirty="0" smtClean="0"/>
              <a:t>WOLF PACK AWARD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8" y="1296537"/>
            <a:ext cx="9720073" cy="5012823"/>
          </a:xfrm>
        </p:spPr>
        <p:txBody>
          <a:bodyPr>
            <a:normAutofit/>
          </a:bodyPr>
          <a:lstStyle/>
          <a:p>
            <a:r>
              <a:rPr lang="en-US" dirty="0"/>
              <a:t>Wolf PACK honor cord if they meet one or more of the following conditions: </a:t>
            </a:r>
            <a:endParaRPr lang="en-US" dirty="0" smtClean="0"/>
          </a:p>
          <a:p>
            <a:r>
              <a:rPr lang="en-US" dirty="0" smtClean="0"/>
              <a:t>P </a:t>
            </a:r>
            <a:r>
              <a:rPr lang="en-US" dirty="0"/>
              <a:t>– </a:t>
            </a:r>
            <a:r>
              <a:rPr lang="en-US" dirty="0" smtClean="0">
                <a:solidFill>
                  <a:srgbClr val="FF0000"/>
                </a:solidFill>
              </a:rPr>
              <a:t>Participation</a:t>
            </a:r>
            <a:r>
              <a:rPr lang="en-US" dirty="0" smtClean="0"/>
              <a:t>:  Consistent </a:t>
            </a:r>
            <a:r>
              <a:rPr lang="en-US" dirty="0"/>
              <a:t>involvement in at least three clubs, organizations, activities (including sports) per year while attending SHS. Students involved in school activities are more engaged in the community, contribute to a positive school environment, and show higher levels of school spirit. </a:t>
            </a:r>
            <a:endParaRPr lang="en-US" dirty="0" smtClean="0"/>
          </a:p>
          <a:p>
            <a:r>
              <a:rPr lang="en-US" dirty="0" smtClean="0"/>
              <a:t>A </a:t>
            </a:r>
            <a:r>
              <a:rPr lang="en-US" dirty="0"/>
              <a:t>– </a:t>
            </a:r>
            <a:r>
              <a:rPr lang="en-US" dirty="0" smtClean="0">
                <a:solidFill>
                  <a:srgbClr val="FF0000"/>
                </a:solidFill>
              </a:rPr>
              <a:t>Attendance</a:t>
            </a:r>
            <a:r>
              <a:rPr lang="en-US" dirty="0" smtClean="0"/>
              <a:t>:  </a:t>
            </a:r>
            <a:r>
              <a:rPr lang="en-US" dirty="0" smtClean="0">
                <a:solidFill>
                  <a:srgbClr val="FF0000"/>
                </a:solidFill>
              </a:rPr>
              <a:t>95</a:t>
            </a:r>
            <a:r>
              <a:rPr lang="en-US" dirty="0"/>
              <a:t>% or better attendance all years enrolled at Shawnee High School Good attendance is critical to success in high school. Students who make attendance a priority typically have higher academic achievement, more positive social interactions, and increased engagement in school and community activities. </a:t>
            </a:r>
            <a:endParaRPr lang="en-US" dirty="0" smtClean="0"/>
          </a:p>
          <a:p>
            <a:r>
              <a:rPr lang="en-US" dirty="0" smtClean="0"/>
              <a:t>C </a:t>
            </a:r>
            <a:r>
              <a:rPr lang="en-US" dirty="0"/>
              <a:t>– </a:t>
            </a:r>
            <a:r>
              <a:rPr lang="en-US" dirty="0">
                <a:solidFill>
                  <a:srgbClr val="FF0000"/>
                </a:solidFill>
              </a:rPr>
              <a:t>Community </a:t>
            </a:r>
            <a:r>
              <a:rPr lang="en-US" dirty="0" smtClean="0">
                <a:solidFill>
                  <a:srgbClr val="FF0000"/>
                </a:solidFill>
              </a:rPr>
              <a:t>Service</a:t>
            </a:r>
            <a:r>
              <a:rPr lang="en-US" dirty="0" smtClean="0"/>
              <a:t>:  Volunteer </a:t>
            </a:r>
            <a:r>
              <a:rPr lang="en-US" dirty="0"/>
              <a:t>a minimum of </a:t>
            </a:r>
            <a:r>
              <a:rPr lang="en-US" dirty="0">
                <a:solidFill>
                  <a:srgbClr val="FF0000"/>
                </a:solidFill>
              </a:rPr>
              <a:t>20</a:t>
            </a:r>
            <a:r>
              <a:rPr lang="en-US" dirty="0"/>
              <a:t> hours a year in non-school related organizations or activities. Students who give back to the community know that small acts can make a big impact. Through volunteerism, people connect with others and with the community as a whole. </a:t>
            </a:r>
            <a:endParaRPr lang="en-US" dirty="0" smtClean="0"/>
          </a:p>
          <a:p>
            <a:r>
              <a:rPr lang="en-US" dirty="0" smtClean="0"/>
              <a:t>K </a:t>
            </a:r>
            <a:r>
              <a:rPr lang="en-US" dirty="0"/>
              <a:t>– </a:t>
            </a:r>
            <a:r>
              <a:rPr lang="en-US" dirty="0">
                <a:solidFill>
                  <a:srgbClr val="FF0000"/>
                </a:solidFill>
              </a:rPr>
              <a:t>Kindergarten </a:t>
            </a:r>
            <a:r>
              <a:rPr lang="en-US" dirty="0" smtClean="0">
                <a:solidFill>
                  <a:srgbClr val="FF0000"/>
                </a:solidFill>
              </a:rPr>
              <a:t>Club</a:t>
            </a:r>
            <a:r>
              <a:rPr lang="en-US" dirty="0" smtClean="0"/>
              <a:t>:  attended </a:t>
            </a:r>
            <a:r>
              <a:rPr lang="en-US" dirty="0"/>
              <a:t>Shawnee Public Schools Kindergarten through 12th grade Students enrolled in a Shawnee Public School all 13 years with no break qualify.</a:t>
            </a:r>
          </a:p>
        </p:txBody>
      </p:sp>
    </p:spTree>
    <p:extLst>
      <p:ext uri="{BB962C8B-B14F-4D97-AF65-F5344CB8AC3E}">
        <p14:creationId xmlns:p14="http://schemas.microsoft.com/office/powerpoint/2010/main" val="1003941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OSSAA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4000" dirty="0" smtClean="0"/>
              <a:t>All athletes are required to fill out </a:t>
            </a:r>
            <a:r>
              <a:rPr lang="en-US" sz="4000" dirty="0" err="1" smtClean="0">
                <a:solidFill>
                  <a:srgbClr val="FF0000"/>
                </a:solidFill>
              </a:rPr>
              <a:t>RankOne</a:t>
            </a:r>
            <a:r>
              <a:rPr lang="en-US" sz="4000" dirty="0" smtClean="0">
                <a:solidFill>
                  <a:srgbClr val="FF0000"/>
                </a:solidFill>
              </a:rPr>
              <a:t> information</a:t>
            </a:r>
            <a:r>
              <a:rPr lang="en-US" sz="4000" dirty="0" smtClean="0"/>
              <a:t> and turn in a </a:t>
            </a:r>
            <a:r>
              <a:rPr lang="en-US" sz="4000" dirty="0" smtClean="0">
                <a:solidFill>
                  <a:srgbClr val="FF0000"/>
                </a:solidFill>
              </a:rPr>
              <a:t>physical</a:t>
            </a:r>
            <a:r>
              <a:rPr lang="en-US" sz="4000" dirty="0" smtClean="0"/>
              <a:t>.</a:t>
            </a:r>
          </a:p>
          <a:p>
            <a:endParaRPr lang="en-US" sz="1200" dirty="0" smtClean="0"/>
          </a:p>
          <a:p>
            <a:r>
              <a:rPr lang="en-US" sz="3200" dirty="0" smtClean="0"/>
              <a:t>Free </a:t>
            </a:r>
            <a:r>
              <a:rPr lang="en-US" sz="3200" dirty="0"/>
              <a:t>physicals at SHS on Tuesday, May </a:t>
            </a:r>
            <a:r>
              <a:rPr lang="en-US" sz="3200" dirty="0" smtClean="0"/>
              <a:t>19</a:t>
            </a:r>
            <a:r>
              <a:rPr lang="en-US" sz="3200" baseline="30000" dirty="0" smtClean="0"/>
              <a:t>th</a:t>
            </a:r>
            <a:r>
              <a:rPr lang="en-US" sz="3200" dirty="0" smtClean="0"/>
              <a:t> </a:t>
            </a:r>
            <a:r>
              <a:rPr lang="en-US" sz="3200" dirty="0"/>
              <a:t>4-6PM.</a:t>
            </a:r>
          </a:p>
          <a:p>
            <a:r>
              <a:rPr lang="en-US" sz="3200" dirty="0"/>
              <a:t>Free physicals at SMS on Thursday, May </a:t>
            </a:r>
            <a:r>
              <a:rPr lang="en-US" sz="3200" dirty="0" smtClean="0"/>
              <a:t>21st</a:t>
            </a:r>
            <a:r>
              <a:rPr lang="en-US" sz="3200" dirty="0" smtClean="0"/>
              <a:t> 4-6PM</a:t>
            </a:r>
            <a:r>
              <a:rPr lang="en-US" sz="3200" dirty="0" smtClean="0"/>
              <a:t>.</a:t>
            </a:r>
          </a:p>
          <a:p>
            <a:r>
              <a:rPr lang="en-US" sz="3200" dirty="0" smtClean="0"/>
              <a:t>*Students must be pre-enrolled with SHS public schools.</a:t>
            </a:r>
            <a:endParaRPr lang="en-US" sz="3200" dirty="0" smtClean="0"/>
          </a:p>
          <a:p>
            <a:endParaRPr lang="en-US" sz="1200" dirty="0" smtClean="0"/>
          </a:p>
          <a:p>
            <a:r>
              <a:rPr lang="en-US" sz="3200" dirty="0" smtClean="0"/>
              <a:t>Go </a:t>
            </a:r>
            <a:r>
              <a:rPr lang="en-US" sz="3200" dirty="0"/>
              <a:t>to </a:t>
            </a:r>
            <a:r>
              <a:rPr lang="en-US" sz="3200" b="1" dirty="0">
                <a:hlinkClick r:id="rId2"/>
              </a:rPr>
              <a:t>www.shawneeathletics.com</a:t>
            </a:r>
            <a:r>
              <a:rPr lang="en-US" sz="3200" dirty="0"/>
              <a:t> for more information.</a:t>
            </a:r>
          </a:p>
          <a:p>
            <a:endParaRPr lang="en-US" sz="3200" dirty="0"/>
          </a:p>
          <a:p>
            <a:endParaRPr lang="en-US" sz="1050" dirty="0" smtClean="0"/>
          </a:p>
        </p:txBody>
      </p:sp>
    </p:spTree>
    <p:extLst>
      <p:ext uri="{BB962C8B-B14F-4D97-AF65-F5344CB8AC3E}">
        <p14:creationId xmlns:p14="http://schemas.microsoft.com/office/powerpoint/2010/main" val="3223188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Nurse’s Info:   </a:t>
            </a:r>
            <a:r>
              <a:rPr lang="en-US" dirty="0" err="1" smtClean="0"/>
              <a:t>Ashlei</a:t>
            </a:r>
            <a:r>
              <a:rPr lang="en-US" dirty="0" smtClean="0"/>
              <a:t> Matlock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446663"/>
            <a:ext cx="10773138" cy="5163143"/>
          </a:xfrm>
        </p:spPr>
        <p:txBody>
          <a:bodyPr>
            <a:normAutofit lnSpcReduction="10000"/>
          </a:bodyPr>
          <a:lstStyle/>
          <a:p>
            <a:r>
              <a:rPr lang="en-US" sz="2200" dirty="0"/>
              <a:t>1. Over the counter meds (OTC) new and unopened box and prescription medications brought to the school nurse by parent/guardian2.  Nurse will be at schedule pickup and meds can be dropped off at that time</a:t>
            </a:r>
          </a:p>
          <a:p>
            <a:r>
              <a:rPr lang="en-US" sz="2200" dirty="0"/>
              <a:t>3.  Food allergies need a </a:t>
            </a:r>
            <a:r>
              <a:rPr lang="en-US" sz="2200" dirty="0" err="1"/>
              <a:t>Dr's</a:t>
            </a:r>
            <a:r>
              <a:rPr lang="en-US" sz="2200" dirty="0"/>
              <a:t> note</a:t>
            </a:r>
          </a:p>
          <a:p>
            <a:r>
              <a:rPr lang="en-US" sz="2200" dirty="0"/>
              <a:t>4.  To carry an Epinephrine pen and Asthma inhaler, need a </a:t>
            </a:r>
            <a:r>
              <a:rPr lang="en-US" sz="2200" dirty="0" err="1"/>
              <a:t>dr's</a:t>
            </a:r>
            <a:r>
              <a:rPr lang="en-US" sz="2200" dirty="0"/>
              <a:t> note to self carry</a:t>
            </a:r>
          </a:p>
          <a:p>
            <a:r>
              <a:rPr lang="en-US" sz="2200" dirty="0"/>
              <a:t>5.  Current immunization records needed</a:t>
            </a:r>
          </a:p>
          <a:p>
            <a:r>
              <a:rPr lang="en-US" sz="2200" dirty="0"/>
              <a:t>6.  Team Clinic available for illness/behavioral med refills, sign up </a:t>
            </a:r>
            <a:r>
              <a:rPr lang="en-US" sz="2200" dirty="0">
                <a:hlinkClick r:id="rId2"/>
              </a:rPr>
              <a:t>www.teamclinics.com</a:t>
            </a:r>
            <a:endParaRPr lang="en-US" sz="2200" dirty="0"/>
          </a:p>
          <a:p>
            <a:r>
              <a:rPr lang="en-US" sz="2200" dirty="0"/>
              <a:t>district code ddef49</a:t>
            </a:r>
          </a:p>
          <a:p>
            <a:r>
              <a:rPr lang="en-US" sz="2200" dirty="0"/>
              <a:t>7. Please check box yes for health screenings and immunization </a:t>
            </a:r>
            <a:r>
              <a:rPr lang="en-US" sz="2200" dirty="0" smtClean="0"/>
              <a:t>access</a:t>
            </a:r>
            <a:r>
              <a:rPr lang="en-US" sz="2200" dirty="0"/>
              <a:t/>
            </a:r>
            <a:br>
              <a:rPr lang="en-US" sz="2200" dirty="0"/>
            </a:br>
            <a:endParaRPr lang="en-US" sz="2200" dirty="0"/>
          </a:p>
          <a:p>
            <a:r>
              <a:rPr lang="en-US" sz="2200" dirty="0">
                <a:hlinkClick r:id="rId3"/>
              </a:rPr>
              <a:t>ashmatlock@shawnee.k12.ok.us</a:t>
            </a:r>
            <a:endParaRPr lang="en-US" sz="2200" dirty="0"/>
          </a:p>
          <a:p>
            <a:r>
              <a:rPr lang="en-US" sz="2200" dirty="0"/>
              <a:t>405-275-3084 ex 1429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626994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Oklahoma’s promise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 smtClean="0"/>
              <a:t>If your annual family income is </a:t>
            </a:r>
            <a:r>
              <a:rPr lang="en-US" sz="2400" dirty="0" smtClean="0">
                <a:solidFill>
                  <a:srgbClr val="FF0000"/>
                </a:solidFill>
              </a:rPr>
              <a:t>$55,000 </a:t>
            </a:r>
            <a:r>
              <a:rPr lang="en-US" sz="2400" dirty="0" smtClean="0"/>
              <a:t>or less you qualify for Oklahoma’s Promise.</a:t>
            </a:r>
          </a:p>
          <a:p>
            <a:pPr marL="0" indent="0">
              <a:buNone/>
            </a:pPr>
            <a:r>
              <a:rPr lang="en-US" sz="2400" dirty="0" smtClean="0"/>
              <a:t>It will pay for </a:t>
            </a:r>
            <a:r>
              <a:rPr lang="en-US" sz="2400" dirty="0" smtClean="0">
                <a:solidFill>
                  <a:srgbClr val="FF0000"/>
                </a:solidFill>
              </a:rPr>
              <a:t>tuition</a:t>
            </a:r>
            <a:r>
              <a:rPr lang="en-US" sz="2400" dirty="0" smtClean="0"/>
              <a:t> at Oklahoma colleges or Career Tech centers.</a:t>
            </a:r>
          </a:p>
          <a:p>
            <a:pPr marL="0" indent="0">
              <a:buNone/>
            </a:pPr>
            <a:r>
              <a:rPr lang="en-US" sz="2400" dirty="0" smtClean="0"/>
              <a:t>Students can apply during </a:t>
            </a:r>
            <a:r>
              <a:rPr lang="en-US" sz="2400" dirty="0" smtClean="0">
                <a:solidFill>
                  <a:srgbClr val="FF0000"/>
                </a:solidFill>
              </a:rPr>
              <a:t>8</a:t>
            </a:r>
            <a:r>
              <a:rPr lang="en-US" sz="2400" baseline="30000" dirty="0" smtClean="0">
                <a:solidFill>
                  <a:srgbClr val="FF0000"/>
                </a:solidFill>
              </a:rPr>
              <a:t>th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9</a:t>
            </a:r>
            <a:r>
              <a:rPr lang="en-US" sz="2400" baseline="30000" dirty="0" smtClean="0">
                <a:solidFill>
                  <a:srgbClr val="FF0000"/>
                </a:solidFill>
              </a:rPr>
              <a:t>th</a:t>
            </a:r>
            <a:r>
              <a:rPr lang="en-US" sz="2400" dirty="0" smtClean="0"/>
              <a:t>, and </a:t>
            </a:r>
            <a:r>
              <a:rPr lang="en-US" sz="2400" dirty="0" smtClean="0">
                <a:solidFill>
                  <a:srgbClr val="FF0000"/>
                </a:solidFill>
              </a:rPr>
              <a:t>10</a:t>
            </a:r>
            <a:r>
              <a:rPr lang="en-US" sz="2400" baseline="30000" dirty="0" smtClean="0">
                <a:solidFill>
                  <a:srgbClr val="FF0000"/>
                </a:solidFill>
              </a:rPr>
              <a:t>th</a:t>
            </a:r>
            <a:r>
              <a:rPr lang="en-US" sz="2400" dirty="0" smtClean="0"/>
              <a:t> grades.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sz="4000" dirty="0"/>
              <a:t>Apply online at </a:t>
            </a:r>
            <a:r>
              <a:rPr lang="en-US" sz="4000" dirty="0">
                <a:hlinkClick r:id="rId2"/>
              </a:rPr>
              <a:t>www.okpromise.org</a:t>
            </a:r>
            <a:endParaRPr lang="en-US" sz="4000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4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Freshman Course selection form </a:t>
            </a:r>
            <a:r>
              <a:rPr lang="en-US" dirty="0" smtClean="0"/>
              <a:t>(</a:t>
            </a:r>
            <a:r>
              <a:rPr lang="en-US" dirty="0" smtClean="0"/>
              <a:t>purple</a:t>
            </a:r>
            <a:r>
              <a:rPr lang="en-US" dirty="0" smtClean="0"/>
              <a:t>)</a:t>
            </a:r>
            <a:endParaRPr lang="en-US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</p:nvPr>
        </p:nvGraphicFramePr>
        <p:xfrm>
          <a:off x="1096494" y="2723044"/>
          <a:ext cx="8646272" cy="31674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29881">
                  <a:extLst>
                    <a:ext uri="{9D8B030D-6E8A-4147-A177-3AD203B41FA5}">
                      <a16:colId xmlns:a16="http://schemas.microsoft.com/office/drawing/2014/main" val="3224389848"/>
                    </a:ext>
                  </a:extLst>
                </a:gridCol>
                <a:gridCol w="2929881">
                  <a:extLst>
                    <a:ext uri="{9D8B030D-6E8A-4147-A177-3AD203B41FA5}">
                      <a16:colId xmlns:a16="http://schemas.microsoft.com/office/drawing/2014/main" val="860544768"/>
                    </a:ext>
                  </a:extLst>
                </a:gridCol>
                <a:gridCol w="2786510">
                  <a:extLst>
                    <a:ext uri="{9D8B030D-6E8A-4147-A177-3AD203B41FA5}">
                      <a16:colId xmlns:a16="http://schemas.microsoft.com/office/drawing/2014/main" val="3850018141"/>
                    </a:ext>
                  </a:extLst>
                </a:gridCol>
              </a:tblGrid>
              <a:tr h="53748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English (= 2 credits each)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Math (= 2 credits each)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Science (= 2 credits each)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64837998"/>
                  </a:ext>
                </a:extLst>
              </a:tr>
              <a:tr h="262992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6092 English I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9964 Advanced English I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         (8</a:t>
                      </a:r>
                      <a:r>
                        <a:rPr lang="en-US" sz="1800" baseline="30000">
                          <a:effectLst/>
                        </a:rPr>
                        <a:t>th</a:t>
                      </a:r>
                      <a:r>
                        <a:rPr lang="en-US" sz="1800">
                          <a:effectLst/>
                        </a:rPr>
                        <a:t> grade Eng C or better, 2-3 hours homework/week)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7030 Algebra I*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7080 Geometry (8</a:t>
                      </a:r>
                      <a:r>
                        <a:rPr lang="en-US" sz="1800" baseline="30000">
                          <a:effectLst/>
                        </a:rPr>
                        <a:t>th</a:t>
                      </a:r>
                      <a:r>
                        <a:rPr lang="en-US" sz="1800">
                          <a:effectLst/>
                        </a:rPr>
                        <a:t> grade Alg I required)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7083 Advanced Geometry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           (8</a:t>
                      </a:r>
                      <a:r>
                        <a:rPr lang="en-US" sz="1800" baseline="30000">
                          <a:effectLst/>
                        </a:rPr>
                        <a:t>th</a:t>
                      </a:r>
                      <a:r>
                        <a:rPr lang="en-US" sz="1800">
                          <a:effectLst/>
                        </a:rPr>
                        <a:t> grade Alg I required, C or better)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           (2 hours homework/week)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8092 Physical Science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9967 Advanced Biology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           (8</a:t>
                      </a:r>
                      <a:r>
                        <a:rPr lang="en-US" sz="1800" baseline="30000" dirty="0">
                          <a:effectLst/>
                        </a:rPr>
                        <a:t>th</a:t>
                      </a:r>
                      <a:r>
                        <a:rPr lang="en-US" sz="1800" dirty="0">
                          <a:effectLst/>
                        </a:rPr>
                        <a:t> grade </a:t>
                      </a:r>
                      <a:r>
                        <a:rPr lang="en-US" sz="1800" dirty="0" err="1">
                          <a:effectLst/>
                        </a:rPr>
                        <a:t>Alg</a:t>
                      </a:r>
                      <a:r>
                        <a:rPr lang="en-US" sz="1800" dirty="0">
                          <a:effectLst/>
                        </a:rPr>
                        <a:t> I required, 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           with  C or better recommended)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           (2.5 hours homework/week)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00577807"/>
                  </a:ext>
                </a:extLst>
              </a:tr>
            </a:tbl>
          </a:graphicData>
        </a:graphic>
      </p:graphicFrame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523596" y="3730096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 rot="-5400000">
            <a:off x="-642812" y="4181087"/>
            <a:ext cx="2884770" cy="2444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      CORE CLASSES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024128" y="1707381"/>
            <a:ext cx="8457671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All freshmen will automatically be enrolled in Oklahoma History, World Cultures, and Health &amp; Wellness. You get to choose what level of English, Math and Science you want to take as a freshman.  </a:t>
            </a:r>
            <a:r>
              <a:rPr kumimoji="0" lang="en-US" alt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Circle your choices below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endParaRPr kumimoji="0" lang="en-US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1159702" y="3285190"/>
            <a:ext cx="1499468" cy="303739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3999573" y="3183627"/>
            <a:ext cx="1952190" cy="431968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7047371" y="3183627"/>
            <a:ext cx="2466849" cy="475886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582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Freshman Course Selection form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942393" y="2543807"/>
          <a:ext cx="9106676" cy="76301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45112">
                  <a:extLst>
                    <a:ext uri="{9D8B030D-6E8A-4147-A177-3AD203B41FA5}">
                      <a16:colId xmlns:a16="http://schemas.microsoft.com/office/drawing/2014/main" val="2564046239"/>
                    </a:ext>
                  </a:extLst>
                </a:gridCol>
                <a:gridCol w="5761564">
                  <a:extLst>
                    <a:ext uri="{9D8B030D-6E8A-4147-A177-3AD203B41FA5}">
                      <a16:colId xmlns:a16="http://schemas.microsoft.com/office/drawing/2014/main" val="4123457894"/>
                    </a:ext>
                  </a:extLst>
                </a:gridCol>
              </a:tblGrid>
              <a:tr h="37667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All-Year </a:t>
                      </a:r>
                      <a:r>
                        <a:rPr lang="en-US" sz="2400" dirty="0" smtClean="0">
                          <a:effectLst/>
                        </a:rPr>
                        <a:t>Classes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</a:rPr>
                        <a:t> </a:t>
                      </a:r>
                      <a:r>
                        <a:rPr lang="en-US" sz="2400" dirty="0">
                          <a:effectLst/>
                        </a:rPr>
                        <a:t>(= 2 credits each)</a:t>
                      </a:r>
                      <a:endParaRPr lang="en-US" sz="3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One Semester Classes </a:t>
                      </a:r>
                      <a:endParaRPr lang="en-US" sz="24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</a:rPr>
                        <a:t>(= </a:t>
                      </a:r>
                      <a:r>
                        <a:rPr lang="en-US" sz="2400" dirty="0">
                          <a:effectLst/>
                        </a:rPr>
                        <a:t>1 credit each)</a:t>
                      </a:r>
                      <a:endParaRPr lang="en-US" sz="3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85439163"/>
                  </a:ext>
                </a:extLst>
              </a:tr>
            </a:tbl>
          </a:graphicData>
        </a:graphic>
      </p:graphicFrame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497984" y="170646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497984" y="1745374"/>
            <a:ext cx="547303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Below are the electives available for freshman.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Some last all year, and some are just one semester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/>
          </p:nvPr>
        </p:nvGraphicFramePr>
        <p:xfrm>
          <a:off x="947480" y="4746126"/>
          <a:ext cx="9101589" cy="13659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2127">
                  <a:extLst>
                    <a:ext uri="{9D8B030D-6E8A-4147-A177-3AD203B41FA5}">
                      <a16:colId xmlns:a16="http://schemas.microsoft.com/office/drawing/2014/main" val="3805911712"/>
                    </a:ext>
                  </a:extLst>
                </a:gridCol>
                <a:gridCol w="1142127">
                  <a:extLst>
                    <a:ext uri="{9D8B030D-6E8A-4147-A177-3AD203B41FA5}">
                      <a16:colId xmlns:a16="http://schemas.microsoft.com/office/drawing/2014/main" val="216945470"/>
                    </a:ext>
                  </a:extLst>
                </a:gridCol>
                <a:gridCol w="2948105">
                  <a:extLst>
                    <a:ext uri="{9D8B030D-6E8A-4147-A177-3AD203B41FA5}">
                      <a16:colId xmlns:a16="http://schemas.microsoft.com/office/drawing/2014/main" val="3613663307"/>
                    </a:ext>
                  </a:extLst>
                </a:gridCol>
                <a:gridCol w="397298">
                  <a:extLst>
                    <a:ext uri="{9D8B030D-6E8A-4147-A177-3AD203B41FA5}">
                      <a16:colId xmlns:a16="http://schemas.microsoft.com/office/drawing/2014/main" val="1190463127"/>
                    </a:ext>
                  </a:extLst>
                </a:gridCol>
                <a:gridCol w="1285526">
                  <a:extLst>
                    <a:ext uri="{9D8B030D-6E8A-4147-A177-3AD203B41FA5}">
                      <a16:colId xmlns:a16="http://schemas.microsoft.com/office/drawing/2014/main" val="3024345523"/>
                    </a:ext>
                  </a:extLst>
                </a:gridCol>
                <a:gridCol w="2876406">
                  <a:extLst>
                    <a:ext uri="{9D8B030D-6E8A-4147-A177-3AD203B41FA5}">
                      <a16:colId xmlns:a16="http://schemas.microsoft.com/office/drawing/2014/main" val="2775243300"/>
                    </a:ext>
                  </a:extLst>
                </a:gridCol>
              </a:tblGrid>
              <a:tr h="28789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    Course #</a:t>
                      </a:r>
                      <a:endParaRPr lang="en-US" sz="2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Course Name</a:t>
                      </a:r>
                      <a:endParaRPr lang="en-US" sz="2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2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Course #</a:t>
                      </a:r>
                      <a:endParaRPr lang="en-US" sz="2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Course Name</a:t>
                      </a:r>
                      <a:endParaRPr lang="en-US" sz="2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83100042"/>
                  </a:ext>
                </a:extLst>
              </a:tr>
              <a:tr h="35936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#1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#4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00257488"/>
                  </a:ext>
                </a:extLst>
              </a:tr>
              <a:tr h="35936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#2 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#5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72237049"/>
                  </a:ext>
                </a:extLst>
              </a:tr>
              <a:tr h="35936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#3 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1439711"/>
                  </a:ext>
                </a:extLst>
              </a:tr>
            </a:tbl>
          </a:graphicData>
        </a:graphic>
      </p:graphicFrame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942393" y="3357443"/>
            <a:ext cx="9106676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You must take </a:t>
            </a:r>
            <a:r>
              <a:rPr kumimoji="0" lang="en-US" alt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14 credits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as a freshman.  Everyone will take the following core classes (chosen at top): 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English (2) + Math (2) + Science (2) + World Cultures (1) + Oklahoma History (1) + Health (1) 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= </a:t>
            </a:r>
            <a:r>
              <a:rPr kumimoji="0" lang="en-US" alt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9 CORE credits</a:t>
            </a:r>
            <a:endParaRPr kumimoji="0" lang="en-US" altLang="en-US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You get to pick </a:t>
            </a:r>
            <a:r>
              <a:rPr kumimoji="0" lang="en-US" alt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 ELECTIVE credits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 Classes that last all year (in the left column) are worth 2 credits each and classes that last one semester (on the right side) are worth 1 credit each. Write your </a:t>
            </a:r>
            <a:r>
              <a:rPr kumimoji="0" lang="en-US" alt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top choices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below:</a:t>
            </a:r>
            <a:endParaRPr kumimoji="0" lang="en-US" alt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971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Freshman Course Selection form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2830" y="2315007"/>
            <a:ext cx="9720073" cy="1782147"/>
          </a:xfrm>
        </p:spPr>
        <p:txBody>
          <a:bodyPr>
            <a:normAutofit/>
          </a:bodyPr>
          <a:lstStyle/>
          <a:p>
            <a:r>
              <a:rPr lang="en-US" dirty="0"/>
              <a:t>Select </a:t>
            </a:r>
            <a:r>
              <a:rPr lang="en-US" b="1" dirty="0"/>
              <a:t>4 alternate electives </a:t>
            </a:r>
            <a:r>
              <a:rPr lang="en-US" dirty="0"/>
              <a:t>(in case of a scheduling conflict). </a:t>
            </a:r>
            <a:endParaRPr lang="en-US" dirty="0" smtClean="0"/>
          </a:p>
          <a:p>
            <a:r>
              <a:rPr lang="en-US" dirty="0" smtClean="0"/>
              <a:t>They </a:t>
            </a:r>
            <a:r>
              <a:rPr lang="en-US" dirty="0"/>
              <a:t>must be different </a:t>
            </a:r>
            <a:r>
              <a:rPr lang="en-US" dirty="0" smtClean="0"/>
              <a:t>classes than you have already picked!</a:t>
            </a:r>
            <a:endParaRPr lang="en-US" dirty="0"/>
          </a:p>
          <a:p>
            <a:r>
              <a:rPr lang="en-US" dirty="0" smtClean="0"/>
              <a:t>1.______________  </a:t>
            </a:r>
            <a:r>
              <a:rPr lang="en-US" dirty="0"/>
              <a:t>2. </a:t>
            </a:r>
            <a:r>
              <a:rPr lang="en-US" dirty="0" smtClean="0"/>
              <a:t>______________  </a:t>
            </a:r>
            <a:r>
              <a:rPr lang="en-US" dirty="0"/>
              <a:t>3. </a:t>
            </a:r>
            <a:r>
              <a:rPr lang="en-US" dirty="0" smtClean="0"/>
              <a:t>_____________ </a:t>
            </a:r>
            <a:r>
              <a:rPr lang="en-US" dirty="0"/>
              <a:t>4. </a:t>
            </a:r>
            <a:r>
              <a:rPr lang="en-US" dirty="0" smtClean="0"/>
              <a:t>_____________</a:t>
            </a:r>
            <a:endParaRPr lang="en-US" dirty="0"/>
          </a:p>
          <a:p>
            <a:r>
              <a:rPr lang="en-US" dirty="0"/>
              <a:t> </a:t>
            </a:r>
          </a:p>
          <a:p>
            <a:endParaRPr lang="en-US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497984" y="170646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026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Freshman Course Selection form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2830" y="2015412"/>
            <a:ext cx="9720073" cy="3508309"/>
          </a:xfrm>
        </p:spPr>
        <p:txBody>
          <a:bodyPr>
            <a:normAutofit lnSpcReduction="10000"/>
          </a:bodyPr>
          <a:lstStyle/>
          <a:p>
            <a:r>
              <a:rPr lang="en-US" sz="3600" dirty="0" smtClean="0"/>
              <a:t>Back of </a:t>
            </a:r>
            <a:r>
              <a:rPr lang="en-US" sz="3600" dirty="0" smtClean="0"/>
              <a:t>Purple</a:t>
            </a:r>
            <a:r>
              <a:rPr lang="en-US" sz="3600" dirty="0" smtClean="0"/>
              <a:t> </a:t>
            </a:r>
            <a:r>
              <a:rPr lang="en-US" sz="3600" dirty="0" smtClean="0"/>
              <a:t>Form:</a:t>
            </a:r>
          </a:p>
          <a:p>
            <a:r>
              <a:rPr lang="en-US" sz="3600" dirty="0" smtClean="0"/>
              <a:t>Scheduling Classes</a:t>
            </a:r>
          </a:p>
          <a:p>
            <a:r>
              <a:rPr lang="en-US" sz="3600" dirty="0" smtClean="0"/>
              <a:t>Athletics -</a:t>
            </a:r>
            <a:r>
              <a:rPr lang="en-US" sz="3600" dirty="0" smtClean="0">
                <a:solidFill>
                  <a:srgbClr val="FF0000"/>
                </a:solidFill>
              </a:rPr>
              <a:t> Circle your first sport (the </a:t>
            </a:r>
            <a:r>
              <a:rPr lang="en-US" sz="3600" dirty="0">
                <a:solidFill>
                  <a:srgbClr val="FF0000"/>
                </a:solidFill>
              </a:rPr>
              <a:t>one you will begin the year </a:t>
            </a:r>
            <a:r>
              <a:rPr lang="en-US" sz="3600" dirty="0" smtClean="0">
                <a:solidFill>
                  <a:srgbClr val="FF0000"/>
                </a:solidFill>
              </a:rPr>
              <a:t>in). We </a:t>
            </a:r>
            <a:r>
              <a:rPr lang="en-US" sz="3600" dirty="0">
                <a:solidFill>
                  <a:srgbClr val="FF0000"/>
                </a:solidFill>
              </a:rPr>
              <a:t>will just move them into the next sport as the season ends.</a:t>
            </a:r>
          </a:p>
          <a:p>
            <a:endParaRPr lang="en-US" sz="3600" dirty="0" smtClean="0">
              <a:solidFill>
                <a:srgbClr val="FF0000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497984" y="170646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964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Freshman Course Selection form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2830" y="2015412"/>
            <a:ext cx="9720073" cy="4172446"/>
          </a:xfrm>
        </p:spPr>
        <p:txBody>
          <a:bodyPr>
            <a:normAutofit fontScale="92500" lnSpcReduction="10000"/>
          </a:bodyPr>
          <a:lstStyle/>
          <a:p>
            <a:r>
              <a:rPr lang="en-US" sz="3600" dirty="0" smtClean="0"/>
              <a:t>Back of </a:t>
            </a:r>
            <a:r>
              <a:rPr lang="en-US" sz="3600" dirty="0" smtClean="0"/>
              <a:t>Purple</a:t>
            </a:r>
            <a:r>
              <a:rPr lang="en-US" sz="3600" dirty="0" smtClean="0"/>
              <a:t> </a:t>
            </a:r>
            <a:r>
              <a:rPr lang="en-US" sz="3600" dirty="0" smtClean="0"/>
              <a:t>Form:</a:t>
            </a:r>
          </a:p>
          <a:p>
            <a:r>
              <a:rPr lang="en-US" sz="3600" dirty="0" smtClean="0"/>
              <a:t>Scheduling Classes</a:t>
            </a:r>
          </a:p>
          <a:p>
            <a:r>
              <a:rPr lang="en-US" sz="3600" dirty="0" smtClean="0"/>
              <a:t>Athletics</a:t>
            </a:r>
          </a:p>
          <a:p>
            <a:r>
              <a:rPr lang="en-US" sz="3600" dirty="0"/>
              <a:t>Audition/Tryouts/Etc</a:t>
            </a:r>
            <a:r>
              <a:rPr lang="en-US" sz="3600" dirty="0" smtClean="0"/>
              <a:t>. - </a:t>
            </a:r>
            <a:r>
              <a:rPr lang="en-US" sz="3600" dirty="0">
                <a:solidFill>
                  <a:srgbClr val="FF0000"/>
                </a:solidFill>
              </a:rPr>
              <a:t>Some courses aren’t listed (</a:t>
            </a:r>
            <a:r>
              <a:rPr lang="en-US" sz="3600" dirty="0" err="1">
                <a:solidFill>
                  <a:srgbClr val="FF0000"/>
                </a:solidFill>
              </a:rPr>
              <a:t>Pom</a:t>
            </a:r>
            <a:r>
              <a:rPr lang="en-US" sz="3600" dirty="0">
                <a:solidFill>
                  <a:srgbClr val="FF0000"/>
                </a:solidFill>
              </a:rPr>
              <a:t>, Cheer, Color Guard, Student Council, etc.) because we will be given rosters at a later date.  We will substitute for a chosen elective.</a:t>
            </a:r>
          </a:p>
          <a:p>
            <a:endParaRPr lang="en-US" sz="3600" dirty="0"/>
          </a:p>
          <a:p>
            <a:endParaRPr lang="en-US" sz="3600" dirty="0" smtClean="0">
              <a:solidFill>
                <a:srgbClr val="FF0000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497984" y="170646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156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Freshman Course Selection form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2830" y="2015412"/>
            <a:ext cx="9720073" cy="4172446"/>
          </a:xfrm>
        </p:spPr>
        <p:txBody>
          <a:bodyPr>
            <a:normAutofit/>
          </a:bodyPr>
          <a:lstStyle/>
          <a:p>
            <a:r>
              <a:rPr lang="en-US" sz="3600" dirty="0" smtClean="0"/>
              <a:t>Back of </a:t>
            </a:r>
            <a:r>
              <a:rPr lang="en-US" sz="3600" dirty="0" smtClean="0"/>
              <a:t>Purple</a:t>
            </a:r>
            <a:r>
              <a:rPr lang="en-US" sz="3600" dirty="0" smtClean="0"/>
              <a:t> </a:t>
            </a:r>
            <a:r>
              <a:rPr lang="en-US" sz="3600" dirty="0" smtClean="0"/>
              <a:t>Form:</a:t>
            </a:r>
          </a:p>
          <a:p>
            <a:r>
              <a:rPr lang="en-US" sz="3600" dirty="0" smtClean="0"/>
              <a:t>Scheduling Classes</a:t>
            </a:r>
          </a:p>
          <a:p>
            <a:r>
              <a:rPr lang="en-US" sz="3600" dirty="0" smtClean="0"/>
              <a:t>Athletics</a:t>
            </a:r>
          </a:p>
          <a:p>
            <a:r>
              <a:rPr lang="en-US" sz="3600" dirty="0"/>
              <a:t>Audition/Tryouts/Etc</a:t>
            </a:r>
            <a:r>
              <a:rPr lang="en-US" sz="3600" dirty="0" smtClean="0"/>
              <a:t>. </a:t>
            </a:r>
          </a:p>
          <a:p>
            <a:r>
              <a:rPr lang="en-US" sz="3600" dirty="0" smtClean="0">
                <a:solidFill>
                  <a:srgbClr val="FF0000"/>
                </a:solidFill>
              </a:rPr>
              <a:t>Signatures</a:t>
            </a:r>
            <a:endParaRPr lang="en-US" sz="3600" dirty="0">
              <a:solidFill>
                <a:srgbClr val="FF0000"/>
              </a:solidFill>
            </a:endParaRPr>
          </a:p>
          <a:p>
            <a:endParaRPr lang="en-US" sz="3600" dirty="0" smtClean="0">
              <a:solidFill>
                <a:srgbClr val="FF0000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497984" y="170646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156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9053520" cy="1320800"/>
          </a:xfrm>
        </p:spPr>
        <p:txBody>
          <a:bodyPr/>
          <a:lstStyle/>
          <a:p>
            <a:r>
              <a:rPr lang="en-US" dirty="0" smtClean="0"/>
              <a:t>Enrollment </a:t>
            </a:r>
            <a:r>
              <a:rPr lang="en-US" dirty="0" smtClean="0"/>
              <a:t>Procedure – </a:t>
            </a:r>
            <a:r>
              <a:rPr lang="en-US" sz="2800" dirty="0" smtClean="0"/>
              <a:t>for Dependent schools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Complete the Freshman Course Selection Form and return to 8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grade counselor by March 27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Register online at registration.shawnee.k12.ok.us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Schedule an Enrollment Appointment at the Enrollment Center</a:t>
            </a:r>
          </a:p>
          <a:p>
            <a:pPr marL="173736" lvl="1" indent="0">
              <a:buNone/>
            </a:pPr>
            <a:r>
              <a:rPr lang="en-US" sz="2000" dirty="0" smtClean="0"/>
              <a:t>Dependent Schools Priority Week: March 23</a:t>
            </a:r>
            <a:r>
              <a:rPr lang="en-US" sz="2000" baseline="30000" dirty="0" smtClean="0"/>
              <a:t>rd</a:t>
            </a:r>
            <a:r>
              <a:rPr lang="en-US" sz="2000" dirty="0" smtClean="0"/>
              <a:t> – March 27</a:t>
            </a:r>
            <a:r>
              <a:rPr lang="en-US" sz="2000" baseline="30000" dirty="0" smtClean="0"/>
              <a:t>th</a:t>
            </a:r>
            <a:r>
              <a:rPr lang="en-US" sz="2000" dirty="0" smtClean="0"/>
              <a:t> </a:t>
            </a:r>
          </a:p>
          <a:p>
            <a:pPr marL="173736" lvl="1" indent="0">
              <a:buNone/>
            </a:pPr>
            <a:r>
              <a:rPr lang="en-US" sz="2000" dirty="0" smtClean="0"/>
              <a:t>(Please bring: photo ID, birth certificate, shot records, proof of residence, legal documents – if applicable)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Turn in Open Transfer form at Enrollment Appointment</a:t>
            </a:r>
          </a:p>
          <a:p>
            <a:endParaRPr lang="en-US" sz="800" dirty="0" smtClean="0"/>
          </a:p>
        </p:txBody>
      </p:sp>
    </p:spTree>
    <p:extLst>
      <p:ext uri="{BB962C8B-B14F-4D97-AF65-F5344CB8AC3E}">
        <p14:creationId xmlns:p14="http://schemas.microsoft.com/office/powerpoint/2010/main" val="192204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Enrollment Questions?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8000" dirty="0" smtClean="0"/>
              <a:t>Dianne Dodd </a:t>
            </a:r>
          </a:p>
          <a:p>
            <a:pPr algn="ctr"/>
            <a:r>
              <a:rPr lang="en-US" sz="4800" dirty="0" smtClean="0"/>
              <a:t>School Counselor</a:t>
            </a:r>
          </a:p>
          <a:p>
            <a:pPr algn="ctr"/>
            <a:r>
              <a:rPr lang="en-US" sz="4800" dirty="0" smtClean="0"/>
              <a:t>diadodd@shawnee.k12.ok.us</a:t>
            </a:r>
          </a:p>
        </p:txBody>
      </p:sp>
    </p:spTree>
    <p:extLst>
      <p:ext uri="{BB962C8B-B14F-4D97-AF65-F5344CB8AC3E}">
        <p14:creationId xmlns:p14="http://schemas.microsoft.com/office/powerpoint/2010/main" val="23970993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17</TotalTime>
  <Words>1094</Words>
  <Application>Microsoft Office PowerPoint</Application>
  <PresentationFormat>Widescreen</PresentationFormat>
  <Paragraphs>155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Trebuchet MS</vt:lpstr>
      <vt:lpstr>Wingdings 3</vt:lpstr>
      <vt:lpstr>Facet</vt:lpstr>
      <vt:lpstr>SHS Freshman enrollment</vt:lpstr>
      <vt:lpstr>Who’s Who at SHS</vt:lpstr>
      <vt:lpstr>Graduation requirements</vt:lpstr>
      <vt:lpstr>Curriculum Selection</vt:lpstr>
      <vt:lpstr>Graduation Tiers</vt:lpstr>
      <vt:lpstr>WOLF PACK AWARD</vt:lpstr>
      <vt:lpstr>OSSAA</vt:lpstr>
      <vt:lpstr>Nurse’s Info:   Ashlei Matlock</vt:lpstr>
      <vt:lpstr>Oklahoma’s promise</vt:lpstr>
      <vt:lpstr>Freshman Course selection form (purple)</vt:lpstr>
      <vt:lpstr>Freshman Course Selection form</vt:lpstr>
      <vt:lpstr>Freshman Course Selection form</vt:lpstr>
      <vt:lpstr>Freshman Course Selection form</vt:lpstr>
      <vt:lpstr>Freshman Course Selection form</vt:lpstr>
      <vt:lpstr>Freshman Course Selection form</vt:lpstr>
      <vt:lpstr>Enrollment Procedure – for Dependent schools</vt:lpstr>
      <vt:lpstr>Enrollment Questions?</vt:lpstr>
    </vt:vector>
  </TitlesOfParts>
  <Company>Shawnee Public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Dianne Dodd</dc:creator>
  <cp:lastModifiedBy>Dianne Dodd</cp:lastModifiedBy>
  <cp:revision>3</cp:revision>
  <dcterms:created xsi:type="dcterms:W3CDTF">2020-03-10T13:47:08Z</dcterms:created>
  <dcterms:modified xsi:type="dcterms:W3CDTF">2020-03-10T14:04:41Z</dcterms:modified>
</cp:coreProperties>
</file>