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9" autoAdjust="0"/>
    <p:restoredTop sz="94660"/>
  </p:normalViewPr>
  <p:slideViewPr>
    <p:cSldViewPr snapToGrid="0">
      <p:cViewPr varScale="1">
        <p:scale>
          <a:sx n="60" d="100"/>
          <a:sy n="60" d="100"/>
        </p:scale>
        <p:origin x="40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3/7/2017</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3/7/2017</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effectLst>
            <a:outerShdw blurRad="152400" dist="38100" dir="2700000" algn="tl">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effectLst>
            <a:outerShdw blurRad="152400" dist="38100" dir="2700000" algn="tl">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effectLst>
            <a:outerShdw blurRad="152400" dist="38100" dir="2700000" algn="tl">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images.google.com/imgres?imgurl=http://wallpapers.free-review.net/wallpapers/15/Bathing_tiger.jpg&amp;imgrefurl=http://wallpapers.free-review.net/15__Bathing_tiger.htm&amp;usg=__bQ9A15GG4FfucRbWn6jZZbCr2yk=&amp;h=768&amp;w=1024&amp;sz=134&amp;hl=en&amp;start=27&amp;itbs=1&amp;tbnid=7RTcuPsZHKjXHM:&amp;tbnh=113&amp;tbnw=150&amp;prev=/images?q=tiger&amp;start=18&amp;hl=en&amp;sa=N&amp;gbv=2&amp;ndsp=18&amp;tbs=isch:1" TargetMode="External"/><Relationship Id="rId2" Type="http://schemas.openxmlformats.org/officeDocument/2006/relationships/hyperlink" Target="http://www.centralia.k12.wa.us/chs/site/default.asp" TargetMode="Externa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jparker@centralia.wednet.edu" TargetMode="External"/><Relationship Id="rId2" Type="http://schemas.openxmlformats.org/officeDocument/2006/relationships/hyperlink" Target="mailto:jboeck@Centralia.wednet.edu" TargetMode="External"/><Relationship Id="rId1" Type="http://schemas.openxmlformats.org/officeDocument/2006/relationships/slideLayout" Target="../slideLayouts/slideLayout2.xml"/><Relationship Id="rId5" Type="http://schemas.openxmlformats.org/officeDocument/2006/relationships/hyperlink" Target="mailto:deverley@centralia.wednet.edu" TargetMode="External"/><Relationship Id="rId4" Type="http://schemas.openxmlformats.org/officeDocument/2006/relationships/hyperlink" Target="mailto:mwhitmire@centralia.wednet.edu"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subTitle" idx="1"/>
          </p:nvPr>
        </p:nvSpPr>
        <p:spPr>
          <a:xfrm>
            <a:off x="2133600" y="381000"/>
            <a:ext cx="8077200" cy="5486400"/>
          </a:xfrm>
        </p:spPr>
        <p:txBody>
          <a:bodyPr>
            <a:normAutofit fontScale="85000" lnSpcReduction="10000"/>
          </a:bodyPr>
          <a:lstStyle/>
          <a:p>
            <a:pPr>
              <a:defRPr/>
            </a:pPr>
            <a:endParaRPr lang="en-US" sz="4400" dirty="0">
              <a:solidFill>
                <a:srgbClr val="DB830D"/>
              </a:solidFill>
              <a:latin typeface="Verdana Ref" pitchFamily="34" charset="0"/>
            </a:endParaRPr>
          </a:p>
          <a:p>
            <a:pPr>
              <a:defRPr/>
            </a:pPr>
            <a:endParaRPr lang="en-US" sz="4400" dirty="0">
              <a:solidFill>
                <a:srgbClr val="DB830D"/>
              </a:solidFill>
              <a:latin typeface="Verdana Ref" pitchFamily="34" charset="0"/>
            </a:endParaRPr>
          </a:p>
          <a:p>
            <a:pPr>
              <a:defRPr/>
            </a:pPr>
            <a:endParaRPr lang="en-US" sz="4400" dirty="0">
              <a:solidFill>
                <a:srgbClr val="DB830D"/>
              </a:solidFill>
              <a:latin typeface="Verdana Ref" pitchFamily="34" charset="0"/>
            </a:endParaRPr>
          </a:p>
          <a:p>
            <a:pPr>
              <a:defRPr/>
            </a:pPr>
            <a:endParaRPr lang="en-US" sz="4400" dirty="0">
              <a:solidFill>
                <a:srgbClr val="DB830D"/>
              </a:solidFill>
              <a:latin typeface="Verdana Ref" pitchFamily="34" charset="0"/>
            </a:endParaRPr>
          </a:p>
          <a:p>
            <a:pPr>
              <a:defRPr/>
            </a:pPr>
            <a:r>
              <a:rPr lang="en-US" sz="4000" dirty="0">
                <a:solidFill>
                  <a:srgbClr val="DB830D"/>
                </a:solidFill>
              </a:rPr>
              <a:t>Welcome To Centralia High </a:t>
            </a:r>
            <a:r>
              <a:rPr lang="en-US" sz="4000" dirty="0" smtClean="0">
                <a:solidFill>
                  <a:srgbClr val="DB830D"/>
                </a:solidFill>
              </a:rPr>
              <a:t>School!</a:t>
            </a:r>
          </a:p>
          <a:p>
            <a:pPr>
              <a:defRPr/>
            </a:pPr>
            <a:r>
              <a:rPr lang="en-US" dirty="0" smtClean="0"/>
              <a:t>For more information visit our web site:</a:t>
            </a:r>
          </a:p>
          <a:p>
            <a:pPr>
              <a:defRPr/>
            </a:pPr>
            <a:r>
              <a:rPr lang="en-US" dirty="0" smtClean="0">
                <a:latin typeface="Verdana Ref" pitchFamily="34" charset="0"/>
              </a:rPr>
              <a:t> </a:t>
            </a:r>
            <a:r>
              <a:rPr lang="en-US" sz="2400" dirty="0">
                <a:latin typeface="Verdana Ref" pitchFamily="34" charset="0"/>
                <a:hlinkClick r:id="rId2"/>
              </a:rPr>
              <a:t>http://www.centralia.k12.wa.us/chs/site/default.asp</a:t>
            </a:r>
            <a:r>
              <a:rPr lang="en-US" dirty="0" smtClean="0">
                <a:latin typeface="Verdana Ref" pitchFamily="34" charset="0"/>
              </a:rPr>
              <a:t>	</a:t>
            </a:r>
            <a:endParaRPr lang="en-US" sz="2800" dirty="0">
              <a:solidFill>
                <a:schemeClr val="tx1"/>
              </a:solidFill>
              <a:latin typeface="Verdana Ref" pitchFamily="34" charset="0"/>
            </a:endParaRPr>
          </a:p>
        </p:txBody>
      </p:sp>
      <p:sp>
        <p:nvSpPr>
          <p:cNvPr id="10243" name="Text Box 4"/>
          <p:cNvSpPr txBox="1">
            <a:spLocks noChangeArrowheads="1"/>
          </p:cNvSpPr>
          <p:nvPr/>
        </p:nvSpPr>
        <p:spPr bwMode="auto">
          <a:xfrm>
            <a:off x="6461126" y="3848101"/>
            <a:ext cx="19970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fontAlgn="base">
              <a:spcBef>
                <a:spcPct val="0"/>
              </a:spcBef>
              <a:spcAft>
                <a:spcPct val="0"/>
              </a:spcAft>
              <a:defRPr>
                <a:solidFill>
                  <a:schemeClr val="tx1"/>
                </a:solidFill>
                <a:latin typeface="Franklin Gothic Book" pitchFamily="34" charset="0"/>
              </a:defRPr>
            </a:lvl6pPr>
            <a:lvl7pPr marL="2971800" indent="-228600" fontAlgn="base">
              <a:spcBef>
                <a:spcPct val="0"/>
              </a:spcBef>
              <a:spcAft>
                <a:spcPct val="0"/>
              </a:spcAft>
              <a:defRPr>
                <a:solidFill>
                  <a:schemeClr val="tx1"/>
                </a:solidFill>
                <a:latin typeface="Franklin Gothic Book" pitchFamily="34" charset="0"/>
              </a:defRPr>
            </a:lvl7pPr>
            <a:lvl8pPr marL="3429000" indent="-228600" fontAlgn="base">
              <a:spcBef>
                <a:spcPct val="0"/>
              </a:spcBef>
              <a:spcAft>
                <a:spcPct val="0"/>
              </a:spcAft>
              <a:defRPr>
                <a:solidFill>
                  <a:schemeClr val="tx1"/>
                </a:solidFill>
                <a:latin typeface="Franklin Gothic Book" pitchFamily="34" charset="0"/>
              </a:defRPr>
            </a:lvl8pPr>
            <a:lvl9pPr marL="3886200" indent="-228600" fontAlgn="base">
              <a:spcBef>
                <a:spcPct val="0"/>
              </a:spcBef>
              <a:spcAft>
                <a:spcPct val="0"/>
              </a:spcAft>
              <a:defRPr>
                <a:solidFill>
                  <a:schemeClr val="tx1"/>
                </a:solidFill>
                <a:latin typeface="Franklin Gothic Book" pitchFamily="34" charset="0"/>
              </a:defRPr>
            </a:lvl9pPr>
          </a:lstStyle>
          <a:p>
            <a:endParaRPr lang="en-US"/>
          </a:p>
        </p:txBody>
      </p:sp>
      <p:pic>
        <p:nvPicPr>
          <p:cNvPr id="10244" name="Picture 2" descr="http://t0.gstatic.com/images?q=tbn:7RTcuPsZHKjXHM:http://wallpapers.free-review.net/wallpapers/15/Bathing_tig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1219201"/>
            <a:ext cx="1428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2" descr="http://t0.gstatic.com/images?q=tbn:7RTcuPsZHKjXHM:http://wallpapers.free-review.net/wallpapers/15/Bathing_tig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1219201"/>
            <a:ext cx="1428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2" descr="http://t0.gstatic.com/images?q=tbn:7RTcuPsZHKjXHM:http://wallpapers.free-review.net/wallpapers/15/Bathing_tig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1219201"/>
            <a:ext cx="1428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2" descr="http://t0.gstatic.com/images?q=tbn:7RTcuPsZHKjXHM:http://wallpapers.free-review.net/wallpapers/15/Bathing_tig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0" y="1219201"/>
            <a:ext cx="1428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546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133600" y="495300"/>
            <a:ext cx="8305800" cy="762000"/>
          </a:xfrm>
        </p:spPr>
        <p:txBody>
          <a:bodyPr>
            <a:normAutofit/>
          </a:bodyPr>
          <a:lstStyle/>
          <a:p>
            <a:pPr>
              <a:defRPr/>
            </a:pPr>
            <a:r>
              <a:rPr lang="en-US" dirty="0" smtClean="0"/>
              <a:t>Introduction</a:t>
            </a:r>
          </a:p>
        </p:txBody>
      </p:sp>
      <p:sp>
        <p:nvSpPr>
          <p:cNvPr id="11267" name="Rectangle 3"/>
          <p:cNvSpPr>
            <a:spLocks noGrp="1" noChangeArrowheads="1"/>
          </p:cNvSpPr>
          <p:nvPr>
            <p:ph idx="1"/>
          </p:nvPr>
        </p:nvSpPr>
        <p:spPr>
          <a:xfrm>
            <a:off x="3048000" y="1447800"/>
            <a:ext cx="6096000" cy="4876800"/>
          </a:xfrm>
        </p:spPr>
        <p:txBody>
          <a:bodyPr>
            <a:normAutofit/>
          </a:bodyPr>
          <a:lstStyle/>
          <a:p>
            <a:pPr>
              <a:lnSpc>
                <a:spcPct val="90000"/>
              </a:lnSpc>
            </a:pPr>
            <a:r>
              <a:rPr lang="en-US" dirty="0">
                <a:latin typeface="Verdana Ref"/>
              </a:rPr>
              <a:t>Congratulations on being part of the class of </a:t>
            </a:r>
            <a:r>
              <a:rPr lang="en-US" dirty="0" smtClean="0">
                <a:latin typeface="Verdana Ref"/>
              </a:rPr>
              <a:t>2021!</a:t>
            </a:r>
            <a:endParaRPr lang="en-US" dirty="0">
              <a:latin typeface="Verdana Ref"/>
            </a:endParaRPr>
          </a:p>
          <a:p>
            <a:pPr>
              <a:lnSpc>
                <a:spcPct val="90000"/>
              </a:lnSpc>
            </a:pPr>
            <a:r>
              <a:rPr lang="en-US" dirty="0">
                <a:latin typeface="Verdana Ref"/>
              </a:rPr>
              <a:t>Counselors	</a:t>
            </a:r>
          </a:p>
          <a:p>
            <a:pPr lvl="1">
              <a:lnSpc>
                <a:spcPct val="90000"/>
              </a:lnSpc>
            </a:pPr>
            <a:r>
              <a:rPr lang="en-US" dirty="0" smtClean="0">
                <a:latin typeface="Verdana Ref"/>
              </a:rPr>
              <a:t>Jim Parker  [A-G]</a:t>
            </a:r>
          </a:p>
          <a:p>
            <a:pPr lvl="1">
              <a:lnSpc>
                <a:spcPct val="90000"/>
              </a:lnSpc>
            </a:pPr>
            <a:r>
              <a:rPr lang="en-US" dirty="0" smtClean="0">
                <a:latin typeface="Verdana Ref"/>
              </a:rPr>
              <a:t>Matt Whitmire [H-O]</a:t>
            </a:r>
          </a:p>
          <a:p>
            <a:pPr lvl="1">
              <a:lnSpc>
                <a:spcPct val="90000"/>
              </a:lnSpc>
            </a:pPr>
            <a:r>
              <a:rPr lang="en-US" dirty="0" smtClean="0">
                <a:latin typeface="Verdana Ref"/>
              </a:rPr>
              <a:t>Deb Everley [P-Z]</a:t>
            </a:r>
          </a:p>
          <a:p>
            <a:pPr lvl="1">
              <a:lnSpc>
                <a:spcPct val="90000"/>
              </a:lnSpc>
            </a:pPr>
            <a:r>
              <a:rPr lang="en-US" dirty="0" smtClean="0">
                <a:latin typeface="Verdana Ref"/>
              </a:rPr>
              <a:t>Administrators	</a:t>
            </a:r>
          </a:p>
          <a:p>
            <a:pPr lvl="2">
              <a:lnSpc>
                <a:spcPct val="90000"/>
              </a:lnSpc>
            </a:pPr>
            <a:r>
              <a:rPr lang="en-US" sz="2800" dirty="0">
                <a:latin typeface="Verdana Ref"/>
              </a:rPr>
              <a:t>Mr. </a:t>
            </a:r>
            <a:r>
              <a:rPr lang="en-US" sz="2800" dirty="0" smtClean="0">
                <a:latin typeface="Verdana Ref"/>
              </a:rPr>
              <a:t>Lowe, </a:t>
            </a:r>
            <a:r>
              <a:rPr lang="en-US" sz="2800" dirty="0">
                <a:latin typeface="Verdana Ref"/>
              </a:rPr>
              <a:t>Principal</a:t>
            </a:r>
          </a:p>
          <a:p>
            <a:pPr lvl="2">
              <a:lnSpc>
                <a:spcPct val="90000"/>
              </a:lnSpc>
            </a:pPr>
            <a:r>
              <a:rPr lang="en-US" sz="2800" dirty="0" smtClean="0">
                <a:latin typeface="Verdana Ref"/>
              </a:rPr>
              <a:t>Mr. Johnson, </a:t>
            </a:r>
            <a:r>
              <a:rPr lang="en-US" sz="2800" dirty="0">
                <a:latin typeface="Verdana Ref"/>
              </a:rPr>
              <a:t>Vice principal</a:t>
            </a:r>
          </a:p>
          <a:p>
            <a:pPr marL="914400" lvl="2" indent="0">
              <a:lnSpc>
                <a:spcPct val="90000"/>
              </a:lnSpc>
              <a:buNone/>
            </a:pPr>
            <a:endParaRPr lang="en-US" sz="2800" dirty="0">
              <a:latin typeface="Verdana Ref"/>
            </a:endParaRPr>
          </a:p>
        </p:txBody>
      </p:sp>
    </p:spTree>
    <p:extLst>
      <p:ext uri="{BB962C8B-B14F-4D97-AF65-F5344CB8AC3E}">
        <p14:creationId xmlns:p14="http://schemas.microsoft.com/office/powerpoint/2010/main" val="2289778615"/>
      </p:ext>
    </p:extLst>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286000" y="609600"/>
            <a:ext cx="8001000" cy="1295400"/>
          </a:xfrm>
        </p:spPr>
        <p:txBody>
          <a:bodyPr>
            <a:normAutofit/>
          </a:bodyPr>
          <a:lstStyle/>
          <a:p>
            <a:pPr>
              <a:defRPr/>
            </a:pPr>
            <a:r>
              <a:rPr lang="en-US" sz="4000" dirty="0" smtClean="0"/>
              <a:t>NEW Class </a:t>
            </a:r>
            <a:r>
              <a:rPr lang="en-US" sz="4000" dirty="0"/>
              <a:t>of </a:t>
            </a:r>
            <a:r>
              <a:rPr lang="en-US" sz="4000" dirty="0" smtClean="0"/>
              <a:t>2021 </a:t>
            </a:r>
            <a:r>
              <a:rPr lang="en-US" sz="4000" dirty="0"/>
              <a:t>Graduation Requirements</a:t>
            </a:r>
          </a:p>
        </p:txBody>
      </p:sp>
      <p:sp>
        <p:nvSpPr>
          <p:cNvPr id="14339" name="Rectangle 3"/>
          <p:cNvSpPr>
            <a:spLocks noGrp="1" noChangeArrowheads="1"/>
          </p:cNvSpPr>
          <p:nvPr>
            <p:ph idx="1"/>
          </p:nvPr>
        </p:nvSpPr>
        <p:spPr>
          <a:xfrm>
            <a:off x="2209800" y="1817914"/>
            <a:ext cx="7772400" cy="4354286"/>
          </a:xfrm>
        </p:spPr>
        <p:txBody>
          <a:bodyPr>
            <a:normAutofit fontScale="70000" lnSpcReduction="20000"/>
          </a:bodyPr>
          <a:lstStyle/>
          <a:p>
            <a:pPr>
              <a:buFont typeface="Wingdings 2"/>
              <a:buChar char=""/>
              <a:defRPr/>
            </a:pPr>
            <a:r>
              <a:rPr lang="en-US" sz="2400" dirty="0">
                <a:latin typeface="Verdana Ref" pitchFamily="34" charset="0"/>
              </a:rPr>
              <a:t>Total credits:	 			</a:t>
            </a:r>
            <a:r>
              <a:rPr lang="en-US" sz="2400" dirty="0" smtClean="0">
                <a:latin typeface="Verdana Ref" pitchFamily="34" charset="0"/>
              </a:rPr>
              <a:t>	25.0</a:t>
            </a:r>
            <a:endParaRPr lang="en-US" sz="2400" dirty="0">
              <a:latin typeface="Verdana Ref" pitchFamily="34" charset="0"/>
            </a:endParaRPr>
          </a:p>
          <a:p>
            <a:pPr lvl="1">
              <a:buFont typeface="Wingdings 2"/>
              <a:buChar char=""/>
              <a:defRPr/>
            </a:pPr>
            <a:r>
              <a:rPr lang="en-US" dirty="0">
                <a:latin typeface="Verdana Ref" pitchFamily="34" charset="0"/>
              </a:rPr>
              <a:t>English					</a:t>
            </a:r>
            <a:r>
              <a:rPr lang="en-US" dirty="0" smtClean="0">
                <a:latin typeface="Verdana Ref" pitchFamily="34" charset="0"/>
              </a:rPr>
              <a:t>4.0</a:t>
            </a:r>
          </a:p>
          <a:p>
            <a:pPr lvl="1">
              <a:buFont typeface="Wingdings 2"/>
              <a:buChar char=""/>
              <a:defRPr/>
            </a:pPr>
            <a:r>
              <a:rPr lang="en-US" dirty="0" smtClean="0">
                <a:latin typeface="Verdana Ref" pitchFamily="34" charset="0"/>
              </a:rPr>
              <a:t>CHS Capstone				0.5	</a:t>
            </a:r>
            <a:endParaRPr lang="en-US" dirty="0">
              <a:latin typeface="Verdana Ref" pitchFamily="34" charset="0"/>
            </a:endParaRPr>
          </a:p>
          <a:p>
            <a:pPr lvl="1">
              <a:buFont typeface="Wingdings 2"/>
              <a:buChar char=""/>
              <a:defRPr/>
            </a:pPr>
            <a:r>
              <a:rPr lang="en-US" dirty="0">
                <a:latin typeface="Verdana Ref" pitchFamily="34" charset="0"/>
              </a:rPr>
              <a:t>Math					3.0</a:t>
            </a:r>
          </a:p>
          <a:p>
            <a:pPr lvl="1">
              <a:buFont typeface="Wingdings 2"/>
              <a:buChar char=""/>
              <a:defRPr/>
            </a:pPr>
            <a:r>
              <a:rPr lang="en-US" dirty="0">
                <a:latin typeface="Verdana Ref" pitchFamily="34" charset="0"/>
              </a:rPr>
              <a:t>Fine Arts	</a:t>
            </a:r>
            <a:r>
              <a:rPr lang="en-US" dirty="0" smtClean="0">
                <a:latin typeface="Verdana Ref" pitchFamily="34" charset="0"/>
              </a:rPr>
              <a:t>*				2.0</a:t>
            </a:r>
          </a:p>
          <a:p>
            <a:pPr lvl="1">
              <a:buFont typeface="Wingdings 2"/>
              <a:buChar char=""/>
              <a:defRPr/>
            </a:pPr>
            <a:r>
              <a:rPr lang="en-US" dirty="0" smtClean="0">
                <a:latin typeface="Verdana Ref" pitchFamily="34" charset="0"/>
              </a:rPr>
              <a:t>World Language*</a:t>
            </a:r>
            <a:r>
              <a:rPr lang="en-US" dirty="0">
                <a:latin typeface="Verdana Ref" pitchFamily="34" charset="0"/>
              </a:rPr>
              <a:t>			</a:t>
            </a:r>
            <a:r>
              <a:rPr lang="en-US" dirty="0" smtClean="0">
                <a:latin typeface="Verdana Ref" pitchFamily="34" charset="0"/>
              </a:rPr>
              <a:t>	2.0</a:t>
            </a:r>
            <a:endParaRPr lang="en-US" dirty="0">
              <a:latin typeface="Verdana Ref" pitchFamily="34" charset="0"/>
            </a:endParaRPr>
          </a:p>
          <a:p>
            <a:pPr lvl="1">
              <a:buFont typeface="Wingdings 2"/>
              <a:buChar char=""/>
              <a:defRPr/>
            </a:pPr>
            <a:r>
              <a:rPr lang="en-US" dirty="0">
                <a:latin typeface="Verdana Ref" pitchFamily="34" charset="0"/>
              </a:rPr>
              <a:t>Social Studies				</a:t>
            </a:r>
            <a:r>
              <a:rPr lang="en-US" dirty="0" smtClean="0">
                <a:latin typeface="Verdana Ref" pitchFamily="34" charset="0"/>
              </a:rPr>
              <a:t>	3.0</a:t>
            </a:r>
            <a:endParaRPr lang="en-US" dirty="0">
              <a:latin typeface="Verdana Ref" pitchFamily="34" charset="0"/>
            </a:endParaRPr>
          </a:p>
          <a:p>
            <a:pPr lvl="1">
              <a:buFont typeface="Wingdings 2"/>
              <a:buChar char=""/>
              <a:defRPr/>
            </a:pPr>
            <a:r>
              <a:rPr lang="en-US" dirty="0">
                <a:latin typeface="Verdana Ref" pitchFamily="34" charset="0"/>
              </a:rPr>
              <a:t>Science					</a:t>
            </a:r>
            <a:r>
              <a:rPr lang="en-US" dirty="0" smtClean="0">
                <a:latin typeface="Verdana Ref" pitchFamily="34" charset="0"/>
              </a:rPr>
              <a:t>3.0</a:t>
            </a:r>
            <a:endParaRPr lang="en-US" dirty="0">
              <a:latin typeface="Verdana Ref" pitchFamily="34" charset="0"/>
            </a:endParaRPr>
          </a:p>
          <a:p>
            <a:pPr lvl="1">
              <a:buFont typeface="Wingdings 2"/>
              <a:buChar char=""/>
              <a:defRPr/>
            </a:pPr>
            <a:r>
              <a:rPr lang="en-US" dirty="0">
                <a:latin typeface="Verdana Ref" pitchFamily="34" charset="0"/>
              </a:rPr>
              <a:t>PE/Fitness				</a:t>
            </a:r>
            <a:r>
              <a:rPr lang="en-US" dirty="0" smtClean="0">
                <a:latin typeface="Verdana Ref" pitchFamily="34" charset="0"/>
              </a:rPr>
              <a:t>	1.5</a:t>
            </a:r>
            <a:endParaRPr lang="en-US" dirty="0">
              <a:latin typeface="Verdana Ref" pitchFamily="34" charset="0"/>
            </a:endParaRPr>
          </a:p>
          <a:p>
            <a:pPr lvl="1">
              <a:buFont typeface="Wingdings 2"/>
              <a:buChar char=""/>
              <a:defRPr/>
            </a:pPr>
            <a:r>
              <a:rPr lang="en-US" dirty="0">
                <a:latin typeface="Verdana Ref" pitchFamily="34" charset="0"/>
              </a:rPr>
              <a:t>Health					0.5	</a:t>
            </a:r>
          </a:p>
          <a:p>
            <a:pPr lvl="1">
              <a:buFont typeface="Wingdings 2"/>
              <a:buChar char=""/>
              <a:defRPr/>
            </a:pPr>
            <a:r>
              <a:rPr lang="en-US" dirty="0" smtClean="0">
                <a:latin typeface="Verdana Ref" pitchFamily="34" charset="0"/>
              </a:rPr>
              <a:t>CTE	</a:t>
            </a:r>
            <a:r>
              <a:rPr lang="en-US" dirty="0">
                <a:latin typeface="Verdana Ref" pitchFamily="34" charset="0"/>
              </a:rPr>
              <a:t>				1.0</a:t>
            </a:r>
          </a:p>
          <a:p>
            <a:pPr lvl="1">
              <a:buFont typeface="Wingdings 2"/>
              <a:buChar char=""/>
              <a:defRPr/>
            </a:pPr>
            <a:r>
              <a:rPr lang="en-US" dirty="0">
                <a:latin typeface="Verdana Ref" pitchFamily="34" charset="0"/>
              </a:rPr>
              <a:t>Washington State History 		</a:t>
            </a:r>
            <a:r>
              <a:rPr lang="en-US" dirty="0" smtClean="0">
                <a:latin typeface="Verdana Ref" pitchFamily="34" charset="0"/>
              </a:rPr>
              <a:t>		NC</a:t>
            </a:r>
            <a:endParaRPr lang="en-US" dirty="0">
              <a:latin typeface="Verdana Ref" pitchFamily="34" charset="0"/>
            </a:endParaRPr>
          </a:p>
          <a:p>
            <a:pPr lvl="1">
              <a:buFont typeface="Wingdings 2"/>
              <a:buChar char=""/>
              <a:defRPr/>
            </a:pPr>
            <a:r>
              <a:rPr lang="en-US" dirty="0">
                <a:latin typeface="Verdana Ref" pitchFamily="34" charset="0"/>
              </a:rPr>
              <a:t>Electives				</a:t>
            </a:r>
            <a:r>
              <a:rPr lang="en-US" dirty="0" smtClean="0">
                <a:latin typeface="Verdana Ref" pitchFamily="34" charset="0"/>
              </a:rPr>
              <a:t>	4.5</a:t>
            </a:r>
          </a:p>
          <a:p>
            <a:pPr lvl="1">
              <a:buFont typeface="Wingdings 2"/>
              <a:buChar char=""/>
              <a:defRPr/>
            </a:pPr>
            <a:r>
              <a:rPr lang="en-US" dirty="0" smtClean="0">
                <a:latin typeface="Verdana Ref" pitchFamily="34" charset="0"/>
              </a:rPr>
              <a:t>* Can be part of Personalized Pathway Choice</a:t>
            </a:r>
            <a:endParaRPr lang="en-US" dirty="0">
              <a:latin typeface="Verdana Ref" pitchFamily="34" charset="0"/>
            </a:endParaRPr>
          </a:p>
          <a:p>
            <a:pPr>
              <a:buFont typeface="Wingdings 2"/>
              <a:buChar char=""/>
              <a:defRPr/>
            </a:pPr>
            <a:endParaRPr lang="en-US" dirty="0">
              <a:latin typeface="Verdana Ref" pitchFamily="34" charset="0"/>
            </a:endParaRPr>
          </a:p>
        </p:txBody>
      </p:sp>
    </p:spTree>
    <p:extLst>
      <p:ext uri="{BB962C8B-B14F-4D97-AF65-F5344CB8AC3E}">
        <p14:creationId xmlns:p14="http://schemas.microsoft.com/office/powerpoint/2010/main" val="1537680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057400" y="304801"/>
            <a:ext cx="8229600" cy="1211263"/>
          </a:xfrm>
        </p:spPr>
        <p:txBody>
          <a:bodyPr>
            <a:normAutofit/>
          </a:bodyPr>
          <a:lstStyle/>
          <a:p>
            <a:pPr>
              <a:defRPr/>
            </a:pPr>
            <a:r>
              <a:rPr lang="en-US" dirty="0" smtClean="0"/>
              <a:t>Class of 2021 Graduation Requirements</a:t>
            </a:r>
          </a:p>
        </p:txBody>
      </p:sp>
      <p:sp>
        <p:nvSpPr>
          <p:cNvPr id="15363" name="Rectangle 3"/>
          <p:cNvSpPr>
            <a:spLocks noGrp="1" noChangeArrowheads="1"/>
          </p:cNvSpPr>
          <p:nvPr>
            <p:ph idx="1"/>
          </p:nvPr>
        </p:nvSpPr>
        <p:spPr>
          <a:xfrm>
            <a:off x="2209800" y="1752600"/>
            <a:ext cx="7772400" cy="4114800"/>
          </a:xfrm>
        </p:spPr>
        <p:txBody>
          <a:bodyPr>
            <a:normAutofit fontScale="92500" lnSpcReduction="20000"/>
          </a:bodyPr>
          <a:lstStyle/>
          <a:p>
            <a:pPr>
              <a:buFont typeface="Wingdings 2"/>
              <a:buChar char=""/>
              <a:defRPr/>
            </a:pPr>
            <a:r>
              <a:rPr lang="en-US" dirty="0" smtClean="0">
                <a:latin typeface="Verdana Ref" pitchFamily="34" charset="0"/>
              </a:rPr>
              <a:t>Testing </a:t>
            </a:r>
            <a:r>
              <a:rPr lang="en-US" dirty="0">
                <a:latin typeface="Verdana Ref" pitchFamily="34" charset="0"/>
              </a:rPr>
              <a:t>Success	</a:t>
            </a:r>
          </a:p>
          <a:p>
            <a:pPr lvl="1">
              <a:buFont typeface="Wingdings 2"/>
              <a:buChar char=""/>
              <a:defRPr/>
            </a:pPr>
            <a:r>
              <a:rPr lang="en-US" dirty="0" smtClean="0">
                <a:latin typeface="Verdana Ref" pitchFamily="34" charset="0"/>
              </a:rPr>
              <a:t>SBAC ELA 	2548</a:t>
            </a:r>
          </a:p>
          <a:p>
            <a:pPr lvl="1">
              <a:buFont typeface="Wingdings 2"/>
              <a:buChar char=""/>
              <a:defRPr/>
            </a:pPr>
            <a:r>
              <a:rPr lang="en-US" dirty="0" smtClean="0">
                <a:latin typeface="Verdana Ref" pitchFamily="34" charset="0"/>
              </a:rPr>
              <a:t>SBAC Math	2595</a:t>
            </a:r>
            <a:endParaRPr lang="en-US" sz="1200" dirty="0" smtClean="0">
              <a:latin typeface="Verdana Ref" pitchFamily="34" charset="0"/>
            </a:endParaRPr>
          </a:p>
          <a:p>
            <a:pPr lvl="1">
              <a:buFont typeface="Wingdings 2"/>
              <a:buChar char=""/>
              <a:defRPr/>
            </a:pPr>
            <a:r>
              <a:rPr lang="en-US" dirty="0" smtClean="0">
                <a:latin typeface="Verdana Ref" pitchFamily="34" charset="0"/>
              </a:rPr>
              <a:t>Science		</a:t>
            </a:r>
            <a:r>
              <a:rPr lang="en-US" sz="1900" dirty="0">
                <a:latin typeface="Verdana Ref" pitchFamily="34" charset="0"/>
              </a:rPr>
              <a:t>400- End of Course Biology</a:t>
            </a:r>
          </a:p>
          <a:p>
            <a:pPr>
              <a:buFont typeface="Wingdings 2"/>
              <a:buChar char=""/>
              <a:defRPr/>
            </a:pPr>
            <a:r>
              <a:rPr lang="en-US" dirty="0">
                <a:latin typeface="Verdana Ref" pitchFamily="34" charset="0"/>
              </a:rPr>
              <a:t>4 P’s</a:t>
            </a:r>
          </a:p>
          <a:p>
            <a:pPr lvl="1">
              <a:buFont typeface="Wingdings 2"/>
              <a:buChar char=""/>
              <a:defRPr/>
            </a:pPr>
            <a:r>
              <a:rPr lang="en-US" dirty="0" smtClean="0">
                <a:latin typeface="Verdana Ref" pitchFamily="34" charset="0"/>
              </a:rPr>
              <a:t>Portfolio</a:t>
            </a:r>
          </a:p>
          <a:p>
            <a:pPr lvl="1">
              <a:buFont typeface="Wingdings 2"/>
              <a:buChar char=""/>
              <a:defRPr/>
            </a:pPr>
            <a:r>
              <a:rPr lang="en-US" dirty="0" smtClean="0">
                <a:latin typeface="Verdana Ref" pitchFamily="34" charset="0"/>
              </a:rPr>
              <a:t>Presentation (senior year)</a:t>
            </a:r>
          </a:p>
          <a:p>
            <a:pPr lvl="1">
              <a:buFont typeface="Wingdings 2"/>
              <a:buChar char=""/>
              <a:defRPr/>
            </a:pPr>
            <a:r>
              <a:rPr lang="en-US" dirty="0" smtClean="0">
                <a:latin typeface="Verdana Ref" pitchFamily="34" charset="0"/>
              </a:rPr>
              <a:t>Pathway (career)</a:t>
            </a:r>
          </a:p>
          <a:p>
            <a:pPr lvl="1">
              <a:buFont typeface="Wingdings 2"/>
              <a:buChar char=""/>
              <a:defRPr/>
            </a:pPr>
            <a:r>
              <a:rPr lang="en-US" dirty="0" smtClean="0">
                <a:latin typeface="Verdana Ref" pitchFamily="34" charset="0"/>
              </a:rPr>
              <a:t>Plan (the fifth year, after CHS)</a:t>
            </a:r>
          </a:p>
          <a:p>
            <a:pPr algn="ctr">
              <a:buFont typeface="Wingdings 2"/>
              <a:buChar char=""/>
              <a:defRPr/>
            </a:pPr>
            <a:r>
              <a:rPr lang="en-US" dirty="0">
                <a:latin typeface="Verdana Ref" pitchFamily="34" charset="0"/>
              </a:rPr>
              <a:t>All above parts equal one CHS diploma</a:t>
            </a:r>
          </a:p>
          <a:p>
            <a:pPr>
              <a:buNone/>
              <a:defRPr/>
            </a:pPr>
            <a:endParaRPr lang="en-US" dirty="0">
              <a:latin typeface="Verdana Ref" pitchFamily="34" charset="0"/>
            </a:endParaRPr>
          </a:p>
        </p:txBody>
      </p:sp>
    </p:spTree>
    <p:extLst>
      <p:ext uri="{BB962C8B-B14F-4D97-AF65-F5344CB8AC3E}">
        <p14:creationId xmlns:p14="http://schemas.microsoft.com/office/powerpoint/2010/main" val="8506591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 year </a:t>
            </a:r>
            <a:r>
              <a:rPr lang="en-US" smtClean="0"/>
              <a:t>schedule Matrix</a:t>
            </a:r>
            <a:endParaRPr lang="en-US" dirty="0"/>
          </a:p>
        </p:txBody>
      </p:sp>
      <p:graphicFrame>
        <p:nvGraphicFramePr>
          <p:cNvPr id="4" name="Content Placeholder 3"/>
          <p:cNvGraphicFramePr>
            <a:graphicFrameLocks noGrp="1"/>
          </p:cNvGraphicFramePr>
          <p:nvPr>
            <p:ph idx="1"/>
            <p:extLst/>
          </p:nvPr>
        </p:nvGraphicFramePr>
        <p:xfrm>
          <a:off x="838200" y="2119539"/>
          <a:ext cx="2286000" cy="2560320"/>
        </p:xfrm>
        <a:graphic>
          <a:graphicData uri="http://schemas.openxmlformats.org/drawingml/2006/table">
            <a:tbl>
              <a:tblPr firstRow="1" bandRow="1">
                <a:tableStyleId>{5C22544A-7EE6-4342-B048-85BDC9FD1C3A}</a:tableStyleId>
              </a:tblPr>
              <a:tblGrid>
                <a:gridCol w="1143000"/>
                <a:gridCol w="1143000"/>
              </a:tblGrid>
              <a:tr h="322360">
                <a:tc>
                  <a:txBody>
                    <a:bodyPr/>
                    <a:lstStyle/>
                    <a:p>
                      <a:r>
                        <a:rPr lang="en-US" dirty="0" smtClean="0"/>
                        <a:t>S1</a:t>
                      </a:r>
                      <a:endParaRPr lang="en-US" dirty="0"/>
                    </a:p>
                  </a:txBody>
                  <a:tcPr/>
                </a:tc>
                <a:tc>
                  <a:txBody>
                    <a:bodyPr/>
                    <a:lstStyle/>
                    <a:p>
                      <a:r>
                        <a:rPr lang="en-US" dirty="0" smtClean="0"/>
                        <a:t>S2</a:t>
                      </a:r>
                      <a:endParaRPr lang="en-US" dirty="0"/>
                    </a:p>
                  </a:txBody>
                  <a:tcPr/>
                </a:tc>
              </a:tr>
              <a:tr h="322360">
                <a:tc>
                  <a:txBody>
                    <a:bodyPr/>
                    <a:lstStyle/>
                    <a:p>
                      <a:r>
                        <a:rPr lang="en-US" dirty="0" smtClean="0"/>
                        <a:t>1</a:t>
                      </a:r>
                      <a:endParaRPr lang="en-US" dirty="0"/>
                    </a:p>
                  </a:txBody>
                  <a:tcPr/>
                </a:tc>
                <a:tc>
                  <a:txBody>
                    <a:bodyPr/>
                    <a:lstStyle/>
                    <a:p>
                      <a:r>
                        <a:rPr lang="en-US" dirty="0" smtClean="0"/>
                        <a:t>1</a:t>
                      </a:r>
                      <a:endParaRPr lang="en-US" dirty="0"/>
                    </a:p>
                  </a:txBody>
                  <a:tcPr/>
                </a:tc>
              </a:tr>
              <a:tr h="322360">
                <a:tc>
                  <a:txBody>
                    <a:bodyPr/>
                    <a:lstStyle/>
                    <a:p>
                      <a:r>
                        <a:rPr lang="en-US" dirty="0" smtClean="0"/>
                        <a:t>2</a:t>
                      </a:r>
                      <a:endParaRPr lang="en-US" dirty="0"/>
                    </a:p>
                  </a:txBody>
                  <a:tcPr/>
                </a:tc>
                <a:tc>
                  <a:txBody>
                    <a:bodyPr/>
                    <a:lstStyle/>
                    <a:p>
                      <a:r>
                        <a:rPr lang="en-US" dirty="0" smtClean="0"/>
                        <a:t>2</a:t>
                      </a:r>
                      <a:endParaRPr lang="en-US" dirty="0"/>
                    </a:p>
                  </a:txBody>
                  <a:tcPr/>
                </a:tc>
              </a:tr>
              <a:tr h="322360">
                <a:tc>
                  <a:txBody>
                    <a:bodyPr/>
                    <a:lstStyle/>
                    <a:p>
                      <a:r>
                        <a:rPr lang="en-US" dirty="0" smtClean="0"/>
                        <a:t>3</a:t>
                      </a:r>
                      <a:endParaRPr lang="en-US" dirty="0"/>
                    </a:p>
                  </a:txBody>
                  <a:tcPr/>
                </a:tc>
                <a:tc>
                  <a:txBody>
                    <a:bodyPr/>
                    <a:lstStyle/>
                    <a:p>
                      <a:r>
                        <a:rPr lang="en-US" dirty="0" smtClean="0"/>
                        <a:t>3</a:t>
                      </a:r>
                      <a:endParaRPr lang="en-US" dirty="0"/>
                    </a:p>
                  </a:txBody>
                  <a:tcPr/>
                </a:tc>
              </a:tr>
              <a:tr h="322360">
                <a:tc>
                  <a:txBody>
                    <a:bodyPr/>
                    <a:lstStyle/>
                    <a:p>
                      <a:r>
                        <a:rPr lang="en-US" dirty="0" smtClean="0"/>
                        <a:t>4</a:t>
                      </a:r>
                      <a:endParaRPr lang="en-US" dirty="0"/>
                    </a:p>
                  </a:txBody>
                  <a:tcPr/>
                </a:tc>
                <a:tc>
                  <a:txBody>
                    <a:bodyPr/>
                    <a:lstStyle/>
                    <a:p>
                      <a:r>
                        <a:rPr lang="en-US" dirty="0" smtClean="0"/>
                        <a:t>4</a:t>
                      </a:r>
                      <a:endParaRPr lang="en-US" dirty="0"/>
                    </a:p>
                  </a:txBody>
                  <a:tcPr/>
                </a:tc>
              </a:tr>
              <a:tr h="322360">
                <a:tc>
                  <a:txBody>
                    <a:bodyPr/>
                    <a:lstStyle/>
                    <a:p>
                      <a:r>
                        <a:rPr lang="en-US" dirty="0" smtClean="0"/>
                        <a:t>5</a:t>
                      </a:r>
                      <a:endParaRPr lang="en-US" dirty="0"/>
                    </a:p>
                  </a:txBody>
                  <a:tcPr/>
                </a:tc>
                <a:tc>
                  <a:txBody>
                    <a:bodyPr/>
                    <a:lstStyle/>
                    <a:p>
                      <a:r>
                        <a:rPr lang="en-US" dirty="0" smtClean="0"/>
                        <a:t>5</a:t>
                      </a:r>
                      <a:endParaRPr lang="en-US" dirty="0"/>
                    </a:p>
                  </a:txBody>
                  <a:tcPr/>
                </a:tc>
              </a:tr>
              <a:tr h="322360">
                <a:tc>
                  <a:txBody>
                    <a:bodyPr/>
                    <a:lstStyle/>
                    <a:p>
                      <a:r>
                        <a:rPr lang="en-US" dirty="0" smtClean="0"/>
                        <a:t>6</a:t>
                      </a:r>
                      <a:endParaRPr lang="en-US" dirty="0"/>
                    </a:p>
                  </a:txBody>
                  <a:tcPr/>
                </a:tc>
                <a:tc>
                  <a:txBody>
                    <a:bodyPr/>
                    <a:lstStyle/>
                    <a:p>
                      <a:r>
                        <a:rPr lang="en-US" dirty="0" smtClean="0"/>
                        <a:t>6</a:t>
                      </a:r>
                      <a:endParaRPr lang="en-US" dirty="0"/>
                    </a:p>
                  </a:txBody>
                  <a:tcPr/>
                </a:tc>
              </a:tr>
            </a:tbl>
          </a:graphicData>
        </a:graphic>
      </p:graphicFrame>
      <p:graphicFrame>
        <p:nvGraphicFramePr>
          <p:cNvPr id="5" name="Content Placeholder 3"/>
          <p:cNvGraphicFramePr>
            <a:graphicFrameLocks/>
          </p:cNvGraphicFramePr>
          <p:nvPr>
            <p:extLst/>
          </p:nvPr>
        </p:nvGraphicFramePr>
        <p:xfrm>
          <a:off x="3331028" y="2119539"/>
          <a:ext cx="2286000" cy="2560320"/>
        </p:xfrm>
        <a:graphic>
          <a:graphicData uri="http://schemas.openxmlformats.org/drawingml/2006/table">
            <a:tbl>
              <a:tblPr firstRow="1" bandRow="1">
                <a:tableStyleId>{5C22544A-7EE6-4342-B048-85BDC9FD1C3A}</a:tableStyleId>
              </a:tblPr>
              <a:tblGrid>
                <a:gridCol w="1143000"/>
                <a:gridCol w="1143000"/>
              </a:tblGrid>
              <a:tr h="322360">
                <a:tc>
                  <a:txBody>
                    <a:bodyPr/>
                    <a:lstStyle/>
                    <a:p>
                      <a:r>
                        <a:rPr lang="en-US" dirty="0" smtClean="0"/>
                        <a:t>S1</a:t>
                      </a:r>
                      <a:endParaRPr lang="en-US" dirty="0"/>
                    </a:p>
                  </a:txBody>
                  <a:tcPr/>
                </a:tc>
                <a:tc>
                  <a:txBody>
                    <a:bodyPr/>
                    <a:lstStyle/>
                    <a:p>
                      <a:r>
                        <a:rPr lang="en-US" dirty="0" smtClean="0"/>
                        <a:t>S2</a:t>
                      </a:r>
                      <a:endParaRPr lang="en-US" dirty="0"/>
                    </a:p>
                  </a:txBody>
                  <a:tcPr/>
                </a:tc>
              </a:tr>
              <a:tr h="322360">
                <a:tc>
                  <a:txBody>
                    <a:bodyPr/>
                    <a:lstStyle/>
                    <a:p>
                      <a:r>
                        <a:rPr lang="en-US" dirty="0" smtClean="0"/>
                        <a:t>1</a:t>
                      </a:r>
                      <a:endParaRPr lang="en-US" dirty="0"/>
                    </a:p>
                  </a:txBody>
                  <a:tcPr/>
                </a:tc>
                <a:tc>
                  <a:txBody>
                    <a:bodyPr/>
                    <a:lstStyle/>
                    <a:p>
                      <a:r>
                        <a:rPr lang="en-US" dirty="0" smtClean="0"/>
                        <a:t>1</a:t>
                      </a:r>
                      <a:endParaRPr lang="en-US" dirty="0"/>
                    </a:p>
                  </a:txBody>
                  <a:tcPr/>
                </a:tc>
              </a:tr>
              <a:tr h="322360">
                <a:tc>
                  <a:txBody>
                    <a:bodyPr/>
                    <a:lstStyle/>
                    <a:p>
                      <a:r>
                        <a:rPr lang="en-US" dirty="0" smtClean="0"/>
                        <a:t>2</a:t>
                      </a:r>
                      <a:endParaRPr lang="en-US" dirty="0"/>
                    </a:p>
                  </a:txBody>
                  <a:tcPr/>
                </a:tc>
                <a:tc>
                  <a:txBody>
                    <a:bodyPr/>
                    <a:lstStyle/>
                    <a:p>
                      <a:r>
                        <a:rPr lang="en-US" dirty="0" smtClean="0"/>
                        <a:t>2</a:t>
                      </a:r>
                      <a:endParaRPr lang="en-US" dirty="0"/>
                    </a:p>
                  </a:txBody>
                  <a:tcPr/>
                </a:tc>
              </a:tr>
              <a:tr h="322360">
                <a:tc>
                  <a:txBody>
                    <a:bodyPr/>
                    <a:lstStyle/>
                    <a:p>
                      <a:r>
                        <a:rPr lang="en-US" dirty="0" smtClean="0"/>
                        <a:t>3</a:t>
                      </a:r>
                      <a:endParaRPr lang="en-US" dirty="0"/>
                    </a:p>
                  </a:txBody>
                  <a:tcPr/>
                </a:tc>
                <a:tc>
                  <a:txBody>
                    <a:bodyPr/>
                    <a:lstStyle/>
                    <a:p>
                      <a:r>
                        <a:rPr lang="en-US" dirty="0" smtClean="0"/>
                        <a:t>3</a:t>
                      </a:r>
                      <a:endParaRPr lang="en-US" dirty="0"/>
                    </a:p>
                  </a:txBody>
                  <a:tcPr/>
                </a:tc>
              </a:tr>
              <a:tr h="322360">
                <a:tc>
                  <a:txBody>
                    <a:bodyPr/>
                    <a:lstStyle/>
                    <a:p>
                      <a:r>
                        <a:rPr lang="en-US" dirty="0" smtClean="0"/>
                        <a:t>4</a:t>
                      </a:r>
                      <a:endParaRPr lang="en-US" dirty="0"/>
                    </a:p>
                  </a:txBody>
                  <a:tcPr/>
                </a:tc>
                <a:tc>
                  <a:txBody>
                    <a:bodyPr/>
                    <a:lstStyle/>
                    <a:p>
                      <a:r>
                        <a:rPr lang="en-US" dirty="0" smtClean="0"/>
                        <a:t>4</a:t>
                      </a:r>
                      <a:endParaRPr lang="en-US" dirty="0"/>
                    </a:p>
                  </a:txBody>
                  <a:tcPr/>
                </a:tc>
              </a:tr>
              <a:tr h="322360">
                <a:tc>
                  <a:txBody>
                    <a:bodyPr/>
                    <a:lstStyle/>
                    <a:p>
                      <a:r>
                        <a:rPr lang="en-US" dirty="0" smtClean="0"/>
                        <a:t>5</a:t>
                      </a:r>
                      <a:endParaRPr lang="en-US" dirty="0"/>
                    </a:p>
                  </a:txBody>
                  <a:tcPr/>
                </a:tc>
                <a:tc>
                  <a:txBody>
                    <a:bodyPr/>
                    <a:lstStyle/>
                    <a:p>
                      <a:r>
                        <a:rPr lang="en-US" dirty="0" smtClean="0"/>
                        <a:t>5</a:t>
                      </a:r>
                      <a:endParaRPr lang="en-US" dirty="0"/>
                    </a:p>
                  </a:txBody>
                  <a:tcPr/>
                </a:tc>
              </a:tr>
              <a:tr h="322360">
                <a:tc>
                  <a:txBody>
                    <a:bodyPr/>
                    <a:lstStyle/>
                    <a:p>
                      <a:r>
                        <a:rPr lang="en-US" dirty="0" smtClean="0"/>
                        <a:t>6</a:t>
                      </a:r>
                      <a:endParaRPr lang="en-US" dirty="0"/>
                    </a:p>
                  </a:txBody>
                  <a:tcPr/>
                </a:tc>
                <a:tc>
                  <a:txBody>
                    <a:bodyPr/>
                    <a:lstStyle/>
                    <a:p>
                      <a:r>
                        <a:rPr lang="en-US" dirty="0" smtClean="0"/>
                        <a:t>6</a:t>
                      </a:r>
                      <a:endParaRPr lang="en-US" dirty="0"/>
                    </a:p>
                  </a:txBody>
                  <a:tcPr/>
                </a:tc>
              </a:tr>
            </a:tbl>
          </a:graphicData>
        </a:graphic>
      </p:graphicFrame>
      <p:graphicFrame>
        <p:nvGraphicFramePr>
          <p:cNvPr id="6" name="Content Placeholder 3"/>
          <p:cNvGraphicFramePr>
            <a:graphicFrameLocks/>
          </p:cNvGraphicFramePr>
          <p:nvPr>
            <p:extLst/>
          </p:nvPr>
        </p:nvGraphicFramePr>
        <p:xfrm>
          <a:off x="5823856" y="2119539"/>
          <a:ext cx="2286000" cy="2560320"/>
        </p:xfrm>
        <a:graphic>
          <a:graphicData uri="http://schemas.openxmlformats.org/drawingml/2006/table">
            <a:tbl>
              <a:tblPr firstRow="1" bandRow="1">
                <a:tableStyleId>{5C22544A-7EE6-4342-B048-85BDC9FD1C3A}</a:tableStyleId>
              </a:tblPr>
              <a:tblGrid>
                <a:gridCol w="1143000"/>
                <a:gridCol w="1143000"/>
              </a:tblGrid>
              <a:tr h="322360">
                <a:tc>
                  <a:txBody>
                    <a:bodyPr/>
                    <a:lstStyle/>
                    <a:p>
                      <a:r>
                        <a:rPr lang="en-US" dirty="0" smtClean="0"/>
                        <a:t>S1</a:t>
                      </a:r>
                      <a:endParaRPr lang="en-US" dirty="0"/>
                    </a:p>
                  </a:txBody>
                  <a:tcPr/>
                </a:tc>
                <a:tc>
                  <a:txBody>
                    <a:bodyPr/>
                    <a:lstStyle/>
                    <a:p>
                      <a:r>
                        <a:rPr lang="en-US" dirty="0" smtClean="0"/>
                        <a:t>S2</a:t>
                      </a:r>
                      <a:endParaRPr lang="en-US" dirty="0"/>
                    </a:p>
                  </a:txBody>
                  <a:tcPr/>
                </a:tc>
              </a:tr>
              <a:tr h="322360">
                <a:tc>
                  <a:txBody>
                    <a:bodyPr/>
                    <a:lstStyle/>
                    <a:p>
                      <a:r>
                        <a:rPr lang="en-US" dirty="0" smtClean="0"/>
                        <a:t>1</a:t>
                      </a:r>
                      <a:endParaRPr lang="en-US" dirty="0"/>
                    </a:p>
                  </a:txBody>
                  <a:tcPr/>
                </a:tc>
                <a:tc>
                  <a:txBody>
                    <a:bodyPr/>
                    <a:lstStyle/>
                    <a:p>
                      <a:r>
                        <a:rPr lang="en-US" dirty="0" smtClean="0"/>
                        <a:t>1</a:t>
                      </a:r>
                      <a:endParaRPr lang="en-US" dirty="0"/>
                    </a:p>
                  </a:txBody>
                  <a:tcPr/>
                </a:tc>
              </a:tr>
              <a:tr h="322360">
                <a:tc>
                  <a:txBody>
                    <a:bodyPr/>
                    <a:lstStyle/>
                    <a:p>
                      <a:r>
                        <a:rPr lang="en-US" dirty="0" smtClean="0"/>
                        <a:t>2</a:t>
                      </a:r>
                      <a:endParaRPr lang="en-US" dirty="0"/>
                    </a:p>
                  </a:txBody>
                  <a:tcPr/>
                </a:tc>
                <a:tc>
                  <a:txBody>
                    <a:bodyPr/>
                    <a:lstStyle/>
                    <a:p>
                      <a:r>
                        <a:rPr lang="en-US" dirty="0" smtClean="0"/>
                        <a:t>2</a:t>
                      </a:r>
                      <a:endParaRPr lang="en-US" dirty="0"/>
                    </a:p>
                  </a:txBody>
                  <a:tcPr/>
                </a:tc>
              </a:tr>
              <a:tr h="322360">
                <a:tc>
                  <a:txBody>
                    <a:bodyPr/>
                    <a:lstStyle/>
                    <a:p>
                      <a:r>
                        <a:rPr lang="en-US" dirty="0" smtClean="0"/>
                        <a:t>3</a:t>
                      </a:r>
                      <a:endParaRPr lang="en-US" dirty="0"/>
                    </a:p>
                  </a:txBody>
                  <a:tcPr/>
                </a:tc>
                <a:tc>
                  <a:txBody>
                    <a:bodyPr/>
                    <a:lstStyle/>
                    <a:p>
                      <a:r>
                        <a:rPr lang="en-US" dirty="0" smtClean="0"/>
                        <a:t>3</a:t>
                      </a:r>
                      <a:endParaRPr lang="en-US" dirty="0"/>
                    </a:p>
                  </a:txBody>
                  <a:tcPr/>
                </a:tc>
              </a:tr>
              <a:tr h="322360">
                <a:tc>
                  <a:txBody>
                    <a:bodyPr/>
                    <a:lstStyle/>
                    <a:p>
                      <a:r>
                        <a:rPr lang="en-US" dirty="0" smtClean="0"/>
                        <a:t>4</a:t>
                      </a:r>
                      <a:endParaRPr lang="en-US" dirty="0"/>
                    </a:p>
                  </a:txBody>
                  <a:tcPr/>
                </a:tc>
                <a:tc>
                  <a:txBody>
                    <a:bodyPr/>
                    <a:lstStyle/>
                    <a:p>
                      <a:r>
                        <a:rPr lang="en-US" dirty="0" smtClean="0"/>
                        <a:t>4</a:t>
                      </a:r>
                      <a:endParaRPr lang="en-US" dirty="0"/>
                    </a:p>
                  </a:txBody>
                  <a:tcPr/>
                </a:tc>
              </a:tr>
              <a:tr h="322360">
                <a:tc>
                  <a:txBody>
                    <a:bodyPr/>
                    <a:lstStyle/>
                    <a:p>
                      <a:r>
                        <a:rPr lang="en-US" dirty="0" smtClean="0"/>
                        <a:t>5</a:t>
                      </a:r>
                      <a:endParaRPr lang="en-US" dirty="0"/>
                    </a:p>
                  </a:txBody>
                  <a:tcPr/>
                </a:tc>
                <a:tc>
                  <a:txBody>
                    <a:bodyPr/>
                    <a:lstStyle/>
                    <a:p>
                      <a:r>
                        <a:rPr lang="en-US" dirty="0" smtClean="0"/>
                        <a:t>5</a:t>
                      </a:r>
                      <a:endParaRPr lang="en-US" dirty="0"/>
                    </a:p>
                  </a:txBody>
                  <a:tcPr/>
                </a:tc>
              </a:tr>
              <a:tr h="322360">
                <a:tc>
                  <a:txBody>
                    <a:bodyPr/>
                    <a:lstStyle/>
                    <a:p>
                      <a:r>
                        <a:rPr lang="en-US" dirty="0" smtClean="0"/>
                        <a:t>6</a:t>
                      </a:r>
                      <a:endParaRPr lang="en-US" dirty="0"/>
                    </a:p>
                  </a:txBody>
                  <a:tcPr/>
                </a:tc>
                <a:tc>
                  <a:txBody>
                    <a:bodyPr/>
                    <a:lstStyle/>
                    <a:p>
                      <a:r>
                        <a:rPr lang="en-US" dirty="0" smtClean="0"/>
                        <a:t>6</a:t>
                      </a:r>
                      <a:endParaRPr lang="en-US" dirty="0"/>
                    </a:p>
                  </a:txBody>
                  <a:tcPr/>
                </a:tc>
              </a:tr>
            </a:tbl>
          </a:graphicData>
        </a:graphic>
      </p:graphicFrame>
      <p:graphicFrame>
        <p:nvGraphicFramePr>
          <p:cNvPr id="7" name="Table 6"/>
          <p:cNvGraphicFramePr>
            <a:graphicFrameLocks noGrp="1"/>
          </p:cNvGraphicFramePr>
          <p:nvPr>
            <p:extLst/>
          </p:nvPr>
        </p:nvGraphicFramePr>
        <p:xfrm>
          <a:off x="8316684" y="2085883"/>
          <a:ext cx="3254832" cy="2593976"/>
        </p:xfrm>
        <a:graphic>
          <a:graphicData uri="http://schemas.openxmlformats.org/drawingml/2006/table">
            <a:tbl>
              <a:tblPr firstRow="1" bandRow="1">
                <a:tableStyleId>{5C22544A-7EE6-4342-B048-85BDC9FD1C3A}</a:tableStyleId>
              </a:tblPr>
              <a:tblGrid>
                <a:gridCol w="1084944"/>
                <a:gridCol w="1084944"/>
                <a:gridCol w="1084944"/>
              </a:tblGrid>
              <a:tr h="370568">
                <a:tc>
                  <a:txBody>
                    <a:bodyPr/>
                    <a:lstStyle/>
                    <a:p>
                      <a:r>
                        <a:rPr lang="en-US" dirty="0" smtClean="0"/>
                        <a:t>T1</a:t>
                      </a:r>
                      <a:endParaRPr lang="en-US" dirty="0"/>
                    </a:p>
                  </a:txBody>
                  <a:tcPr/>
                </a:tc>
                <a:tc>
                  <a:txBody>
                    <a:bodyPr/>
                    <a:lstStyle/>
                    <a:p>
                      <a:r>
                        <a:rPr lang="en-US" dirty="0" smtClean="0"/>
                        <a:t>T2</a:t>
                      </a:r>
                      <a:endParaRPr lang="en-US" dirty="0"/>
                    </a:p>
                  </a:txBody>
                  <a:tcPr/>
                </a:tc>
                <a:tc>
                  <a:txBody>
                    <a:bodyPr/>
                    <a:lstStyle/>
                    <a:p>
                      <a:r>
                        <a:rPr lang="en-US" dirty="0" smtClean="0"/>
                        <a:t>T3</a:t>
                      </a:r>
                      <a:endParaRPr lang="en-US" dirty="0"/>
                    </a:p>
                  </a:txBody>
                  <a:tcPr/>
                </a:tc>
              </a:tr>
              <a:tr h="370568">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r>
              <a:tr h="370568">
                <a:tc>
                  <a:txBody>
                    <a:bodyPr/>
                    <a:lstStyle/>
                    <a:p>
                      <a:r>
                        <a:rPr lang="en-US" dirty="0" smtClean="0"/>
                        <a:t>2</a:t>
                      </a:r>
                      <a:endParaRPr lang="en-US" dirty="0"/>
                    </a:p>
                  </a:txBody>
                  <a:tcPr/>
                </a:tc>
                <a:tc>
                  <a:txBody>
                    <a:bodyPr/>
                    <a:lstStyle/>
                    <a:p>
                      <a:r>
                        <a:rPr lang="en-US" dirty="0" smtClean="0"/>
                        <a:t>2</a:t>
                      </a:r>
                      <a:endParaRPr lang="en-US" dirty="0"/>
                    </a:p>
                  </a:txBody>
                  <a:tcPr/>
                </a:tc>
                <a:tc>
                  <a:txBody>
                    <a:bodyPr/>
                    <a:lstStyle/>
                    <a:p>
                      <a:r>
                        <a:rPr lang="en-US" dirty="0" smtClean="0"/>
                        <a:t>2</a:t>
                      </a:r>
                      <a:endParaRPr lang="en-US" dirty="0"/>
                    </a:p>
                  </a:txBody>
                  <a:tcPr/>
                </a:tc>
              </a:tr>
              <a:tr h="370568">
                <a:tc>
                  <a:txBody>
                    <a:bodyPr/>
                    <a:lstStyle/>
                    <a:p>
                      <a:r>
                        <a:rPr lang="en-US" dirty="0" smtClean="0"/>
                        <a:t>3</a:t>
                      </a:r>
                      <a:endParaRPr lang="en-US" dirty="0"/>
                    </a:p>
                  </a:txBody>
                  <a:tcPr/>
                </a:tc>
                <a:tc>
                  <a:txBody>
                    <a:bodyPr/>
                    <a:lstStyle/>
                    <a:p>
                      <a:r>
                        <a:rPr lang="en-US" dirty="0" smtClean="0"/>
                        <a:t>3</a:t>
                      </a:r>
                      <a:endParaRPr lang="en-US" dirty="0"/>
                    </a:p>
                  </a:txBody>
                  <a:tcPr/>
                </a:tc>
                <a:tc>
                  <a:txBody>
                    <a:bodyPr/>
                    <a:lstStyle/>
                    <a:p>
                      <a:r>
                        <a:rPr lang="en-US" dirty="0" smtClean="0"/>
                        <a:t>3</a:t>
                      </a:r>
                      <a:endParaRPr lang="en-US" dirty="0"/>
                    </a:p>
                  </a:txBody>
                  <a:tcPr/>
                </a:tc>
              </a:tr>
              <a:tr h="370568">
                <a:tc>
                  <a:txBody>
                    <a:bodyPr/>
                    <a:lstStyle/>
                    <a:p>
                      <a:r>
                        <a:rPr lang="en-US" dirty="0" smtClean="0"/>
                        <a:t>4</a:t>
                      </a:r>
                      <a:endParaRPr lang="en-US" dirty="0"/>
                    </a:p>
                  </a:txBody>
                  <a:tcPr/>
                </a:tc>
                <a:tc>
                  <a:txBody>
                    <a:bodyPr/>
                    <a:lstStyle/>
                    <a:p>
                      <a:r>
                        <a:rPr lang="en-US" dirty="0" smtClean="0"/>
                        <a:t>4</a:t>
                      </a:r>
                      <a:endParaRPr lang="en-US" dirty="0"/>
                    </a:p>
                  </a:txBody>
                  <a:tcPr/>
                </a:tc>
                <a:tc>
                  <a:txBody>
                    <a:bodyPr/>
                    <a:lstStyle/>
                    <a:p>
                      <a:r>
                        <a:rPr lang="en-US" dirty="0" smtClean="0"/>
                        <a:t>4</a:t>
                      </a:r>
                      <a:endParaRPr lang="en-US" dirty="0"/>
                    </a:p>
                  </a:txBody>
                  <a:tcPr/>
                </a:tc>
              </a:tr>
              <a:tr h="370568">
                <a:tc>
                  <a:txBody>
                    <a:bodyPr/>
                    <a:lstStyle/>
                    <a:p>
                      <a:r>
                        <a:rPr lang="en-US" dirty="0" smtClean="0"/>
                        <a:t>5</a:t>
                      </a:r>
                      <a:endParaRPr lang="en-US" dirty="0"/>
                    </a:p>
                  </a:txBody>
                  <a:tcPr/>
                </a:tc>
                <a:tc>
                  <a:txBody>
                    <a:bodyPr/>
                    <a:lstStyle/>
                    <a:p>
                      <a:r>
                        <a:rPr lang="en-US" dirty="0" smtClean="0"/>
                        <a:t>5</a:t>
                      </a:r>
                      <a:endParaRPr lang="en-US" dirty="0"/>
                    </a:p>
                  </a:txBody>
                  <a:tcPr/>
                </a:tc>
                <a:tc>
                  <a:txBody>
                    <a:bodyPr/>
                    <a:lstStyle/>
                    <a:p>
                      <a:r>
                        <a:rPr lang="en-US" dirty="0" smtClean="0"/>
                        <a:t>5</a:t>
                      </a:r>
                      <a:endParaRPr lang="en-US" dirty="0"/>
                    </a:p>
                  </a:txBody>
                  <a:tcPr/>
                </a:tc>
              </a:tr>
              <a:tr h="370568">
                <a:tc>
                  <a:txBody>
                    <a:bodyPr/>
                    <a:lstStyle/>
                    <a:p>
                      <a:r>
                        <a:rPr lang="en-US" dirty="0" smtClean="0"/>
                        <a:t>6</a:t>
                      </a:r>
                      <a:endParaRPr lang="en-US" dirty="0"/>
                    </a:p>
                  </a:txBody>
                  <a:tcPr/>
                </a:tc>
                <a:tc>
                  <a:txBody>
                    <a:bodyPr/>
                    <a:lstStyle/>
                    <a:p>
                      <a:r>
                        <a:rPr lang="en-US" dirty="0" smtClean="0"/>
                        <a:t>6</a:t>
                      </a:r>
                      <a:endParaRPr lang="en-US" dirty="0"/>
                    </a:p>
                  </a:txBody>
                  <a:tcPr/>
                </a:tc>
                <a:tc>
                  <a:txBody>
                    <a:bodyPr/>
                    <a:lstStyle/>
                    <a:p>
                      <a:r>
                        <a:rPr lang="en-US" dirty="0" smtClean="0"/>
                        <a:t>6</a:t>
                      </a:r>
                      <a:endParaRPr lang="en-US" dirty="0"/>
                    </a:p>
                  </a:txBody>
                  <a:tcPr/>
                </a:tc>
              </a:tr>
            </a:tbl>
          </a:graphicData>
        </a:graphic>
      </p:graphicFrame>
      <p:sp>
        <p:nvSpPr>
          <p:cNvPr id="8" name="TextBox 7"/>
          <p:cNvSpPr txBox="1"/>
          <p:nvPr/>
        </p:nvSpPr>
        <p:spPr>
          <a:xfrm>
            <a:off x="838200" y="4953000"/>
            <a:ext cx="10733316" cy="369332"/>
          </a:xfrm>
          <a:prstGeom prst="rect">
            <a:avLst/>
          </a:prstGeom>
          <a:noFill/>
        </p:spPr>
        <p:txBody>
          <a:bodyPr wrap="square" rtlCol="0">
            <a:spAutoFit/>
          </a:bodyPr>
          <a:lstStyle/>
          <a:p>
            <a:r>
              <a:rPr lang="en-US" dirty="0" smtClean="0"/>
              <a:t>     Grade 9				Grade 10				      Grade 11					Grade 12	</a:t>
            </a:r>
            <a:endParaRPr lang="en-US" dirty="0"/>
          </a:p>
        </p:txBody>
      </p:sp>
    </p:spTree>
    <p:extLst>
      <p:ext uri="{BB962C8B-B14F-4D97-AF65-F5344CB8AC3E}">
        <p14:creationId xmlns:p14="http://schemas.microsoft.com/office/powerpoint/2010/main" val="3420083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209800" y="838200"/>
            <a:ext cx="7924800" cy="762000"/>
          </a:xfrm>
        </p:spPr>
        <p:txBody>
          <a:bodyPr>
            <a:normAutofit/>
          </a:bodyPr>
          <a:lstStyle/>
          <a:p>
            <a:pPr>
              <a:defRPr/>
            </a:pPr>
            <a:r>
              <a:rPr lang="en-US" dirty="0" smtClean="0"/>
              <a:t>Freshman Course Offerings</a:t>
            </a:r>
          </a:p>
        </p:txBody>
      </p:sp>
      <p:sp>
        <p:nvSpPr>
          <p:cNvPr id="16387" name="Rectangle 3"/>
          <p:cNvSpPr>
            <a:spLocks noGrp="1" noChangeArrowheads="1"/>
          </p:cNvSpPr>
          <p:nvPr>
            <p:ph idx="1"/>
          </p:nvPr>
        </p:nvSpPr>
        <p:spPr>
          <a:xfrm>
            <a:off x="2027238" y="1828800"/>
            <a:ext cx="8183562" cy="4343400"/>
          </a:xfrm>
        </p:spPr>
        <p:txBody>
          <a:bodyPr>
            <a:normAutofit fontScale="85000" lnSpcReduction="20000"/>
          </a:bodyPr>
          <a:lstStyle/>
          <a:p>
            <a:pPr>
              <a:buFont typeface="Wingdings 2"/>
              <a:buChar char=""/>
              <a:defRPr/>
            </a:pPr>
            <a:r>
              <a:rPr lang="en-US" sz="2400" dirty="0">
                <a:latin typeface="Verdana Ref" pitchFamily="34" charset="0"/>
              </a:rPr>
              <a:t>English or Honors English</a:t>
            </a:r>
          </a:p>
          <a:p>
            <a:pPr>
              <a:buFont typeface="Wingdings 2"/>
              <a:buChar char=""/>
              <a:defRPr/>
            </a:pPr>
            <a:r>
              <a:rPr lang="en-US" sz="2400" dirty="0">
                <a:latin typeface="Verdana Ref" pitchFamily="34" charset="0"/>
              </a:rPr>
              <a:t>Algebra 1 or Geometry</a:t>
            </a:r>
          </a:p>
          <a:p>
            <a:pPr>
              <a:buFont typeface="Wingdings 2"/>
              <a:buChar char=""/>
              <a:defRPr/>
            </a:pPr>
            <a:r>
              <a:rPr lang="en-US" sz="2400" dirty="0">
                <a:latin typeface="Verdana Ref" pitchFamily="34" charset="0"/>
              </a:rPr>
              <a:t>Fine Arts: Music &amp; Art</a:t>
            </a:r>
          </a:p>
          <a:p>
            <a:pPr>
              <a:buFont typeface="Wingdings 2"/>
              <a:buChar char=""/>
              <a:defRPr/>
            </a:pPr>
            <a:r>
              <a:rPr lang="en-US" sz="2400" dirty="0">
                <a:latin typeface="Verdana Ref" pitchFamily="34" charset="0"/>
              </a:rPr>
              <a:t>Social Studies: Law &amp; Community </a:t>
            </a:r>
          </a:p>
          <a:p>
            <a:pPr>
              <a:buFont typeface="Wingdings 2"/>
              <a:buChar char=""/>
              <a:defRPr/>
            </a:pPr>
            <a:r>
              <a:rPr lang="en-US" sz="2400" dirty="0">
                <a:latin typeface="Verdana Ref" pitchFamily="34" charset="0"/>
              </a:rPr>
              <a:t>Earth and Physical Science </a:t>
            </a:r>
            <a:r>
              <a:rPr lang="en-US" sz="2400" dirty="0" smtClean="0">
                <a:latin typeface="Verdana Ref" pitchFamily="34" charset="0"/>
              </a:rPr>
              <a:t>PE/Fitness</a:t>
            </a:r>
            <a:r>
              <a:rPr lang="en-US" sz="2400" dirty="0">
                <a:latin typeface="Verdana Ref" pitchFamily="34" charset="0"/>
              </a:rPr>
              <a:t>, PE, Yoga, Strength &amp; </a:t>
            </a:r>
            <a:r>
              <a:rPr lang="en-US" sz="2400" dirty="0" smtClean="0">
                <a:latin typeface="Verdana Ref" pitchFamily="34" charset="0"/>
              </a:rPr>
              <a:t>Conditioning </a:t>
            </a:r>
            <a:endParaRPr lang="en-US" sz="2400" dirty="0">
              <a:latin typeface="Verdana Ref" pitchFamily="34" charset="0"/>
            </a:endParaRPr>
          </a:p>
          <a:p>
            <a:pPr>
              <a:buFont typeface="Wingdings 2"/>
              <a:buChar char=""/>
              <a:defRPr/>
            </a:pPr>
            <a:r>
              <a:rPr lang="en-US" sz="2400" dirty="0" smtClean="0">
                <a:latin typeface="Verdana Ref" pitchFamily="34" charset="0"/>
              </a:rPr>
              <a:t>VCTE: </a:t>
            </a:r>
            <a:r>
              <a:rPr lang="en-US" sz="2400" dirty="0">
                <a:latin typeface="Verdana Ref" pitchFamily="34" charset="0"/>
              </a:rPr>
              <a:t>Health, </a:t>
            </a:r>
            <a:r>
              <a:rPr lang="en-US" sz="2400" dirty="0" smtClean="0">
                <a:latin typeface="Verdana Ref" pitchFamily="34" charset="0"/>
              </a:rPr>
              <a:t>Robotics, </a:t>
            </a:r>
            <a:r>
              <a:rPr lang="en-US" sz="2400" dirty="0">
                <a:latin typeface="Verdana Ref" pitchFamily="34" charset="0"/>
              </a:rPr>
              <a:t>Marketing, Woods, Metals, Web Design, Digital Design</a:t>
            </a:r>
          </a:p>
          <a:p>
            <a:pPr>
              <a:buFont typeface="Wingdings 2"/>
              <a:buChar char=""/>
              <a:defRPr/>
            </a:pPr>
            <a:r>
              <a:rPr lang="en-US" sz="2400" dirty="0">
                <a:latin typeface="Verdana Ref" pitchFamily="34" charset="0"/>
              </a:rPr>
              <a:t>We are offering SPANISH 1 for grade 9</a:t>
            </a:r>
          </a:p>
          <a:p>
            <a:pPr>
              <a:buFont typeface="Wingdings 2"/>
              <a:buChar char=""/>
              <a:defRPr/>
            </a:pPr>
            <a:r>
              <a:rPr lang="en-US" sz="2400" dirty="0">
                <a:latin typeface="Verdana Ref" pitchFamily="34" charset="0"/>
              </a:rPr>
              <a:t>For more course offerings, see course description booklet at CHS website</a:t>
            </a:r>
          </a:p>
          <a:p>
            <a:pPr>
              <a:buFont typeface="Wingdings 2"/>
              <a:buChar char=""/>
              <a:defRPr/>
            </a:pPr>
            <a:endParaRPr lang="en-US" sz="2400" dirty="0">
              <a:latin typeface="Verdana Ref" pitchFamily="34" charset="0"/>
            </a:endParaRPr>
          </a:p>
        </p:txBody>
      </p:sp>
    </p:spTree>
    <p:extLst>
      <p:ext uri="{BB962C8B-B14F-4D97-AF65-F5344CB8AC3E}">
        <p14:creationId xmlns:p14="http://schemas.microsoft.com/office/powerpoint/2010/main" val="24056933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New Classes for 9</a:t>
            </a:r>
            <a:r>
              <a:rPr lang="en-US" baseline="30000" dirty="0" smtClean="0"/>
              <a:t>th</a:t>
            </a:r>
            <a:r>
              <a:rPr lang="en-US" dirty="0" smtClean="0"/>
              <a:t> graders in 2017-18</a:t>
            </a:r>
            <a:endParaRPr lang="en-US" dirty="0"/>
          </a:p>
        </p:txBody>
      </p:sp>
      <p:sp>
        <p:nvSpPr>
          <p:cNvPr id="3" name="Content Placeholder 2"/>
          <p:cNvSpPr>
            <a:spLocks noGrp="1"/>
          </p:cNvSpPr>
          <p:nvPr>
            <p:ph idx="1"/>
          </p:nvPr>
        </p:nvSpPr>
        <p:spPr/>
        <p:txBody>
          <a:bodyPr/>
          <a:lstStyle/>
          <a:p>
            <a:r>
              <a:rPr lang="en-US" dirty="0" smtClean="0"/>
              <a:t>Floral Design</a:t>
            </a:r>
          </a:p>
          <a:p>
            <a:r>
              <a:rPr lang="en-US" dirty="0" smtClean="0"/>
              <a:t>Landscape Design</a:t>
            </a:r>
          </a:p>
          <a:p>
            <a:r>
              <a:rPr lang="en-US" dirty="0" smtClean="0"/>
              <a:t>American Sign Language</a:t>
            </a:r>
          </a:p>
          <a:p>
            <a:r>
              <a:rPr lang="en-US" dirty="0" smtClean="0"/>
              <a:t>Computer Applications</a:t>
            </a:r>
          </a:p>
          <a:p>
            <a:endParaRPr lang="en-US" dirty="0"/>
          </a:p>
        </p:txBody>
      </p:sp>
    </p:spTree>
    <p:extLst>
      <p:ext uri="{BB962C8B-B14F-4D97-AF65-F5344CB8AC3E}">
        <p14:creationId xmlns:p14="http://schemas.microsoft.com/office/powerpoint/2010/main" val="1254113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9</a:t>
            </a:r>
            <a:r>
              <a:rPr lang="en-US" baseline="30000" dirty="0" smtClean="0"/>
              <a:t>th</a:t>
            </a:r>
            <a:r>
              <a:rPr lang="en-US" dirty="0" smtClean="0"/>
              <a:t> Grade Schedule</a:t>
            </a:r>
            <a:endParaRPr lang="en-US" dirty="0"/>
          </a:p>
        </p:txBody>
      </p:sp>
      <p:graphicFrame>
        <p:nvGraphicFramePr>
          <p:cNvPr id="4" name="Content Placeholder 3"/>
          <p:cNvGraphicFramePr>
            <a:graphicFrameLocks noGrp="1"/>
          </p:cNvGraphicFramePr>
          <p:nvPr>
            <p:ph idx="1"/>
            <p:extLst/>
          </p:nvPr>
        </p:nvGraphicFramePr>
        <p:xfrm>
          <a:off x="838200" y="2318658"/>
          <a:ext cx="5638800" cy="2834640"/>
        </p:xfrm>
        <a:graphic>
          <a:graphicData uri="http://schemas.openxmlformats.org/drawingml/2006/table">
            <a:tbl>
              <a:tblPr firstRow="1" bandRow="1">
                <a:tableStyleId>{5C22544A-7EE6-4342-B048-85BDC9FD1C3A}</a:tableStyleId>
              </a:tblPr>
              <a:tblGrid>
                <a:gridCol w="511629"/>
                <a:gridCol w="1698171"/>
                <a:gridCol w="2090057"/>
                <a:gridCol w="1338943"/>
              </a:tblGrid>
              <a:tr h="519635">
                <a:tc>
                  <a:txBody>
                    <a:bodyPr/>
                    <a:lstStyle/>
                    <a:p>
                      <a:r>
                        <a:rPr lang="en-US" dirty="0" err="1" smtClean="0"/>
                        <a:t>Pd</a:t>
                      </a:r>
                      <a:r>
                        <a:rPr lang="en-US" dirty="0" smtClean="0"/>
                        <a:t> </a:t>
                      </a:r>
                      <a:endParaRPr lang="en-US" dirty="0"/>
                    </a:p>
                  </a:txBody>
                  <a:tcPr/>
                </a:tc>
                <a:tc>
                  <a:txBody>
                    <a:bodyPr/>
                    <a:lstStyle/>
                    <a:p>
                      <a:r>
                        <a:rPr lang="en-US" dirty="0" smtClean="0"/>
                        <a:t>Semester 1</a:t>
                      </a:r>
                      <a:endParaRPr lang="en-US" dirty="0"/>
                    </a:p>
                  </a:txBody>
                  <a:tcPr/>
                </a:tc>
                <a:tc>
                  <a:txBody>
                    <a:bodyPr/>
                    <a:lstStyle/>
                    <a:p>
                      <a:r>
                        <a:rPr lang="en-US" dirty="0" smtClean="0"/>
                        <a:t>Semester 2</a:t>
                      </a:r>
                      <a:endParaRPr lang="en-US" dirty="0"/>
                    </a:p>
                  </a:txBody>
                  <a:tcPr/>
                </a:tc>
                <a:tc>
                  <a:txBody>
                    <a:bodyPr/>
                    <a:lstStyle/>
                    <a:p>
                      <a:r>
                        <a:rPr lang="en-US" dirty="0" smtClean="0"/>
                        <a:t>Yearly Credit</a:t>
                      </a:r>
                      <a:endParaRPr lang="en-US" dirty="0"/>
                    </a:p>
                  </a:txBody>
                  <a:tcPr/>
                </a:tc>
              </a:tr>
              <a:tr h="296934">
                <a:tc>
                  <a:txBody>
                    <a:bodyPr/>
                    <a:lstStyle/>
                    <a:p>
                      <a:r>
                        <a:rPr lang="en-US" dirty="0" smtClean="0"/>
                        <a:t>1</a:t>
                      </a:r>
                      <a:endParaRPr lang="en-US" dirty="0"/>
                    </a:p>
                  </a:txBody>
                  <a:tcPr/>
                </a:tc>
                <a:tc>
                  <a:txBody>
                    <a:bodyPr/>
                    <a:lstStyle/>
                    <a:p>
                      <a:r>
                        <a:rPr lang="en-US" dirty="0" smtClean="0"/>
                        <a:t>English</a:t>
                      </a:r>
                      <a:r>
                        <a:rPr lang="en-US" baseline="0" dirty="0" smtClean="0"/>
                        <a:t> 9A</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English</a:t>
                      </a:r>
                      <a:r>
                        <a:rPr lang="en-US" baseline="0" dirty="0" smtClean="0"/>
                        <a:t> 9B</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a:t>
                      </a:r>
                    </a:p>
                  </a:txBody>
                  <a:tcPr/>
                </a:tc>
              </a:tr>
              <a:tr h="296934">
                <a:tc>
                  <a:txBody>
                    <a:bodyPr/>
                    <a:lstStyle/>
                    <a:p>
                      <a:r>
                        <a:rPr lang="en-US" dirty="0" smtClean="0"/>
                        <a:t>2</a:t>
                      </a:r>
                      <a:endParaRPr lang="en-US" dirty="0"/>
                    </a:p>
                  </a:txBody>
                  <a:tcPr/>
                </a:tc>
                <a:tc>
                  <a:txBody>
                    <a:bodyPr/>
                    <a:lstStyle/>
                    <a:p>
                      <a:r>
                        <a:rPr lang="en-US" dirty="0" smtClean="0"/>
                        <a:t>Algebra 1A</a:t>
                      </a:r>
                      <a:endParaRPr lang="en-US" dirty="0"/>
                    </a:p>
                  </a:txBody>
                  <a:tcPr/>
                </a:tc>
                <a:tc>
                  <a:txBody>
                    <a:bodyPr/>
                    <a:lstStyle/>
                    <a:p>
                      <a:r>
                        <a:rPr lang="en-US" dirty="0" smtClean="0"/>
                        <a:t>Algebra</a:t>
                      </a:r>
                      <a:r>
                        <a:rPr lang="en-US" baseline="0" dirty="0" smtClean="0"/>
                        <a:t> 1B</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a:t>
                      </a:r>
                    </a:p>
                  </a:txBody>
                  <a:tcPr/>
                </a:tc>
              </a:tr>
              <a:tr h="296934">
                <a:tc>
                  <a:txBody>
                    <a:bodyPr/>
                    <a:lstStyle/>
                    <a:p>
                      <a:r>
                        <a:rPr lang="en-US" dirty="0" smtClean="0"/>
                        <a:t>3</a:t>
                      </a:r>
                      <a:endParaRPr lang="en-US" dirty="0"/>
                    </a:p>
                  </a:txBody>
                  <a:tcPr/>
                </a:tc>
                <a:tc>
                  <a:txBody>
                    <a:bodyPr/>
                    <a:lstStyle/>
                    <a:p>
                      <a:r>
                        <a:rPr lang="en-US" dirty="0" smtClean="0"/>
                        <a:t>Science</a:t>
                      </a:r>
                      <a:r>
                        <a:rPr lang="en-US" baseline="0" dirty="0" smtClean="0"/>
                        <a:t> 9A</a:t>
                      </a:r>
                      <a:endParaRPr lang="en-US" dirty="0"/>
                    </a:p>
                  </a:txBody>
                  <a:tcPr/>
                </a:tc>
                <a:tc>
                  <a:txBody>
                    <a:bodyPr/>
                    <a:lstStyle/>
                    <a:p>
                      <a:r>
                        <a:rPr lang="en-US" dirty="0" smtClean="0"/>
                        <a:t>Science 9B</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a:t>
                      </a:r>
                    </a:p>
                  </a:txBody>
                  <a:tcPr/>
                </a:tc>
              </a:tr>
              <a:tr h="296934">
                <a:tc>
                  <a:txBody>
                    <a:bodyPr/>
                    <a:lstStyle/>
                    <a:p>
                      <a:r>
                        <a:rPr lang="en-US" dirty="0" smtClean="0"/>
                        <a:t>4</a:t>
                      </a:r>
                      <a:endParaRPr lang="en-US" dirty="0"/>
                    </a:p>
                  </a:txBody>
                  <a:tcPr/>
                </a:tc>
                <a:tc>
                  <a:txBody>
                    <a:bodyPr/>
                    <a:lstStyle/>
                    <a:p>
                      <a:r>
                        <a:rPr lang="en-US" dirty="0" smtClean="0"/>
                        <a:t>Law &amp; </a:t>
                      </a:r>
                      <a:r>
                        <a:rPr lang="en-US" dirty="0" err="1" smtClean="0"/>
                        <a:t>Comm</a:t>
                      </a:r>
                      <a:r>
                        <a:rPr lang="en-US" baseline="0" dirty="0" smtClean="0"/>
                        <a:t> A</a:t>
                      </a:r>
                      <a:endParaRPr lang="en-US" dirty="0"/>
                    </a:p>
                  </a:txBody>
                  <a:tcPr/>
                </a:tc>
                <a:tc>
                  <a:txBody>
                    <a:bodyPr/>
                    <a:lstStyle/>
                    <a:p>
                      <a:r>
                        <a:rPr lang="en-US" dirty="0" smtClean="0"/>
                        <a:t>Family Health B</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a:t>
                      </a:r>
                    </a:p>
                  </a:txBody>
                  <a:tcPr/>
                </a:tc>
              </a:tr>
              <a:tr h="296934">
                <a:tc>
                  <a:txBody>
                    <a:bodyPr/>
                    <a:lstStyle/>
                    <a:p>
                      <a:r>
                        <a:rPr lang="en-US" dirty="0" smtClean="0"/>
                        <a:t>5</a:t>
                      </a:r>
                      <a:endParaRPr lang="en-US" dirty="0"/>
                    </a:p>
                  </a:txBody>
                  <a:tcPr/>
                </a:tc>
                <a:tc>
                  <a:txBody>
                    <a:bodyPr/>
                    <a:lstStyle/>
                    <a:p>
                      <a:r>
                        <a:rPr lang="en-US" dirty="0" smtClean="0"/>
                        <a:t>PE A</a:t>
                      </a:r>
                      <a:endParaRPr lang="en-US" dirty="0"/>
                    </a:p>
                  </a:txBody>
                  <a:tcPr/>
                </a:tc>
                <a:tc>
                  <a:txBody>
                    <a:bodyPr/>
                    <a:lstStyle/>
                    <a:p>
                      <a:r>
                        <a:rPr lang="en-US" dirty="0" smtClean="0"/>
                        <a:t>PE B or Elective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a:t>
                      </a:r>
                    </a:p>
                  </a:txBody>
                  <a:tcPr/>
                </a:tc>
              </a:tr>
              <a:tr h="296934">
                <a:tc>
                  <a:txBody>
                    <a:bodyPr/>
                    <a:lstStyle/>
                    <a:p>
                      <a:r>
                        <a:rPr lang="en-US" dirty="0" smtClean="0"/>
                        <a:t>6</a:t>
                      </a:r>
                      <a:endParaRPr lang="en-US" dirty="0"/>
                    </a:p>
                  </a:txBody>
                  <a:tcPr/>
                </a:tc>
                <a:tc>
                  <a:txBody>
                    <a:bodyPr/>
                    <a:lstStyle/>
                    <a:p>
                      <a:r>
                        <a:rPr lang="en-US" dirty="0" smtClean="0"/>
                        <a:t>Elective A</a:t>
                      </a:r>
                      <a:endParaRPr lang="en-US" dirty="0"/>
                    </a:p>
                  </a:txBody>
                  <a:tcPr/>
                </a:tc>
                <a:tc>
                  <a:txBody>
                    <a:bodyPr/>
                    <a:lstStyle/>
                    <a:p>
                      <a:r>
                        <a:rPr lang="en-US" dirty="0" smtClean="0"/>
                        <a:t>Elective B</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a:t>
                      </a:r>
                    </a:p>
                  </a:txBody>
                  <a:tcPr/>
                </a:tc>
              </a:tr>
            </a:tbl>
          </a:graphicData>
        </a:graphic>
      </p:graphicFrame>
    </p:spTree>
    <p:extLst>
      <p:ext uri="{BB962C8B-B14F-4D97-AF65-F5344CB8AC3E}">
        <p14:creationId xmlns:p14="http://schemas.microsoft.com/office/powerpoint/2010/main" val="726058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Advanced 9</a:t>
            </a:r>
            <a:r>
              <a:rPr lang="en-US" baseline="30000" dirty="0" smtClean="0"/>
              <a:t>th</a:t>
            </a:r>
            <a:r>
              <a:rPr lang="en-US" dirty="0" smtClean="0"/>
              <a:t> Grade Schedule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08442159"/>
              </p:ext>
            </p:extLst>
          </p:nvPr>
        </p:nvGraphicFramePr>
        <p:xfrm>
          <a:off x="838199" y="2569030"/>
          <a:ext cx="8498307" cy="2560320"/>
        </p:xfrm>
        <a:graphic>
          <a:graphicData uri="http://schemas.openxmlformats.org/drawingml/2006/table">
            <a:tbl>
              <a:tblPr firstRow="1" bandRow="1">
                <a:tableStyleId>{5C22544A-7EE6-4342-B048-85BDC9FD1C3A}</a:tableStyleId>
              </a:tblPr>
              <a:tblGrid>
                <a:gridCol w="839075"/>
                <a:gridCol w="4311414"/>
                <a:gridCol w="3347818"/>
              </a:tblGrid>
              <a:tr h="272869">
                <a:tc>
                  <a:txBody>
                    <a:bodyPr/>
                    <a:lstStyle/>
                    <a:p>
                      <a:r>
                        <a:rPr lang="en-US" dirty="0" err="1" smtClean="0"/>
                        <a:t>Pd</a:t>
                      </a:r>
                      <a:endParaRPr lang="en-US" dirty="0"/>
                    </a:p>
                  </a:txBody>
                  <a:tcPr/>
                </a:tc>
                <a:tc>
                  <a:txBody>
                    <a:bodyPr/>
                    <a:lstStyle/>
                    <a:p>
                      <a:r>
                        <a:rPr lang="en-US" dirty="0" smtClean="0"/>
                        <a:t>Semester 1</a:t>
                      </a:r>
                      <a:endParaRPr lang="en-US" dirty="0"/>
                    </a:p>
                  </a:txBody>
                  <a:tcPr/>
                </a:tc>
                <a:tc>
                  <a:txBody>
                    <a:bodyPr/>
                    <a:lstStyle/>
                    <a:p>
                      <a:r>
                        <a:rPr lang="en-US" dirty="0" smtClean="0"/>
                        <a:t>Semester 2</a:t>
                      </a:r>
                      <a:endParaRPr lang="en-US" dirty="0"/>
                    </a:p>
                  </a:txBody>
                  <a:tcPr/>
                </a:tc>
              </a:tr>
              <a:tr h="272869">
                <a:tc>
                  <a:txBody>
                    <a:bodyPr/>
                    <a:lstStyle/>
                    <a:p>
                      <a:r>
                        <a:rPr lang="en-US" dirty="0" smtClean="0"/>
                        <a:t>1</a:t>
                      </a:r>
                      <a:endParaRPr lang="en-US" dirty="0"/>
                    </a:p>
                  </a:txBody>
                  <a:tcPr/>
                </a:tc>
                <a:tc>
                  <a:txBody>
                    <a:bodyPr/>
                    <a:lstStyle/>
                    <a:p>
                      <a:r>
                        <a:rPr lang="en-US" dirty="0" smtClean="0"/>
                        <a:t>Honors</a:t>
                      </a:r>
                      <a:r>
                        <a:rPr lang="en-US" baseline="0" dirty="0" smtClean="0"/>
                        <a:t> </a:t>
                      </a:r>
                      <a:r>
                        <a:rPr lang="en-US" dirty="0" smtClean="0"/>
                        <a:t>English</a:t>
                      </a:r>
                      <a:r>
                        <a:rPr lang="en-US" baseline="0" dirty="0" smtClean="0"/>
                        <a:t> 9A</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Honors English</a:t>
                      </a:r>
                      <a:r>
                        <a:rPr lang="en-US" baseline="0" dirty="0" smtClean="0"/>
                        <a:t> 9B</a:t>
                      </a:r>
                      <a:endParaRPr lang="en-US" dirty="0" smtClean="0"/>
                    </a:p>
                  </a:txBody>
                  <a:tcPr/>
                </a:tc>
              </a:tr>
              <a:tr h="272869">
                <a:tc>
                  <a:txBody>
                    <a:bodyPr/>
                    <a:lstStyle/>
                    <a:p>
                      <a:r>
                        <a:rPr lang="en-US" dirty="0" smtClean="0"/>
                        <a:t>2</a:t>
                      </a:r>
                      <a:endParaRPr lang="en-US" dirty="0"/>
                    </a:p>
                  </a:txBody>
                  <a:tcPr/>
                </a:tc>
                <a:tc>
                  <a:txBody>
                    <a:bodyPr/>
                    <a:lstStyle/>
                    <a:p>
                      <a:r>
                        <a:rPr lang="en-US" dirty="0" smtClean="0"/>
                        <a:t>Geometry A</a:t>
                      </a:r>
                      <a:endParaRPr lang="en-US" dirty="0"/>
                    </a:p>
                  </a:txBody>
                  <a:tcPr/>
                </a:tc>
                <a:tc>
                  <a:txBody>
                    <a:bodyPr/>
                    <a:lstStyle/>
                    <a:p>
                      <a:r>
                        <a:rPr lang="en-US" dirty="0" smtClean="0"/>
                        <a:t>Geometry</a:t>
                      </a:r>
                      <a:r>
                        <a:rPr lang="en-US" baseline="0" dirty="0" smtClean="0"/>
                        <a:t> B</a:t>
                      </a:r>
                      <a:endParaRPr lang="en-US" dirty="0"/>
                    </a:p>
                  </a:txBody>
                  <a:tcPr/>
                </a:tc>
              </a:tr>
              <a:tr h="272869">
                <a:tc>
                  <a:txBody>
                    <a:bodyPr/>
                    <a:lstStyle/>
                    <a:p>
                      <a:r>
                        <a:rPr lang="en-US" dirty="0" smtClean="0"/>
                        <a:t>3</a:t>
                      </a:r>
                      <a:endParaRPr lang="en-US" dirty="0"/>
                    </a:p>
                  </a:txBody>
                  <a:tcPr/>
                </a:tc>
                <a:tc>
                  <a:txBody>
                    <a:bodyPr/>
                    <a:lstStyle/>
                    <a:p>
                      <a:r>
                        <a:rPr lang="en-US" dirty="0" smtClean="0"/>
                        <a:t>Science</a:t>
                      </a:r>
                      <a:r>
                        <a:rPr lang="en-US" baseline="0" dirty="0" smtClean="0"/>
                        <a:t> 9A (Choose Honors)</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Science 9B </a:t>
                      </a:r>
                      <a:r>
                        <a:rPr lang="en-US" baseline="0" dirty="0" smtClean="0"/>
                        <a:t>Choose Honors)</a:t>
                      </a:r>
                      <a:endParaRPr lang="en-US" dirty="0" smtClean="0"/>
                    </a:p>
                  </a:txBody>
                  <a:tcPr/>
                </a:tc>
              </a:tr>
              <a:tr h="272869">
                <a:tc>
                  <a:txBody>
                    <a:bodyPr/>
                    <a:lstStyle/>
                    <a:p>
                      <a:r>
                        <a:rPr lang="en-US" dirty="0" smtClean="0"/>
                        <a:t>4</a:t>
                      </a:r>
                      <a:endParaRPr lang="en-US" dirty="0"/>
                    </a:p>
                  </a:txBody>
                  <a:tcPr/>
                </a:tc>
                <a:tc>
                  <a:txBody>
                    <a:bodyPr/>
                    <a:lstStyle/>
                    <a:p>
                      <a:r>
                        <a:rPr lang="en-US" dirty="0" smtClean="0"/>
                        <a:t>Law &amp; </a:t>
                      </a:r>
                      <a:r>
                        <a:rPr lang="en-US" dirty="0" err="1" smtClean="0"/>
                        <a:t>Comm</a:t>
                      </a:r>
                      <a:r>
                        <a:rPr lang="en-US" baseline="0" dirty="0" smtClean="0"/>
                        <a:t> A</a:t>
                      </a:r>
                      <a:endParaRPr lang="en-US" dirty="0"/>
                    </a:p>
                  </a:txBody>
                  <a:tcPr/>
                </a:tc>
                <a:tc>
                  <a:txBody>
                    <a:bodyPr/>
                    <a:lstStyle/>
                    <a:p>
                      <a:r>
                        <a:rPr lang="en-US" dirty="0" smtClean="0"/>
                        <a:t>Family Health B</a:t>
                      </a:r>
                      <a:endParaRPr lang="en-US" dirty="0"/>
                    </a:p>
                  </a:txBody>
                  <a:tcPr/>
                </a:tc>
              </a:tr>
              <a:tr h="272869">
                <a:tc>
                  <a:txBody>
                    <a:bodyPr/>
                    <a:lstStyle/>
                    <a:p>
                      <a:r>
                        <a:rPr lang="en-US" dirty="0" smtClean="0"/>
                        <a:t>5</a:t>
                      </a:r>
                      <a:endParaRPr lang="en-US" dirty="0"/>
                    </a:p>
                  </a:txBody>
                  <a:tcPr/>
                </a:tc>
                <a:tc>
                  <a:txBody>
                    <a:bodyPr/>
                    <a:lstStyle/>
                    <a:p>
                      <a:r>
                        <a:rPr lang="en-US" dirty="0" smtClean="0"/>
                        <a:t>Elective A</a:t>
                      </a:r>
                      <a:endParaRPr lang="en-US" dirty="0"/>
                    </a:p>
                  </a:txBody>
                  <a:tcPr/>
                </a:tc>
                <a:tc>
                  <a:txBody>
                    <a:bodyPr/>
                    <a:lstStyle/>
                    <a:p>
                      <a:r>
                        <a:rPr lang="en-US" smtClean="0"/>
                        <a:t>PE B</a:t>
                      </a:r>
                      <a:endParaRPr lang="en-US" dirty="0"/>
                    </a:p>
                  </a:txBody>
                  <a:tcPr/>
                </a:tc>
              </a:tr>
              <a:tr h="272869">
                <a:tc>
                  <a:txBody>
                    <a:bodyPr/>
                    <a:lstStyle/>
                    <a:p>
                      <a:r>
                        <a:rPr lang="en-US" dirty="0" smtClean="0"/>
                        <a:t>6</a:t>
                      </a:r>
                      <a:endParaRPr lang="en-US" dirty="0"/>
                    </a:p>
                  </a:txBody>
                  <a:tcPr/>
                </a:tc>
                <a:tc>
                  <a:txBody>
                    <a:bodyPr/>
                    <a:lstStyle/>
                    <a:p>
                      <a:r>
                        <a:rPr lang="en-US" dirty="0" smtClean="0"/>
                        <a:t>Spanish 1A</a:t>
                      </a:r>
                      <a:endParaRPr lang="en-US" dirty="0"/>
                    </a:p>
                  </a:txBody>
                  <a:tcPr/>
                </a:tc>
                <a:tc>
                  <a:txBody>
                    <a:bodyPr/>
                    <a:lstStyle/>
                    <a:p>
                      <a:r>
                        <a:rPr lang="en-US" dirty="0" smtClean="0"/>
                        <a:t>Spanish 1 B</a:t>
                      </a:r>
                      <a:endParaRPr lang="en-US" dirty="0"/>
                    </a:p>
                  </a:txBody>
                  <a:tcPr/>
                </a:tc>
              </a:tr>
            </a:tbl>
          </a:graphicData>
        </a:graphic>
      </p:graphicFrame>
    </p:spTree>
    <p:extLst>
      <p:ext uri="{BB962C8B-B14F-4D97-AF65-F5344CB8AC3E}">
        <p14:creationId xmlns:p14="http://schemas.microsoft.com/office/powerpoint/2010/main" val="8302891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133600" y="465139"/>
            <a:ext cx="7848600" cy="1431925"/>
          </a:xfrm>
        </p:spPr>
        <p:txBody>
          <a:bodyPr>
            <a:normAutofit/>
          </a:bodyPr>
          <a:lstStyle/>
          <a:p>
            <a:pPr>
              <a:defRPr/>
            </a:pPr>
            <a:r>
              <a:rPr lang="en-US" dirty="0" smtClean="0"/>
              <a:t>Course Description Sample: </a:t>
            </a:r>
            <a:br>
              <a:rPr lang="en-US" dirty="0" smtClean="0"/>
            </a:br>
            <a:r>
              <a:rPr lang="en-US" sz="2700" dirty="0" smtClean="0"/>
              <a:t>Web </a:t>
            </a:r>
            <a:r>
              <a:rPr lang="en-US" sz="2700" dirty="0"/>
              <a:t>site</a:t>
            </a:r>
            <a:r>
              <a:rPr lang="en-US" sz="2700" dirty="0" smtClean="0"/>
              <a:t>:</a:t>
            </a:r>
            <a:r>
              <a:rPr lang="en-US" dirty="0" smtClean="0">
                <a:latin typeface="Verdana Ref" pitchFamily="34" charset="0"/>
              </a:rPr>
              <a:t/>
            </a:r>
            <a:br>
              <a:rPr lang="en-US" dirty="0" smtClean="0">
                <a:latin typeface="Verdana Ref" pitchFamily="34" charset="0"/>
              </a:rPr>
            </a:br>
            <a:r>
              <a:rPr lang="en-US" sz="1800" dirty="0">
                <a:latin typeface="Verdana Ref" pitchFamily="34" charset="0"/>
              </a:rPr>
              <a:t>http://www.centralia.k12.wa.us/chs/site/default.asp</a:t>
            </a:r>
          </a:p>
        </p:txBody>
      </p:sp>
      <p:sp>
        <p:nvSpPr>
          <p:cNvPr id="17411" name="Rectangle 3"/>
          <p:cNvSpPr>
            <a:spLocks noGrp="1" noChangeArrowheads="1"/>
          </p:cNvSpPr>
          <p:nvPr>
            <p:ph idx="1"/>
          </p:nvPr>
        </p:nvSpPr>
        <p:spPr>
          <a:xfrm>
            <a:off x="1966119" y="2547257"/>
            <a:ext cx="8183562" cy="3886200"/>
          </a:xfrm>
        </p:spPr>
        <p:txBody>
          <a:bodyPr>
            <a:normAutofit fontScale="77500" lnSpcReduction="20000"/>
          </a:bodyPr>
          <a:lstStyle/>
          <a:p>
            <a:r>
              <a:rPr lang="en-US" sz="2000" b="1" dirty="0">
                <a:latin typeface="Segoe UI" pitchFamily="34" charset="0"/>
                <a:ea typeface="Segoe UI" pitchFamily="34" charset="0"/>
                <a:cs typeface="Segoe UI" pitchFamily="34" charset="0"/>
              </a:rPr>
              <a:t>STEM ROBOTICS 101 A &amp; B ** NEW in 2013-14*** </a:t>
            </a:r>
            <a:endParaRPr lang="en-US" sz="2000" dirty="0">
              <a:latin typeface="Segoe UI" pitchFamily="34" charset="0"/>
              <a:ea typeface="Segoe UI" pitchFamily="34" charset="0"/>
              <a:cs typeface="Segoe UI" pitchFamily="34" charset="0"/>
            </a:endParaRPr>
          </a:p>
          <a:p>
            <a:pPr lvl="1"/>
            <a:r>
              <a:rPr lang="fr-FR" sz="1600" b="1" dirty="0" err="1">
                <a:latin typeface="Segoe UI" pitchFamily="34" charset="0"/>
                <a:ea typeface="Segoe UI" pitchFamily="34" charset="0"/>
                <a:cs typeface="Segoe UI" pitchFamily="34" charset="0"/>
              </a:rPr>
              <a:t>Skyward</a:t>
            </a:r>
            <a:r>
              <a:rPr lang="fr-FR" sz="1600" b="1" dirty="0">
                <a:latin typeface="Segoe UI" pitchFamily="34" charset="0"/>
                <a:ea typeface="Segoe UI" pitchFamily="34" charset="0"/>
                <a:cs typeface="Segoe UI" pitchFamily="34" charset="0"/>
              </a:rPr>
              <a:t> Code: CTE 209 &amp; CTE 210 </a:t>
            </a:r>
            <a:endParaRPr lang="fr-FR" sz="1600" dirty="0">
              <a:latin typeface="Segoe UI" pitchFamily="34" charset="0"/>
              <a:ea typeface="Segoe UI" pitchFamily="34" charset="0"/>
              <a:cs typeface="Segoe UI" pitchFamily="34" charset="0"/>
            </a:endParaRPr>
          </a:p>
          <a:p>
            <a:r>
              <a:rPr lang="sv-SE" sz="2000" dirty="0">
                <a:latin typeface="Segoe UI" pitchFamily="34" charset="0"/>
                <a:ea typeface="Segoe UI" pitchFamily="34" charset="0"/>
                <a:cs typeface="Segoe UI" pitchFamily="34" charset="0"/>
              </a:rPr>
              <a:t>Grades: 9, 10, 11, 12 </a:t>
            </a:r>
          </a:p>
          <a:p>
            <a:r>
              <a:rPr lang="en-US" sz="2000" dirty="0">
                <a:latin typeface="Segoe UI" pitchFamily="34" charset="0"/>
                <a:ea typeface="Segoe UI" pitchFamily="34" charset="0"/>
                <a:cs typeface="Segoe UI" pitchFamily="34" charset="0"/>
              </a:rPr>
              <a:t>Course length: Two Semesters, One year </a:t>
            </a:r>
          </a:p>
          <a:p>
            <a:r>
              <a:rPr lang="en-US" sz="2000" dirty="0">
                <a:latin typeface="Segoe UI" pitchFamily="34" charset="0"/>
                <a:ea typeface="Segoe UI" pitchFamily="34" charset="0"/>
                <a:cs typeface="Segoe UI" pitchFamily="34" charset="0"/>
              </a:rPr>
              <a:t>Credit Type: CTE or Elective </a:t>
            </a:r>
          </a:p>
          <a:p>
            <a:r>
              <a:rPr lang="en-US" sz="2000" dirty="0">
                <a:latin typeface="Segoe UI" pitchFamily="34" charset="0"/>
                <a:ea typeface="Segoe UI" pitchFamily="34" charset="0"/>
                <a:cs typeface="Segoe UI" pitchFamily="34" charset="0"/>
              </a:rPr>
              <a:t>This course uses a hands-on approach to introduce the basic concepts in robotics, focusing on mobile robots and illustrations of current state of the art research and applications. This introductory course uses the LEGO MINDSTORMS NXT Education Base Set and NXT-G software to teach the class. In this course, basic concepts will be discussed, including coordinate transformations, sensors, path planning, kinematics, feedback, and feed-forward control, stressing the importance of integrating sensors, effectors and control. Students will work in teams to build and test increasingly more complex LEGO-based mobile robots, culminating in an end-of-semester robot contest. </a:t>
            </a:r>
          </a:p>
        </p:txBody>
      </p:sp>
    </p:spTree>
    <p:extLst>
      <p:ext uri="{BB962C8B-B14F-4D97-AF65-F5344CB8AC3E}">
        <p14:creationId xmlns:p14="http://schemas.microsoft.com/office/powerpoint/2010/main" val="4035933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209800" y="609600"/>
            <a:ext cx="7772400" cy="609600"/>
          </a:xfrm>
        </p:spPr>
        <p:txBody>
          <a:bodyPr>
            <a:normAutofit/>
          </a:bodyPr>
          <a:lstStyle/>
          <a:p>
            <a:pPr>
              <a:defRPr/>
            </a:pPr>
            <a:r>
              <a:rPr lang="en-US" dirty="0" smtClean="0"/>
              <a:t>Registration Process</a:t>
            </a:r>
            <a:r>
              <a:rPr lang="en-US" dirty="0" smtClean="0">
                <a:latin typeface="Verdana Ref" pitchFamily="34" charset="0"/>
              </a:rPr>
              <a:t>	</a:t>
            </a:r>
          </a:p>
        </p:txBody>
      </p:sp>
      <p:sp>
        <p:nvSpPr>
          <p:cNvPr id="18435" name="Rectangle 3"/>
          <p:cNvSpPr>
            <a:spLocks noGrp="1" noChangeArrowheads="1"/>
          </p:cNvSpPr>
          <p:nvPr>
            <p:ph idx="1"/>
          </p:nvPr>
        </p:nvSpPr>
        <p:spPr>
          <a:xfrm>
            <a:off x="2590800" y="1524000"/>
            <a:ext cx="7772400" cy="4495800"/>
          </a:xfrm>
        </p:spPr>
        <p:txBody>
          <a:bodyPr>
            <a:normAutofit fontScale="70000" lnSpcReduction="20000"/>
          </a:bodyPr>
          <a:lstStyle/>
          <a:p>
            <a:pPr lvl="1">
              <a:spcBef>
                <a:spcPct val="50000"/>
              </a:spcBef>
              <a:buFont typeface="Wingdings" pitchFamily="2" charset="2"/>
              <a:buChar char="§"/>
              <a:defRPr/>
            </a:pPr>
            <a:r>
              <a:rPr lang="en-US" b="1" dirty="0" smtClean="0">
                <a:latin typeface="Verdana Ref" pitchFamily="34" charset="0"/>
              </a:rPr>
              <a:t>LAST Name first, email address, cell phone</a:t>
            </a:r>
          </a:p>
          <a:p>
            <a:pPr lvl="1">
              <a:spcBef>
                <a:spcPct val="50000"/>
              </a:spcBef>
              <a:buFont typeface="Wingdings" pitchFamily="2" charset="2"/>
              <a:buChar char="§"/>
              <a:defRPr/>
            </a:pPr>
            <a:r>
              <a:rPr lang="en-US" b="1" dirty="0" smtClean="0">
                <a:latin typeface="Verdana Ref" pitchFamily="34" charset="0"/>
              </a:rPr>
              <a:t> Circle each correct subject</a:t>
            </a:r>
          </a:p>
          <a:p>
            <a:pPr lvl="1">
              <a:spcBef>
                <a:spcPct val="50000"/>
              </a:spcBef>
              <a:buFont typeface="Wingdings" pitchFamily="2" charset="2"/>
              <a:buChar char="§"/>
              <a:defRPr/>
            </a:pPr>
            <a:r>
              <a:rPr lang="en-US" b="1" dirty="0" smtClean="0">
                <a:latin typeface="Verdana Ref" pitchFamily="34" charset="0"/>
              </a:rPr>
              <a:t>WE NEED 12 Classes (6A and 6B classes)</a:t>
            </a:r>
          </a:p>
          <a:p>
            <a:pPr lvl="1">
              <a:spcBef>
                <a:spcPct val="50000"/>
              </a:spcBef>
              <a:buFont typeface="Wingdings" pitchFamily="2" charset="2"/>
              <a:buChar char="§"/>
              <a:defRPr/>
            </a:pPr>
            <a:r>
              <a:rPr lang="en-US" b="1" dirty="0" smtClean="0">
                <a:latin typeface="Verdana Ref" pitchFamily="34" charset="0"/>
              </a:rPr>
              <a:t>ADD 2 Alternates</a:t>
            </a:r>
            <a:r>
              <a:rPr lang="en-US" b="1" dirty="0">
                <a:latin typeface="Verdana Ref" pitchFamily="34" charset="0"/>
              </a:rPr>
              <a:t> </a:t>
            </a:r>
            <a:r>
              <a:rPr lang="en-US" b="1" dirty="0" smtClean="0">
                <a:latin typeface="Verdana Ref" pitchFamily="34" charset="0"/>
              </a:rPr>
              <a:t>(1A and 1B)</a:t>
            </a:r>
          </a:p>
          <a:p>
            <a:pPr lvl="2">
              <a:lnSpc>
                <a:spcPct val="90000"/>
              </a:lnSpc>
              <a:spcBef>
                <a:spcPct val="50000"/>
              </a:spcBef>
              <a:buClrTx/>
              <a:buFont typeface="Wingdings" pitchFamily="2" charset="2"/>
              <a:buChar char="§"/>
              <a:defRPr/>
            </a:pPr>
            <a:r>
              <a:rPr lang="en-US" b="1" dirty="0" smtClean="0">
                <a:latin typeface="Verdana Ref" pitchFamily="34" charset="0"/>
              </a:rPr>
              <a:t>Circle them and put an A1 and A2 next to it </a:t>
            </a:r>
          </a:p>
          <a:p>
            <a:pPr lvl="1">
              <a:lnSpc>
                <a:spcPct val="90000"/>
              </a:lnSpc>
              <a:spcBef>
                <a:spcPct val="50000"/>
              </a:spcBef>
              <a:buClrTx/>
              <a:buFont typeface="Wingdings" pitchFamily="2" charset="2"/>
              <a:buChar char="§"/>
              <a:defRPr/>
            </a:pPr>
            <a:r>
              <a:rPr lang="en-US" sz="2800" dirty="0">
                <a:latin typeface="Verdana Ref" pitchFamily="34" charset="0"/>
              </a:rPr>
              <a:t>English	</a:t>
            </a:r>
          </a:p>
          <a:p>
            <a:pPr lvl="1">
              <a:lnSpc>
                <a:spcPct val="90000"/>
              </a:lnSpc>
              <a:spcBef>
                <a:spcPct val="50000"/>
              </a:spcBef>
              <a:buClrTx/>
              <a:buFont typeface="Wingdings" pitchFamily="2" charset="2"/>
              <a:buChar char="§"/>
              <a:defRPr/>
            </a:pPr>
            <a:r>
              <a:rPr lang="en-US" sz="3000" dirty="0">
                <a:latin typeface="Verdana Ref" pitchFamily="34" charset="0"/>
              </a:rPr>
              <a:t>Math</a:t>
            </a:r>
          </a:p>
          <a:p>
            <a:pPr lvl="1">
              <a:lnSpc>
                <a:spcPct val="90000"/>
              </a:lnSpc>
              <a:spcBef>
                <a:spcPct val="50000"/>
              </a:spcBef>
              <a:buClrTx/>
              <a:buFont typeface="Wingdings" pitchFamily="2" charset="2"/>
              <a:buChar char="§"/>
              <a:defRPr/>
            </a:pPr>
            <a:r>
              <a:rPr lang="en-US" sz="3000" dirty="0">
                <a:latin typeface="Verdana Ref" pitchFamily="34" charset="0"/>
              </a:rPr>
              <a:t>Science	</a:t>
            </a:r>
          </a:p>
          <a:p>
            <a:pPr lvl="1">
              <a:lnSpc>
                <a:spcPct val="90000"/>
              </a:lnSpc>
              <a:spcBef>
                <a:spcPct val="50000"/>
              </a:spcBef>
              <a:buClrTx/>
              <a:buFont typeface="Wingdings" pitchFamily="2" charset="2"/>
              <a:buChar char="§"/>
              <a:defRPr/>
            </a:pPr>
            <a:r>
              <a:rPr lang="en-US" sz="3000" dirty="0">
                <a:latin typeface="Verdana Ref" pitchFamily="34" charset="0"/>
              </a:rPr>
              <a:t>PE/Fitness</a:t>
            </a:r>
          </a:p>
          <a:p>
            <a:pPr lvl="1">
              <a:lnSpc>
                <a:spcPct val="90000"/>
              </a:lnSpc>
              <a:spcBef>
                <a:spcPct val="50000"/>
              </a:spcBef>
              <a:buClrTx/>
              <a:buFont typeface="Wingdings" pitchFamily="2" charset="2"/>
              <a:buChar char="§"/>
              <a:defRPr/>
            </a:pPr>
            <a:r>
              <a:rPr lang="en-US" sz="3000" dirty="0">
                <a:latin typeface="Verdana Ref" pitchFamily="34" charset="0"/>
              </a:rPr>
              <a:t>Law &amp; Community</a:t>
            </a:r>
          </a:p>
          <a:p>
            <a:pPr lvl="1">
              <a:lnSpc>
                <a:spcPct val="90000"/>
              </a:lnSpc>
              <a:spcBef>
                <a:spcPct val="50000"/>
              </a:spcBef>
              <a:buClrTx/>
              <a:buFont typeface="Wingdings" pitchFamily="2" charset="2"/>
              <a:buChar char="§"/>
              <a:defRPr/>
            </a:pPr>
            <a:r>
              <a:rPr lang="en-US" sz="3000" dirty="0">
                <a:latin typeface="Verdana Ref" pitchFamily="34" charset="0"/>
              </a:rPr>
              <a:t>Family Health</a:t>
            </a:r>
          </a:p>
          <a:p>
            <a:pPr lvl="1">
              <a:lnSpc>
                <a:spcPct val="90000"/>
              </a:lnSpc>
              <a:spcBef>
                <a:spcPct val="50000"/>
              </a:spcBef>
              <a:buClrTx/>
              <a:buFont typeface="Wingdings" pitchFamily="2" charset="2"/>
              <a:buChar char="§"/>
              <a:defRPr/>
            </a:pPr>
            <a:r>
              <a:rPr lang="en-US" sz="3000" dirty="0">
                <a:latin typeface="Verdana Ref" pitchFamily="34" charset="0"/>
              </a:rPr>
              <a:t>Elective [list 2-4]</a:t>
            </a:r>
          </a:p>
          <a:p>
            <a:pPr>
              <a:buFont typeface="Wingdings 2"/>
              <a:buChar char=""/>
              <a:defRPr/>
            </a:pPr>
            <a:endParaRPr lang="en-US" sz="2000" dirty="0">
              <a:latin typeface="Verdana Ref" pitchFamily="34" charset="0"/>
            </a:endParaRPr>
          </a:p>
        </p:txBody>
      </p:sp>
    </p:spTree>
    <p:extLst>
      <p:ext uri="{BB962C8B-B14F-4D97-AF65-F5344CB8AC3E}">
        <p14:creationId xmlns:p14="http://schemas.microsoft.com/office/powerpoint/2010/main" val="17706386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667000" y="876300"/>
            <a:ext cx="7772400" cy="609600"/>
          </a:xfrm>
        </p:spPr>
        <p:txBody>
          <a:bodyPr>
            <a:normAutofit/>
          </a:bodyPr>
          <a:lstStyle/>
          <a:p>
            <a:pPr>
              <a:defRPr/>
            </a:pPr>
            <a:r>
              <a:rPr lang="en-US" smtClean="0">
                <a:latin typeface="Verdana Ref" pitchFamily="34" charset="0"/>
              </a:rPr>
              <a:t>Registration Process	</a:t>
            </a:r>
          </a:p>
        </p:txBody>
      </p:sp>
      <p:sp>
        <p:nvSpPr>
          <p:cNvPr id="17411" name="Rectangle 3"/>
          <p:cNvSpPr>
            <a:spLocks noGrp="1" noChangeArrowheads="1"/>
          </p:cNvSpPr>
          <p:nvPr>
            <p:ph idx="1"/>
          </p:nvPr>
        </p:nvSpPr>
        <p:spPr>
          <a:xfrm>
            <a:off x="2027238" y="1987550"/>
            <a:ext cx="8183562" cy="2813050"/>
          </a:xfrm>
        </p:spPr>
        <p:txBody>
          <a:bodyPr/>
          <a:lstStyle/>
          <a:p>
            <a:pPr lvl="1">
              <a:spcBef>
                <a:spcPct val="50000"/>
              </a:spcBef>
              <a:buClrTx/>
              <a:buFont typeface="Wingdings" pitchFamily="2" charset="2"/>
              <a:buChar char="§"/>
            </a:pPr>
            <a:r>
              <a:rPr lang="en-US" b="1" u="sng" dirty="0" smtClean="0">
                <a:latin typeface="Verdana Ref"/>
              </a:rPr>
              <a:t>Give me one copy now</a:t>
            </a:r>
          </a:p>
          <a:p>
            <a:pPr lvl="1">
              <a:spcBef>
                <a:spcPct val="50000"/>
              </a:spcBef>
              <a:buClrTx/>
              <a:buFont typeface="Wingdings" pitchFamily="2" charset="2"/>
              <a:buChar char="§"/>
            </a:pPr>
            <a:r>
              <a:rPr lang="en-US" b="1" u="sng" dirty="0" smtClean="0">
                <a:latin typeface="Verdana Ref"/>
              </a:rPr>
              <a:t>Have parent sign other copy</a:t>
            </a:r>
          </a:p>
          <a:p>
            <a:pPr lvl="1">
              <a:spcBef>
                <a:spcPct val="50000"/>
              </a:spcBef>
              <a:buClrTx/>
              <a:buFont typeface="Wingdings" pitchFamily="2" charset="2"/>
              <a:buChar char="§"/>
            </a:pPr>
            <a:r>
              <a:rPr lang="en-US" dirty="0" smtClean="0">
                <a:latin typeface="Verdana Ref"/>
              </a:rPr>
              <a:t>Return by </a:t>
            </a:r>
            <a:r>
              <a:rPr lang="en-US" dirty="0" smtClean="0">
                <a:latin typeface="Verdana Ref"/>
              </a:rPr>
              <a:t>NEXT Friday </a:t>
            </a:r>
            <a:r>
              <a:rPr lang="en-US" dirty="0" smtClean="0">
                <a:latin typeface="Verdana Ref"/>
              </a:rPr>
              <a:t>to CMS Teacher</a:t>
            </a:r>
          </a:p>
          <a:p>
            <a:pPr lvl="1">
              <a:spcBef>
                <a:spcPct val="50000"/>
              </a:spcBef>
              <a:buClrTx/>
              <a:buFont typeface="Wingdings" pitchFamily="2" charset="2"/>
              <a:buChar char="§"/>
            </a:pPr>
            <a:r>
              <a:rPr lang="en-US" dirty="0" smtClean="0">
                <a:latin typeface="Verdana Ref"/>
              </a:rPr>
              <a:t>If you are way late, give it to CMS counselors</a:t>
            </a:r>
          </a:p>
          <a:p>
            <a:endParaRPr lang="en-US" dirty="0">
              <a:latin typeface="Verdana Ref"/>
            </a:endParaRPr>
          </a:p>
        </p:txBody>
      </p:sp>
    </p:spTree>
    <p:extLst>
      <p:ext uri="{BB962C8B-B14F-4D97-AF65-F5344CB8AC3E}">
        <p14:creationId xmlns:p14="http://schemas.microsoft.com/office/powerpoint/2010/main" val="1896886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905000" y="403225"/>
            <a:ext cx="8382000" cy="1555750"/>
          </a:xfrm>
        </p:spPr>
        <p:txBody>
          <a:bodyPr/>
          <a:lstStyle/>
          <a:p>
            <a:pPr>
              <a:defRPr/>
            </a:pPr>
            <a:r>
              <a:rPr lang="en-US" sz="4800" dirty="0"/>
              <a:t>9</a:t>
            </a:r>
            <a:r>
              <a:rPr lang="en-US" sz="4800" baseline="30000" dirty="0"/>
              <a:t>th</a:t>
            </a:r>
            <a:r>
              <a:rPr lang="en-US" sz="4800" dirty="0"/>
              <a:t> grade Orientation</a:t>
            </a:r>
          </a:p>
        </p:txBody>
      </p:sp>
      <p:sp>
        <p:nvSpPr>
          <p:cNvPr id="18435" name="Rectangle 3"/>
          <p:cNvSpPr>
            <a:spLocks noGrp="1" noChangeArrowheads="1"/>
          </p:cNvSpPr>
          <p:nvPr>
            <p:ph idx="1"/>
          </p:nvPr>
        </p:nvSpPr>
        <p:spPr>
          <a:xfrm>
            <a:off x="2209800" y="2209800"/>
            <a:ext cx="7772400" cy="4419600"/>
          </a:xfrm>
        </p:spPr>
        <p:txBody>
          <a:bodyPr/>
          <a:lstStyle/>
          <a:p>
            <a:r>
              <a:rPr lang="en-US" sz="4000" dirty="0" smtClean="0">
                <a:latin typeface="+mj-lt"/>
              </a:rPr>
              <a:t>Link Freshman First Day</a:t>
            </a:r>
          </a:p>
          <a:p>
            <a:pPr lvl="1"/>
            <a:r>
              <a:rPr lang="en-US" sz="3600" dirty="0" smtClean="0">
                <a:latin typeface="+mj-lt"/>
              </a:rPr>
              <a:t>First day of school</a:t>
            </a:r>
          </a:p>
          <a:p>
            <a:pPr lvl="1"/>
            <a:r>
              <a:rPr lang="en-US" sz="3600" dirty="0" smtClean="0">
                <a:latin typeface="+mj-lt"/>
              </a:rPr>
              <a:t>LINK activities</a:t>
            </a:r>
          </a:p>
          <a:p>
            <a:pPr lvl="1"/>
            <a:r>
              <a:rPr lang="en-US" sz="3600" dirty="0" smtClean="0">
                <a:latin typeface="+mj-lt"/>
              </a:rPr>
              <a:t>Repeat schedule</a:t>
            </a:r>
          </a:p>
          <a:p>
            <a:pPr lvl="1"/>
            <a:r>
              <a:rPr lang="en-US" sz="3600" dirty="0" smtClean="0">
                <a:latin typeface="+mj-lt"/>
              </a:rPr>
              <a:t>Fun, get to know you, great transition</a:t>
            </a:r>
            <a:endParaRPr lang="en-US" sz="3600" dirty="0">
              <a:latin typeface="+mj-lt"/>
            </a:endParaRPr>
          </a:p>
          <a:p>
            <a:pPr>
              <a:buFont typeface="Wingdings 2" pitchFamily="18" charset="2"/>
              <a:buNone/>
            </a:pPr>
            <a:endParaRPr lang="en-US" dirty="0" smtClean="0">
              <a:latin typeface="Verdana Ref"/>
            </a:endParaRPr>
          </a:p>
        </p:txBody>
      </p:sp>
    </p:spTree>
    <p:extLst>
      <p:ext uri="{BB962C8B-B14F-4D97-AF65-F5344CB8AC3E}">
        <p14:creationId xmlns:p14="http://schemas.microsoft.com/office/powerpoint/2010/main" val="32250659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Graduation Requirements</a:t>
            </a:r>
            <a:endParaRPr lang="en-US" dirty="0"/>
          </a:p>
        </p:txBody>
      </p:sp>
      <p:sp>
        <p:nvSpPr>
          <p:cNvPr id="4" name="Rectangle 2"/>
          <p:cNvSpPr>
            <a:spLocks noChangeArrowheads="1"/>
          </p:cNvSpPr>
          <p:nvPr/>
        </p:nvSpPr>
        <p:spPr bwMode="auto">
          <a:xfrm>
            <a:off x="838200" y="14620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Segoe UI Semibold" panose="020B0702040204020203" pitchFamily="34" charset="0"/>
              </a:rPr>
              <a:t>Table of WA State Graduation requirements: State Board of Education, 2014</a:t>
            </a:r>
            <a:endParaRPr kumimoji="0" lang="en-US" altLang="en-US" sz="10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102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07028"/>
            <a:ext cx="6029325" cy="386714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762000" y="5954974"/>
            <a:ext cx="664028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Segoe UI Semibold" panose="020B0702040204020203" pitchFamily="34" charset="0"/>
              </a:rPr>
              <a:t>Use this table as a quick reference for credit comparisons in the class of 2021.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Segoe UI Semibold" panose="020B0702040204020203" pitchFamily="34" charset="0"/>
              </a:rPr>
              <a:t>Note the definition of Personalized Pathway Requirement {PPR} in the table above.</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98807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School &amp; Beyond Plan	</a:t>
            </a:r>
            <a:endParaRPr lang="en-US" dirty="0"/>
          </a:p>
        </p:txBody>
      </p:sp>
      <p:sp>
        <p:nvSpPr>
          <p:cNvPr id="3" name="Content Placeholder 2"/>
          <p:cNvSpPr>
            <a:spLocks noGrp="1"/>
          </p:cNvSpPr>
          <p:nvPr>
            <p:ph idx="1"/>
          </p:nvPr>
        </p:nvSpPr>
        <p:spPr/>
        <p:txBody>
          <a:bodyPr/>
          <a:lstStyle/>
          <a:p>
            <a:r>
              <a:rPr lang="en-US" dirty="0" smtClean="0"/>
              <a:t>CHS is working with the Skyward HS &amp; Beyond Plan</a:t>
            </a:r>
          </a:p>
          <a:p>
            <a:r>
              <a:rPr lang="en-US" dirty="0" smtClean="0"/>
              <a:t>Electronic login and work</a:t>
            </a:r>
          </a:p>
          <a:p>
            <a:r>
              <a:rPr lang="en-US" dirty="0" smtClean="0"/>
              <a:t>Developed over three years with </a:t>
            </a:r>
            <a:r>
              <a:rPr lang="en-US" dirty="0" err="1" smtClean="0"/>
              <a:t>Nav</a:t>
            </a:r>
            <a:r>
              <a:rPr lang="en-US" dirty="0" smtClean="0"/>
              <a:t> advisory</a:t>
            </a:r>
          </a:p>
          <a:p>
            <a:r>
              <a:rPr lang="en-US" dirty="0" smtClean="0"/>
              <a:t>Fourth year may be different with tri-</a:t>
            </a:r>
            <a:r>
              <a:rPr lang="en-US" dirty="0" err="1" smtClean="0"/>
              <a:t>mesters</a:t>
            </a:r>
            <a:r>
              <a:rPr lang="en-US" dirty="0" smtClean="0"/>
              <a:t>.</a:t>
            </a:r>
            <a:endParaRPr lang="en-US" dirty="0"/>
          </a:p>
        </p:txBody>
      </p:sp>
    </p:spTree>
    <p:extLst>
      <p:ext uri="{BB962C8B-B14F-4D97-AF65-F5344CB8AC3E}">
        <p14:creationId xmlns:p14="http://schemas.microsoft.com/office/powerpoint/2010/main" val="3423220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Personalized Pathway</a:t>
            </a:r>
            <a:endParaRPr lang="en-US" dirty="0"/>
          </a:p>
        </p:txBody>
      </p:sp>
      <p:pic>
        <p:nvPicPr>
          <p:cNvPr id="4" name="Content Placeholder 3"/>
          <p:cNvPicPr>
            <a:picLocks noGrp="1"/>
          </p:cNvPicPr>
          <p:nvPr>
            <p:ph idx="1"/>
          </p:nvPr>
        </p:nvPicPr>
        <p:blipFill>
          <a:blip r:embed="rId2"/>
          <a:stretch>
            <a:fillRect/>
          </a:stretch>
        </p:blipFill>
        <p:spPr>
          <a:xfrm>
            <a:off x="1087280" y="1690689"/>
            <a:ext cx="4018120" cy="4808082"/>
          </a:xfrm>
          <a:prstGeom prst="rect">
            <a:avLst/>
          </a:prstGeom>
        </p:spPr>
      </p:pic>
    </p:spTree>
    <p:extLst>
      <p:ext uri="{BB962C8B-B14F-4D97-AF65-F5344CB8AC3E}">
        <p14:creationId xmlns:p14="http://schemas.microsoft.com/office/powerpoint/2010/main" val="3697245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Flex Credits</a:t>
            </a:r>
            <a:endParaRPr lang="en-US" dirty="0"/>
          </a:p>
        </p:txBody>
      </p:sp>
      <p:pic>
        <p:nvPicPr>
          <p:cNvPr id="4" name="Content Placeholder 3"/>
          <p:cNvPicPr>
            <a:picLocks noGrp="1"/>
          </p:cNvPicPr>
          <p:nvPr>
            <p:ph idx="1"/>
          </p:nvPr>
        </p:nvPicPr>
        <p:blipFill>
          <a:blip r:embed="rId2"/>
          <a:stretch>
            <a:fillRect/>
          </a:stretch>
        </p:blipFill>
        <p:spPr>
          <a:xfrm>
            <a:off x="838200" y="1690688"/>
            <a:ext cx="5150458" cy="4540703"/>
          </a:xfrm>
          <a:prstGeom prst="rect">
            <a:avLst/>
          </a:prstGeom>
        </p:spPr>
      </p:pic>
    </p:spTree>
    <p:extLst>
      <p:ext uri="{BB962C8B-B14F-4D97-AF65-F5344CB8AC3E}">
        <p14:creationId xmlns:p14="http://schemas.microsoft.com/office/powerpoint/2010/main" val="1411128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Math Choice Changes</a:t>
            </a:r>
            <a:endParaRPr lang="en-US" dirty="0"/>
          </a:p>
        </p:txBody>
      </p:sp>
      <p:pic>
        <p:nvPicPr>
          <p:cNvPr id="4" name="Content Placeholder 3"/>
          <p:cNvPicPr>
            <a:picLocks noGrp="1"/>
          </p:cNvPicPr>
          <p:nvPr>
            <p:ph idx="1"/>
          </p:nvPr>
        </p:nvPicPr>
        <p:blipFill>
          <a:blip r:embed="rId2"/>
          <a:stretch>
            <a:fillRect/>
          </a:stretch>
        </p:blipFill>
        <p:spPr>
          <a:xfrm>
            <a:off x="838200" y="2141311"/>
            <a:ext cx="4164790" cy="4351338"/>
          </a:xfrm>
          <a:prstGeom prst="rect">
            <a:avLst/>
          </a:prstGeom>
        </p:spPr>
      </p:pic>
    </p:spTree>
    <p:extLst>
      <p:ext uri="{BB962C8B-B14F-4D97-AF65-F5344CB8AC3E}">
        <p14:creationId xmlns:p14="http://schemas.microsoft.com/office/powerpoint/2010/main" val="2676754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Science Choice Changes</a:t>
            </a:r>
            <a:endParaRPr lang="en-US" dirty="0"/>
          </a:p>
        </p:txBody>
      </p:sp>
      <p:pic>
        <p:nvPicPr>
          <p:cNvPr id="4" name="Content Placeholder 3"/>
          <p:cNvPicPr>
            <a:picLocks noGrp="1"/>
          </p:cNvPicPr>
          <p:nvPr>
            <p:ph idx="1"/>
          </p:nvPr>
        </p:nvPicPr>
        <p:blipFill>
          <a:blip r:embed="rId2"/>
          <a:stretch>
            <a:fillRect/>
          </a:stretch>
        </p:blipFill>
        <p:spPr>
          <a:xfrm>
            <a:off x="838200" y="2021568"/>
            <a:ext cx="4023013" cy="4351338"/>
          </a:xfrm>
          <a:prstGeom prst="rect">
            <a:avLst/>
          </a:prstGeom>
        </p:spPr>
      </p:pic>
    </p:spTree>
    <p:extLst>
      <p:ext uri="{BB962C8B-B14F-4D97-AF65-F5344CB8AC3E}">
        <p14:creationId xmlns:p14="http://schemas.microsoft.com/office/powerpoint/2010/main" val="108285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667000" y="876300"/>
            <a:ext cx="5791200" cy="609600"/>
          </a:xfrm>
        </p:spPr>
        <p:txBody>
          <a:bodyPr>
            <a:normAutofit/>
          </a:bodyPr>
          <a:lstStyle/>
          <a:p>
            <a:pPr>
              <a:defRPr/>
            </a:pPr>
            <a:r>
              <a:rPr lang="en-US" dirty="0" smtClean="0">
                <a:latin typeface="Verdana Ref" pitchFamily="34" charset="0"/>
              </a:rPr>
              <a:t>Questions?</a:t>
            </a:r>
          </a:p>
        </p:txBody>
      </p:sp>
      <p:sp>
        <p:nvSpPr>
          <p:cNvPr id="19459" name="Rectangle 3"/>
          <p:cNvSpPr>
            <a:spLocks noGrp="1" noChangeArrowheads="1"/>
          </p:cNvSpPr>
          <p:nvPr>
            <p:ph idx="1"/>
          </p:nvPr>
        </p:nvSpPr>
        <p:spPr>
          <a:xfrm>
            <a:off x="2027238" y="1600200"/>
            <a:ext cx="8183562" cy="4484914"/>
          </a:xfrm>
        </p:spPr>
        <p:txBody>
          <a:bodyPr>
            <a:normAutofit lnSpcReduction="10000"/>
          </a:bodyPr>
          <a:lstStyle/>
          <a:p>
            <a:r>
              <a:rPr lang="en-US" dirty="0">
                <a:latin typeface="Verdana Ref"/>
              </a:rPr>
              <a:t>Call 330.7609 or email us</a:t>
            </a:r>
            <a:r>
              <a:rPr lang="en-US" dirty="0" smtClean="0">
                <a:latin typeface="Verdana Ref"/>
              </a:rPr>
              <a:t>:</a:t>
            </a:r>
          </a:p>
          <a:p>
            <a:r>
              <a:rPr lang="en-US" dirty="0" smtClean="0">
                <a:latin typeface="Verdana Ref"/>
              </a:rPr>
              <a:t>Jessica </a:t>
            </a:r>
            <a:r>
              <a:rPr lang="en-US" dirty="0" err="1" smtClean="0">
                <a:latin typeface="Verdana Ref"/>
              </a:rPr>
              <a:t>Boeck</a:t>
            </a:r>
            <a:r>
              <a:rPr lang="en-US" dirty="0" smtClean="0">
                <a:latin typeface="Verdana Ref"/>
              </a:rPr>
              <a:t>; Grade 9 Counselor </a:t>
            </a:r>
          </a:p>
          <a:p>
            <a:pPr lvl="1"/>
            <a:r>
              <a:rPr lang="en-US" dirty="0" smtClean="0">
                <a:latin typeface="Verdana Ref"/>
                <a:hlinkClick r:id="rId2"/>
              </a:rPr>
              <a:t>jboeck@Centralia.wednet.edu</a:t>
            </a:r>
            <a:r>
              <a:rPr lang="en-US" dirty="0" smtClean="0">
                <a:latin typeface="Verdana Ref"/>
              </a:rPr>
              <a:t>	</a:t>
            </a:r>
            <a:endParaRPr lang="en-US" dirty="0">
              <a:latin typeface="Verdana Ref"/>
            </a:endParaRPr>
          </a:p>
          <a:p>
            <a:r>
              <a:rPr lang="en-US" dirty="0">
                <a:latin typeface="Verdana Ref"/>
              </a:rPr>
              <a:t>Jim Parker, counselor [A-G</a:t>
            </a:r>
            <a:r>
              <a:rPr lang="en-US" dirty="0" smtClean="0">
                <a:latin typeface="Verdana Ref"/>
              </a:rPr>
              <a:t>] Grades 10-12</a:t>
            </a:r>
            <a:endParaRPr lang="en-US" dirty="0">
              <a:latin typeface="Verdana Ref"/>
            </a:endParaRPr>
          </a:p>
          <a:p>
            <a:pPr lvl="1"/>
            <a:r>
              <a:rPr lang="en-US" dirty="0">
                <a:latin typeface="Verdana Ref"/>
                <a:hlinkClick r:id="rId3"/>
              </a:rPr>
              <a:t>jparker@centralia.wednet.edu</a:t>
            </a:r>
            <a:r>
              <a:rPr lang="en-US" dirty="0">
                <a:latin typeface="Verdana Ref"/>
              </a:rPr>
              <a:t>	</a:t>
            </a:r>
          </a:p>
          <a:p>
            <a:r>
              <a:rPr lang="en-US" dirty="0" smtClean="0">
                <a:latin typeface="Verdana Ref"/>
              </a:rPr>
              <a:t>Matt Whitmire </a:t>
            </a:r>
            <a:r>
              <a:rPr lang="en-US" dirty="0">
                <a:latin typeface="Verdana Ref"/>
              </a:rPr>
              <a:t>, counselor [H-O</a:t>
            </a:r>
            <a:r>
              <a:rPr lang="en-US" dirty="0" smtClean="0">
                <a:latin typeface="Verdana Ref"/>
              </a:rPr>
              <a:t>] </a:t>
            </a:r>
            <a:r>
              <a:rPr lang="en-US" dirty="0">
                <a:latin typeface="Verdana Ref"/>
              </a:rPr>
              <a:t>Grades </a:t>
            </a:r>
            <a:r>
              <a:rPr lang="en-US" dirty="0" smtClean="0">
                <a:latin typeface="Verdana Ref"/>
              </a:rPr>
              <a:t>10-12</a:t>
            </a:r>
            <a:endParaRPr lang="en-US" dirty="0">
              <a:latin typeface="Verdana Ref"/>
            </a:endParaRPr>
          </a:p>
          <a:p>
            <a:pPr lvl="1"/>
            <a:r>
              <a:rPr lang="en-US" dirty="0" smtClean="0">
                <a:latin typeface="Verdana Ref"/>
                <a:hlinkClick r:id="rId4"/>
              </a:rPr>
              <a:t>mwhitmire</a:t>
            </a:r>
            <a:r>
              <a:rPr lang="en-US" dirty="0">
                <a:latin typeface="Verdana Ref"/>
                <a:hlinkClick r:id="rId4"/>
              </a:rPr>
              <a:t>@centralia.wednet.edu</a:t>
            </a:r>
            <a:r>
              <a:rPr lang="en-US" dirty="0">
                <a:latin typeface="Verdana Ref"/>
              </a:rPr>
              <a:t>	</a:t>
            </a:r>
            <a:endParaRPr lang="en-US" dirty="0" smtClean="0">
              <a:latin typeface="Verdana Ref"/>
            </a:endParaRPr>
          </a:p>
          <a:p>
            <a:r>
              <a:rPr lang="en-US" dirty="0">
                <a:latin typeface="Verdana Ref"/>
              </a:rPr>
              <a:t>Deb Everley, counselor [P-Z</a:t>
            </a:r>
            <a:r>
              <a:rPr lang="en-US" dirty="0" smtClean="0">
                <a:latin typeface="Verdana Ref"/>
              </a:rPr>
              <a:t>] </a:t>
            </a:r>
            <a:r>
              <a:rPr lang="en-US" dirty="0">
                <a:latin typeface="Verdana Ref"/>
              </a:rPr>
              <a:t>Grades </a:t>
            </a:r>
            <a:r>
              <a:rPr lang="en-US" dirty="0" smtClean="0">
                <a:latin typeface="Verdana Ref"/>
              </a:rPr>
              <a:t>10-12</a:t>
            </a:r>
            <a:endParaRPr lang="en-US" dirty="0">
              <a:latin typeface="Verdana Ref"/>
            </a:endParaRPr>
          </a:p>
          <a:p>
            <a:pPr lvl="1"/>
            <a:r>
              <a:rPr lang="en-US" dirty="0">
                <a:latin typeface="Verdana Ref"/>
                <a:hlinkClick r:id="rId5"/>
              </a:rPr>
              <a:t>deverley@centralia.wednet.edu</a:t>
            </a:r>
            <a:r>
              <a:rPr lang="en-US" dirty="0">
                <a:latin typeface="Verdana Ref"/>
              </a:rPr>
              <a:t>	</a:t>
            </a:r>
          </a:p>
          <a:p>
            <a:pPr algn="ctr">
              <a:buFontTx/>
              <a:buNone/>
            </a:pPr>
            <a:endParaRPr lang="en-US" sz="2400" dirty="0">
              <a:latin typeface="Verdana Ref"/>
            </a:endParaRPr>
          </a:p>
        </p:txBody>
      </p:sp>
    </p:spTree>
    <p:extLst>
      <p:ext uri="{BB962C8B-B14F-4D97-AF65-F5344CB8AC3E}">
        <p14:creationId xmlns:p14="http://schemas.microsoft.com/office/powerpoint/2010/main" val="2829850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32960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639262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B5F27"/>
      </a:dk2>
      <a:lt2>
        <a:srgbClr val="D8FC68"/>
      </a:lt2>
      <a:accent1>
        <a:srgbClr val="DDC855"/>
      </a:accent1>
      <a:accent2>
        <a:srgbClr val="FCA03D"/>
      </a:accent2>
      <a:accent3>
        <a:srgbClr val="E36439"/>
      </a:accent3>
      <a:accent4>
        <a:srgbClr val="C2935B"/>
      </a:accent4>
      <a:accent5>
        <a:srgbClr val="88C25C"/>
      </a:accent5>
      <a:accent6>
        <a:srgbClr val="BFCC86"/>
      </a:accent6>
      <a:hlink>
        <a:srgbClr val="FFCE23"/>
      </a:hlink>
      <a:folHlink>
        <a:srgbClr val="FDEB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82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97ECCC31-8429-4523-BE8D-8F09B7A4D46D}"/>
    </a:ext>
  </a:extLst>
</a:theme>
</file>

<file path=docProps/app.xml><?xml version="1.0" encoding="utf-8"?>
<Properties xmlns="http://schemas.openxmlformats.org/officeDocument/2006/extended-properties" xmlns:vt="http://schemas.openxmlformats.org/officeDocument/2006/docPropsVTypes">
  <Template>TM04033919[[fn=Circuit]]</Template>
  <TotalTime>3</TotalTime>
  <Words>672</Words>
  <Application>Microsoft Office PowerPoint</Application>
  <PresentationFormat>Widescreen</PresentationFormat>
  <Paragraphs>226</Paragraphs>
  <Slides>22</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Arial</vt:lpstr>
      <vt:lpstr>Franklin Gothic Book</vt:lpstr>
      <vt:lpstr>Segoe UI</vt:lpstr>
      <vt:lpstr>Segoe UI Semibold</vt:lpstr>
      <vt:lpstr>Times New Roman</vt:lpstr>
      <vt:lpstr>Trebuchet MS</vt:lpstr>
      <vt:lpstr>Tw Cen MT</vt:lpstr>
      <vt:lpstr>Verdana Ref</vt:lpstr>
      <vt:lpstr>Wingdings</vt:lpstr>
      <vt:lpstr>Wingdings 2</vt:lpstr>
      <vt:lpstr>Circuit</vt:lpstr>
      <vt:lpstr>PowerPoint Presentation</vt:lpstr>
      <vt:lpstr>Introduction</vt:lpstr>
      <vt:lpstr>NEW Class of 2021 Graduation Requirements</vt:lpstr>
      <vt:lpstr>Class of 2021 Graduation Requirements</vt:lpstr>
      <vt:lpstr>Four year schedule Matrix</vt:lpstr>
      <vt:lpstr>Freshman Course Offerings</vt:lpstr>
      <vt:lpstr>New Classes for 9th graders in 2017-18</vt:lpstr>
      <vt:lpstr>Typical 9th Grade Schedule</vt:lpstr>
      <vt:lpstr>Advanced 9th Grade Schedule</vt:lpstr>
      <vt:lpstr>Course Description Sample:  Web site: http://www.centralia.k12.wa.us/chs/site/default.asp</vt:lpstr>
      <vt:lpstr>Registration Process </vt:lpstr>
      <vt:lpstr>Registration Process </vt:lpstr>
      <vt:lpstr>9th grade Orientation</vt:lpstr>
      <vt:lpstr>New Graduation Requirements</vt:lpstr>
      <vt:lpstr>High School &amp; Beyond Plan </vt:lpstr>
      <vt:lpstr>Personalized Pathway</vt:lpstr>
      <vt:lpstr>Student Flex Credits</vt:lpstr>
      <vt:lpstr>Math Choice Changes</vt:lpstr>
      <vt:lpstr>Science Choice Changes</vt:lpstr>
      <vt:lpstr>Questions?</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Parker</dc:creator>
  <cp:lastModifiedBy>Jim Parker</cp:lastModifiedBy>
  <cp:revision>1</cp:revision>
  <dcterms:created xsi:type="dcterms:W3CDTF">2017-03-07T17:24:24Z</dcterms:created>
  <dcterms:modified xsi:type="dcterms:W3CDTF">2017-03-07T17:28:02Z</dcterms:modified>
</cp:coreProperties>
</file>