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2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7225"/>
            <a:ext cx="46738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29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800" tIns="46900" rIns="93800" bIns="469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29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800" tIns="46900" rIns="93800" bIns="469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29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800" tIns="46900" rIns="93800" bIns="469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29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800" tIns="46900" rIns="93800" bIns="469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29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800" tIns="46900" rIns="93800" bIns="469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29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800" tIns="46900" rIns="93800" bIns="469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29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800" tIns="46900" rIns="93800" bIns="469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29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800" tIns="46900" rIns="93800" bIns="469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29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800" tIns="46900" rIns="93800" bIns="469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1143000" y="1122362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6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630237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630237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630237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 rot="5400000">
            <a:off x="4743450" y="2381249"/>
            <a:ext cx="5486399" cy="194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49"/>
            <a:ext cx="5486399" cy="567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 rot="5400000">
            <a:off x="2514599" y="152399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630237" y="457200"/>
            <a:ext cx="2949575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pic" idx="2"/>
          </p:nvPr>
        </p:nvSpPr>
        <p:spPr>
          <a:xfrm>
            <a:off x="3887787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30237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630237" y="457200"/>
            <a:ext cx="2949575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887787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2"/>
          </p:nvPr>
        </p:nvSpPr>
        <p:spPr>
          <a:xfrm>
            <a:off x="630237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0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0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6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23887" y="4589462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disonschools.net/1/Form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ctrTitle"/>
          </p:nvPr>
        </p:nvSpPr>
        <p:spPr>
          <a:xfrm>
            <a:off x="685800" y="685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MHS Scheduling Requ</a:t>
            </a:r>
            <a:r>
              <a:rPr lang="en-US" sz="4400"/>
              <a:t>ests</a:t>
            </a: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subTitle" idx="1"/>
          </p:nvPr>
        </p:nvSpPr>
        <p:spPr>
          <a:xfrm>
            <a:off x="1143000" y="1676400"/>
            <a:ext cx="7010400" cy="2514599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ctr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2017-2018</a:t>
            </a:r>
          </a:p>
          <a:p>
            <a:pPr marL="342900" marR="0" lvl="0" indent="-342900" algn="ctr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ctr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Mrs. Rode (A-K)</a:t>
            </a:r>
          </a:p>
          <a:p>
            <a:pPr marL="342900" marR="0" lvl="0" indent="-342900" algn="ctr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Mrs. Behm (L-Z)</a:t>
            </a:r>
          </a:p>
        </p:txBody>
      </p:sp>
      <p:pic>
        <p:nvPicPr>
          <p:cNvPr id="92" name="Shape 92" descr="MC900439450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400" y="4267200"/>
            <a:ext cx="2057400" cy="1989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77200" y="60960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Guidance Website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0" y="14478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Have you looked at our MHS Guidance Webpage lately?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If you did, you’d know that the web page lists everything from graduation, college visits, honors diploma, to ACT and SAT test information!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</a:pPr>
            <a:r>
              <a:rPr lang="en-US"/>
              <a:t>Hover over word “guidance” for drop menu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encourage you to check it out!</a:t>
            </a:r>
          </a:p>
        </p:txBody>
      </p:sp>
      <p:pic>
        <p:nvPicPr>
          <p:cNvPr id="100" name="Shape 100" descr="MP900448426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2161" y="2809875"/>
            <a:ext cx="2001837" cy="404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Some Important Notes: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1563400"/>
            <a:ext cx="7772400" cy="49482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PLEASE CONSIDER YOUR CLASS CHOICES </a:t>
            </a:r>
            <a:r>
              <a:rPr lang="en-US" sz="20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CAREFULLY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!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000" b="0" i="1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 MAY ONLY SUBMIT A REQUEST FOR A </a:t>
            </a:r>
            <a:r>
              <a:rPr lang="en-US" sz="2000" b="1" i="1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 CHANGE</a:t>
            </a:r>
            <a:r>
              <a:rPr lang="en-US" sz="2000" b="0" i="1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IF THERE IS A SERIOUS ISSUE… either via e-mail or Add/Drop form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  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FIRST WEEK OF SCHOOL WE WILL GO TO THE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STUDY HALLS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WITH A LIST OF OPEN CLASSES FOR YOU TO ADD A CLASS.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EARLY DISMISSAL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-PLEASE TURN IN YOUR ED SLIP WITH A PARENT SIGNATURE ASAP. YOU WILL NEED TO BE ON TRACK FOR GRADUATION.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000" b="1"/>
              <a:t>AUBURN</a:t>
            </a:r>
            <a:r>
              <a:rPr lang="en-US" sz="2000"/>
              <a:t>- Juniors only request 4 core classes</a:t>
            </a:r>
          </a:p>
          <a:p>
            <a:pPr marL="1371600" marR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   Seniors request all required to graduate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COUNSELOR E-MAIL CONTACT INFORMATION: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A-K jacqueline.rode@madisonschools.net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L-Z julie.behm@madisonschools.net</a:t>
            </a:r>
          </a:p>
        </p:txBody>
      </p:sp>
      <p:pic>
        <p:nvPicPr>
          <p:cNvPr id="107" name="Shape 1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9600" y="59436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533400" y="609600"/>
            <a:ext cx="7924799" cy="18288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Look at your transcript/current courses to fill out the chart in the front of the Scheduling Book</a:t>
            </a:r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2667000"/>
            <a:ext cx="7772400" cy="37935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457200" marR="0" lvl="0" indent="-4318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</a:pPr>
            <a:r>
              <a:rPr lang="en-US"/>
              <a:t>We advise not to double up on classes.</a:t>
            </a:r>
          </a:p>
          <a:p>
            <a:pPr marL="457200" marR="0" lvl="0" indent="-4318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</a:pPr>
            <a:r>
              <a:rPr lang="en-US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Check what classes you’ve passed and refer to your current schedule, so that you know what you need to request next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•"/>
            </a:pPr>
            <a:r>
              <a:rPr lang="en-US" sz="32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failed classes need to be taken online unless it is a math course then you can repeat that course here.</a:t>
            </a:r>
          </a:p>
        </p:txBody>
      </p:sp>
      <p:pic>
        <p:nvPicPr>
          <p:cNvPr id="114" name="Shape 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34400" y="65532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630237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SCHEDULE CHANGE GUIDELINES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30237" y="1681161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ACCEPTABLE: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30237" y="2505075"/>
            <a:ext cx="3868737" cy="3684587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Wrong grade level course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Missing a core class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/>
              <a:t>Not eligible for sports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Dropping a study hall for aiding or to add a class</a:t>
            </a: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4629150" y="1681161"/>
            <a:ext cx="3887786" cy="823912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 ACCEPTABLE: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2"/>
          </p:nvPr>
        </p:nvSpPr>
        <p:spPr>
          <a:xfrm>
            <a:off x="4629150" y="2505075"/>
            <a:ext cx="3887786" cy="3684587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Teacher change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Decided not to take a class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Dropping a core class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630237" y="365125"/>
            <a:ext cx="7886700" cy="1325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Juniors and Seniors</a:t>
            </a:r>
          </a:p>
          <a:p>
            <a:pPr lvl="0">
              <a:spcBef>
                <a:spcPts val="0"/>
              </a:spcBef>
              <a:buNone/>
            </a:pPr>
            <a:r>
              <a:rPr lang="en-US"/>
              <a:t>Auburn and CCP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30237" y="1681163"/>
            <a:ext cx="3868800" cy="823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/>
              <a:t>Auburn		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2"/>
          </p:nvPr>
        </p:nvSpPr>
        <p:spPr>
          <a:xfrm>
            <a:off x="630237" y="2505075"/>
            <a:ext cx="3868800" cy="368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-US" sz="2400"/>
              <a:t>Juniors-request only the 4 core classes.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-US" sz="2400"/>
              <a:t>Seniors-request all remaining grad requirements.</a:t>
            </a:r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-US" sz="2400"/>
              <a:t>We will adjust the schedule to fit all the classes you need.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00" cy="823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/>
              <a:t>CCP	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-US" sz="2400"/>
              <a:t>You need to have been accepted to the college first.</a:t>
            </a:r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-US" sz="2400"/>
              <a:t>Request a full schedule of classes and we will meet with you in August to adjust your schedule.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Log in to Infinite Campus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Parent/Student Portal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Username</a:t>
            </a:r>
            <a:r>
              <a:rPr lang="en-US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Student ID: 9 digit number on sticker on your booklet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Password</a:t>
            </a:r>
            <a:r>
              <a:rPr lang="en-US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first initial of first and last name + 6 digit birthday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Example: kc062893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(Kelly Clarkson, June 28, 1993)</a:t>
            </a:r>
          </a:p>
        </p:txBody>
      </p:sp>
      <p:pic>
        <p:nvPicPr>
          <p:cNvPr id="139" name="Shape 1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4800" y="60198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5334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Infinite Campus </a:t>
            </a:r>
            <a:b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“How-to” Schedule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648199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Madison Local Schools Website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Infinite Campus- Student Portal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Login (refer to </a:t>
            </a:r>
            <a:r>
              <a:rPr lang="en-US" sz="1800"/>
              <a:t>previous slide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for instructions)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/>
              <a:t>Click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Course Registration 2017-2018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/>
              <a:t>Click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Course Search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/>
              <a:t>Click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Click on Desired Class (alphabetically)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Click Register for this class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*Make sure 32/32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*2.5 credits for eligibility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*Follow graduation requirements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*For help, please refer to Scheduling PPT 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(under </a:t>
            </a:r>
            <a:r>
              <a:rPr lang="en-US" sz="1400"/>
              <a:t>forms and links on the MHS website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your colored grade level course request sheet you filled out.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/>
              <a:t>Portal closes last day of school.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English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English 9 CP or 9 Honors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English 10 CP or 10 Honors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English 11 CP or 11 Honors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English 12 CP or 12 AP Part 1 &amp; 2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CCP English 1110 or English 1</a:t>
            </a:r>
            <a:r>
              <a:rPr lang="en-US" sz="2800"/>
              <a:t>12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0-Lakeland (admission required)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It’s </a:t>
            </a:r>
            <a:r>
              <a:rPr lang="en-US" sz="2800" b="1" i="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YOUR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responsibility to complete </a:t>
            </a: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summer reading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800" b="0" i="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http://www.madisonschools.net/1/Forms</a:t>
            </a: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2800" b="0" i="0" u="sng">
              <a:solidFill>
                <a:schemeClr val="hlink"/>
              </a:solidFill>
              <a:latin typeface="Times New Roman"/>
              <a:ea typeface="Times New Roman"/>
              <a:cs typeface="Times New Roman"/>
              <a:sym typeface="Times New Roman"/>
              <a:hlinkClick r:id="rId3"/>
            </a:endParaRPr>
          </a:p>
        </p:txBody>
      </p:sp>
      <p:pic>
        <p:nvPicPr>
          <p:cNvPr id="152" name="Shape 152" descr="MP900341513[1]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29400" y="304800"/>
            <a:ext cx="1196975" cy="167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Shape 153" descr="MC900441734[1]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" y="-152400"/>
            <a:ext cx="2379661" cy="2379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Shape 1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01000" y="61722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634850" y="22237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Math</a:t>
            </a:r>
          </a:p>
        </p:txBody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1136775"/>
            <a:ext cx="7772400" cy="55683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Integrated Math IA  (Formerly known as Int. 2)	 </a:t>
            </a:r>
            <a:r>
              <a:rPr lang="en-US" sz="1800" b="0" i="0" u="sng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TRACK #1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Integrated Math IB  (Formerly known as Int. 3)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Integrated Math 2A (Formerly known as Int. 2-4)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Integrated Math 2B </a:t>
            </a:r>
          </a:p>
          <a:p>
            <a:pPr marL="0" marR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en-US" sz="1800" b="0" i="0" u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1800" b="0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			</a:t>
            </a:r>
            <a:r>
              <a:rPr lang="en-US" sz="1800" b="0" i="0" u="sng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TRACK #</a:t>
            </a:r>
            <a:r>
              <a:rPr lang="en-US" sz="1800" b="0" i="0" u="sng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</a:p>
          <a:p>
            <a:pPr marL="285750" indent="-285750">
              <a:lnSpc>
                <a:spcPct val="80000"/>
              </a:lnSpc>
              <a:spcBef>
                <a:spcPts val="360"/>
              </a:spcBef>
              <a:buClr>
                <a:srgbClr val="FF0000"/>
              </a:buClr>
            </a:pPr>
            <a:r>
              <a:rPr lang="en-US" sz="1800" u="sng" dirty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Algebra </a:t>
            </a:r>
            <a:r>
              <a:rPr lang="en-US" sz="1800" dirty="0">
                <a:solidFill>
                  <a:srgbClr val="FF0000"/>
                </a:solidFill>
              </a:rPr>
              <a:t>I</a:t>
            </a:r>
            <a:endParaRPr lang="en-US" sz="1800" b="0" i="0" u="sng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Discovery Geometry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Advanced Algebra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Functions &amp; </a:t>
            </a:r>
            <a:r>
              <a:rPr lang="en-US" sz="1800" b="0" i="0" u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Trigonometry</a:t>
            </a:r>
            <a:r>
              <a:rPr lang="en-US" sz="1400" b="0" i="0" u="none" dirty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			</a:t>
            </a:r>
            <a:r>
              <a:rPr lang="en-US" sz="1400" b="0" i="0" u="none" dirty="0" smtClean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				</a:t>
            </a:r>
            <a:r>
              <a:rPr lang="en-US" sz="1600" b="0" i="0" u="sng" dirty="0" smtClean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TRACK </a:t>
            </a:r>
            <a:r>
              <a:rPr lang="en-US" sz="1600" b="0" i="0" u="sng" dirty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#</a:t>
            </a:r>
            <a:r>
              <a:rPr lang="en-US" sz="1600" b="0" i="0" u="sng" dirty="0" smtClean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</a:p>
          <a:p>
            <a:pPr marL="285750" indent="-285750">
              <a:lnSpc>
                <a:spcPct val="80000"/>
              </a:lnSpc>
              <a:spcBef>
                <a:spcPts val="360"/>
              </a:spcBef>
              <a:buClr>
                <a:srgbClr val="FF0000"/>
              </a:buClr>
            </a:pPr>
            <a:r>
              <a:rPr lang="en-US" sz="1600" dirty="0">
                <a:solidFill>
                  <a:schemeClr val="accent6"/>
                </a:solidFill>
              </a:rPr>
              <a:t> Algebra I</a:t>
            </a:r>
            <a:endParaRPr lang="en-US" sz="1600" dirty="0">
              <a:solidFill>
                <a:schemeClr val="accent6"/>
              </a:solidFill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Plane Geometry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Advanced Algebra CP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Pre-Calculus </a:t>
            </a:r>
            <a:r>
              <a:rPr lang="en-US" sz="1800" b="0" i="0" u="none" dirty="0" smtClean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Honors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imes New Roman"/>
              <a:buChar char="•"/>
            </a:pPr>
            <a:endParaRPr lang="en-US" sz="1800" b="0" i="0" u="none" dirty="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Probability &amp; Statistics         					</a:t>
            </a:r>
            <a:endParaRPr lang="en-US" sz="1800" b="0" i="0" u="sng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Calculus AP Part 1 &amp; 2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Statistics AP Part 1 &amp; 2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College Algebra MATH 1650-Lakeland Dual Credit class at MHS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(Admission to Lakeland required)</a:t>
            </a:r>
          </a:p>
        </p:txBody>
      </p:sp>
      <p:pic>
        <p:nvPicPr>
          <p:cNvPr id="161" name="Shape 161" descr="MC90013027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45475" y="3023125"/>
            <a:ext cx="1565100" cy="143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53400" y="60960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Science</a:t>
            </a:r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1147762"/>
            <a:ext cx="8001000" cy="5257799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Physical Science 9 CP or Honors 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(9</a:t>
            </a:r>
            <a:r>
              <a:rPr lang="en-US" sz="2800" b="0" i="1" u="none" baseline="30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grade)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Biology CP or Honors 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(10</a:t>
            </a:r>
            <a:r>
              <a:rPr lang="en-US" sz="2800" b="0" i="1" u="none" baseline="30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grade)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Physical Geology 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Forensic Science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Biology 2 CP or Honors 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Chemistry CP or Honors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Anatomy/Physiology Honors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Physics CP or Honors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Genetics &amp; Parasitology (.5 credits)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 Biology Parts 1 &amp; 2</a:t>
            </a: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9" name="Shape 169" descr="MC900334606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2600" y="3048000"/>
            <a:ext cx="1512886" cy="184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5800" y="61722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685800" y="1874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 Studies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1029550"/>
            <a:ext cx="8153400" cy="56655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World History Global Studies (9</a:t>
            </a:r>
            <a:r>
              <a:rPr lang="en-US" sz="2400" b="0" i="0" u="none" baseline="30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grade)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U.S. History 10 CP 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U.S. History AP Part 1 (10 Honors)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U.S. History AP Part 2 &amp; 3 (11</a:t>
            </a:r>
            <a:r>
              <a:rPr lang="en-US" sz="2400" b="0" i="0" u="none" baseline="30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grade)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U.S. Government CP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U.S. Government AP Part 1 &amp; 2 (12</a:t>
            </a:r>
            <a:r>
              <a:rPr lang="en-US" sz="2400" b="0" i="0" u="none" baseline="30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grade)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Western Civilization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Globalization of World Economy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Human Behavior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Personal Financial Literacy (.5 credits/singleton) *grad requirement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Current Events (.5 credits/singleton)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Modern Politics (.5 credits)</a:t>
            </a:r>
          </a:p>
        </p:txBody>
      </p:sp>
      <p:pic>
        <p:nvPicPr>
          <p:cNvPr id="177" name="Shape 177" descr="j0335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45950" y="1477925"/>
            <a:ext cx="1762500" cy="1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1000" y="61722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0" i="0" u="sng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Foreign Language</a:t>
            </a:r>
          </a:p>
        </p:txBody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Spanish 1, 2, 3, 4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 needed for graduation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years are needed for an Honors Diploma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Colleges like to see 2 or more years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5" name="Shape 185" descr="MC900018807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2400" y="4419600"/>
            <a:ext cx="3048000" cy="1776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Shape 1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60960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.5 Health credits and .5 PE credits required for graduation</a:t>
            </a:r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381000" y="1905000"/>
            <a:ext cx="8381999" cy="4419599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Health-9</a:t>
            </a:r>
            <a:r>
              <a:rPr lang="en-US" sz="2400" b="0" i="0" u="none" baseline="30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grade/10/11/12* (.5 credits/singleton)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399FF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3399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Phys Ed-9</a:t>
            </a:r>
            <a:r>
              <a:rPr lang="en-US" sz="2400" b="0" i="0" u="none" baseline="30000">
                <a:solidFill>
                  <a:srgbClr val="3399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400" b="0" i="0" u="none">
                <a:solidFill>
                  <a:srgbClr val="3399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grade (.25 credits/singleton)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Racquet Sports (.25 credits/singleton)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3CC33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33CC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Team Sports (.25 credits/singleton)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399FF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3399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Personal Fitness Walk/Jog(.25credits/singleton)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399FF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3399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Personal Fitness With Machines (.25 credits/singleton)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3CC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00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Weight Training (.25 credits/singleton)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3CC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00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Adv. Weight Training (.5 credits/block) ATHLETES ONLY!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2400" b="0" i="0" u="none">
              <a:solidFill>
                <a:srgbClr val="00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3" name="Shape 193" descr="MC90025244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58825" y="1983175"/>
            <a:ext cx="1363800" cy="182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Shape 194" descr="MC900292460[1]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2600" y="5435600"/>
            <a:ext cx="1817686" cy="78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Shape 19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82000" y="61722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1981199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Fine Arts-</a:t>
            </a:r>
            <a:b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 Need </a:t>
            </a:r>
            <a:r>
              <a:rPr lang="en-US" sz="4400" b="1" i="0" u="sng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Full credit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304800" y="2438400"/>
            <a:ext cx="8839199" cy="4419599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 2, 3, 6, 7 (see description of each in course guide)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Drama (can take multiple times)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History of Rock &amp; Roll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Concert Choir-request part A &amp; B!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Women’s Choir - audition required! request part A &amp; B!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Show Choir - audition required! request part A &amp; B!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Marching Band - audition required! request part A &amp; B!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20000"/>
              <a:buFont typeface="Times New Roman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Stage Band - audition required! request part A &amp; B!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CHOIR-YOUR TEACHER WILL PROVIDE US WITH A LIST</a:t>
            </a:r>
          </a:p>
          <a:p>
            <a:pPr marL="742950" marR="0" lvl="1" indent="-28575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MAKE SURE YOU LET YOUR TEACHER KNOW YOU WOULD LIKE TO TAKE CHOIR NEXT YEAR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2" name="Shape 202" descr="MC900441798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5600" y="152400"/>
            <a:ext cx="2286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Shape 2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8600" y="6248400"/>
            <a:ext cx="304799" cy="30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Shape 204" descr="MP900309017[1]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3400" y="228600"/>
            <a:ext cx="1260474" cy="190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Electives</a:t>
            </a:r>
          </a:p>
        </p:txBody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3911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00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PLTW Pre-Engineering courses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Drafting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Manufacturing Technology: Woods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099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CC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Tech Literacy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099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CC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Keyboarding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099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CC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Computer Science/Programing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Yearbook </a:t>
            </a:r>
            <a:r>
              <a:rPr lang="en-US" sz="2400" b="0" i="1" u="none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2000" b="0" i="1" u="none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yearlong course, permission only-request A and B)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Creative Writing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Times New Roman"/>
              <a:buChar char="•"/>
            </a:pPr>
            <a:r>
              <a:rPr lang="en-US" sz="2400" b="0" i="0" u="none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Research &amp; Technology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Times New Roman"/>
              <a:buChar char="•"/>
            </a:pPr>
            <a:r>
              <a:rPr lang="en-US" sz="2400">
                <a:solidFill>
                  <a:srgbClr val="00B0F0"/>
                </a:solidFill>
              </a:rPr>
              <a:t>ACT Prep Class </a:t>
            </a:r>
          </a:p>
        </p:txBody>
      </p:sp>
      <p:pic>
        <p:nvPicPr>
          <p:cNvPr id="211" name="Shape 2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8600" y="6248400"/>
            <a:ext cx="304799" cy="30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Shape 2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77200" y="67056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Family &amp; Consumer Science</a:t>
            </a:r>
          </a:p>
        </p:txBody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2057400"/>
            <a:ext cx="7772400" cy="4038599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Fundamentals of Cooking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Life Skills</a:t>
            </a:r>
            <a:r>
              <a:rPr lang="en-US" sz="3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-US" sz="32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request both</a:t>
            </a:r>
            <a:r>
              <a:rPr lang="en-US" i="1"/>
              <a:t> classes!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Career Field Experience (11&amp;12</a:t>
            </a:r>
            <a:r>
              <a:rPr lang="en-US" sz="3200" b="0" i="0" u="none" baseline="30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grade)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Parenting </a:t>
            </a:r>
          </a:p>
        </p:txBody>
      </p:sp>
      <p:pic>
        <p:nvPicPr>
          <p:cNvPr id="219" name="Shape 219" descr="MM900356720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7800" y="4267200"/>
            <a:ext cx="17145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Shape 2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9600" y="60960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Eligibility for Sports</a:t>
            </a:r>
          </a:p>
        </p:txBody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 sure you are passing </a:t>
            </a:r>
            <a:r>
              <a:rPr lang="en-US" sz="3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2.5 credits each semester</a:t>
            </a:r>
            <a:r>
              <a:rPr lang="en-US" sz="3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order to be eligible to play sports. 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means you need at least 2 block classes and a .5 credit singleton (PE = .25!) each semester.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3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*It is </a:t>
            </a:r>
            <a:r>
              <a:rPr lang="en-US" sz="3000" b="1" i="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your responsibility</a:t>
            </a:r>
            <a:r>
              <a:rPr lang="en-US" sz="3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check your eligibility!*</a:t>
            </a:r>
          </a:p>
        </p:txBody>
      </p:sp>
      <p:pic>
        <p:nvPicPr>
          <p:cNvPr id="227" name="Shape 227" descr="MC900436023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5200" y="4953000"/>
            <a:ext cx="2209799" cy="1363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Shape 2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1000" y="60960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endParaRPr i="1"/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3000" b="1" i="1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Any Questions??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2400" i="1"/>
              <a:t>Please share at home with your family.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r>
              <a:rPr lang="en-US" sz="2400" i="1"/>
              <a:t>The portal will be open until the last day of school so please make your changes and selections in a timely manner.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Times New Roman"/>
              <a:buNone/>
            </a:pPr>
            <a:endParaRPr sz="2400" i="1"/>
          </a:p>
        </p:txBody>
      </p:sp>
      <p:pic>
        <p:nvPicPr>
          <p:cNvPr id="234" name="Shape 234" descr="MC900084348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2971800"/>
            <a:ext cx="3252787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Shape 235" descr="MC900384172[1]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28800" y="2080600"/>
            <a:ext cx="876600" cy="10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Shape 236" descr="MC900078622[1]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7400" y="1828800"/>
            <a:ext cx="1857375" cy="3995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Shape 2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34400" y="6324600"/>
            <a:ext cx="304799" cy="30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921</Words>
  <Application>Microsoft Office PowerPoint</Application>
  <PresentationFormat>On-screen Show (4:3)</PresentationFormat>
  <Paragraphs>164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Times New Roman</vt:lpstr>
      <vt:lpstr>Blank Presentation</vt:lpstr>
      <vt:lpstr>MHS Scheduling Requests </vt:lpstr>
      <vt:lpstr>Guidance Website</vt:lpstr>
      <vt:lpstr>Some Important Notes:</vt:lpstr>
      <vt:lpstr>Look at your transcript/current courses to fill out the chart in the front of the Scheduling Book</vt:lpstr>
      <vt:lpstr>SCHEDULE CHANGE GUIDELINES</vt:lpstr>
      <vt:lpstr>Juniors and Seniors Auburn and CCP</vt:lpstr>
      <vt:lpstr>Log in to Infinite Campus</vt:lpstr>
      <vt:lpstr>Infinite Campus  “How-to” Schedule</vt:lpstr>
      <vt:lpstr>English</vt:lpstr>
      <vt:lpstr>Math</vt:lpstr>
      <vt:lpstr>Science</vt:lpstr>
      <vt:lpstr>Social Studies</vt:lpstr>
      <vt:lpstr>Foreign Language</vt:lpstr>
      <vt:lpstr>.5 Health credits and .5 PE credits required for graduation</vt:lpstr>
      <vt:lpstr>Fine Arts- You Need 1 Full credit</vt:lpstr>
      <vt:lpstr> Electives</vt:lpstr>
      <vt:lpstr>Family &amp; Consumer Science</vt:lpstr>
      <vt:lpstr>Eligibility for Sports</vt:lpstr>
      <vt:lpstr> Any Questions?? Please share at home with your family. The portal will be open until the last day of school so please make your changes and selections in a timely manner.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MHS Scheduling Requests</dc:title>
  <dc:creator>Watts, Peggy</dc:creator>
  <cp:lastModifiedBy>installer</cp:lastModifiedBy>
  <cp:revision>3</cp:revision>
  <dcterms:modified xsi:type="dcterms:W3CDTF">2017-04-10T14:55:47Z</dcterms:modified>
</cp:coreProperties>
</file>