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7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support.minitab.com/en-us/minitab/17/topic-library/basic-statistics-and-graphs/introductory-concepts/basic-concepts/sample-and-populatio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t.yale.edu/Courses/1997-98/101/sample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/>
              <a:t>Samples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endParaRPr lang="en-US" sz="4400" b="1" dirty="0" smtClean="0"/>
          </a:p>
          <a:p>
            <a:pPr algn="ctr"/>
            <a:r>
              <a:rPr lang="en-US" sz="4400" b="1" dirty="0" smtClean="0"/>
              <a:t>Be sure to take notes!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31511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/>
              <a:t>Sample VS population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958542"/>
            <a:ext cx="9905999" cy="442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Use this </a:t>
            </a:r>
            <a:r>
              <a:rPr lang="en-US" sz="2800" b="1" dirty="0" smtClean="0">
                <a:hlinkClick r:id="rId2"/>
              </a:rPr>
              <a:t>website</a:t>
            </a:r>
            <a:r>
              <a:rPr lang="en-US" sz="2800" b="1" dirty="0" smtClean="0"/>
              <a:t> to find the definition of the vocabulary terms: sample and population.</a:t>
            </a:r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 smtClean="0"/>
              <a:t>What is the difference between a sample and a population?</a:t>
            </a:r>
          </a:p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b="1" dirty="0" smtClean="0">
                <a:solidFill>
                  <a:srgbClr val="FF0000"/>
                </a:solidFill>
              </a:rPr>
              <a:t>population = everybody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	</a:t>
            </a:r>
            <a:r>
              <a:rPr lang="en-US" sz="2800" b="1" dirty="0" smtClean="0">
                <a:solidFill>
                  <a:srgbClr val="FF0000"/>
                </a:solidFill>
              </a:rPr>
              <a:t>sample = actual people I survey/observe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Why do we use samples?</a:t>
            </a:r>
            <a:endParaRPr lang="en-US" sz="4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You should be able to get the answer from the same website. </a:t>
            </a:r>
          </a:p>
          <a:p>
            <a:endParaRPr lang="en-US" sz="3200" b="1" dirty="0"/>
          </a:p>
          <a:p>
            <a:r>
              <a:rPr lang="en-US" sz="3200" b="1" dirty="0" smtClean="0"/>
              <a:t>Be sure to state this in YOUR OWN WORDS in your notes.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74347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Copy this flow map into your notes and write a few sentences about the purpose of sampling.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868488"/>
            <a:ext cx="5840628" cy="465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27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514609"/>
            <a:ext cx="9905998" cy="147857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Random sample</a:t>
            </a:r>
            <a:endParaRPr lang="en-US" sz="54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745673"/>
            <a:ext cx="9905999" cy="4045528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All members of a population are equally likely to be chosen</a:t>
            </a:r>
          </a:p>
          <a:p>
            <a:endParaRPr lang="en-US" sz="2800" b="1" dirty="0"/>
          </a:p>
          <a:p>
            <a:r>
              <a:rPr lang="en-US" sz="2800" b="1" dirty="0"/>
              <a:t>If a certain population is overrepresented or underrepresented then the sample is </a:t>
            </a:r>
            <a:r>
              <a:rPr lang="en-US" sz="2800" b="1" dirty="0" smtClean="0"/>
              <a:t>….</a:t>
            </a:r>
            <a:r>
              <a:rPr lang="en-US" sz="2800" b="1" u="sng" dirty="0">
                <a:solidFill>
                  <a:srgbClr val="FF0000"/>
                </a:solidFill>
              </a:rPr>
              <a:t>BIASED</a:t>
            </a:r>
          </a:p>
          <a:p>
            <a:endParaRPr lang="en-US" sz="2800" b="1" dirty="0"/>
          </a:p>
          <a:p>
            <a:r>
              <a:rPr lang="en-US" sz="2800" b="1" dirty="0" smtClean="0"/>
              <a:t>Read the </a:t>
            </a:r>
            <a:r>
              <a:rPr lang="en-US" sz="2800" b="1" dirty="0" smtClean="0">
                <a:hlinkClick r:id="rId2"/>
              </a:rPr>
              <a:t>article</a:t>
            </a:r>
            <a:r>
              <a:rPr lang="en-US" sz="2800" b="1" dirty="0" smtClean="0"/>
              <a:t> about two ways to create random samples.  DO NOT WORRY ABOUT THE MULTI-STAGE RANDOM SAMPLING.</a:t>
            </a:r>
            <a:endParaRPr lang="en-US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37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41412" y="1995055"/>
            <a:ext cx="9905999" cy="4696690"/>
          </a:xfrm>
        </p:spPr>
        <p:txBody>
          <a:bodyPr>
            <a:normAutofit/>
          </a:bodyPr>
          <a:lstStyle/>
          <a:p>
            <a:pPr marL="502920" indent="-457200">
              <a:buAutoNum type="alphaLcParenR"/>
            </a:pPr>
            <a:r>
              <a:rPr lang="en-US" sz="3100" dirty="0" smtClean="0"/>
              <a:t>Asking every tenth person coming out of a theater how many times a week they go to the theater to determine how often city residents support the performing arts </a:t>
            </a:r>
          </a:p>
          <a:p>
            <a:pPr marL="502920" indent="-457200">
              <a:buAutoNum type="alphaLcParenR"/>
            </a:pPr>
            <a:endParaRPr lang="en-US" sz="3100" dirty="0" smtClean="0"/>
          </a:p>
          <a:p>
            <a:pPr marL="45720" indent="0">
              <a:buNone/>
            </a:pPr>
            <a:r>
              <a:rPr lang="en-US" sz="3100" dirty="0" smtClean="0"/>
              <a:t>b) </a:t>
            </a:r>
            <a:r>
              <a:rPr lang="en-US" sz="3100" dirty="0" smtClean="0"/>
              <a:t>Surveying people going into a pet store to find out if the city’s residents support the building and maintaining a dog park </a:t>
            </a:r>
          </a:p>
          <a:p>
            <a:pPr marL="502920" indent="-457200">
              <a:buAutoNum type="alphaLcParenR"/>
            </a:pPr>
            <a:endParaRPr lang="en-US" dirty="0"/>
          </a:p>
          <a:p>
            <a:pPr marL="502920" indent="-457200">
              <a:buAutoNum type="alphaLcParenR"/>
            </a:pPr>
            <a:endParaRPr lang="en-US" dirty="0" smtClean="0"/>
          </a:p>
          <a:p>
            <a:pPr marL="502920" indent="-457200">
              <a:buAutoNum type="alphaLcParenR"/>
            </a:pPr>
            <a:endParaRPr lang="en-US" dirty="0"/>
          </a:p>
          <a:p>
            <a:pPr marL="502920" indent="-457200">
              <a:buAutoNum type="alphaLcParenR"/>
            </a:pPr>
            <a:endParaRPr lang="en-US" dirty="0" smtClean="0"/>
          </a:p>
          <a:p>
            <a:pPr marL="502920" indent="-457200">
              <a:buAutoNum type="alphaLcParenR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1412" y="431481"/>
            <a:ext cx="9905998" cy="147857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800" dirty="0" smtClean="0"/>
              <a:t>Would </a:t>
            </a:r>
            <a:r>
              <a:rPr lang="en-US" sz="4800" dirty="0" smtClean="0"/>
              <a:t>it create a random sample?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4603174" y="3860222"/>
            <a:ext cx="5101936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No; if they are already at the theater then they already support the performing arts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86747" y="5725389"/>
            <a:ext cx="5101936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No; if they are already at the pet store then you can assume they probably have a pet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43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910051"/>
            <a:ext cx="9905999" cy="3541714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800" dirty="0" smtClean="0"/>
              <a:t>c) Asking </a:t>
            </a:r>
            <a:r>
              <a:rPr lang="en-US" sz="2800" dirty="0" smtClean="0"/>
              <a:t>every player at a golf course what sport they prefer to watch on </a:t>
            </a:r>
            <a:r>
              <a:rPr lang="en-US" sz="2800" dirty="0" smtClean="0"/>
              <a:t>TV</a:t>
            </a:r>
          </a:p>
          <a:p>
            <a:pPr marL="45720" indent="0">
              <a:buNone/>
            </a:pPr>
            <a:endParaRPr lang="en-US" sz="2800" dirty="0" smtClean="0"/>
          </a:p>
          <a:p>
            <a:pPr marL="45720" indent="0">
              <a:buNone/>
            </a:pPr>
            <a:r>
              <a:rPr lang="en-US" sz="2800" dirty="0" smtClean="0"/>
              <a:t>d)</a:t>
            </a:r>
            <a:r>
              <a:rPr lang="en-US" sz="2800" dirty="0" smtClean="0"/>
              <a:t>Calling </a:t>
            </a:r>
            <a:r>
              <a:rPr lang="en-US" sz="2800" dirty="0" smtClean="0"/>
              <a:t>100 randomly selected numbers and asking for their opinions on a local tax</a:t>
            </a:r>
          </a:p>
          <a:p>
            <a:pPr marL="502920" indent="-457200">
              <a:buAutoNum type="arabicParenR"/>
            </a:pPr>
            <a:endParaRPr lang="en-US" sz="2800" dirty="0" smtClean="0"/>
          </a:p>
          <a:p>
            <a:pPr marL="45720" indent="0">
              <a:buNone/>
            </a:pPr>
            <a:r>
              <a:rPr lang="en-US" sz="2800" dirty="0" smtClean="0"/>
              <a:t>e) Going </a:t>
            </a:r>
            <a:r>
              <a:rPr lang="en-US" sz="2800" dirty="0" smtClean="0"/>
              <a:t>to a football game and asking 100 random fans about their favorite sport</a:t>
            </a:r>
            <a:endParaRPr lang="en-US" sz="2800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141412" y="431481"/>
            <a:ext cx="9905998" cy="147857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800" dirty="0" smtClean="0"/>
              <a:t>Would </a:t>
            </a:r>
            <a:r>
              <a:rPr lang="en-US" sz="4800" dirty="0" smtClean="0"/>
              <a:t>it create a random sample?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4675911" y="2742290"/>
            <a:ext cx="510193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No; they will probably say golf…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91547" y="4556429"/>
            <a:ext cx="510193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91547" y="6047402"/>
            <a:ext cx="510193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No; they will most likely say football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23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Why is this common sense?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400" dirty="0"/>
              <a:t>Larger sample = </a:t>
            </a:r>
            <a:r>
              <a:rPr lang="en-US" sz="4400" dirty="0" smtClean="0"/>
              <a:t>better = more accurate </a:t>
            </a:r>
            <a:endParaRPr lang="en-US" sz="4400" dirty="0"/>
          </a:p>
          <a:p>
            <a:endParaRPr lang="en-US" sz="4400" dirty="0"/>
          </a:p>
          <a:p>
            <a:pPr lvl="1"/>
            <a:r>
              <a:rPr lang="en-US" sz="3600" dirty="0"/>
              <a:t>Smaller standard deviation if you use a larger sample </a:t>
            </a:r>
            <a:endParaRPr lang="en-US" sz="3600" dirty="0" smtClean="0"/>
          </a:p>
          <a:p>
            <a:pPr lvl="1"/>
            <a:r>
              <a:rPr lang="en-US" sz="3600" dirty="0" smtClean="0"/>
              <a:t>Margin of error should also decrease as your sample size increases 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28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98972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Vocabulary</a:t>
            </a:r>
            <a:endParaRPr lang="en-US" sz="8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0959" y="1425141"/>
            <a:ext cx="3690360" cy="354171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Census</a:t>
            </a:r>
          </a:p>
          <a:p>
            <a:r>
              <a:rPr lang="en-US" sz="3200" dirty="0" smtClean="0"/>
              <a:t>Observation</a:t>
            </a:r>
          </a:p>
          <a:p>
            <a:r>
              <a:rPr lang="en-US" sz="3200" dirty="0" smtClean="0"/>
              <a:t>Experiment</a:t>
            </a:r>
          </a:p>
          <a:p>
            <a:r>
              <a:rPr lang="en-US" sz="3200" dirty="0" smtClean="0"/>
              <a:t>Survey</a:t>
            </a:r>
          </a:p>
          <a:p>
            <a:r>
              <a:rPr lang="en-US" sz="3200" dirty="0" smtClean="0"/>
              <a:t>Simulation</a:t>
            </a:r>
            <a:endParaRPr lang="en-US" sz="32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458094" y="1352404"/>
            <a:ext cx="4410796" cy="35417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800" dirty="0"/>
              <a:t> Convenience </a:t>
            </a:r>
            <a:r>
              <a:rPr lang="en-US" sz="2800" dirty="0" smtClean="0"/>
              <a:t>Sample</a:t>
            </a:r>
            <a:endParaRPr lang="en-US" sz="2800" dirty="0"/>
          </a:p>
          <a:p>
            <a:pPr lvl="0"/>
            <a:r>
              <a:rPr lang="en-US" sz="2800" dirty="0" smtClean="0"/>
              <a:t>  </a:t>
            </a:r>
            <a:r>
              <a:rPr lang="en-US" sz="2800" dirty="0"/>
              <a:t>Systematic Random Sample	        </a:t>
            </a:r>
            <a:r>
              <a:rPr lang="en-US" sz="2800" dirty="0" smtClean="0"/>
              <a:t>     </a:t>
            </a:r>
          </a:p>
          <a:p>
            <a:pPr lvl="0"/>
            <a:r>
              <a:rPr lang="en-US" sz="2800" dirty="0" smtClean="0"/>
              <a:t>Cluster </a:t>
            </a:r>
            <a:r>
              <a:rPr lang="en-US" sz="2800" dirty="0"/>
              <a:t>Sample</a:t>
            </a:r>
          </a:p>
          <a:p>
            <a:r>
              <a:rPr lang="en-US" sz="2800" dirty="0" smtClean="0"/>
              <a:t>Stratified Sample</a:t>
            </a:r>
            <a:endParaRPr lang="en-US" sz="2800" dirty="0"/>
          </a:p>
          <a:p>
            <a:r>
              <a:rPr lang="en-US" sz="2800" dirty="0" smtClean="0"/>
              <a:t>Self-Selected </a:t>
            </a:r>
            <a:r>
              <a:rPr lang="en-US" sz="2800" dirty="0"/>
              <a:t>Sample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05546" y="5501219"/>
            <a:ext cx="6359236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Define each of the above terms.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4433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this: a survey, simulation, observational study, or experiment?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spcBef>
                <a:spcPts val="1000"/>
              </a:spcBef>
              <a:buNone/>
            </a:pPr>
            <a:r>
              <a:rPr lang="en-US" sz="3200" dirty="0"/>
              <a:t>One Algebra I teacher is not allowed to use any technology.  Another must use technology every day.  The students are given the same tests and the grades are compared</a:t>
            </a:r>
            <a:r>
              <a:rPr lang="en-US" sz="3200" dirty="0" smtClean="0"/>
              <a:t>.</a:t>
            </a:r>
          </a:p>
          <a:p>
            <a:pPr marL="0" lvl="1" indent="0">
              <a:spcBef>
                <a:spcPts val="1000"/>
              </a:spcBef>
              <a:buNone/>
            </a:pPr>
            <a:endParaRPr lang="en-US" sz="3200" dirty="0"/>
          </a:p>
          <a:p>
            <a:pPr marL="0" lvl="1" indent="0">
              <a:spcBef>
                <a:spcPts val="1000"/>
              </a:spcBef>
              <a:buNone/>
            </a:pPr>
            <a:r>
              <a:rPr lang="en-US" sz="3200" dirty="0" smtClean="0"/>
              <a:t>		</a:t>
            </a:r>
            <a:r>
              <a:rPr lang="en-US" sz="3200" b="1" dirty="0" smtClean="0">
                <a:solidFill>
                  <a:srgbClr val="FF0000"/>
                </a:solidFill>
              </a:rPr>
              <a:t>experiment</a:t>
            </a:r>
            <a:endParaRPr lang="en-US" sz="3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96292" y="4478482"/>
            <a:ext cx="3751119" cy="181588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You do not have to write these examples down UNLESS you feel like you really need them.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198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this: a survey, simulation, observational study, or experiment?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  <a:defRPr/>
            </a:pPr>
            <a:r>
              <a:rPr lang="en-US" sz="2800" dirty="0"/>
              <a:t>One study of cell phones and the risk of brain cancer looked at a group of 469 people who have brain cancer.  The investigators matched each cancer patient with a person of the same sex, age, and race who did not have brain cancer, then asked about the use of cell phones.  Result:  “Our data suggest that use of hand-held cellular telephones is not associated with risk of brain cancer.”</a:t>
            </a:r>
          </a:p>
          <a:p>
            <a:pPr marL="0" lvl="1" indent="0">
              <a:spcBef>
                <a:spcPts val="1000"/>
              </a:spcBef>
              <a:buNone/>
            </a:pPr>
            <a:endParaRPr lang="en-US" sz="3200" dirty="0"/>
          </a:p>
          <a:p>
            <a:pPr marL="0" lvl="1" indent="0">
              <a:spcBef>
                <a:spcPts val="1000"/>
              </a:spcBef>
              <a:buNone/>
            </a:pPr>
            <a:r>
              <a:rPr lang="en-US" sz="3200" dirty="0" smtClean="0"/>
              <a:t>		</a:t>
            </a:r>
            <a:r>
              <a:rPr lang="en-US" sz="3200" b="1" dirty="0" smtClean="0">
                <a:solidFill>
                  <a:srgbClr val="FF0000"/>
                </a:solidFill>
              </a:rPr>
              <a:t>observational study</a:t>
            </a:r>
            <a:endParaRPr lang="en-US" sz="3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96292" y="4478482"/>
            <a:ext cx="3751119" cy="181588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You do not have to write these examples down UNLESS you feel like you really need them.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1675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this: a survey, simulation, observational study, or experiment?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en-US" sz="2800" dirty="0"/>
              <a:t>Before a new variety of frozen muffin is put on the market, it is subjected to extensive taste testing.  People are asked to taste the new muffin and a competing brand and to say which they prefer.</a:t>
            </a:r>
            <a:endParaRPr lang="en-US" sz="3200" dirty="0"/>
          </a:p>
          <a:p>
            <a:pPr marL="0" lvl="1" indent="0">
              <a:spcBef>
                <a:spcPts val="1000"/>
              </a:spcBef>
              <a:buNone/>
            </a:pPr>
            <a:r>
              <a:rPr lang="en-US" sz="3200" dirty="0" smtClean="0"/>
              <a:t>		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experiment</a:t>
            </a:r>
            <a:endParaRPr lang="en-US" sz="3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96292" y="4478482"/>
            <a:ext cx="3751119" cy="181588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You do not have to write these examples down UNLESS you feel like you really need them.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7528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this: a survey, simulation, observational study, or experiment?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/>
              <a:t>You want to find opinions on a presidential election. </a:t>
            </a:r>
            <a:r>
              <a:rPr lang="en-US" sz="2800" dirty="0" smtClean="0"/>
              <a:t> So, you ask students in each of your classes.</a:t>
            </a:r>
            <a:endParaRPr lang="en-US" sz="2800" dirty="0"/>
          </a:p>
          <a:p>
            <a:pPr marL="0" lvl="1" indent="0">
              <a:spcBef>
                <a:spcPts val="1000"/>
              </a:spcBef>
              <a:buNone/>
            </a:pPr>
            <a:r>
              <a:rPr lang="en-US" sz="3200" dirty="0" smtClean="0"/>
              <a:t>		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survey</a:t>
            </a:r>
            <a:endParaRPr lang="en-US" sz="3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96292" y="4478482"/>
            <a:ext cx="3751119" cy="181588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You do not have to write these examples down UNLESS you feel like you really need them.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2990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dirty="0" smtClean="0"/>
              <a:t>This is the question from the final exam…(easy right?)</a:t>
            </a:r>
            <a:endParaRPr lang="en-US" sz="4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9" t="34631" r="14549" b="38729"/>
          <a:stretch/>
        </p:blipFill>
        <p:spPr bwMode="auto">
          <a:xfrm>
            <a:off x="1720022" y="2812472"/>
            <a:ext cx="8748780" cy="255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29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/>
              <a:t>Class work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300" b="1" dirty="0" smtClean="0">
                <a:solidFill>
                  <a:srgbClr val="FFFF00"/>
                </a:solidFill>
              </a:rPr>
              <a:t>Random Samples</a:t>
            </a:r>
            <a:br>
              <a:rPr lang="en-US" sz="4300" b="1" dirty="0" smtClean="0">
                <a:solidFill>
                  <a:srgbClr val="FFFF00"/>
                </a:solidFill>
              </a:rPr>
            </a:br>
            <a:r>
              <a:rPr lang="en-US" sz="4300" b="1" dirty="0" smtClean="0">
                <a:solidFill>
                  <a:srgbClr val="FFFF00"/>
                </a:solidFill>
              </a:rPr>
              <a:t>Worksheet</a:t>
            </a:r>
          </a:p>
          <a:p>
            <a:pPr marL="0" indent="0" algn="ctr">
              <a:buNone/>
            </a:pPr>
            <a:r>
              <a:rPr lang="en-US" sz="3200" dirty="0" smtClean="0"/>
              <a:t>(you can work with a partner so you will only turn in ONE worksheet per group (put in the bin), but be sure I see two different hand writings)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3277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/>
              <a:t>Homework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300" b="1" dirty="0" smtClean="0">
                <a:solidFill>
                  <a:srgbClr val="FFFF00"/>
                </a:solidFill>
              </a:rPr>
              <a:t>Review</a:t>
            </a:r>
            <a:br>
              <a:rPr lang="en-US" sz="4300" b="1" dirty="0" smtClean="0">
                <a:solidFill>
                  <a:srgbClr val="FFFF00"/>
                </a:solidFill>
              </a:rPr>
            </a:br>
            <a:r>
              <a:rPr lang="en-US" sz="4300" b="1" dirty="0" smtClean="0">
                <a:solidFill>
                  <a:srgbClr val="FFFF00"/>
                </a:solidFill>
              </a:rPr>
              <a:t>Worksheet</a:t>
            </a:r>
          </a:p>
          <a:p>
            <a:pPr marL="0" indent="0" algn="ctr">
              <a:buNone/>
            </a:pPr>
            <a:r>
              <a:rPr lang="en-US" sz="7100" b="1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TOMORROW</a:t>
            </a:r>
          </a:p>
          <a:p>
            <a:pPr marL="0" indent="0" algn="ctr">
              <a:buNone/>
            </a:pPr>
            <a:r>
              <a:rPr lang="en-US" sz="4300" b="1" dirty="0" smtClean="0">
                <a:solidFill>
                  <a:srgbClr val="FF0000"/>
                </a:solidFill>
              </a:rPr>
              <a:t>(key will be up on my website after 2:15)</a:t>
            </a:r>
          </a:p>
        </p:txBody>
      </p:sp>
    </p:spTree>
    <p:extLst>
      <p:ext uri="{BB962C8B-B14F-4D97-AF65-F5344CB8AC3E}">
        <p14:creationId xmlns:p14="http://schemas.microsoft.com/office/powerpoint/2010/main" val="342953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89</TotalTime>
  <Words>674</Words>
  <Application>Microsoft Office PowerPoint</Application>
  <PresentationFormat>Widescreen</PresentationFormat>
  <Paragraphs>86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Tw Cen MT</vt:lpstr>
      <vt:lpstr>Circuit</vt:lpstr>
      <vt:lpstr>Samples</vt:lpstr>
      <vt:lpstr>Sample VS population</vt:lpstr>
      <vt:lpstr>Why do we use samples?</vt:lpstr>
      <vt:lpstr>Copy this flow map into your notes and write a few sentences about the purpose of sampling.</vt:lpstr>
      <vt:lpstr>Random sample</vt:lpstr>
      <vt:lpstr>Would it create a random sample?</vt:lpstr>
      <vt:lpstr>Would it create a random sample?</vt:lpstr>
      <vt:lpstr>Why is this common sense?</vt:lpstr>
      <vt:lpstr>Vocabulary</vt:lpstr>
      <vt:lpstr>What is this: a survey, simulation, observational study, or experiment?</vt:lpstr>
      <vt:lpstr>What is this: a survey, simulation, observational study, or experiment?</vt:lpstr>
      <vt:lpstr>What is this: a survey, simulation, observational study, or experiment?</vt:lpstr>
      <vt:lpstr>What is this: a survey, simulation, observational study, or experiment?</vt:lpstr>
      <vt:lpstr>This is the question from the final exam…(easy right?)</vt:lpstr>
      <vt:lpstr>Class work</vt:lpstr>
      <vt:lpstr>Homework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Samples</dc:title>
  <dc:creator>Megan Bell</dc:creator>
  <cp:lastModifiedBy>Megan Bell</cp:lastModifiedBy>
  <cp:revision>8</cp:revision>
  <dcterms:created xsi:type="dcterms:W3CDTF">2016-02-23T13:07:03Z</dcterms:created>
  <dcterms:modified xsi:type="dcterms:W3CDTF">2016-02-25T12:47:01Z</dcterms:modified>
</cp:coreProperties>
</file>