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2"/>
  </p:notesMasterIdLst>
  <p:sldIdLst>
    <p:sldId id="265" r:id="rId2"/>
    <p:sldId id="263" r:id="rId3"/>
    <p:sldId id="264" r:id="rId4"/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4072ECD-640A-48BD-B6B7-2D27FF33D9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2B0229-E205-4B44-B532-B4CA1778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4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96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 lang="en-US" smtClean="0"/>
              <a:pPr/>
              <a:t>10/28/2015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803400"/>
            <a:ext cx="8153400" cy="436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51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2015-2016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Control Accountability Plan</a:t>
            </a:r>
            <a:endParaRPr lang="en-US" dirty="0"/>
          </a:p>
        </p:txBody>
      </p:sp>
      <p:pic>
        <p:nvPicPr>
          <p:cNvPr id="1028" name="Picture 4" descr="http://www.rcoe.us/content/uploads/2014/08/20140815-LCAP-Final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8" b="4588"/>
          <a:stretch>
            <a:fillRect/>
          </a:stretch>
        </p:blipFill>
        <p:spPr bwMode="auto">
          <a:xfrm>
            <a:off x="1828800" y="457199"/>
            <a:ext cx="7010400" cy="373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163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Control Accountability Plan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Districts are funded through the Local Control Funding Formula</a:t>
            </a:r>
          </a:p>
          <a:p>
            <a:r>
              <a:rPr lang="en-US" sz="2400" smtClean="0"/>
              <a:t>(LCFF)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LCAP defines how the District will use funds to produce best outcomes for our students, staff, and parents</a:t>
            </a:r>
          </a:p>
          <a:p>
            <a:r>
              <a:rPr lang="en-US" dirty="0" smtClean="0"/>
              <a:t>District planning involves feedback from several Stakeholder Groups, including Parents, Staff, Students, and Community</a:t>
            </a:r>
          </a:p>
          <a:p>
            <a:r>
              <a:rPr lang="en-US" dirty="0" smtClean="0"/>
              <a:t>Input for the LCAP must be based on the 8 state priorities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578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Priorities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8 State Priorities provide a roadmap for what is included in the LCAP plan</a:t>
            </a:r>
            <a:endParaRPr lang="en-US" sz="24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16" y="1752600"/>
            <a:ext cx="598996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804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Instruction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District LCAP Goal:</a:t>
            </a:r>
          </a:p>
          <a:p>
            <a:r>
              <a:rPr lang="en-US" sz="2000" dirty="0" smtClean="0"/>
              <a:t>Provide high quality standards-based instruction that is rigorous and engaging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362200" y="1905000"/>
            <a:ext cx="64008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 smtClean="0"/>
              <a:t>Continue alignment of instructional materials and resources to standards</a:t>
            </a:r>
          </a:p>
          <a:p>
            <a:r>
              <a:rPr lang="en-US" sz="2400" dirty="0" smtClean="0"/>
              <a:t>Build rigorously aligned units of study that incorporate best standards based practices</a:t>
            </a:r>
          </a:p>
          <a:p>
            <a:r>
              <a:rPr lang="en-US" sz="2400" dirty="0" smtClean="0"/>
              <a:t>Develop student learning environments that are engaging and utilize technology in the learning process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5989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of State Standards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District LCAP goal:</a:t>
            </a:r>
          </a:p>
          <a:p>
            <a:r>
              <a:rPr lang="en-US" sz="1600" dirty="0" smtClean="0"/>
              <a:t>Ensure implementation of state academic/ELD development standards embedded in 21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Century Learning Skills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362200" y="1905000"/>
            <a:ext cx="64008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/>
              <a:t>Professional development on the new academic standards, District focus on ELA/ELD framework, </a:t>
            </a:r>
            <a:r>
              <a:rPr lang="en-US" sz="2400" dirty="0" smtClean="0"/>
              <a:t>literacy by the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grade, math adoption materials and alignment with numeracy and </a:t>
            </a:r>
            <a:r>
              <a:rPr lang="en-US" sz="2400" dirty="0"/>
              <a:t>problem solving </a:t>
            </a:r>
          </a:p>
          <a:p>
            <a:r>
              <a:rPr lang="en-US" sz="2400" dirty="0"/>
              <a:t>Professional development and support on using students’ motivations , interests, and interactions to shape instruction supported through 21</a:t>
            </a:r>
            <a:r>
              <a:rPr lang="en-US" sz="2400" baseline="30000" dirty="0"/>
              <a:t>st</a:t>
            </a:r>
            <a:r>
              <a:rPr lang="en-US" sz="2400" dirty="0"/>
              <a:t> Century Skills </a:t>
            </a:r>
          </a:p>
        </p:txBody>
      </p:sp>
    </p:spTree>
    <p:extLst>
      <p:ext uri="{BB962C8B-B14F-4D97-AF65-F5344CB8AC3E}">
        <p14:creationId xmlns:p14="http://schemas.microsoft.com/office/powerpoint/2010/main" val="1425544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 Course of Study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District LCAP Goal:</a:t>
            </a:r>
          </a:p>
          <a:p>
            <a:r>
              <a:rPr lang="en-US" dirty="0" smtClean="0"/>
              <a:t>Provide all students a broad and enriching course of study that reaches beyond the core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362200" y="1905000"/>
            <a:ext cx="64008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 smtClean="0"/>
              <a:t>Focus on literacy standards in Social Studies and Science in grades TK-8</a:t>
            </a:r>
          </a:p>
          <a:p>
            <a:r>
              <a:rPr lang="en-US" sz="2400" dirty="0" smtClean="0"/>
              <a:t>Scaffold access for at-risk student populations in implementing Social Studies</a:t>
            </a:r>
            <a:r>
              <a:rPr lang="en-US" sz="2400" dirty="0"/>
              <a:t> </a:t>
            </a:r>
            <a:r>
              <a:rPr lang="en-US" sz="2400" dirty="0" smtClean="0"/>
              <a:t>and Science</a:t>
            </a:r>
          </a:p>
          <a:p>
            <a:r>
              <a:rPr lang="en-US" sz="2400" dirty="0" smtClean="0"/>
              <a:t>Teach literacy through digital resources, visual and performing arts</a:t>
            </a:r>
          </a:p>
        </p:txBody>
      </p:sp>
    </p:spTree>
    <p:extLst>
      <p:ext uri="{BB962C8B-B14F-4D97-AF65-F5344CB8AC3E}">
        <p14:creationId xmlns:p14="http://schemas.microsoft.com/office/powerpoint/2010/main" val="204546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Achievement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District LCAP Goal:</a:t>
            </a:r>
          </a:p>
          <a:p>
            <a:r>
              <a:rPr lang="en-US" dirty="0" smtClean="0"/>
              <a:t> Ensure that students are high school, college, and career ready by demonstrating continuous progress towards academic and ELD achievement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362200" y="1905000"/>
            <a:ext cx="6400800" cy="42672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2400" dirty="0"/>
              <a:t>Universal Access </a:t>
            </a:r>
            <a:r>
              <a:rPr lang="en-US" sz="2400" dirty="0" smtClean="0"/>
              <a:t>Choice and Challenge (UACC) time at each school provides </a:t>
            </a:r>
            <a:r>
              <a:rPr lang="en-US" sz="2400" dirty="0"/>
              <a:t>students with individualized attention to address needs and enrichment.</a:t>
            </a:r>
          </a:p>
          <a:p>
            <a:r>
              <a:rPr lang="en-US" sz="2400" dirty="0" smtClean="0"/>
              <a:t>Imagine Learning and LexiaCore5 assessments </a:t>
            </a:r>
            <a:r>
              <a:rPr lang="en-US" sz="2400" dirty="0"/>
              <a:t>assist teachers in grouping students and focusing on skills and concepts students still need to master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STAR Early Literacy, Reading and Math to monitor student progress</a:t>
            </a:r>
          </a:p>
          <a:p>
            <a:r>
              <a:rPr lang="en-US" sz="2400" dirty="0"/>
              <a:t>Superintendent goal meetings with Administrators will include progress monitoring.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2330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Achievement Cont.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District LCAP Goal: College and Career Readiness Continued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362200" y="1905000"/>
            <a:ext cx="64008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 smtClean="0"/>
              <a:t>Title I site support and coaching on literacy and effective reading instruction.</a:t>
            </a:r>
          </a:p>
          <a:p>
            <a:r>
              <a:rPr lang="en-US" sz="2400" dirty="0" smtClean="0"/>
              <a:t>Intensive special education focus on literacy in grades </a:t>
            </a:r>
            <a:r>
              <a:rPr lang="en-US" sz="2400" dirty="0"/>
              <a:t>K</a:t>
            </a:r>
            <a:r>
              <a:rPr lang="en-US" sz="2400" dirty="0" smtClean="0"/>
              <a:t>-8:  </a:t>
            </a:r>
            <a:r>
              <a:rPr lang="en-US" sz="2400" dirty="0" err="1" smtClean="0"/>
              <a:t>Edmark</a:t>
            </a:r>
            <a:r>
              <a:rPr lang="en-US" sz="2400" dirty="0" smtClean="0"/>
              <a:t>, System 44, and Read 180</a:t>
            </a:r>
          </a:p>
          <a:p>
            <a:r>
              <a:rPr lang="en-US" sz="2400" dirty="0" smtClean="0"/>
              <a:t>Supplemental instruction utilizing Voyagers, Read Naturally</a:t>
            </a:r>
          </a:p>
          <a:p>
            <a:r>
              <a:rPr lang="en-US" sz="2400" dirty="0" smtClean="0"/>
              <a:t>District-wide Behavior Supports using PBIS: Positive Behavior Intervention Supports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78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and Student Engagement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District LCAP Goal:</a:t>
            </a:r>
          </a:p>
          <a:p>
            <a:r>
              <a:rPr lang="en-US" dirty="0" smtClean="0"/>
              <a:t>Provide safe learning environments that promote engagement and school connectedness with parents and students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362200" y="1905000"/>
            <a:ext cx="6400800" cy="44704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1"/>
            <a:r>
              <a:rPr lang="en-US" sz="4000" dirty="0" smtClean="0"/>
              <a:t>Student engagement and </a:t>
            </a:r>
            <a:r>
              <a:rPr lang="en-US" sz="4000" smtClean="0"/>
              <a:t>connectedness to </a:t>
            </a:r>
            <a:r>
              <a:rPr lang="en-US" sz="4000" dirty="0" smtClean="0"/>
              <a:t>the school community</a:t>
            </a:r>
          </a:p>
          <a:p>
            <a:pPr lvl="1"/>
            <a:r>
              <a:rPr lang="en-US" sz="4000" dirty="0" smtClean="0"/>
              <a:t>Motivational instructional practices in the classroom </a:t>
            </a:r>
          </a:p>
          <a:p>
            <a:pPr lvl="1"/>
            <a:r>
              <a:rPr lang="en-US" sz="4000" dirty="0" smtClean="0"/>
              <a:t>Parent involvement as decision makers and participants in the school community</a:t>
            </a:r>
          </a:p>
        </p:txBody>
      </p:sp>
    </p:spTree>
    <p:extLst>
      <p:ext uri="{BB962C8B-B14F-4D97-AF65-F5344CB8AC3E}">
        <p14:creationId xmlns:p14="http://schemas.microsoft.com/office/powerpoint/2010/main" val="3100969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I answer any questions?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17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42</TotalTime>
  <Words>476</Words>
  <Application>Microsoft Office PowerPoint</Application>
  <PresentationFormat>On-screen Show (4:3)</PresentationFormat>
  <Paragraphs>48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Median</vt:lpstr>
      <vt:lpstr>Local Control Accountability Plan</vt:lpstr>
      <vt:lpstr>Local Control Accountability Plan</vt:lpstr>
      <vt:lpstr>State Priorities</vt:lpstr>
      <vt:lpstr>Instruction</vt:lpstr>
      <vt:lpstr>Implementation of State Standards</vt:lpstr>
      <vt:lpstr>Broad Course of Study</vt:lpstr>
      <vt:lpstr>Student Achievement</vt:lpstr>
      <vt:lpstr>Achievement Cont.</vt:lpstr>
      <vt:lpstr>Parent and Student Engagement</vt:lpstr>
      <vt:lpstr>May I answer any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Control Accountability Plan</dc:title>
  <dc:creator>Melinda Early</dc:creator>
  <cp:lastModifiedBy>Windows User</cp:lastModifiedBy>
  <cp:revision>7</cp:revision>
  <cp:lastPrinted>2015-10-07T15:14:10Z</cp:lastPrinted>
  <dcterms:created xsi:type="dcterms:W3CDTF">2006-08-16T00:00:00Z</dcterms:created>
  <dcterms:modified xsi:type="dcterms:W3CDTF">2015-10-28T20:51:37Z</dcterms:modified>
</cp:coreProperties>
</file>