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88" r:id="rId3"/>
    <p:sldId id="289" r:id="rId4"/>
    <p:sldId id="290" r:id="rId5"/>
    <p:sldId id="291" r:id="rId6"/>
    <p:sldId id="292" r:id="rId7"/>
    <p:sldId id="293" r:id="rId8"/>
    <p:sldId id="309" r:id="rId9"/>
    <p:sldId id="295" r:id="rId10"/>
    <p:sldId id="294" r:id="rId11"/>
    <p:sldId id="296" r:id="rId12"/>
    <p:sldId id="297" r:id="rId13"/>
    <p:sldId id="310" r:id="rId14"/>
    <p:sldId id="298" r:id="rId15"/>
    <p:sldId id="299" r:id="rId16"/>
    <p:sldId id="300" r:id="rId17"/>
    <p:sldId id="311" r:id="rId18"/>
    <p:sldId id="312" r:id="rId19"/>
    <p:sldId id="313" r:id="rId20"/>
    <p:sldId id="308" r:id="rId21"/>
    <p:sldId id="301" r:id="rId22"/>
    <p:sldId id="302" r:id="rId23"/>
    <p:sldId id="268" r:id="rId24"/>
    <p:sldId id="269" r:id="rId25"/>
    <p:sldId id="270" r:id="rId26"/>
    <p:sldId id="271" r:id="rId27"/>
    <p:sldId id="280" r:id="rId28"/>
    <p:sldId id="281" r:id="rId29"/>
    <p:sldId id="277" r:id="rId30"/>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0"/>
  </p:normalViewPr>
  <p:slideViewPr>
    <p:cSldViewPr>
      <p:cViewPr varScale="1">
        <p:scale>
          <a:sx n="101" d="100"/>
          <a:sy n="101" d="100"/>
        </p:scale>
        <p:origin x="186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fld id="{3509BD64-C70E-4C45-98B4-F1EF844B343B}" type="datetimeFigureOut">
              <a:rPr lang="en-US" smtClean="0"/>
              <a:t>3/15/20</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0AD391D6-388F-47E2-A7F4-24266147E437}" type="slidenum">
              <a:rPr lang="en-US" smtClean="0"/>
              <a:t>‹#›</a:t>
            </a:fld>
            <a:endParaRPr lang="en-US"/>
          </a:p>
        </p:txBody>
      </p:sp>
    </p:spTree>
    <p:extLst>
      <p:ext uri="{BB962C8B-B14F-4D97-AF65-F5344CB8AC3E}">
        <p14:creationId xmlns:p14="http://schemas.microsoft.com/office/powerpoint/2010/main" val="1632311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54F6138B-0826-4DBD-A895-41981810AAF2}" type="datetimeFigureOut">
              <a:rPr lang="en-US" smtClean="0"/>
              <a:t>3/15/20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E54D0C1-9D82-4A8C-AB07-B1EFF667227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54F6138B-0826-4DBD-A895-41981810AAF2}" type="datetimeFigureOut">
              <a:rPr lang="en-US" smtClean="0"/>
              <a:t>3/15/20</a:t>
            </a:fld>
            <a:endParaRPr lang="en-US"/>
          </a:p>
        </p:txBody>
      </p:sp>
      <p:sp>
        <p:nvSpPr>
          <p:cNvPr id="9" name="Slide Number Placeholder 8"/>
          <p:cNvSpPr>
            <a:spLocks noGrp="1"/>
          </p:cNvSpPr>
          <p:nvPr>
            <p:ph type="sldNum" sz="quarter" idx="15"/>
          </p:nvPr>
        </p:nvSpPr>
        <p:spPr/>
        <p:txBody>
          <a:bodyPr rtlCol="0"/>
          <a:lstStyle/>
          <a:p>
            <a:fld id="{FE54D0C1-9D82-4A8C-AB07-B1EFF6672275}"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54F6138B-0826-4DBD-A895-41981810AAF2}" type="datetimeFigureOut">
              <a:rPr lang="en-US" smtClean="0"/>
              <a:t>3/15/20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E54D0C1-9D82-4A8C-AB07-B1EFF667227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54F6138B-0826-4DBD-A895-41981810AAF2}" type="datetimeFigureOut">
              <a:rPr lang="en-US" smtClean="0"/>
              <a:t>3/15/20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4D0C1-9D82-4A8C-AB07-B1EFF6672275}"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54F6138B-0826-4DBD-A895-41981810AAF2}" type="datetimeFigureOut">
              <a:rPr lang="en-US" smtClean="0"/>
              <a:t>3/15/20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54D0C1-9D82-4A8C-AB07-B1EFF6672275}"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54F6138B-0826-4DBD-A895-41981810AAF2}" type="datetimeFigureOut">
              <a:rPr lang="en-US" smtClean="0"/>
              <a:t>3/15/20</a:t>
            </a:fld>
            <a:endParaRPr lang="en-US"/>
          </a:p>
        </p:txBody>
      </p:sp>
      <p:sp>
        <p:nvSpPr>
          <p:cNvPr id="7" name="Slide Number Placeholder 6"/>
          <p:cNvSpPr>
            <a:spLocks noGrp="1"/>
          </p:cNvSpPr>
          <p:nvPr>
            <p:ph type="sldNum" sz="quarter" idx="11"/>
          </p:nvPr>
        </p:nvSpPr>
        <p:spPr/>
        <p:txBody>
          <a:bodyPr rtlCol="0"/>
          <a:lstStyle/>
          <a:p>
            <a:fld id="{FE54D0C1-9D82-4A8C-AB07-B1EFF6672275}"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F6138B-0826-4DBD-A895-41981810AAF2}" type="datetimeFigureOut">
              <a:rPr lang="en-US" smtClean="0"/>
              <a:t>3/15/20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54D0C1-9D82-4A8C-AB07-B1EFF6672275}"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54F6138B-0826-4DBD-A895-41981810AAF2}" type="datetimeFigureOut">
              <a:rPr lang="en-US" smtClean="0"/>
              <a:t>3/15/20</a:t>
            </a:fld>
            <a:endParaRPr lang="en-US"/>
          </a:p>
        </p:txBody>
      </p:sp>
      <p:sp>
        <p:nvSpPr>
          <p:cNvPr id="22" name="Slide Number Placeholder 21"/>
          <p:cNvSpPr>
            <a:spLocks noGrp="1"/>
          </p:cNvSpPr>
          <p:nvPr>
            <p:ph type="sldNum" sz="quarter" idx="15"/>
          </p:nvPr>
        </p:nvSpPr>
        <p:spPr/>
        <p:txBody>
          <a:bodyPr rtlCol="0"/>
          <a:lstStyle/>
          <a:p>
            <a:fld id="{FE54D0C1-9D82-4A8C-AB07-B1EFF6672275}"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4F6138B-0826-4DBD-A895-41981810AAF2}" type="datetimeFigureOut">
              <a:rPr lang="en-US" smtClean="0"/>
              <a:t>3/15/20</a:t>
            </a:fld>
            <a:endParaRPr lang="en-US"/>
          </a:p>
        </p:txBody>
      </p:sp>
      <p:sp>
        <p:nvSpPr>
          <p:cNvPr id="18" name="Slide Number Placeholder 17"/>
          <p:cNvSpPr>
            <a:spLocks noGrp="1"/>
          </p:cNvSpPr>
          <p:nvPr>
            <p:ph type="sldNum" sz="quarter" idx="11"/>
          </p:nvPr>
        </p:nvSpPr>
        <p:spPr/>
        <p:txBody>
          <a:bodyPr rtlCol="0"/>
          <a:lstStyle/>
          <a:p>
            <a:fld id="{FE54D0C1-9D82-4A8C-AB07-B1EFF6672275}"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F6138B-0826-4DBD-A895-41981810AAF2}" type="datetimeFigureOut">
              <a:rPr lang="en-US" smtClean="0"/>
              <a:t>3/15/20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D0C1-9D82-4A8C-AB07-B1EFF6672275}"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F6138B-0826-4DBD-A895-41981810AAF2}" type="datetimeFigureOut">
              <a:rPr lang="en-US" smtClean="0"/>
              <a:t>3/15/20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D0C1-9D82-4A8C-AB07-B1EFF6672275}"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4F6138B-0826-4DBD-A895-41981810AAF2}" type="datetimeFigureOut">
              <a:rPr lang="en-US" smtClean="0"/>
              <a:t>3/15/20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E54D0C1-9D82-4A8C-AB07-B1EFF667227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wmf"/><Relationship Id="rId1" Type="http://schemas.openxmlformats.org/officeDocument/2006/relationships/slideLayout" Target="../slideLayouts/slideLayout1.xml"/><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brainpop.com/health/personalhealth/peerpressur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file:////C:/Counseling/Berenstain%20Bears%20%20Double%20Dare.wm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i="1" dirty="0"/>
              <a:t>Peer Pressure</a:t>
            </a:r>
          </a:p>
        </p:txBody>
      </p:sp>
      <p:sp>
        <p:nvSpPr>
          <p:cNvPr id="3" name="Subtitle 2"/>
          <p:cNvSpPr>
            <a:spLocks noGrp="1"/>
          </p:cNvSpPr>
          <p:nvPr>
            <p:ph type="subTitle" idx="1"/>
          </p:nvPr>
        </p:nvSpPr>
        <p:spPr/>
        <p:txBody>
          <a:bodyPr>
            <a:normAutofit/>
          </a:bodyPr>
          <a:lstStyle/>
          <a:p>
            <a:endParaRPr lang="en-US"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Peer Pressure is like </a:t>
            </a:r>
            <a:r>
              <a:rPr lang="en-US" dirty="0">
                <a:latin typeface="Snap ITC" panose="04040A07060A02020202" pitchFamily="82" charset="0"/>
              </a:rPr>
              <a:t>Football</a:t>
            </a:r>
            <a:r>
              <a:rPr lang="en-US" dirty="0"/>
              <a:t>…</a:t>
            </a: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70895" y="1981199"/>
            <a:ext cx="7125305" cy="4046371"/>
          </a:xfrm>
        </p:spPr>
      </p:pic>
    </p:spTree>
    <p:extLst>
      <p:ext uri="{BB962C8B-B14F-4D97-AF65-F5344CB8AC3E}">
        <p14:creationId xmlns:p14="http://schemas.microsoft.com/office/powerpoint/2010/main" val="11387894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exactly is </a:t>
            </a:r>
            <a:r>
              <a:rPr lang="en-US" dirty="0">
                <a:latin typeface="Snap ITC" panose="04040A07060A02020202" pitchFamily="82" charset="0"/>
              </a:rPr>
              <a:t>Peer Pressure</a:t>
            </a:r>
            <a:r>
              <a:rPr lang="en-US" dirty="0"/>
              <a:t>?  </a:t>
            </a:r>
          </a:p>
        </p:txBody>
      </p:sp>
      <p:sp>
        <p:nvSpPr>
          <p:cNvPr id="3" name="Content Placeholder 2"/>
          <p:cNvSpPr>
            <a:spLocks noGrp="1"/>
          </p:cNvSpPr>
          <p:nvPr>
            <p:ph sz="quarter" idx="1"/>
          </p:nvPr>
        </p:nvSpPr>
        <p:spPr/>
        <p:txBody>
          <a:bodyPr/>
          <a:lstStyle/>
          <a:p>
            <a:r>
              <a:rPr lang="en-US" b="1" dirty="0">
                <a:latin typeface="Snap ITC" panose="04040A07060A02020202" pitchFamily="82" charset="0"/>
              </a:rPr>
              <a:t>Feeling</a:t>
            </a:r>
            <a:r>
              <a:rPr lang="en-US" dirty="0"/>
              <a:t> and </a:t>
            </a:r>
            <a:r>
              <a:rPr lang="en-US" b="1" dirty="0">
                <a:latin typeface="Snap ITC" panose="04040A07060A02020202" pitchFamily="82" charset="0"/>
              </a:rPr>
              <a:t>thought</a:t>
            </a:r>
            <a:r>
              <a:rPr lang="en-US" dirty="0"/>
              <a:t> pattern</a:t>
            </a:r>
            <a:br>
              <a:rPr lang="en-US" dirty="0"/>
            </a:br>
            <a:endParaRPr lang="en-US" dirty="0"/>
          </a:p>
          <a:p>
            <a:r>
              <a:rPr lang="en-US" dirty="0"/>
              <a:t>When you feel like </a:t>
            </a:r>
            <a:r>
              <a:rPr lang="en-US" b="1" dirty="0">
                <a:latin typeface="Snap ITC" panose="04040A07060A02020202" pitchFamily="82" charset="0"/>
              </a:rPr>
              <a:t>someone</a:t>
            </a:r>
            <a:r>
              <a:rPr lang="en-US" dirty="0"/>
              <a:t> or a </a:t>
            </a:r>
            <a:r>
              <a:rPr lang="en-US" b="1" dirty="0">
                <a:latin typeface="Snap ITC" panose="04040A07060A02020202" pitchFamily="82" charset="0"/>
              </a:rPr>
              <a:t>group of people</a:t>
            </a:r>
            <a:r>
              <a:rPr lang="en-US" b="1" dirty="0"/>
              <a:t> </a:t>
            </a:r>
            <a:r>
              <a:rPr lang="en-US" dirty="0"/>
              <a:t>about </a:t>
            </a:r>
            <a:r>
              <a:rPr lang="en-US" b="1" dirty="0">
                <a:latin typeface="Snap ITC" panose="04040A07060A02020202" pitchFamily="82" charset="0"/>
              </a:rPr>
              <a:t>your age</a:t>
            </a:r>
            <a:r>
              <a:rPr lang="en-US" dirty="0">
                <a:latin typeface="Snap ITC" panose="04040A07060A02020202" pitchFamily="82" charset="0"/>
              </a:rPr>
              <a:t> </a:t>
            </a:r>
            <a:r>
              <a:rPr lang="en-US" dirty="0"/>
              <a:t>are pushing you to </a:t>
            </a:r>
            <a:r>
              <a:rPr lang="en-US" dirty="0">
                <a:latin typeface="Snap ITC" panose="04040A07060A02020202" pitchFamily="82" charset="0"/>
              </a:rPr>
              <a:t>do</a:t>
            </a:r>
            <a:r>
              <a:rPr lang="en-US" dirty="0"/>
              <a:t> or </a:t>
            </a:r>
            <a:r>
              <a:rPr lang="en-US" dirty="0">
                <a:latin typeface="Snap ITC" panose="04040A07060A02020202" pitchFamily="82" charset="0"/>
              </a:rPr>
              <a:t>go along</a:t>
            </a:r>
            <a:r>
              <a:rPr lang="en-US" dirty="0"/>
              <a:t> with something you do not want to</a:t>
            </a:r>
            <a:br>
              <a:rPr lang="en-US" dirty="0"/>
            </a:br>
            <a:endParaRPr lang="en-US" dirty="0"/>
          </a:p>
          <a:p>
            <a:r>
              <a:rPr lang="en-US" dirty="0"/>
              <a:t>The choice can be </a:t>
            </a:r>
            <a:r>
              <a:rPr lang="en-US" dirty="0">
                <a:latin typeface="Snap ITC" panose="04040A07060A02020202" pitchFamily="82" charset="0"/>
              </a:rPr>
              <a:t>GOOD</a:t>
            </a:r>
            <a:r>
              <a:rPr lang="en-US" dirty="0"/>
              <a:t> or </a:t>
            </a:r>
            <a:r>
              <a:rPr lang="en-US" dirty="0">
                <a:latin typeface="Snap ITC" panose="04040A07060A02020202" pitchFamily="82" charset="0"/>
              </a:rPr>
              <a:t>BAD</a:t>
            </a:r>
            <a:r>
              <a:rPr lang="en-US" dirty="0"/>
              <a:t>!</a:t>
            </a:r>
            <a:br>
              <a:rPr lang="en-US" dirty="0"/>
            </a:br>
            <a:endParaRPr lang="en-US" dirty="0"/>
          </a:p>
          <a:p>
            <a:r>
              <a:rPr lang="en-US" dirty="0"/>
              <a:t>The </a:t>
            </a:r>
            <a:r>
              <a:rPr lang="en-US" b="1" dirty="0">
                <a:latin typeface="Snap ITC" panose="04040A07060A02020202" pitchFamily="82" charset="0"/>
              </a:rPr>
              <a:t>tug of war</a:t>
            </a:r>
            <a:r>
              <a:rPr lang="en-US" dirty="0">
                <a:latin typeface="Snap ITC" panose="04040A07060A02020202" pitchFamily="82" charset="0"/>
              </a:rPr>
              <a:t> </a:t>
            </a:r>
            <a:r>
              <a:rPr lang="en-US" dirty="0"/>
              <a:t>in your mind between what YOU want to do and what a PEER wants you to do.</a:t>
            </a:r>
          </a:p>
          <a:p>
            <a:endParaRPr lang="en-US" dirty="0"/>
          </a:p>
        </p:txBody>
      </p:sp>
    </p:spTree>
    <p:extLst>
      <p:ext uri="{BB962C8B-B14F-4D97-AF65-F5344CB8AC3E}">
        <p14:creationId xmlns:p14="http://schemas.microsoft.com/office/powerpoint/2010/main" val="12596153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373562"/>
          </a:xfrm>
        </p:spPr>
        <p:txBody>
          <a:bodyPr>
            <a:noAutofit/>
          </a:bodyPr>
          <a:lstStyle/>
          <a:p>
            <a:r>
              <a:rPr lang="en-US" sz="6000" dirty="0">
                <a:latin typeface="Snap ITC" panose="04040A07060A02020202" pitchFamily="82" charset="0"/>
              </a:rPr>
              <a:t>How can you tell if you’re experiencing peer pressure?</a:t>
            </a:r>
          </a:p>
        </p:txBody>
      </p:sp>
      <p:pic>
        <p:nvPicPr>
          <p:cNvPr id="1026" name="Picture 2" descr="C:\Users\eldridgel\AppData\Local\Microsoft\Windows\Temporary Internet Files\Content.IE5\N2EWCMZJ\MC90044191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4953000"/>
            <a:ext cx="366395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3008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might </a:t>
            </a:r>
            <a:r>
              <a:rPr lang="en-US" sz="6000" dirty="0">
                <a:latin typeface="Snap ITC" panose="04040A07060A02020202" pitchFamily="82" charset="0"/>
              </a:rPr>
              <a:t>feel</a:t>
            </a:r>
            <a:r>
              <a:rPr lang="en-US" dirty="0"/>
              <a:t>…</a:t>
            </a:r>
          </a:p>
        </p:txBody>
      </p:sp>
      <p:sp>
        <p:nvSpPr>
          <p:cNvPr id="3" name="Content Placeholder 2"/>
          <p:cNvSpPr>
            <a:spLocks noGrp="1"/>
          </p:cNvSpPr>
          <p:nvPr>
            <p:ph sz="quarter" idx="1"/>
          </p:nvPr>
        </p:nvSpPr>
        <p:spPr/>
        <p:txBody>
          <a:bodyPr>
            <a:normAutofit/>
          </a:bodyPr>
          <a:lstStyle/>
          <a:p>
            <a:r>
              <a:rPr lang="en-US" dirty="0">
                <a:latin typeface="Snap ITC" panose="04040A07060A02020202" pitchFamily="82" charset="0"/>
              </a:rPr>
              <a:t>Anxious</a:t>
            </a:r>
          </a:p>
          <a:p>
            <a:r>
              <a:rPr lang="en-US" dirty="0">
                <a:latin typeface="Snap ITC" panose="04040A07060A02020202" pitchFamily="82" charset="0"/>
              </a:rPr>
              <a:t>Pressured</a:t>
            </a:r>
          </a:p>
          <a:p>
            <a:r>
              <a:rPr lang="en-US" dirty="0">
                <a:latin typeface="Snap ITC" panose="04040A07060A02020202" pitchFamily="82" charset="0"/>
              </a:rPr>
              <a:t>Annoyed </a:t>
            </a:r>
          </a:p>
          <a:p>
            <a:r>
              <a:rPr lang="en-US" dirty="0">
                <a:latin typeface="Snap ITC" panose="04040A07060A02020202" pitchFamily="82" charset="0"/>
              </a:rPr>
              <a:t>Angry</a:t>
            </a:r>
          </a:p>
          <a:p>
            <a:r>
              <a:rPr lang="en-US" dirty="0">
                <a:latin typeface="Snap ITC" panose="04040A07060A02020202" pitchFamily="82" charset="0"/>
              </a:rPr>
              <a:t>Powerless</a:t>
            </a:r>
          </a:p>
          <a:p>
            <a:r>
              <a:rPr lang="en-US" dirty="0">
                <a:latin typeface="Snap ITC" panose="04040A07060A02020202" pitchFamily="82" charset="0"/>
              </a:rPr>
              <a:t>Out of Control</a:t>
            </a:r>
          </a:p>
          <a:p>
            <a:r>
              <a:rPr lang="en-US" dirty="0">
                <a:latin typeface="Snap ITC" panose="04040A07060A02020202" pitchFamily="82" charset="0"/>
              </a:rPr>
              <a:t>Confused</a:t>
            </a:r>
          </a:p>
          <a:p>
            <a:r>
              <a:rPr lang="en-US" dirty="0">
                <a:latin typeface="Snap ITC" panose="04040A07060A02020202" pitchFamily="82" charset="0"/>
              </a:rPr>
              <a:t>Unimportant</a:t>
            </a:r>
          </a:p>
          <a:p>
            <a:r>
              <a:rPr lang="en-US" dirty="0">
                <a:latin typeface="Snap ITC" panose="04040A07060A02020202" pitchFamily="82" charset="0"/>
              </a:rPr>
              <a:t>Guilty</a:t>
            </a:r>
          </a:p>
        </p:txBody>
      </p:sp>
      <p:sp>
        <p:nvSpPr>
          <p:cNvPr id="4" name="Content Placeholder 3"/>
          <p:cNvSpPr>
            <a:spLocks noGrp="1"/>
          </p:cNvSpPr>
          <p:nvPr>
            <p:ph sz="quarter" idx="2"/>
          </p:nvPr>
        </p:nvSpPr>
        <p:spPr/>
        <p:txBody>
          <a:bodyPr>
            <a:normAutofit/>
          </a:bodyPr>
          <a:lstStyle/>
          <a:p>
            <a:r>
              <a:rPr lang="en-US" dirty="0">
                <a:latin typeface="Snap ITC" panose="04040A07060A02020202" pitchFamily="82" charset="0"/>
              </a:rPr>
              <a:t>Curious</a:t>
            </a:r>
          </a:p>
          <a:p>
            <a:r>
              <a:rPr lang="en-US" dirty="0">
                <a:latin typeface="Snap ITC" panose="04040A07060A02020202" pitchFamily="82" charset="0"/>
              </a:rPr>
              <a:t>Manipulated</a:t>
            </a:r>
            <a:endParaRPr lang="en-US" dirty="0"/>
          </a:p>
          <a:p>
            <a:r>
              <a:rPr lang="en-US" dirty="0">
                <a:latin typeface="Snap ITC" panose="04040A07060A02020202" pitchFamily="82" charset="0"/>
              </a:rPr>
              <a:t>Tricked</a:t>
            </a:r>
          </a:p>
          <a:p>
            <a:r>
              <a:rPr lang="en-US" dirty="0">
                <a:latin typeface="Snap ITC" panose="04040A07060A02020202" pitchFamily="82" charset="0"/>
              </a:rPr>
              <a:t>Torn</a:t>
            </a:r>
          </a:p>
          <a:p>
            <a:r>
              <a:rPr lang="en-US" dirty="0">
                <a:latin typeface="Snap ITC" panose="04040A07060A02020202" pitchFamily="82" charset="0"/>
              </a:rPr>
              <a:t>Indecisive</a:t>
            </a:r>
            <a:endParaRPr lang="en-US" dirty="0"/>
          </a:p>
          <a:p>
            <a:r>
              <a:rPr lang="en-US" dirty="0">
                <a:latin typeface="Snap ITC" panose="04040A07060A02020202" pitchFamily="82" charset="0"/>
              </a:rPr>
              <a:t>Excited</a:t>
            </a:r>
            <a:endParaRPr lang="en-US" dirty="0"/>
          </a:p>
          <a:p>
            <a:r>
              <a:rPr lang="en-US" dirty="0">
                <a:latin typeface="Snap ITC" panose="04040A07060A02020202" pitchFamily="82" charset="0"/>
              </a:rPr>
              <a:t>Scared</a:t>
            </a:r>
          </a:p>
          <a:p>
            <a:r>
              <a:rPr lang="en-US" dirty="0">
                <a:latin typeface="Snap ITC" panose="04040A07060A02020202" pitchFamily="82" charset="0"/>
              </a:rPr>
              <a:t>Alone</a:t>
            </a:r>
          </a:p>
          <a:p>
            <a:pPr lvl="1"/>
            <a:endParaRPr lang="en-US" dirty="0"/>
          </a:p>
          <a:p>
            <a:pPr marL="0" indent="0">
              <a:buNone/>
            </a:pPr>
            <a:r>
              <a:rPr lang="en-US" dirty="0"/>
              <a:t>Can you think of others?</a:t>
            </a:r>
          </a:p>
        </p:txBody>
      </p:sp>
      <p:pic>
        <p:nvPicPr>
          <p:cNvPr id="2050" name="Picture 2" descr="C:\Users\eldridgel\AppData\Local\Microsoft\Windows\Temporary Internet Files\Content.IE5\QV3XLT3S\MC9003835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2362200"/>
            <a:ext cx="1219200" cy="2684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5235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might be </a:t>
            </a:r>
            <a:r>
              <a:rPr lang="en-US" dirty="0">
                <a:latin typeface="Snap ITC" panose="04040A07060A02020202" pitchFamily="82" charset="0"/>
              </a:rPr>
              <a:t>Thinking</a:t>
            </a:r>
            <a:r>
              <a:rPr lang="en-US" dirty="0"/>
              <a:t>…</a:t>
            </a:r>
          </a:p>
        </p:txBody>
      </p:sp>
      <p:sp>
        <p:nvSpPr>
          <p:cNvPr id="3" name="Content Placeholder 2"/>
          <p:cNvSpPr>
            <a:spLocks noGrp="1"/>
          </p:cNvSpPr>
          <p:nvPr>
            <p:ph sz="quarter" idx="1"/>
          </p:nvPr>
        </p:nvSpPr>
        <p:spPr/>
        <p:txBody>
          <a:bodyPr>
            <a:normAutofit/>
          </a:bodyPr>
          <a:lstStyle/>
          <a:p>
            <a:r>
              <a:rPr lang="en-US" dirty="0"/>
              <a:t>Will people think I’m cool?</a:t>
            </a:r>
          </a:p>
          <a:p>
            <a:r>
              <a:rPr lang="en-US" dirty="0"/>
              <a:t>Will people think I’m a baby?</a:t>
            </a:r>
          </a:p>
          <a:p>
            <a:r>
              <a:rPr lang="en-US" dirty="0"/>
              <a:t>What will happen if…?</a:t>
            </a:r>
          </a:p>
          <a:p>
            <a:r>
              <a:rPr lang="en-US" dirty="0"/>
              <a:t>How did I get myself into this?</a:t>
            </a:r>
          </a:p>
          <a:p>
            <a:r>
              <a:rPr lang="en-US" dirty="0"/>
              <a:t>What can I do to get out of this?</a:t>
            </a:r>
          </a:p>
        </p:txBody>
      </p:sp>
      <p:sp>
        <p:nvSpPr>
          <p:cNvPr id="4" name="Content Placeholder 3"/>
          <p:cNvSpPr>
            <a:spLocks noGrp="1"/>
          </p:cNvSpPr>
          <p:nvPr>
            <p:ph sz="quarter" idx="2"/>
          </p:nvPr>
        </p:nvSpPr>
        <p:spPr/>
        <p:txBody>
          <a:bodyPr>
            <a:normAutofit/>
          </a:bodyPr>
          <a:lstStyle/>
          <a:p>
            <a:r>
              <a:rPr lang="en-US" dirty="0"/>
              <a:t>Why won’t they leave me alone?</a:t>
            </a:r>
          </a:p>
          <a:p>
            <a:r>
              <a:rPr lang="en-US" dirty="0"/>
              <a:t>I wish I could…</a:t>
            </a:r>
          </a:p>
          <a:p>
            <a:r>
              <a:rPr lang="en-US" dirty="0"/>
              <a:t>Will they still be my friend?</a:t>
            </a:r>
          </a:p>
          <a:p>
            <a:r>
              <a:rPr lang="en-US" dirty="0"/>
              <a:t>Will I fit in more?</a:t>
            </a:r>
          </a:p>
          <a:p>
            <a:r>
              <a:rPr lang="en-US" dirty="0"/>
              <a:t>Will anyone notice?</a:t>
            </a:r>
          </a:p>
          <a:p>
            <a:endParaRPr lang="en-US" dirty="0"/>
          </a:p>
          <a:p>
            <a:pPr marL="0" indent="0">
              <a:buNone/>
            </a:pPr>
            <a:r>
              <a:rPr lang="en-US" dirty="0"/>
              <a:t>Can you think of other thoughts?</a:t>
            </a:r>
          </a:p>
        </p:txBody>
      </p:sp>
      <p:pic>
        <p:nvPicPr>
          <p:cNvPr id="3074" name="Picture 2" descr="C:\Users\eldridgel\AppData\Local\Microsoft\Windows\Temporary Internet Files\Content.IE5\N2EWCMZJ\MC90024035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76200"/>
            <a:ext cx="2743200" cy="1559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2555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a:t>How did we wind up here?</a:t>
            </a:r>
          </a:p>
        </p:txBody>
      </p:sp>
      <p:sp>
        <p:nvSpPr>
          <p:cNvPr id="6" name="Subtitle 5"/>
          <p:cNvSpPr>
            <a:spLocks noGrp="1"/>
          </p:cNvSpPr>
          <p:nvPr>
            <p:ph type="subTitle" idx="1"/>
          </p:nvPr>
        </p:nvSpPr>
        <p:spPr/>
        <p:txBody>
          <a:bodyPr/>
          <a:lstStyle/>
          <a:p>
            <a:r>
              <a:rPr lang="en-US" dirty="0"/>
              <a:t>Remember…Peer pressure is like football!  There are strategies or tricks that people use (intentionally or unintentionally) to get their way!</a:t>
            </a:r>
          </a:p>
        </p:txBody>
      </p:sp>
      <p:pic>
        <p:nvPicPr>
          <p:cNvPr id="4098" name="Picture 2" descr="C:\Users\eldridgel\AppData\Local\Microsoft\Windows\Temporary Internet Files\Content.IE5\QV3XLT3S\MC90024035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457199"/>
            <a:ext cx="2168347" cy="2825337"/>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eldridgel\AppData\Local\Microsoft\Windows\Temporary Internet Files\Content.IE5\VY5G28LX\MM900282747[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65203"/>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eldridgel\AppData\Local\Microsoft\Windows\Temporary Internet Files\Content.IE5\W2KB5N1Q\MC90044152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6664" y="90603"/>
            <a:ext cx="187325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eldridgel\AppData\Local\Microsoft\Windows\Temporary Internet Files\Content.IE5\QV3XLT3S\MC90044190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25839" y="1482955"/>
            <a:ext cx="1520825" cy="17970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sers\eldridgel\AppData\Local\Microsoft\Windows\Temporary Internet Files\Content.IE5\N2EWCMZJ\MC900078811[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43400" y="2057400"/>
            <a:ext cx="983927" cy="919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6312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DE5D5-BF38-584C-B410-9B9E94FBAD47}"/>
              </a:ext>
            </a:extLst>
          </p:cNvPr>
          <p:cNvSpPr>
            <a:spLocks noGrp="1"/>
          </p:cNvSpPr>
          <p:nvPr>
            <p:ph type="title"/>
          </p:nvPr>
        </p:nvSpPr>
        <p:spPr/>
        <p:txBody>
          <a:bodyPr/>
          <a:lstStyle/>
          <a:p>
            <a:r>
              <a:rPr lang="en-US" dirty="0"/>
              <a:t>Two Types of Peer Pressure	</a:t>
            </a:r>
          </a:p>
        </p:txBody>
      </p:sp>
      <p:sp>
        <p:nvSpPr>
          <p:cNvPr id="3" name="Content Placeholder 2">
            <a:extLst>
              <a:ext uri="{FF2B5EF4-FFF2-40B4-BE49-F238E27FC236}">
                <a16:creationId xmlns:a16="http://schemas.microsoft.com/office/drawing/2014/main" id="{5814E134-9D09-2A42-BA86-3013CACE30B2}"/>
              </a:ext>
            </a:extLst>
          </p:cNvPr>
          <p:cNvSpPr>
            <a:spLocks noGrp="1"/>
          </p:cNvSpPr>
          <p:nvPr>
            <p:ph sz="quarter" idx="1"/>
          </p:nvPr>
        </p:nvSpPr>
        <p:spPr/>
        <p:txBody>
          <a:bodyPr/>
          <a:lstStyle/>
          <a:p>
            <a:pPr marL="0" indent="0">
              <a:buNone/>
            </a:pPr>
            <a:endParaRPr lang="en-US" sz="3600" dirty="0"/>
          </a:p>
          <a:p>
            <a:pPr marL="0" indent="0">
              <a:buNone/>
            </a:pPr>
            <a:r>
              <a:rPr lang="en-US" sz="3600" dirty="0"/>
              <a:t>1 - Spoken </a:t>
            </a:r>
            <a:r>
              <a:rPr lang="en-US" dirty="0"/>
              <a:t>– Someone or multiple people use their </a:t>
            </a:r>
            <a:r>
              <a:rPr lang="en-US" i="1" dirty="0"/>
              <a:t>words</a:t>
            </a:r>
            <a:r>
              <a:rPr lang="en-US" dirty="0"/>
              <a:t> to influence how another person thinks, feels, or acts.</a:t>
            </a:r>
          </a:p>
          <a:p>
            <a:pPr lvl="1"/>
            <a:r>
              <a:rPr lang="en-US" dirty="0"/>
              <a:t>Put Downs</a:t>
            </a:r>
          </a:p>
          <a:p>
            <a:pPr lvl="1"/>
            <a:r>
              <a:rPr lang="en-US" dirty="0"/>
              <a:t>Rejection</a:t>
            </a:r>
          </a:p>
          <a:p>
            <a:pPr lvl="1"/>
            <a:r>
              <a:rPr lang="en-US" dirty="0"/>
              <a:t>Reasoning</a:t>
            </a:r>
          </a:p>
          <a:p>
            <a:pPr lvl="1"/>
            <a:r>
              <a:rPr lang="en-US" dirty="0"/>
              <a:t>Warning</a:t>
            </a:r>
          </a:p>
          <a:p>
            <a:pPr marL="0" indent="0">
              <a:buNone/>
            </a:pPr>
            <a:endParaRPr lang="en-US" dirty="0"/>
          </a:p>
        </p:txBody>
      </p:sp>
    </p:spTree>
    <p:extLst>
      <p:ext uri="{BB962C8B-B14F-4D97-AF65-F5344CB8AC3E}">
        <p14:creationId xmlns:p14="http://schemas.microsoft.com/office/powerpoint/2010/main" val="36362544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Spoken pressure</a:t>
            </a:r>
          </a:p>
        </p:txBody>
      </p:sp>
      <p:sp>
        <p:nvSpPr>
          <p:cNvPr id="3" name="Content Placeholder 2"/>
          <p:cNvSpPr>
            <a:spLocks noGrp="1"/>
          </p:cNvSpPr>
          <p:nvPr>
            <p:ph sz="quarter" idx="1"/>
          </p:nvPr>
        </p:nvSpPr>
        <p:spPr/>
        <p:txBody>
          <a:bodyPr/>
          <a:lstStyle/>
          <a:p>
            <a:pPr marL="0" indent="0" algn="ctr">
              <a:buNone/>
            </a:pPr>
            <a:r>
              <a:rPr lang="en-US" sz="5400" dirty="0">
                <a:latin typeface="Snap ITC" panose="04040A07060A02020202" pitchFamily="82" charset="0"/>
              </a:rPr>
              <a:t>Put Downs</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Insulting or calling names to make someone feel bad about the choice they want to make.</a:t>
            </a:r>
          </a:p>
        </p:txBody>
      </p:sp>
      <p:pic>
        <p:nvPicPr>
          <p:cNvPr id="6146" name="Picture 2" descr="C:\Users\eldridgel\AppData\Local\Microsoft\Windows\Temporary Internet Files\Content.IE5\N2EWCMZJ\MC9002321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2519126"/>
            <a:ext cx="2527425" cy="2480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1789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Spoken Pressure</a:t>
            </a:r>
          </a:p>
        </p:txBody>
      </p:sp>
      <p:sp>
        <p:nvSpPr>
          <p:cNvPr id="3" name="Content Placeholder 2"/>
          <p:cNvSpPr>
            <a:spLocks noGrp="1"/>
          </p:cNvSpPr>
          <p:nvPr>
            <p:ph sz="quarter" idx="1"/>
          </p:nvPr>
        </p:nvSpPr>
        <p:spPr/>
        <p:txBody>
          <a:bodyPr>
            <a:normAutofit/>
          </a:bodyPr>
          <a:lstStyle/>
          <a:p>
            <a:pPr marL="0" indent="0" algn="ctr">
              <a:buNone/>
            </a:pPr>
            <a:r>
              <a:rPr lang="en-US" sz="7200" dirty="0">
                <a:latin typeface="Snap ITC" panose="04040A07060A02020202" pitchFamily="82" charset="0"/>
              </a:rPr>
              <a:t>Rejection</a:t>
            </a:r>
          </a:p>
          <a:p>
            <a:pPr marL="0" indent="0" algn="ctr">
              <a:buNone/>
            </a:pPr>
            <a:endParaRPr lang="en-US" sz="4800" dirty="0">
              <a:latin typeface="Snap ITC" panose="04040A07060A02020202" pitchFamily="82" charset="0"/>
            </a:endParaRPr>
          </a:p>
          <a:p>
            <a:pPr marL="0" indent="0" algn="ctr">
              <a:buNone/>
            </a:pPr>
            <a:endParaRPr lang="en-US" sz="4800" dirty="0">
              <a:latin typeface="Snap ITC" panose="04040A07060A02020202" pitchFamily="82" charset="0"/>
            </a:endParaRPr>
          </a:p>
          <a:p>
            <a:pPr marL="0" indent="0" algn="ctr">
              <a:buNone/>
            </a:pPr>
            <a:r>
              <a:rPr lang="en-US" sz="4000" dirty="0"/>
              <a:t>Threatening to leave someone out or end a friendship.</a:t>
            </a:r>
          </a:p>
        </p:txBody>
      </p:sp>
      <p:pic>
        <p:nvPicPr>
          <p:cNvPr id="5122" name="Picture 2" descr="C:\Users\eldridgel\AppData\Local\Microsoft\Windows\Temporary Internet Files\Content.IE5\QV3XLT3S\MC90007882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2590800"/>
            <a:ext cx="1728788" cy="1919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0185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Spoken Pressure…</a:t>
            </a:r>
          </a:p>
        </p:txBody>
      </p:sp>
      <p:sp>
        <p:nvSpPr>
          <p:cNvPr id="3" name="Content Placeholder 2"/>
          <p:cNvSpPr>
            <a:spLocks noGrp="1"/>
          </p:cNvSpPr>
          <p:nvPr>
            <p:ph sz="quarter" idx="1"/>
          </p:nvPr>
        </p:nvSpPr>
        <p:spPr/>
        <p:txBody>
          <a:bodyPr/>
          <a:lstStyle/>
          <a:p>
            <a:pPr marL="0" indent="0" algn="ctr">
              <a:buNone/>
            </a:pPr>
            <a:r>
              <a:rPr lang="en-US" sz="5400" dirty="0">
                <a:latin typeface="Snap ITC" panose="04040A07060A02020202" pitchFamily="82" charset="0"/>
              </a:rPr>
              <a:t>Reasoning</a:t>
            </a:r>
          </a:p>
          <a:p>
            <a:pPr marL="0" indent="0" algn="ctr">
              <a:buNone/>
            </a:pPr>
            <a:endParaRPr lang="en-US" sz="5400" dirty="0">
              <a:latin typeface="Snap ITC" panose="04040A07060A02020202" pitchFamily="82" charset="0"/>
            </a:endParaRPr>
          </a:p>
          <a:p>
            <a:pPr marL="0" indent="0" algn="ctr">
              <a:buNone/>
            </a:pPr>
            <a:endParaRPr lang="en-US" sz="5400" dirty="0">
              <a:latin typeface="Snap ITC" panose="04040A07060A02020202" pitchFamily="82" charset="0"/>
            </a:endParaRPr>
          </a:p>
          <a:p>
            <a:pPr marL="0" indent="0" algn="ctr">
              <a:buNone/>
            </a:pPr>
            <a:endParaRPr lang="en-US" sz="5400" dirty="0">
              <a:latin typeface="Snap ITC" panose="04040A07060A02020202" pitchFamily="82" charset="0"/>
            </a:endParaRPr>
          </a:p>
          <a:p>
            <a:pPr marL="0" indent="0" algn="ctr">
              <a:buNone/>
            </a:pPr>
            <a:r>
              <a:rPr lang="en-US" dirty="0"/>
              <a:t>Giving reasons to do something or why it would be OKAY to do it.</a:t>
            </a:r>
          </a:p>
        </p:txBody>
      </p:sp>
      <p:pic>
        <p:nvPicPr>
          <p:cNvPr id="7170" name="Picture 2" descr="C:\Users\eldridgel\AppData\Local\Microsoft\Windows\Temporary Internet Files\Content.IE5\QV3XLT3S\MC90036321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5200" y="2509570"/>
            <a:ext cx="1740255" cy="2375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3258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Spoken Pressure</a:t>
            </a:r>
          </a:p>
        </p:txBody>
      </p:sp>
      <p:sp>
        <p:nvSpPr>
          <p:cNvPr id="5" name="Content Placeholder 4"/>
          <p:cNvSpPr>
            <a:spLocks noGrp="1"/>
          </p:cNvSpPr>
          <p:nvPr>
            <p:ph sz="quarter" idx="1"/>
          </p:nvPr>
        </p:nvSpPr>
        <p:spPr>
          <a:xfrm>
            <a:off x="381000" y="1600200"/>
            <a:ext cx="7467600" cy="4873752"/>
          </a:xfrm>
        </p:spPr>
        <p:txBody>
          <a:bodyPr>
            <a:normAutofit/>
          </a:bodyPr>
          <a:lstStyle/>
          <a:p>
            <a:pPr marL="0" indent="0" algn="ctr">
              <a:buNone/>
            </a:pPr>
            <a:r>
              <a:rPr lang="en-US" sz="6600" dirty="0">
                <a:latin typeface="Snap ITC" panose="04040A07060A02020202" pitchFamily="82" charset="0"/>
              </a:rPr>
              <a:t>Warning</a:t>
            </a:r>
          </a:p>
          <a:p>
            <a:pPr marL="0" indent="0" algn="ctr">
              <a:buNone/>
            </a:pPr>
            <a:endParaRPr lang="en-US" sz="5400" dirty="0">
              <a:latin typeface="Snap ITC" panose="04040A07060A02020202" pitchFamily="82" charset="0"/>
            </a:endParaRPr>
          </a:p>
          <a:p>
            <a:pPr marL="0" indent="0" algn="ctr">
              <a:buNone/>
            </a:pPr>
            <a:endParaRPr lang="en-US" sz="5400" dirty="0">
              <a:latin typeface="Snap ITC" panose="04040A07060A02020202" pitchFamily="82" charset="0"/>
            </a:endParaRPr>
          </a:p>
          <a:p>
            <a:pPr marL="0" indent="0" algn="ctr">
              <a:buNone/>
            </a:pPr>
            <a:r>
              <a:rPr lang="en-US" dirty="0"/>
              <a:t>Uses threat of consequences or warnings to get control of your behavior.  </a:t>
            </a:r>
          </a:p>
          <a:p>
            <a:pPr marL="0" indent="0" algn="ctr">
              <a:buNone/>
            </a:pPr>
            <a:endParaRPr lang="en-US" dirty="0"/>
          </a:p>
          <a:p>
            <a:pPr marL="0" indent="0" algn="ctr">
              <a:buNone/>
            </a:pPr>
            <a:r>
              <a:rPr lang="en-US" dirty="0"/>
              <a:t>“If you do/don’t…then…”</a:t>
            </a:r>
          </a:p>
        </p:txBody>
      </p:sp>
      <p:pic>
        <p:nvPicPr>
          <p:cNvPr id="8196" name="Picture 4" descr="C:\Users\eldridgel\AppData\Local\Microsoft\Windows\Temporary Internet Files\Content.IE5\N2EWCMZJ\MC90039119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2030525"/>
            <a:ext cx="918968" cy="231127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C:\Users\eldridgel\AppData\Local\Microsoft\Windows\Temporary Internet Files\Content.IE5\N2EWCMZJ\MC90007879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2030525"/>
            <a:ext cx="2490349" cy="2385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8063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CDFAE-B286-334D-A1CB-9DE04F086CBD}"/>
              </a:ext>
            </a:extLst>
          </p:cNvPr>
          <p:cNvSpPr>
            <a:spLocks noGrp="1"/>
          </p:cNvSpPr>
          <p:nvPr>
            <p:ph type="title"/>
          </p:nvPr>
        </p:nvSpPr>
        <p:spPr/>
        <p:txBody>
          <a:bodyPr/>
          <a:lstStyle/>
          <a:p>
            <a:r>
              <a:rPr lang="en-US" dirty="0"/>
              <a:t>Two Types of Peer Pressure</a:t>
            </a:r>
          </a:p>
        </p:txBody>
      </p:sp>
      <p:sp>
        <p:nvSpPr>
          <p:cNvPr id="3" name="Content Placeholder 2">
            <a:extLst>
              <a:ext uri="{FF2B5EF4-FFF2-40B4-BE49-F238E27FC236}">
                <a16:creationId xmlns:a16="http://schemas.microsoft.com/office/drawing/2014/main" id="{6F38E403-C065-A94F-86D9-596E4973D1B2}"/>
              </a:ext>
            </a:extLst>
          </p:cNvPr>
          <p:cNvSpPr>
            <a:spLocks noGrp="1"/>
          </p:cNvSpPr>
          <p:nvPr>
            <p:ph sz="quarter" idx="1"/>
          </p:nvPr>
        </p:nvSpPr>
        <p:spPr/>
        <p:txBody>
          <a:bodyPr/>
          <a:lstStyle/>
          <a:p>
            <a:pPr marL="0" indent="0">
              <a:buNone/>
            </a:pPr>
            <a:endParaRPr lang="en-US" sz="3600" dirty="0"/>
          </a:p>
          <a:p>
            <a:pPr marL="0" indent="0">
              <a:buNone/>
            </a:pPr>
            <a:r>
              <a:rPr lang="en-US" sz="3600" dirty="0"/>
              <a:t>2 - Unspoken </a:t>
            </a:r>
            <a:r>
              <a:rPr lang="en-US" dirty="0"/>
              <a:t>– Pressure comes from how we perceive (think and feel) </a:t>
            </a:r>
            <a:r>
              <a:rPr lang="en-US" i="1" dirty="0"/>
              <a:t>the actions of others </a:t>
            </a:r>
            <a:r>
              <a:rPr lang="en-US" dirty="0"/>
              <a:t>(but not so much what they say)</a:t>
            </a:r>
          </a:p>
          <a:p>
            <a:r>
              <a:rPr lang="en-US" dirty="0"/>
              <a:t>The Example</a:t>
            </a:r>
          </a:p>
          <a:p>
            <a:r>
              <a:rPr lang="en-US" dirty="0"/>
              <a:t>The Huddle</a:t>
            </a:r>
          </a:p>
          <a:p>
            <a:r>
              <a:rPr lang="en-US" dirty="0"/>
              <a:t>The Look</a:t>
            </a:r>
          </a:p>
        </p:txBody>
      </p:sp>
    </p:spTree>
    <p:extLst>
      <p:ext uri="{BB962C8B-B14F-4D97-AF65-F5344CB8AC3E}">
        <p14:creationId xmlns:p14="http://schemas.microsoft.com/office/powerpoint/2010/main" val="25555303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Unspoken Pressure</a:t>
            </a:r>
          </a:p>
        </p:txBody>
      </p:sp>
      <p:sp>
        <p:nvSpPr>
          <p:cNvPr id="3" name="Content Placeholder 2"/>
          <p:cNvSpPr>
            <a:spLocks noGrp="1"/>
          </p:cNvSpPr>
          <p:nvPr>
            <p:ph sz="quarter" idx="1"/>
          </p:nvPr>
        </p:nvSpPr>
        <p:spPr/>
        <p:txBody>
          <a:bodyPr>
            <a:normAutofit/>
          </a:bodyPr>
          <a:lstStyle/>
          <a:p>
            <a:pPr marL="0" indent="0" algn="ctr">
              <a:buNone/>
            </a:pPr>
            <a:r>
              <a:rPr lang="en-US" sz="5400" dirty="0">
                <a:latin typeface="Snap ITC" panose="04040A07060A02020202" pitchFamily="82" charset="0"/>
              </a:rPr>
              <a:t>The Example</a:t>
            </a:r>
          </a:p>
          <a:p>
            <a:pPr marL="0" indent="0" algn="ctr">
              <a:buNone/>
            </a:pPr>
            <a:endParaRPr lang="en-US" sz="5400" dirty="0">
              <a:latin typeface="Snap ITC" panose="04040A07060A02020202" pitchFamily="82" charset="0"/>
            </a:endParaRPr>
          </a:p>
          <a:p>
            <a:pPr marL="0" indent="0" algn="ctr">
              <a:buNone/>
            </a:pPr>
            <a:endParaRPr lang="en-US" sz="5400" dirty="0">
              <a:latin typeface="Snap ITC" panose="04040A07060A02020202" pitchFamily="82" charset="0"/>
            </a:endParaRPr>
          </a:p>
          <a:p>
            <a:pPr marL="0" indent="0" algn="ctr">
              <a:buNone/>
            </a:pPr>
            <a:endParaRPr lang="en-US" dirty="0">
              <a:latin typeface="Snap ITC" panose="04040A07060A02020202" pitchFamily="82" charset="0"/>
            </a:endParaRPr>
          </a:p>
          <a:p>
            <a:pPr marL="0" indent="0" algn="ctr">
              <a:buNone/>
            </a:pPr>
            <a:r>
              <a:rPr lang="en-US" dirty="0"/>
              <a:t>Kids who others consider popular buy or wear something, and because they set an example, others want to follow.</a:t>
            </a:r>
          </a:p>
          <a:p>
            <a:pPr marL="0" indent="0" algn="ctr">
              <a:buNone/>
            </a:pPr>
            <a:endParaRPr lang="en-US" dirty="0">
              <a:latin typeface="Snap ITC" panose="04040A07060A02020202" pitchFamily="8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2429755"/>
            <a:ext cx="3228975" cy="21621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347912"/>
            <a:ext cx="1680847" cy="224401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200" y="2347912"/>
            <a:ext cx="1847850" cy="2466975"/>
          </a:xfrm>
          <a:prstGeom prst="rect">
            <a:avLst/>
          </a:prstGeom>
        </p:spPr>
      </p:pic>
    </p:spTree>
    <p:extLst>
      <p:ext uri="{BB962C8B-B14F-4D97-AF65-F5344CB8AC3E}">
        <p14:creationId xmlns:p14="http://schemas.microsoft.com/office/powerpoint/2010/main" val="37531696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Unspoken Pressure</a:t>
            </a:r>
          </a:p>
        </p:txBody>
      </p:sp>
      <p:sp>
        <p:nvSpPr>
          <p:cNvPr id="3" name="Content Placeholder 2"/>
          <p:cNvSpPr>
            <a:spLocks noGrp="1"/>
          </p:cNvSpPr>
          <p:nvPr>
            <p:ph sz="quarter" idx="1"/>
          </p:nvPr>
        </p:nvSpPr>
        <p:spPr/>
        <p:txBody>
          <a:bodyPr/>
          <a:lstStyle/>
          <a:p>
            <a:pPr marL="0" indent="0">
              <a:buNone/>
            </a:pPr>
            <a:r>
              <a:rPr lang="en-US" sz="5400" dirty="0">
                <a:latin typeface="Snap ITC" panose="04040A07060A02020202" pitchFamily="82" charset="0"/>
              </a:rPr>
              <a:t>The    </a:t>
            </a:r>
          </a:p>
          <a:p>
            <a:pPr marL="0" indent="0">
              <a:buNone/>
            </a:pPr>
            <a:endParaRPr lang="en-US" sz="2800" dirty="0"/>
          </a:p>
          <a:p>
            <a:pPr marL="0" indent="0">
              <a:buNone/>
            </a:pPr>
            <a:endParaRPr lang="en-US" sz="2800" dirty="0">
              <a:latin typeface="Snap ITC" panose="04040A07060A02020202" pitchFamily="82" charset="0"/>
            </a:endParaRPr>
          </a:p>
          <a:p>
            <a:pPr marL="0" indent="0">
              <a:buNone/>
            </a:pPr>
            <a:br>
              <a:rPr lang="en-US" sz="2800" dirty="0"/>
            </a:br>
            <a:endParaRPr lang="en-US" sz="2800" dirty="0"/>
          </a:p>
          <a:p>
            <a:pPr marL="0" indent="0">
              <a:buNone/>
            </a:pPr>
            <a:r>
              <a:rPr lang="en-US" sz="2800" dirty="0"/>
              <a:t>Kids who think they have power over your actions will give you the “look” that makes you feel like “man I’m so uncool”!</a:t>
            </a:r>
            <a:endParaRPr lang="en-US" sz="5400" dirty="0">
              <a:latin typeface="Snap ITC" panose="04040A07060A02020202" pitchFamily="8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543756"/>
            <a:ext cx="5593976" cy="1981200"/>
          </a:xfrm>
          <a:prstGeom prst="rect">
            <a:avLst/>
          </a:prstGeom>
        </p:spPr>
      </p:pic>
    </p:spTree>
    <p:extLst>
      <p:ext uri="{BB962C8B-B14F-4D97-AF65-F5344CB8AC3E}">
        <p14:creationId xmlns:p14="http://schemas.microsoft.com/office/powerpoint/2010/main" val="30859570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Unspoken Pressure</a:t>
            </a:r>
          </a:p>
        </p:txBody>
      </p:sp>
      <p:sp>
        <p:nvSpPr>
          <p:cNvPr id="3" name="Content Placeholder 2"/>
          <p:cNvSpPr>
            <a:spLocks noGrp="1"/>
          </p:cNvSpPr>
          <p:nvPr>
            <p:ph sz="quarter" idx="1"/>
          </p:nvPr>
        </p:nvSpPr>
        <p:spPr/>
        <p:txBody>
          <a:bodyPr>
            <a:normAutofit lnSpcReduction="10000"/>
          </a:bodyPr>
          <a:lstStyle/>
          <a:p>
            <a:pPr marL="0" indent="0" algn="ctr">
              <a:buNone/>
            </a:pPr>
            <a:r>
              <a:rPr lang="en-US" sz="5400" dirty="0">
                <a:latin typeface="Snap ITC" panose="04040A07060A02020202" pitchFamily="82" charset="0"/>
              </a:rPr>
              <a:t>The Huddle</a:t>
            </a:r>
          </a:p>
          <a:p>
            <a:pPr marL="0" indent="0" algn="ctr">
              <a:buNone/>
            </a:pPr>
            <a:endParaRPr lang="en-US" sz="5400" dirty="0">
              <a:latin typeface="Snap ITC" panose="04040A07060A02020202" pitchFamily="82" charset="0"/>
            </a:endParaRPr>
          </a:p>
          <a:p>
            <a:pPr marL="0" indent="0" algn="ctr">
              <a:buNone/>
            </a:pPr>
            <a:endParaRPr lang="en-US" sz="5400" dirty="0">
              <a:latin typeface="Snap ITC" panose="04040A07060A02020202" pitchFamily="82" charset="0"/>
            </a:endParaRPr>
          </a:p>
          <a:p>
            <a:pPr marL="0" indent="0" algn="ctr">
              <a:buNone/>
            </a:pPr>
            <a:r>
              <a:rPr lang="en-US" sz="2800" dirty="0"/>
              <a:t>A group stands together talking and laughing, maybe looking at something you can’t see, with their backs out to others.</a:t>
            </a:r>
          </a:p>
          <a:p>
            <a:pPr marL="0" indent="0" algn="ctr">
              <a:buNone/>
            </a:pPr>
            <a:r>
              <a:rPr lang="en-US" sz="2800" dirty="0"/>
              <a:t>Often unintentional, but makes others feel crummy either way!</a:t>
            </a:r>
          </a:p>
        </p:txBody>
      </p:sp>
      <p:pic>
        <p:nvPicPr>
          <p:cNvPr id="9218" name="Picture 2" descr="C:\Users\eldridgel\AppData\Local\Microsoft\Windows\Temporary Internet Files\Content.IE5\W2KB5N1Q\MC90005695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2397584"/>
            <a:ext cx="2384145" cy="1698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29531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3593-BB4F-734E-BA2A-625D98160D95}"/>
              </a:ext>
            </a:extLst>
          </p:cNvPr>
          <p:cNvSpPr>
            <a:spLocks noGrp="1"/>
          </p:cNvSpPr>
          <p:nvPr>
            <p:ph type="title"/>
          </p:nvPr>
        </p:nvSpPr>
        <p:spPr/>
        <p:txBody>
          <a:bodyPr/>
          <a:lstStyle/>
          <a:p>
            <a:r>
              <a:rPr lang="en-US" dirty="0"/>
              <a:t>What To Do About…Spoken Pressure</a:t>
            </a:r>
          </a:p>
        </p:txBody>
      </p:sp>
      <p:sp>
        <p:nvSpPr>
          <p:cNvPr id="3" name="Content Placeholder 2">
            <a:extLst>
              <a:ext uri="{FF2B5EF4-FFF2-40B4-BE49-F238E27FC236}">
                <a16:creationId xmlns:a16="http://schemas.microsoft.com/office/drawing/2014/main" id="{15CD5F23-4BF6-184A-8C9C-11A68E0B4C96}"/>
              </a:ext>
            </a:extLst>
          </p:cNvPr>
          <p:cNvSpPr>
            <a:spLocks noGrp="1"/>
          </p:cNvSpPr>
          <p:nvPr>
            <p:ph sz="quarter" idx="1"/>
          </p:nvPr>
        </p:nvSpPr>
        <p:spPr/>
        <p:txBody>
          <a:bodyPr/>
          <a:lstStyle/>
          <a:p>
            <a:r>
              <a:rPr lang="en-US" dirty="0"/>
              <a:t>Speak up assertively – Use a calm, serious voice.  Look the person in the eye and stand up tall.</a:t>
            </a:r>
            <a:br>
              <a:rPr lang="en-US" dirty="0"/>
            </a:br>
            <a:endParaRPr lang="en-US" dirty="0"/>
          </a:p>
          <a:p>
            <a:r>
              <a:rPr lang="en-US" dirty="0"/>
              <a:t>Suggest something else to do.</a:t>
            </a:r>
            <a:br>
              <a:rPr lang="en-US" dirty="0"/>
            </a:br>
            <a:endParaRPr lang="en-US" dirty="0"/>
          </a:p>
          <a:p>
            <a:r>
              <a:rPr lang="en-US" dirty="0"/>
              <a:t>Remove yourself from the pressure.</a:t>
            </a:r>
            <a:br>
              <a:rPr lang="en-US" dirty="0"/>
            </a:br>
            <a:endParaRPr lang="en-US" dirty="0"/>
          </a:p>
          <a:p>
            <a:r>
              <a:rPr lang="en-US" dirty="0"/>
              <a:t>Consider the consequences (good or bad) of giving in to the pressure.</a:t>
            </a:r>
            <a:br>
              <a:rPr lang="en-US" dirty="0"/>
            </a:br>
            <a:endParaRPr lang="en-US" dirty="0"/>
          </a:p>
          <a:p>
            <a:r>
              <a:rPr lang="en-US" dirty="0"/>
              <a:t>Stick with people who encourage good choices!</a:t>
            </a:r>
          </a:p>
          <a:p>
            <a:endParaRPr lang="en-US" dirty="0"/>
          </a:p>
        </p:txBody>
      </p:sp>
    </p:spTree>
    <p:extLst>
      <p:ext uri="{BB962C8B-B14F-4D97-AF65-F5344CB8AC3E}">
        <p14:creationId xmlns:p14="http://schemas.microsoft.com/office/powerpoint/2010/main" val="2282455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9B99E-9EF0-3B4B-BDBC-7CB394660F70}"/>
              </a:ext>
            </a:extLst>
          </p:cNvPr>
          <p:cNvSpPr>
            <a:spLocks noGrp="1"/>
          </p:cNvSpPr>
          <p:nvPr>
            <p:ph type="title"/>
          </p:nvPr>
        </p:nvSpPr>
        <p:spPr/>
        <p:txBody>
          <a:bodyPr/>
          <a:lstStyle/>
          <a:p>
            <a:r>
              <a:rPr lang="en-US" dirty="0"/>
              <a:t>What To Do About…Unspoken pressure</a:t>
            </a:r>
          </a:p>
        </p:txBody>
      </p:sp>
      <p:sp>
        <p:nvSpPr>
          <p:cNvPr id="3" name="Content Placeholder 2">
            <a:extLst>
              <a:ext uri="{FF2B5EF4-FFF2-40B4-BE49-F238E27FC236}">
                <a16:creationId xmlns:a16="http://schemas.microsoft.com/office/drawing/2014/main" id="{317CEA28-19EF-8A46-9997-CD8189A2FE47}"/>
              </a:ext>
            </a:extLst>
          </p:cNvPr>
          <p:cNvSpPr>
            <a:spLocks noGrp="1"/>
          </p:cNvSpPr>
          <p:nvPr>
            <p:ph sz="quarter" idx="1"/>
          </p:nvPr>
        </p:nvSpPr>
        <p:spPr/>
        <p:txBody>
          <a:bodyPr/>
          <a:lstStyle/>
          <a:p>
            <a:r>
              <a:rPr lang="en-US" dirty="0"/>
              <a:t>Be your own best friend! Practice positive self-talk.</a:t>
            </a:r>
            <a:br>
              <a:rPr lang="en-US" dirty="0"/>
            </a:br>
            <a:endParaRPr lang="en-US" dirty="0"/>
          </a:p>
          <a:p>
            <a:r>
              <a:rPr lang="en-US" dirty="0"/>
              <a:t>Focus on working towards the goals you have set for yourself!</a:t>
            </a:r>
          </a:p>
          <a:p>
            <a:pPr marL="0" indent="0">
              <a:buNone/>
            </a:pPr>
            <a:endParaRPr lang="en-US" dirty="0"/>
          </a:p>
          <a:p>
            <a:r>
              <a:rPr lang="en-US" dirty="0"/>
              <a:t>Find positive role models.</a:t>
            </a:r>
            <a:br>
              <a:rPr lang="en-US" dirty="0"/>
            </a:br>
            <a:endParaRPr lang="en-US" dirty="0"/>
          </a:p>
          <a:p>
            <a:r>
              <a:rPr lang="en-US" dirty="0"/>
              <a:t>Ask a trusted grown up or friend for encouragement.</a:t>
            </a:r>
          </a:p>
        </p:txBody>
      </p:sp>
    </p:spTree>
    <p:extLst>
      <p:ext uri="{BB962C8B-B14F-4D97-AF65-F5344CB8AC3E}">
        <p14:creationId xmlns:p14="http://schemas.microsoft.com/office/powerpoint/2010/main" val="30866207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B9C8-8E25-634A-A225-8D15ED912000}"/>
              </a:ext>
            </a:extLst>
          </p:cNvPr>
          <p:cNvSpPr>
            <a:spLocks noGrp="1"/>
          </p:cNvSpPr>
          <p:nvPr>
            <p:ph type="title"/>
          </p:nvPr>
        </p:nvSpPr>
        <p:spPr/>
        <p:txBody>
          <a:bodyPr/>
          <a:lstStyle/>
          <a:p>
            <a:r>
              <a:rPr lang="en-US" dirty="0"/>
              <a:t>Put It All Together!</a:t>
            </a:r>
          </a:p>
        </p:txBody>
      </p:sp>
      <p:sp>
        <p:nvSpPr>
          <p:cNvPr id="3" name="Content Placeholder 2">
            <a:extLst>
              <a:ext uri="{FF2B5EF4-FFF2-40B4-BE49-F238E27FC236}">
                <a16:creationId xmlns:a16="http://schemas.microsoft.com/office/drawing/2014/main" id="{C313C1CA-D42C-8148-970B-6F1628F2A70D}"/>
              </a:ext>
            </a:extLst>
          </p:cNvPr>
          <p:cNvSpPr>
            <a:spLocks noGrp="1"/>
          </p:cNvSpPr>
          <p:nvPr>
            <p:ph sz="quarter" idx="1"/>
          </p:nvPr>
        </p:nvSpPr>
        <p:spPr/>
        <p:txBody>
          <a:bodyPr/>
          <a:lstStyle/>
          <a:p>
            <a:pPr marL="0" indent="0">
              <a:buNone/>
            </a:pPr>
            <a:r>
              <a:rPr lang="en-US" dirty="0"/>
              <a:t>The remaining slides have activities you and your family or friends can do while you are home!</a:t>
            </a:r>
          </a:p>
          <a:p>
            <a:pPr marL="457200" indent="-457200">
              <a:buAutoNum type="arabicPeriod"/>
            </a:pPr>
            <a:r>
              <a:rPr lang="en-US" dirty="0" err="1"/>
              <a:t>BrainPop</a:t>
            </a:r>
            <a:r>
              <a:rPr lang="en-US" dirty="0"/>
              <a:t> Video and Activities</a:t>
            </a:r>
          </a:p>
          <a:p>
            <a:pPr marL="457200" indent="-457200">
              <a:buAutoNum type="arabicPeriod"/>
            </a:pPr>
            <a:r>
              <a:rPr lang="en-US" dirty="0"/>
              <a:t>Role-play activity</a:t>
            </a:r>
          </a:p>
          <a:p>
            <a:pPr marL="457200" indent="-457200">
              <a:buAutoNum type="arabicPeriod"/>
            </a:pPr>
            <a:endParaRPr lang="en-US" dirty="0"/>
          </a:p>
        </p:txBody>
      </p:sp>
    </p:spTree>
    <p:extLst>
      <p:ext uri="{BB962C8B-B14F-4D97-AF65-F5344CB8AC3E}">
        <p14:creationId xmlns:p14="http://schemas.microsoft.com/office/powerpoint/2010/main" val="7884358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1: </a:t>
            </a:r>
            <a:r>
              <a:rPr lang="en-US" dirty="0" err="1"/>
              <a:t>BrainPop</a:t>
            </a:r>
            <a:r>
              <a:rPr lang="en-US" dirty="0"/>
              <a:t> “Peer Pressure”</a:t>
            </a:r>
          </a:p>
        </p:txBody>
      </p:sp>
      <p:sp>
        <p:nvSpPr>
          <p:cNvPr id="3" name="Content Placeholder 2"/>
          <p:cNvSpPr>
            <a:spLocks noGrp="1"/>
          </p:cNvSpPr>
          <p:nvPr>
            <p:ph sz="quarter" idx="1"/>
          </p:nvPr>
        </p:nvSpPr>
        <p:spPr/>
        <p:txBody>
          <a:bodyPr/>
          <a:lstStyle/>
          <a:p>
            <a:pPr marL="457200" indent="-457200">
              <a:buFont typeface="+mj-lt"/>
              <a:buAutoNum type="arabicPeriod"/>
            </a:pPr>
            <a:r>
              <a:rPr lang="en-US" dirty="0"/>
              <a:t>Open </a:t>
            </a:r>
            <a:r>
              <a:rPr lang="en-US" dirty="0" err="1"/>
              <a:t>Classlink</a:t>
            </a:r>
            <a:r>
              <a:rPr lang="en-US" dirty="0"/>
              <a:t> and select the </a:t>
            </a:r>
            <a:r>
              <a:rPr lang="en-US" dirty="0" err="1">
                <a:hlinkClick r:id="rId2"/>
              </a:rPr>
              <a:t>BrainPop</a:t>
            </a:r>
            <a:r>
              <a:rPr lang="en-US" dirty="0"/>
              <a:t> icon</a:t>
            </a:r>
          </a:p>
          <a:p>
            <a:pPr marL="457200" indent="-457200">
              <a:buFont typeface="+mj-lt"/>
              <a:buAutoNum type="arabicPeriod"/>
            </a:pPr>
            <a:r>
              <a:rPr lang="en-US" dirty="0"/>
              <a:t>Search for Peer Pressure</a:t>
            </a:r>
          </a:p>
          <a:p>
            <a:pPr marL="457200" indent="-457200">
              <a:buFont typeface="+mj-lt"/>
              <a:buAutoNum type="arabicPeriod"/>
            </a:pPr>
            <a:r>
              <a:rPr lang="en-US" dirty="0"/>
              <a:t>Watch the Video</a:t>
            </a:r>
          </a:p>
          <a:p>
            <a:pPr marL="457200" indent="-457200">
              <a:buFont typeface="+mj-lt"/>
              <a:buAutoNum type="arabicPeriod"/>
            </a:pPr>
            <a:r>
              <a:rPr lang="en-US" dirty="0"/>
              <a:t>Take the Quiz</a:t>
            </a:r>
          </a:p>
          <a:p>
            <a:pPr marL="457200" indent="-457200">
              <a:buFont typeface="+mj-lt"/>
              <a:buAutoNum type="arabicPeriod"/>
            </a:pPr>
            <a:r>
              <a:rPr lang="en-US" dirty="0"/>
              <a:t>Complete the challenge</a:t>
            </a:r>
          </a:p>
          <a:p>
            <a:pPr marL="0" indent="0">
              <a:buNone/>
            </a:pPr>
            <a:endParaRPr lang="en-US" dirty="0"/>
          </a:p>
        </p:txBody>
      </p:sp>
      <p:pic>
        <p:nvPicPr>
          <p:cNvPr id="5" name="Picture 4" descr="A screenshot of a video game&#10;&#10;Description automatically generated">
            <a:hlinkClick r:id="rId2"/>
            <a:extLst>
              <a:ext uri="{FF2B5EF4-FFF2-40B4-BE49-F238E27FC236}">
                <a16:creationId xmlns:a16="http://schemas.microsoft.com/office/drawing/2014/main" id="{4EDA60EB-14E9-3C4E-B94B-7A5905D0C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9400" y="3798462"/>
            <a:ext cx="4572000" cy="2858052"/>
          </a:xfrm>
          <a:prstGeom prst="rect">
            <a:avLst/>
          </a:prstGeom>
        </p:spPr>
      </p:pic>
    </p:spTree>
    <p:extLst>
      <p:ext uri="{BB962C8B-B14F-4D97-AF65-F5344CB8AC3E}">
        <p14:creationId xmlns:p14="http://schemas.microsoft.com/office/powerpoint/2010/main" val="3014155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2: Let’s Practice Identifying Types of Peer Pressure</a:t>
            </a:r>
          </a:p>
        </p:txBody>
      </p:sp>
      <p:sp>
        <p:nvSpPr>
          <p:cNvPr id="3" name="Content Placeholder 2"/>
          <p:cNvSpPr>
            <a:spLocks noGrp="1"/>
          </p:cNvSpPr>
          <p:nvPr>
            <p:ph sz="quarter" idx="1"/>
          </p:nvPr>
        </p:nvSpPr>
        <p:spPr/>
        <p:txBody>
          <a:bodyPr>
            <a:normAutofit fontScale="92500" lnSpcReduction="10000"/>
          </a:bodyPr>
          <a:lstStyle/>
          <a:p>
            <a:pPr marL="0" indent="0">
              <a:buNone/>
            </a:pPr>
            <a:r>
              <a:rPr lang="en-US" sz="2600" dirty="0">
                <a:latin typeface="Snap ITC" panose="04040A07060A02020202" pitchFamily="82" charset="0"/>
              </a:rPr>
              <a:t>1. Read the scenarios (stories) in the next few slides.</a:t>
            </a:r>
          </a:p>
          <a:p>
            <a:pPr marL="0" indent="0">
              <a:buNone/>
            </a:pPr>
            <a:endParaRPr lang="en-US" sz="2600" dirty="0">
              <a:latin typeface="Snap ITC" panose="04040A07060A02020202" pitchFamily="82" charset="0"/>
            </a:endParaRPr>
          </a:p>
          <a:p>
            <a:pPr marL="0" indent="0">
              <a:buNone/>
            </a:pPr>
            <a:r>
              <a:rPr lang="en-US" sz="2600" dirty="0">
                <a:latin typeface="Snap ITC" panose="04040A07060A02020202" pitchFamily="82" charset="0"/>
              </a:rPr>
              <a:t>2. Plan</a:t>
            </a:r>
          </a:p>
          <a:p>
            <a:pPr lvl="1"/>
            <a:r>
              <a:rPr lang="en-US" sz="2600" dirty="0"/>
              <a:t>Choose how your will act out the story and assigned “peer pressure trick”</a:t>
            </a:r>
          </a:p>
          <a:p>
            <a:pPr lvl="1"/>
            <a:r>
              <a:rPr lang="en-US" sz="2600" dirty="0"/>
              <a:t>The purpose is to help your friends/family use SUBTLE clues to determine how peer pressure is working, so please keep the actions as realistic as you can make them to day-to-day life</a:t>
            </a:r>
          </a:p>
          <a:p>
            <a:pPr marL="365760" lvl="1" indent="0">
              <a:buNone/>
            </a:pPr>
            <a:endParaRPr lang="en-US" sz="2600" dirty="0"/>
          </a:p>
          <a:p>
            <a:pPr marL="11113" lvl="1" indent="0">
              <a:buNone/>
            </a:pPr>
            <a:r>
              <a:rPr lang="en-US" sz="2600" dirty="0">
                <a:latin typeface="Snap ITC" pitchFamily="82" charset="77"/>
              </a:rPr>
              <a:t>3. Perform</a:t>
            </a:r>
          </a:p>
        </p:txBody>
      </p:sp>
    </p:spTree>
    <p:extLst>
      <p:ext uri="{BB962C8B-B14F-4D97-AF65-F5344CB8AC3E}">
        <p14:creationId xmlns:p14="http://schemas.microsoft.com/office/powerpoint/2010/main" val="8834026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Practice Identifying Types of Peer Pressure (continued)</a:t>
            </a:r>
          </a:p>
        </p:txBody>
      </p:sp>
      <p:sp>
        <p:nvSpPr>
          <p:cNvPr id="3" name="Content Placeholder 2"/>
          <p:cNvSpPr>
            <a:spLocks noGrp="1"/>
          </p:cNvSpPr>
          <p:nvPr>
            <p:ph sz="quarter" idx="1"/>
          </p:nvPr>
        </p:nvSpPr>
        <p:spPr/>
        <p:txBody>
          <a:bodyPr>
            <a:normAutofit/>
          </a:bodyPr>
          <a:lstStyle/>
          <a:p>
            <a:pPr marL="0" indent="0">
              <a:buNone/>
            </a:pPr>
            <a:r>
              <a:rPr lang="en-US" dirty="0">
                <a:latin typeface="Snap ITC" pitchFamily="82" charset="77"/>
              </a:rPr>
              <a:t>4. Test Your Guests!  Can they tell you…</a:t>
            </a:r>
          </a:p>
          <a:p>
            <a:pPr lvl="1"/>
            <a:r>
              <a:rPr lang="en-US" sz="2400" dirty="0"/>
              <a:t>Was this SPOKEN or UNSPOKEN PRESSURE?</a:t>
            </a:r>
          </a:p>
          <a:p>
            <a:pPr lvl="1"/>
            <a:r>
              <a:rPr lang="en-US" sz="2400" dirty="0"/>
              <a:t>Which PEER PRESSURE TRICK  was used?</a:t>
            </a:r>
          </a:p>
          <a:p>
            <a:pPr lvl="1"/>
            <a:r>
              <a:rPr lang="en-US" sz="2400" dirty="0"/>
              <a:t>What FEELINGS or THOUGHTS might the situation have resulted in?</a:t>
            </a:r>
            <a:br>
              <a:rPr lang="en-US" sz="2400" dirty="0"/>
            </a:br>
            <a:endParaRPr lang="en-US" sz="2400" dirty="0"/>
          </a:p>
          <a:p>
            <a:pPr marL="365125" lvl="1" indent="-354013">
              <a:buNone/>
            </a:pPr>
            <a:r>
              <a:rPr lang="en-US" sz="2400" dirty="0">
                <a:latin typeface="Snap ITC" pitchFamily="82" charset="77"/>
              </a:rPr>
              <a:t>5. Swap and let them act out a story and the peer pressure tricks!</a:t>
            </a:r>
          </a:p>
        </p:txBody>
      </p:sp>
    </p:spTree>
    <p:extLst>
      <p:ext uri="{BB962C8B-B14F-4D97-AF65-F5344CB8AC3E}">
        <p14:creationId xmlns:p14="http://schemas.microsoft.com/office/powerpoint/2010/main" val="38251370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Situation Sweater</a:t>
            </a:r>
          </a:p>
        </p:txBody>
      </p:sp>
      <p:sp>
        <p:nvSpPr>
          <p:cNvPr id="3" name="Content Placeholder 2"/>
          <p:cNvSpPr>
            <a:spLocks noGrp="1"/>
          </p:cNvSpPr>
          <p:nvPr>
            <p:ph sz="quarter" idx="1"/>
          </p:nvPr>
        </p:nvSpPr>
        <p:spPr/>
        <p:txBody>
          <a:bodyPr/>
          <a:lstStyle/>
          <a:p>
            <a:pPr>
              <a:buNone/>
            </a:pPr>
            <a:r>
              <a:rPr lang="en-US" dirty="0"/>
              <a:t>Pretend you and your friend are hanging out at your house. Your friend really likes your sister’s fleece, and she asks if she can borrow it to wear to school tomorrow.  You tell her that it’s your sister’s, so it is not yours to loan.</a:t>
            </a:r>
          </a:p>
          <a:p>
            <a:pPr>
              <a:buNone/>
            </a:pPr>
            <a:endParaRPr lang="en-US" dirty="0"/>
          </a:p>
          <a:p>
            <a:pPr>
              <a:buNone/>
            </a:pPr>
            <a:r>
              <a:rPr lang="en-US" dirty="0"/>
              <a:t>How will your friend peer pressure you?</a:t>
            </a:r>
          </a:p>
          <a:p>
            <a:pPr>
              <a:buNone/>
            </a:pPr>
            <a:endParaRPr lang="en-US" dirty="0"/>
          </a:p>
          <a:p>
            <a:pPr>
              <a:buNone/>
            </a:pPr>
            <a:r>
              <a:rPr lang="en-US" dirty="0"/>
              <a:t>How will you stand up to the peer pressure?</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a:t>Friendship Fiasco</a:t>
            </a:r>
          </a:p>
        </p:txBody>
      </p:sp>
      <p:sp>
        <p:nvSpPr>
          <p:cNvPr id="3" name="Content Placeholder 2"/>
          <p:cNvSpPr>
            <a:spLocks noGrp="1"/>
          </p:cNvSpPr>
          <p:nvPr>
            <p:ph sz="quarter" idx="1"/>
          </p:nvPr>
        </p:nvSpPr>
        <p:spPr>
          <a:xfrm>
            <a:off x="457200" y="1219200"/>
            <a:ext cx="7467600" cy="5254752"/>
          </a:xfrm>
        </p:spPr>
        <p:txBody>
          <a:bodyPr/>
          <a:lstStyle/>
          <a:p>
            <a:pPr>
              <a:buNone/>
            </a:pPr>
            <a:r>
              <a:rPr lang="en-US" dirty="0"/>
              <a:t>Pretend that Marco is your next door neighbor, and you  have played together  as long as you can remember.  This year, you’re in different classes.  You have made friends with some new kids who seem really popular.  One day, your new friends seem surprised that you play with Billy.  Your new friends try to tell get you to quit being friends with Marco…</a:t>
            </a:r>
          </a:p>
          <a:p>
            <a:pPr>
              <a:buNone/>
            </a:pPr>
            <a:endParaRPr lang="en-US" dirty="0"/>
          </a:p>
          <a:p>
            <a:pPr>
              <a:buNone/>
            </a:pPr>
            <a:r>
              <a:rPr lang="en-US" dirty="0"/>
              <a:t>How are you being peer pressured?</a:t>
            </a:r>
          </a:p>
          <a:p>
            <a:pPr>
              <a:buNone/>
            </a:pPr>
            <a:endParaRPr lang="en-US" dirty="0"/>
          </a:p>
          <a:p>
            <a:pPr>
              <a:buNone/>
            </a:pPr>
            <a:r>
              <a:rPr lang="en-US" dirty="0"/>
              <a:t>How will you stand up to peer pressure?</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lstStyle/>
          <a:p>
            <a:r>
              <a:rPr lang="en-US" dirty="0"/>
              <a:t>Pranking Problem</a:t>
            </a:r>
          </a:p>
        </p:txBody>
      </p:sp>
      <p:sp>
        <p:nvSpPr>
          <p:cNvPr id="3" name="Content Placeholder 2"/>
          <p:cNvSpPr>
            <a:spLocks noGrp="1"/>
          </p:cNvSpPr>
          <p:nvPr>
            <p:ph sz="quarter" idx="1"/>
          </p:nvPr>
        </p:nvSpPr>
        <p:spPr>
          <a:xfrm>
            <a:off x="457200" y="1371600"/>
            <a:ext cx="7467600" cy="5102352"/>
          </a:xfrm>
        </p:spPr>
        <p:txBody>
          <a:bodyPr/>
          <a:lstStyle/>
          <a:p>
            <a:pPr>
              <a:buNone/>
            </a:pPr>
            <a:r>
              <a:rPr lang="en-US" dirty="0"/>
              <a:t>You and Rebecca are working on the computer at school one day.  Your friend dares you to send an email a classmate, pretending to be a boy she likes. You know this would be really embarrassing for the classmate, but you’re not really friends with her.  And. you want Rebecca to think you’re cool.</a:t>
            </a:r>
          </a:p>
          <a:p>
            <a:pPr>
              <a:buNone/>
            </a:pPr>
            <a:endParaRPr lang="en-US" dirty="0"/>
          </a:p>
          <a:p>
            <a:pPr>
              <a:buNone/>
            </a:pPr>
            <a:r>
              <a:rPr lang="en-US" dirty="0"/>
              <a:t>How are you being peer pressured?</a:t>
            </a:r>
          </a:p>
          <a:p>
            <a:pPr>
              <a:buNone/>
            </a:pPr>
            <a:endParaRPr lang="en-US" dirty="0"/>
          </a:p>
          <a:p>
            <a:pPr>
              <a:buNone/>
            </a:pPr>
            <a:r>
              <a:rPr lang="en-US" dirty="0"/>
              <a:t>How will you stand up to peer pressure?</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lstStyle/>
          <a:p>
            <a:r>
              <a:rPr lang="en-US" dirty="0"/>
              <a:t>Money Matters</a:t>
            </a:r>
          </a:p>
        </p:txBody>
      </p:sp>
      <p:sp>
        <p:nvSpPr>
          <p:cNvPr id="3" name="Content Placeholder 2"/>
          <p:cNvSpPr>
            <a:spLocks noGrp="1"/>
          </p:cNvSpPr>
          <p:nvPr>
            <p:ph sz="quarter" idx="1"/>
          </p:nvPr>
        </p:nvSpPr>
        <p:spPr>
          <a:xfrm>
            <a:off x="457200" y="1371600"/>
            <a:ext cx="7467600" cy="5102352"/>
          </a:xfrm>
        </p:spPr>
        <p:txBody>
          <a:bodyPr/>
          <a:lstStyle/>
          <a:p>
            <a:pPr>
              <a:buNone/>
            </a:pPr>
            <a:r>
              <a:rPr lang="en-US" dirty="0"/>
              <a:t>In the cafeteria, you see a $10 bill on the ground.  You pick it up and Carl (the kid standing next to you) says, “Nice dude!” When you ask if you should turn it in, Carl tells you to keep the money because, “Finders keepers losers weepers!” </a:t>
            </a:r>
          </a:p>
          <a:p>
            <a:pPr>
              <a:buNone/>
            </a:pPr>
            <a:endParaRPr lang="en-US" dirty="0"/>
          </a:p>
          <a:p>
            <a:pPr>
              <a:buNone/>
            </a:pPr>
            <a:r>
              <a:rPr lang="en-US" dirty="0"/>
              <a:t>How are you being peer pressured?</a:t>
            </a:r>
          </a:p>
          <a:p>
            <a:pPr>
              <a:buNone/>
            </a:pPr>
            <a:endParaRPr lang="en-US" dirty="0"/>
          </a:p>
          <a:p>
            <a:pPr>
              <a:buNone/>
            </a:pPr>
            <a:r>
              <a:rPr lang="en-US" dirty="0"/>
              <a:t>How will you stand up to peer pressure?</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a:t>Homework Horrors</a:t>
            </a:r>
          </a:p>
        </p:txBody>
      </p:sp>
      <p:sp>
        <p:nvSpPr>
          <p:cNvPr id="3" name="Content Placeholder 2"/>
          <p:cNvSpPr>
            <a:spLocks noGrp="1"/>
          </p:cNvSpPr>
          <p:nvPr>
            <p:ph sz="quarter" idx="1"/>
          </p:nvPr>
        </p:nvSpPr>
        <p:spPr>
          <a:xfrm>
            <a:off x="457200" y="1143000"/>
            <a:ext cx="7467600" cy="5330952"/>
          </a:xfrm>
        </p:spPr>
        <p:txBody>
          <a:bodyPr/>
          <a:lstStyle/>
          <a:p>
            <a:pPr marL="0" indent="0">
              <a:buNone/>
            </a:pPr>
            <a:r>
              <a:rPr lang="en-US" dirty="0"/>
              <a:t>You get to school early and go to the cafeteria.  While talking to your friends, your very best friend shouts, “Ugh! I forgot to put my math homework in my bag. I did it, and my mom checked it. Can I look at yours real quick, so I don’t lose Friday incentive?”</a:t>
            </a:r>
          </a:p>
          <a:p>
            <a:pPr marL="0" indent="0">
              <a:buNone/>
            </a:pPr>
            <a:endParaRPr lang="en-US" dirty="0"/>
          </a:p>
          <a:p>
            <a:pPr marL="0" indent="0">
              <a:buNone/>
            </a:pPr>
            <a:r>
              <a:rPr lang="en-US" dirty="0"/>
              <a:t>How are you being peer pressured?</a:t>
            </a:r>
          </a:p>
          <a:p>
            <a:pPr marL="0" indent="0">
              <a:buNone/>
            </a:pPr>
            <a:endParaRPr lang="en-US" dirty="0"/>
          </a:p>
          <a:p>
            <a:pPr marL="0" indent="0">
              <a:buNone/>
            </a:pPr>
            <a:r>
              <a:rPr lang="en-US" dirty="0"/>
              <a:t>How will you stand up to peer pressure?</a:t>
            </a:r>
          </a:p>
        </p:txBody>
      </p:sp>
    </p:spTree>
    <p:extLst>
      <p:ext uri="{BB962C8B-B14F-4D97-AF65-F5344CB8AC3E}">
        <p14:creationId xmlns:p14="http://schemas.microsoft.com/office/powerpoint/2010/main" val="42860280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err="1"/>
              <a:t>Instagram</a:t>
            </a:r>
            <a:r>
              <a:rPr lang="en-US" dirty="0"/>
              <a:t> Insanity</a:t>
            </a:r>
          </a:p>
        </p:txBody>
      </p:sp>
      <p:sp>
        <p:nvSpPr>
          <p:cNvPr id="3" name="Content Placeholder 2"/>
          <p:cNvSpPr>
            <a:spLocks noGrp="1"/>
          </p:cNvSpPr>
          <p:nvPr>
            <p:ph sz="quarter" idx="1"/>
          </p:nvPr>
        </p:nvSpPr>
        <p:spPr>
          <a:xfrm>
            <a:off x="457200" y="838200"/>
            <a:ext cx="7467600" cy="5635752"/>
          </a:xfrm>
        </p:spPr>
        <p:txBody>
          <a:bodyPr>
            <a:normAutofit/>
          </a:bodyPr>
          <a:lstStyle/>
          <a:p>
            <a:pPr marL="0" indent="0">
              <a:buNone/>
            </a:pPr>
            <a:r>
              <a:rPr lang="en-US" dirty="0"/>
              <a:t>It feels like you’re the only kid who doesn’t have an </a:t>
            </a:r>
            <a:r>
              <a:rPr lang="en-US" dirty="0" err="1"/>
              <a:t>Instagram</a:t>
            </a:r>
            <a:r>
              <a:rPr lang="en-US" dirty="0"/>
              <a:t> account, but your parents have strict rules about how you use the Internet.  (Something about they don’t want your picture all over the web) At your friend’s house one day, you’re competing to make the silliest faces.  Your friend snaps a picture and says she’s going to post the pictures to her account.  You know mom would NOT like this, but you’re the only kid with these </a:t>
            </a:r>
            <a:r>
              <a:rPr lang="en-US"/>
              <a:t>restrictions.</a:t>
            </a:r>
          </a:p>
          <a:p>
            <a:pPr marL="0" indent="0">
              <a:buNone/>
            </a:pPr>
            <a:endParaRPr lang="en-US" dirty="0"/>
          </a:p>
          <a:p>
            <a:pPr marL="0" indent="0">
              <a:buNone/>
            </a:pPr>
            <a:r>
              <a:rPr lang="en-US" dirty="0"/>
              <a:t>How are you being peer pressured?</a:t>
            </a:r>
          </a:p>
          <a:p>
            <a:pPr marL="0" indent="0">
              <a:buNone/>
            </a:pPr>
            <a:endParaRPr lang="en-US" dirty="0"/>
          </a:p>
          <a:p>
            <a:pPr marL="0" indent="0">
              <a:buNone/>
            </a:pPr>
            <a:r>
              <a:rPr lang="en-US" dirty="0"/>
              <a:t>How will you stand up to peer pressure?</a:t>
            </a:r>
          </a:p>
        </p:txBody>
      </p:sp>
    </p:spTree>
    <p:extLst>
      <p:ext uri="{BB962C8B-B14F-4D97-AF65-F5344CB8AC3E}">
        <p14:creationId xmlns:p14="http://schemas.microsoft.com/office/powerpoint/2010/main" val="24149370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Berenstain</a:t>
            </a:r>
            <a:r>
              <a:rPr lang="en-US" dirty="0"/>
              <a:t> Bears – Double Dare</a:t>
            </a:r>
          </a:p>
        </p:txBody>
      </p:sp>
      <p:pic>
        <p:nvPicPr>
          <p:cNvPr id="4" name="Content Placeholder 3">
            <a:hlinkClick r:id="rId2" action="ppaction://hlinkfile"/>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66800" y="1433513"/>
            <a:ext cx="6096000" cy="5080000"/>
          </a:xfrm>
        </p:spPr>
      </p:pic>
    </p:spTree>
    <p:extLst>
      <p:ext uri="{BB962C8B-B14F-4D97-AF65-F5344CB8AC3E}">
        <p14:creationId xmlns:p14="http://schemas.microsoft.com/office/powerpoint/2010/main" val="4241413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3386</TotalTime>
  <Words>1295</Words>
  <Application>Microsoft Macintosh PowerPoint</Application>
  <PresentationFormat>On-screen Show (4:3)</PresentationFormat>
  <Paragraphs>174</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Calibri</vt:lpstr>
      <vt:lpstr>Century Schoolbook</vt:lpstr>
      <vt:lpstr>Snap ITC</vt:lpstr>
      <vt:lpstr>Wingdings</vt:lpstr>
      <vt:lpstr>Wingdings 2</vt:lpstr>
      <vt:lpstr>Oriel</vt:lpstr>
      <vt:lpstr>Peer Pressure</vt:lpstr>
      <vt:lpstr>Peer Pressure is like Football…</vt:lpstr>
      <vt:lpstr>What exactly is Peer Pressure?  </vt:lpstr>
      <vt:lpstr>How can you tell if you’re experiencing peer pressure?</vt:lpstr>
      <vt:lpstr>You might feel…</vt:lpstr>
      <vt:lpstr>You might be Thinking…</vt:lpstr>
      <vt:lpstr>How did we wind up here?</vt:lpstr>
      <vt:lpstr>Two Types of Peer Pressure </vt:lpstr>
      <vt:lpstr>Spoken pressure</vt:lpstr>
      <vt:lpstr>Spoken Pressure</vt:lpstr>
      <vt:lpstr>Spoken Pressure…</vt:lpstr>
      <vt:lpstr>Spoken Pressure</vt:lpstr>
      <vt:lpstr>Two Types of Peer Pressure</vt:lpstr>
      <vt:lpstr>Unspoken Pressure</vt:lpstr>
      <vt:lpstr>Unspoken Pressure</vt:lpstr>
      <vt:lpstr>Unspoken Pressure</vt:lpstr>
      <vt:lpstr>What To Do About…Spoken Pressure</vt:lpstr>
      <vt:lpstr>What To Do About…Unspoken pressure</vt:lpstr>
      <vt:lpstr>Put It All Together!</vt:lpstr>
      <vt:lpstr>Activity 1: BrainPop “Peer Pressure”</vt:lpstr>
      <vt:lpstr>Activity 2: Let’s Practice Identifying Types of Peer Pressure</vt:lpstr>
      <vt:lpstr>Let’s Practice Identifying Types of Peer Pressure (continued)</vt:lpstr>
      <vt:lpstr>Situation Sweater</vt:lpstr>
      <vt:lpstr>Friendship Fiasco</vt:lpstr>
      <vt:lpstr>Pranking Problem</vt:lpstr>
      <vt:lpstr>Money Matters</vt:lpstr>
      <vt:lpstr>Homework Horrors</vt:lpstr>
      <vt:lpstr>Instagram Insanity</vt:lpstr>
      <vt:lpstr>Berenstain Bears – Double Dare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Would You Rather?</dc:title>
  <dc:creator>User</dc:creator>
  <cp:lastModifiedBy>Elliott, Ashley</cp:lastModifiedBy>
  <cp:revision>64</cp:revision>
  <cp:lastPrinted>2014-10-22T18:48:03Z</cp:lastPrinted>
  <dcterms:created xsi:type="dcterms:W3CDTF">2011-09-15T21:48:56Z</dcterms:created>
  <dcterms:modified xsi:type="dcterms:W3CDTF">2020-03-16T01:13:24Z</dcterms:modified>
</cp:coreProperties>
</file>