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49"/>
  </p:notesMasterIdLst>
  <p:handoutMasterIdLst>
    <p:handoutMasterId r:id="rId50"/>
  </p:handoutMasterIdLst>
  <p:sldIdLst>
    <p:sldId id="256" r:id="rId2"/>
    <p:sldId id="278" r:id="rId3"/>
    <p:sldId id="279" r:id="rId4"/>
    <p:sldId id="280" r:id="rId5"/>
    <p:sldId id="310" r:id="rId6"/>
    <p:sldId id="311" r:id="rId7"/>
    <p:sldId id="307" r:id="rId8"/>
    <p:sldId id="308" r:id="rId9"/>
    <p:sldId id="309" r:id="rId10"/>
    <p:sldId id="312" r:id="rId11"/>
    <p:sldId id="260" r:id="rId12"/>
    <p:sldId id="261" r:id="rId13"/>
    <p:sldId id="262" r:id="rId14"/>
    <p:sldId id="331" r:id="rId15"/>
    <p:sldId id="332" r:id="rId16"/>
    <p:sldId id="330" r:id="rId17"/>
    <p:sldId id="263" r:id="rId18"/>
    <p:sldId id="264" r:id="rId19"/>
    <p:sldId id="298" r:id="rId20"/>
    <p:sldId id="299" r:id="rId21"/>
    <p:sldId id="265" r:id="rId22"/>
    <p:sldId id="318" r:id="rId23"/>
    <p:sldId id="314" r:id="rId24"/>
    <p:sldId id="282" r:id="rId25"/>
    <p:sldId id="333" r:id="rId26"/>
    <p:sldId id="334" r:id="rId27"/>
    <p:sldId id="335" r:id="rId28"/>
    <p:sldId id="266" r:id="rId29"/>
    <p:sldId id="267" r:id="rId30"/>
    <p:sldId id="268" r:id="rId31"/>
    <p:sldId id="269" r:id="rId32"/>
    <p:sldId id="304" r:id="rId33"/>
    <p:sldId id="270" r:id="rId34"/>
    <p:sldId id="305" r:id="rId35"/>
    <p:sldId id="306" r:id="rId36"/>
    <p:sldId id="272" r:id="rId37"/>
    <p:sldId id="273" r:id="rId38"/>
    <p:sldId id="274" r:id="rId39"/>
    <p:sldId id="284" r:id="rId40"/>
    <p:sldId id="326" r:id="rId41"/>
    <p:sldId id="327" r:id="rId42"/>
    <p:sldId id="328" r:id="rId43"/>
    <p:sldId id="329" r:id="rId44"/>
    <p:sldId id="258" r:id="rId45"/>
    <p:sldId id="257" r:id="rId46"/>
    <p:sldId id="337" r:id="rId47"/>
    <p:sldId id="336" r:id="rId48"/>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3669" autoAdjust="0"/>
  </p:normalViewPr>
  <p:slideViewPr>
    <p:cSldViewPr>
      <p:cViewPr varScale="1">
        <p:scale>
          <a:sx n="69" d="100"/>
          <a:sy n="69" d="100"/>
        </p:scale>
        <p:origin x="39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806" y="-10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Employee</c:v>
                </c:pt>
              </c:strCache>
            </c:strRef>
          </c:tx>
          <c:invertIfNegative val="0"/>
          <c:cat>
            <c:strRef>
              <c:f>Sheet1!$A$2:$A$5</c:f>
              <c:strCache>
                <c:ptCount val="4"/>
                <c:pt idx="0">
                  <c:v>Soc Sec</c:v>
                </c:pt>
                <c:pt idx="1">
                  <c:v>Medicare</c:v>
                </c:pt>
                <c:pt idx="2">
                  <c:v>SUI</c:v>
                </c:pt>
                <c:pt idx="3">
                  <c:v>Retirement</c:v>
                </c:pt>
              </c:strCache>
            </c:strRef>
          </c:cat>
          <c:val>
            <c:numRef>
              <c:f>Sheet1!$B$2:$B$5</c:f>
              <c:numCache>
                <c:formatCode>General</c:formatCode>
                <c:ptCount val="4"/>
                <c:pt idx="0">
                  <c:v>121.1</c:v>
                </c:pt>
                <c:pt idx="1">
                  <c:v>28.32</c:v>
                </c:pt>
                <c:pt idx="2">
                  <c:v>0</c:v>
                </c:pt>
                <c:pt idx="3">
                  <c:v>146.5</c:v>
                </c:pt>
              </c:numCache>
            </c:numRef>
          </c:val>
        </c:ser>
        <c:ser>
          <c:idx val="1"/>
          <c:order val="1"/>
          <c:tx>
            <c:strRef>
              <c:f>Sheet1!$C$1</c:f>
              <c:strCache>
                <c:ptCount val="1"/>
                <c:pt idx="0">
                  <c:v>Mt. Brook</c:v>
                </c:pt>
              </c:strCache>
            </c:strRef>
          </c:tx>
          <c:invertIfNegative val="0"/>
          <c:cat>
            <c:strRef>
              <c:f>Sheet1!$A$2:$A$5</c:f>
              <c:strCache>
                <c:ptCount val="4"/>
                <c:pt idx="0">
                  <c:v>Soc Sec</c:v>
                </c:pt>
                <c:pt idx="1">
                  <c:v>Medicare</c:v>
                </c:pt>
                <c:pt idx="2">
                  <c:v>SUI</c:v>
                </c:pt>
                <c:pt idx="3">
                  <c:v>Retirement</c:v>
                </c:pt>
              </c:strCache>
            </c:strRef>
          </c:cat>
          <c:val>
            <c:numRef>
              <c:f>Sheet1!$C$2:$C$5</c:f>
              <c:numCache>
                <c:formatCode>General</c:formatCode>
                <c:ptCount val="4"/>
                <c:pt idx="0">
                  <c:v>121.1</c:v>
                </c:pt>
                <c:pt idx="1">
                  <c:v>28.32</c:v>
                </c:pt>
                <c:pt idx="2">
                  <c:v>0.78</c:v>
                </c:pt>
                <c:pt idx="3">
                  <c:v>239.08</c:v>
                </c:pt>
              </c:numCache>
            </c:numRef>
          </c:val>
        </c:ser>
        <c:dLbls>
          <c:showLegendKey val="0"/>
          <c:showVal val="0"/>
          <c:showCatName val="0"/>
          <c:showSerName val="0"/>
          <c:showPercent val="0"/>
          <c:showBubbleSize val="0"/>
        </c:dLbls>
        <c:gapWidth val="150"/>
        <c:axId val="182844064"/>
        <c:axId val="181215200"/>
      </c:barChart>
      <c:catAx>
        <c:axId val="182844064"/>
        <c:scaling>
          <c:orientation val="minMax"/>
        </c:scaling>
        <c:delete val="0"/>
        <c:axPos val="b"/>
        <c:numFmt formatCode="General" sourceLinked="0"/>
        <c:majorTickMark val="out"/>
        <c:minorTickMark val="none"/>
        <c:tickLblPos val="nextTo"/>
        <c:crossAx val="181215200"/>
        <c:crosses val="autoZero"/>
        <c:auto val="1"/>
        <c:lblAlgn val="ctr"/>
        <c:lblOffset val="100"/>
        <c:noMultiLvlLbl val="0"/>
      </c:catAx>
      <c:valAx>
        <c:axId val="181215200"/>
        <c:scaling>
          <c:orientation val="minMax"/>
        </c:scaling>
        <c:delete val="1"/>
        <c:axPos val="l"/>
        <c:majorGridlines/>
        <c:numFmt formatCode="General" sourceLinked="1"/>
        <c:majorTickMark val="out"/>
        <c:minorTickMark val="none"/>
        <c:tickLblPos val="nextTo"/>
        <c:crossAx val="18284406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1" y="1"/>
            <a:ext cx="2971121"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defTabSz="931806" eaLnBrk="1" hangingPunct="1">
              <a:defRPr sz="1200"/>
            </a:lvl1pPr>
          </a:lstStyle>
          <a:p>
            <a:r>
              <a:rPr lang="en-US" smtClean="0"/>
              <a:t>Finance Department</a:t>
            </a:r>
            <a:endParaRPr lang="en-US"/>
          </a:p>
        </p:txBody>
      </p:sp>
      <p:sp>
        <p:nvSpPr>
          <p:cNvPr id="99331" name="Rectangle 3"/>
          <p:cNvSpPr>
            <a:spLocks noGrp="1" noChangeArrowheads="1"/>
          </p:cNvSpPr>
          <p:nvPr>
            <p:ph type="dt" sz="quarter" idx="1"/>
          </p:nvPr>
        </p:nvSpPr>
        <p:spPr bwMode="auto">
          <a:xfrm>
            <a:off x="3885314" y="1"/>
            <a:ext cx="2971121"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defTabSz="931806" eaLnBrk="1" hangingPunct="1">
              <a:defRPr sz="1200"/>
            </a:lvl1pPr>
          </a:lstStyle>
          <a:p>
            <a:endParaRPr lang="en-US"/>
          </a:p>
        </p:txBody>
      </p:sp>
      <p:sp>
        <p:nvSpPr>
          <p:cNvPr id="99332" name="Rectangle 4"/>
          <p:cNvSpPr>
            <a:spLocks noGrp="1" noChangeArrowheads="1"/>
          </p:cNvSpPr>
          <p:nvPr>
            <p:ph type="ftr" sz="quarter" idx="2"/>
          </p:nvPr>
        </p:nvSpPr>
        <p:spPr bwMode="auto">
          <a:xfrm>
            <a:off x="1" y="8830063"/>
            <a:ext cx="2971121"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defTabSz="931806" eaLnBrk="1" hangingPunct="1">
              <a:defRPr sz="1200"/>
            </a:lvl1pPr>
          </a:lstStyle>
          <a:p>
            <a:r>
              <a:rPr lang="en-US" smtClean="0"/>
              <a:t>Benefits &amp; Payroll Overview - 2009</a:t>
            </a:r>
            <a:endParaRPr lang="en-US"/>
          </a:p>
        </p:txBody>
      </p:sp>
      <p:sp>
        <p:nvSpPr>
          <p:cNvPr id="99333" name="Rectangle 5"/>
          <p:cNvSpPr>
            <a:spLocks noGrp="1" noChangeArrowheads="1"/>
          </p:cNvSpPr>
          <p:nvPr>
            <p:ph type="sldNum" sz="quarter" idx="3"/>
          </p:nvPr>
        </p:nvSpPr>
        <p:spPr bwMode="auto">
          <a:xfrm>
            <a:off x="3885314" y="8830063"/>
            <a:ext cx="2971121"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defTabSz="931806" eaLnBrk="1" hangingPunct="1">
              <a:defRPr sz="1200"/>
            </a:lvl1pPr>
          </a:lstStyle>
          <a:p>
            <a:fld id="{746C3A9E-134F-420D-9440-800E29CD8260}" type="slidenum">
              <a:rPr lang="en-US"/>
              <a:pPr/>
              <a:t>‹#›</a:t>
            </a:fld>
            <a:endParaRPr lang="en-US"/>
          </a:p>
        </p:txBody>
      </p:sp>
    </p:spTree>
    <p:extLst>
      <p:ext uri="{BB962C8B-B14F-4D97-AF65-F5344CB8AC3E}">
        <p14:creationId xmlns:p14="http://schemas.microsoft.com/office/powerpoint/2010/main" val="42007305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1" y="1"/>
            <a:ext cx="2971121"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defTabSz="931806" eaLnBrk="1" hangingPunct="1">
              <a:defRPr sz="1200"/>
            </a:lvl1pPr>
          </a:lstStyle>
          <a:p>
            <a:r>
              <a:rPr lang="en-US" smtClean="0"/>
              <a:t>Finance Department</a:t>
            </a:r>
            <a:endParaRPr lang="en-US"/>
          </a:p>
        </p:txBody>
      </p:sp>
      <p:sp>
        <p:nvSpPr>
          <p:cNvPr id="75779" name="Rectangle 3"/>
          <p:cNvSpPr>
            <a:spLocks noGrp="1" noChangeArrowheads="1"/>
          </p:cNvSpPr>
          <p:nvPr>
            <p:ph type="dt" idx="1"/>
          </p:nvPr>
        </p:nvSpPr>
        <p:spPr bwMode="auto">
          <a:xfrm>
            <a:off x="3885314" y="1"/>
            <a:ext cx="2971121"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defTabSz="931806" eaLnBrk="1" hangingPunct="1">
              <a:defRPr sz="1200"/>
            </a:lvl1pPr>
          </a:lstStyle>
          <a:p>
            <a:endParaRPr lang="en-US"/>
          </a:p>
        </p:txBody>
      </p:sp>
      <p:sp>
        <p:nvSpPr>
          <p:cNvPr id="75780" name="Rectangle 4"/>
          <p:cNvSpPr>
            <a:spLocks noGrp="1" noRot="1" noChangeAspect="1" noChangeArrowheads="1" noTextEdit="1"/>
          </p:cNvSpPr>
          <p:nvPr>
            <p:ph type="sldImg" idx="2"/>
          </p:nvPr>
        </p:nvSpPr>
        <p:spPr bwMode="auto">
          <a:xfrm>
            <a:off x="1106488" y="698500"/>
            <a:ext cx="4645025" cy="3484563"/>
          </a:xfrm>
          <a:prstGeom prst="rect">
            <a:avLst/>
          </a:prstGeom>
          <a:noFill/>
          <a:ln w="9525">
            <a:solidFill>
              <a:srgbClr val="000000"/>
            </a:solidFill>
            <a:miter lim="800000"/>
            <a:headEnd/>
            <a:tailEnd/>
          </a:ln>
          <a:effectLst/>
        </p:spPr>
      </p:sp>
      <p:sp>
        <p:nvSpPr>
          <p:cNvPr id="75781" name="Rectangle 5"/>
          <p:cNvSpPr>
            <a:spLocks noGrp="1" noChangeArrowheads="1"/>
          </p:cNvSpPr>
          <p:nvPr>
            <p:ph type="body" sz="quarter" idx="3"/>
          </p:nvPr>
        </p:nvSpPr>
        <p:spPr bwMode="auto">
          <a:xfrm>
            <a:off x="685644" y="4415831"/>
            <a:ext cx="5486713" cy="418266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5782" name="Rectangle 6"/>
          <p:cNvSpPr>
            <a:spLocks noGrp="1" noChangeArrowheads="1"/>
          </p:cNvSpPr>
          <p:nvPr>
            <p:ph type="ftr" sz="quarter" idx="4"/>
          </p:nvPr>
        </p:nvSpPr>
        <p:spPr bwMode="auto">
          <a:xfrm>
            <a:off x="1" y="8830063"/>
            <a:ext cx="2971121"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defTabSz="931806" eaLnBrk="1" hangingPunct="1">
              <a:defRPr sz="1200"/>
            </a:lvl1pPr>
          </a:lstStyle>
          <a:p>
            <a:r>
              <a:rPr lang="en-US" smtClean="0"/>
              <a:t>Benefits &amp; Payroll Overview - 2009</a:t>
            </a:r>
            <a:endParaRPr lang="en-US"/>
          </a:p>
        </p:txBody>
      </p:sp>
      <p:sp>
        <p:nvSpPr>
          <p:cNvPr id="75783" name="Rectangle 7"/>
          <p:cNvSpPr>
            <a:spLocks noGrp="1" noChangeArrowheads="1"/>
          </p:cNvSpPr>
          <p:nvPr>
            <p:ph type="sldNum" sz="quarter" idx="5"/>
          </p:nvPr>
        </p:nvSpPr>
        <p:spPr bwMode="auto">
          <a:xfrm>
            <a:off x="3885314" y="8830063"/>
            <a:ext cx="2971121"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defTabSz="931806" eaLnBrk="1" hangingPunct="1">
              <a:defRPr sz="1200"/>
            </a:lvl1pPr>
          </a:lstStyle>
          <a:p>
            <a:fld id="{2D5BA098-A8A0-4766-BAD2-1AF17A41F128}" type="slidenum">
              <a:rPr lang="en-US"/>
              <a:pPr/>
              <a:t>‹#›</a:t>
            </a:fld>
            <a:endParaRPr lang="en-US"/>
          </a:p>
        </p:txBody>
      </p:sp>
    </p:spTree>
    <p:extLst>
      <p:ext uri="{BB962C8B-B14F-4D97-AF65-F5344CB8AC3E}">
        <p14:creationId xmlns:p14="http://schemas.microsoft.com/office/powerpoint/2010/main" val="1340865343"/>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3E1F323C-527A-4D2D-B6A0-06AB0A0D17BF}" type="slidenum">
              <a:rPr lang="en-US"/>
              <a:pPr/>
              <a:t>1</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a:t>Welcome to the Mountain Brook City School System.</a:t>
            </a:r>
          </a:p>
          <a:p>
            <a:endParaRPr lang="en-US"/>
          </a:p>
          <a:p>
            <a:r>
              <a:rPr lang="en-US"/>
              <a:t>Today’s objective is to provide an overview of several items related to payroll and benefits.  </a:t>
            </a:r>
          </a:p>
          <a:p>
            <a:endParaRPr lang="en-US"/>
          </a:p>
          <a:p>
            <a:r>
              <a:rPr lang="en-US"/>
              <a:t>We hope that most of your questions will be answered as we go along </a:t>
            </a:r>
          </a:p>
          <a:p>
            <a:r>
              <a:rPr lang="en-US"/>
              <a:t>	but we will take time to answer questions at the end of the presentation.  </a:t>
            </a:r>
          </a:p>
          <a:p>
            <a:endParaRPr lang="en-US"/>
          </a:p>
          <a:p>
            <a:r>
              <a:rPr lang="en-US"/>
              <a:t>The one question that is on everyone’s mind is…</a:t>
            </a:r>
          </a:p>
          <a:p>
            <a:endParaRPr lang="en-US"/>
          </a:p>
          <a:p>
            <a:r>
              <a:rPr lang="en-US"/>
              <a:t>Next slide</a:t>
            </a:r>
          </a:p>
        </p:txBody>
      </p:sp>
    </p:spTree>
    <p:extLst>
      <p:ext uri="{BB962C8B-B14F-4D97-AF65-F5344CB8AC3E}">
        <p14:creationId xmlns:p14="http://schemas.microsoft.com/office/powerpoint/2010/main" val="3561201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A042736D-C988-463B-A91B-D6E36D4B6137}" type="slidenum">
              <a:rPr lang="en-US"/>
              <a:pPr/>
              <a:t>2</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r>
              <a:rPr lang="en-US" dirty="0"/>
              <a:t>Your new employee packet had a Payroll Calendar with Pay Period Cut Off Dates for the </a:t>
            </a:r>
            <a:r>
              <a:rPr lang="en-US" dirty="0" smtClean="0"/>
              <a:t>2010-2011 </a:t>
            </a:r>
            <a:r>
              <a:rPr lang="en-US" dirty="0"/>
              <a:t>school year.  </a:t>
            </a:r>
          </a:p>
          <a:p>
            <a:endParaRPr lang="en-US" dirty="0"/>
          </a:p>
          <a:p>
            <a:r>
              <a:rPr lang="en-US" dirty="0"/>
              <a:t>Each pay period ends approximately mid-month... </a:t>
            </a:r>
          </a:p>
          <a:p>
            <a:endParaRPr lang="en-US" dirty="0"/>
          </a:p>
          <a:p>
            <a:r>
              <a:rPr lang="en-US" dirty="0"/>
              <a:t>Except December which ends quite early so we can get payroll processed in time to issue checks before employees leave for winter break.</a:t>
            </a:r>
          </a:p>
          <a:p>
            <a:endParaRPr lang="en-US" dirty="0"/>
          </a:p>
          <a:p>
            <a:r>
              <a:rPr lang="en-US" dirty="0"/>
              <a:t>When you receive your first paycheck you may notice the difference between your gross pay and the amount you actually receive.</a:t>
            </a:r>
          </a:p>
          <a:p>
            <a:endParaRPr lang="en-US" dirty="0"/>
          </a:p>
          <a:p>
            <a:r>
              <a:rPr lang="en-US" dirty="0"/>
              <a:t>Next slide.</a:t>
            </a:r>
          </a:p>
        </p:txBody>
      </p:sp>
    </p:spTree>
    <p:extLst>
      <p:ext uri="{BB962C8B-B14F-4D97-AF65-F5344CB8AC3E}">
        <p14:creationId xmlns:p14="http://schemas.microsoft.com/office/powerpoint/2010/main" val="4277928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9C310106-717F-4392-8AA8-643A7090D9E4}" type="slidenum">
              <a:rPr lang="en-US"/>
              <a:pPr/>
              <a:t>3</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r>
              <a:rPr lang="en-US" dirty="0"/>
              <a:t>This chart lists mandatory deductions for every employee in the system.</a:t>
            </a:r>
          </a:p>
          <a:p>
            <a:endParaRPr lang="en-US" dirty="0"/>
          </a:p>
          <a:p>
            <a:r>
              <a:rPr lang="en-US" dirty="0"/>
              <a:t>On an individual basis employees may have additional deductions, but never fewer deductions.  </a:t>
            </a:r>
          </a:p>
          <a:p>
            <a:endParaRPr lang="en-US" dirty="0"/>
          </a:p>
          <a:p>
            <a:r>
              <a:rPr lang="en-US" dirty="0"/>
              <a:t>In addition to the taxes that are withheld from your check, the board also has financial obligations to meet on behalf of every employee.</a:t>
            </a:r>
          </a:p>
          <a:p>
            <a:endParaRPr lang="en-US" dirty="0"/>
          </a:p>
          <a:p>
            <a:r>
              <a:rPr lang="en-US" dirty="0"/>
              <a:t>Next slide.</a:t>
            </a:r>
          </a:p>
        </p:txBody>
      </p:sp>
    </p:spTree>
    <p:extLst>
      <p:ext uri="{BB962C8B-B14F-4D97-AF65-F5344CB8AC3E}">
        <p14:creationId xmlns:p14="http://schemas.microsoft.com/office/powerpoint/2010/main" val="3261583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2302BAF0-4C3F-44AE-B25C-9413E7C0F270}" type="slidenum">
              <a:rPr lang="en-US"/>
              <a:pPr/>
              <a:t>4</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en-US" dirty="0"/>
              <a:t>For every dollar an employee pays in Social Security and Medicare taxes, the board of education is required to make a matching payment on that employee’s behalf.  </a:t>
            </a:r>
          </a:p>
          <a:p>
            <a:endParaRPr lang="en-US" dirty="0"/>
          </a:p>
          <a:p>
            <a:r>
              <a:rPr lang="en-US" dirty="0"/>
              <a:t>SUI – State Unemployment Insurance is also paid by the board of education on behalf of its employees.</a:t>
            </a:r>
          </a:p>
          <a:p>
            <a:endParaRPr lang="en-US" dirty="0"/>
          </a:p>
          <a:p>
            <a:r>
              <a:rPr lang="en-US" dirty="0"/>
              <a:t>RETIREMENT:  Employees have </a:t>
            </a:r>
            <a:r>
              <a:rPr lang="en-US" dirty="0" smtClean="0"/>
              <a:t>7.25% </a:t>
            </a:r>
            <a:r>
              <a:rPr lang="en-US" dirty="0"/>
              <a:t>of their gross pay withheld for their retirement account at the Teachers’ Retirement System in Montgomery.  Currently, the board pays </a:t>
            </a:r>
            <a:r>
              <a:rPr lang="en-US" dirty="0" smtClean="0"/>
              <a:t>10.08% </a:t>
            </a:r>
            <a:r>
              <a:rPr lang="en-US" dirty="0"/>
              <a:t>to the retirement system on behalf of each </a:t>
            </a:r>
            <a:r>
              <a:rPr lang="en-US" dirty="0" smtClean="0"/>
              <a:t>employee.</a:t>
            </a:r>
            <a:endParaRPr lang="en-US" dirty="0"/>
          </a:p>
          <a:p>
            <a:r>
              <a:rPr lang="en-US" dirty="0"/>
              <a:t>Compare the </a:t>
            </a:r>
            <a:r>
              <a:rPr lang="en-US" dirty="0" smtClean="0"/>
              <a:t>$253.85 </a:t>
            </a:r>
            <a:r>
              <a:rPr lang="en-US" dirty="0"/>
              <a:t>withheld from the employee paycheck to the </a:t>
            </a:r>
            <a:r>
              <a:rPr lang="en-US" dirty="0" smtClean="0"/>
              <a:t>$365.35the </a:t>
            </a:r>
            <a:r>
              <a:rPr lang="en-US" dirty="0"/>
              <a:t>board of education is obligated to pay.  This is a good example of why retirement from the Teachers’ Retirement System is sought after.  </a:t>
            </a:r>
          </a:p>
          <a:p>
            <a:endParaRPr lang="en-US" dirty="0"/>
          </a:p>
          <a:p>
            <a:r>
              <a:rPr lang="en-US" dirty="0"/>
              <a:t>Next slide.</a:t>
            </a:r>
          </a:p>
        </p:txBody>
      </p:sp>
    </p:spTree>
    <p:extLst>
      <p:ext uri="{BB962C8B-B14F-4D97-AF65-F5344CB8AC3E}">
        <p14:creationId xmlns:p14="http://schemas.microsoft.com/office/powerpoint/2010/main" val="1801726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5</a:t>
            </a:fld>
            <a:endParaRPr lang="en-US"/>
          </a:p>
        </p:txBody>
      </p:sp>
    </p:spTree>
    <p:extLst>
      <p:ext uri="{BB962C8B-B14F-4D97-AF65-F5344CB8AC3E}">
        <p14:creationId xmlns:p14="http://schemas.microsoft.com/office/powerpoint/2010/main" val="106255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6</a:t>
            </a:fld>
            <a:endParaRPr lang="en-US"/>
          </a:p>
        </p:txBody>
      </p:sp>
    </p:spTree>
    <p:extLst>
      <p:ext uri="{BB962C8B-B14F-4D97-AF65-F5344CB8AC3E}">
        <p14:creationId xmlns:p14="http://schemas.microsoft.com/office/powerpoint/2010/main" val="3391947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7</a:t>
            </a:fld>
            <a:endParaRPr lang="en-US"/>
          </a:p>
        </p:txBody>
      </p:sp>
    </p:spTree>
    <p:extLst>
      <p:ext uri="{BB962C8B-B14F-4D97-AF65-F5344CB8AC3E}">
        <p14:creationId xmlns:p14="http://schemas.microsoft.com/office/powerpoint/2010/main" val="566519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8</a:t>
            </a:fld>
            <a:endParaRPr lang="en-US"/>
          </a:p>
        </p:txBody>
      </p:sp>
    </p:spTree>
    <p:extLst>
      <p:ext uri="{BB962C8B-B14F-4D97-AF65-F5344CB8AC3E}">
        <p14:creationId xmlns:p14="http://schemas.microsoft.com/office/powerpoint/2010/main" val="2738977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9</a:t>
            </a:fld>
            <a:endParaRPr lang="en-US"/>
          </a:p>
        </p:txBody>
      </p:sp>
    </p:spTree>
    <p:extLst>
      <p:ext uri="{BB962C8B-B14F-4D97-AF65-F5344CB8AC3E}">
        <p14:creationId xmlns:p14="http://schemas.microsoft.com/office/powerpoint/2010/main" val="3919092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10</a:t>
            </a:fld>
            <a:endParaRPr lang="en-US"/>
          </a:p>
        </p:txBody>
      </p:sp>
    </p:spTree>
    <p:extLst>
      <p:ext uri="{BB962C8B-B14F-4D97-AF65-F5344CB8AC3E}">
        <p14:creationId xmlns:p14="http://schemas.microsoft.com/office/powerpoint/2010/main" val="2105254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F3B8FA5A-B86E-4E7D-B08D-8C172439F02E}" type="slidenum">
              <a:rPr lang="en-US"/>
              <a:pPr/>
              <a:t>11</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r>
              <a:rPr lang="en-US" dirty="0"/>
              <a:t>Direct Deposit is required for all employees and is the most secure method of payroll delivery.</a:t>
            </a:r>
          </a:p>
          <a:p>
            <a:endParaRPr lang="en-US" dirty="0"/>
          </a:p>
          <a:p>
            <a:r>
              <a:rPr lang="en-US" dirty="0"/>
              <a:t>It is so important that you understand that if there is any change in your bank account you must notify the payroll department immediately.  </a:t>
            </a:r>
          </a:p>
          <a:p>
            <a:endParaRPr lang="en-US" dirty="0"/>
          </a:p>
          <a:p>
            <a:r>
              <a:rPr lang="en-US" dirty="0"/>
              <a:t>We depend on you, the employee, to keep us up to date with your financial information.</a:t>
            </a:r>
          </a:p>
          <a:p>
            <a:endParaRPr lang="en-US" dirty="0"/>
          </a:p>
          <a:p>
            <a:r>
              <a:rPr lang="en-US" dirty="0"/>
              <a:t>Next slide.</a:t>
            </a:r>
          </a:p>
          <a:p>
            <a:r>
              <a:rPr lang="en-US" dirty="0"/>
              <a:t>   </a:t>
            </a:r>
          </a:p>
        </p:txBody>
      </p:sp>
    </p:spTree>
    <p:extLst>
      <p:ext uri="{BB962C8B-B14F-4D97-AF65-F5344CB8AC3E}">
        <p14:creationId xmlns:p14="http://schemas.microsoft.com/office/powerpoint/2010/main" val="1926398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F907AFA1-C923-4123-B52C-5612B2EA55B4}" type="slidenum">
              <a:rPr lang="en-US"/>
              <a:pPr/>
              <a:t>12</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pPr>
              <a:lnSpc>
                <a:spcPct val="80000"/>
              </a:lnSpc>
            </a:pPr>
            <a:r>
              <a:rPr lang="en-US" sz="800" dirty="0"/>
              <a:t>PEEHIP is the acronym for Public Education Employees Health Insurance Plan.</a:t>
            </a:r>
          </a:p>
          <a:p>
            <a:pPr>
              <a:lnSpc>
                <a:spcPct val="80000"/>
              </a:lnSpc>
            </a:pPr>
            <a:r>
              <a:rPr lang="en-US" sz="800" dirty="0"/>
              <a:t>PEEHIP has two options for hospital/medical coverage and hopefully you have taken some time to review your packet and have made your decision.</a:t>
            </a:r>
          </a:p>
          <a:p>
            <a:pPr>
              <a:lnSpc>
                <a:spcPct val="80000"/>
              </a:lnSpc>
            </a:pPr>
            <a:endParaRPr lang="en-US" sz="800" dirty="0"/>
          </a:p>
          <a:p>
            <a:pPr>
              <a:lnSpc>
                <a:spcPct val="80000"/>
              </a:lnSpc>
            </a:pPr>
            <a:r>
              <a:rPr lang="en-US" sz="800" dirty="0"/>
              <a:t>Each employee is eligible, on a voluntary basis, for certain types of health insurance. A full insurance allocation is available for each full time employee.  Employees that work less than full time may be eligible for a portion of the insurance allocation &amp; benefits available through PEEHIP.</a:t>
            </a:r>
          </a:p>
          <a:p>
            <a:pPr>
              <a:lnSpc>
                <a:spcPct val="80000"/>
              </a:lnSpc>
            </a:pPr>
            <a:r>
              <a:rPr lang="en-US" sz="800" dirty="0"/>
              <a:t>If you have been hired for less than full time work, you will need to see me at the end of the meeting.  </a:t>
            </a:r>
          </a:p>
          <a:p>
            <a:pPr>
              <a:lnSpc>
                <a:spcPct val="80000"/>
              </a:lnSpc>
            </a:pPr>
            <a:endParaRPr lang="en-US" sz="800" dirty="0"/>
          </a:p>
          <a:p>
            <a:pPr>
              <a:lnSpc>
                <a:spcPct val="80000"/>
              </a:lnSpc>
            </a:pPr>
            <a:r>
              <a:rPr lang="en-US" sz="800" dirty="0"/>
              <a:t>The state insurance allotment is $775 per month to assist in the purchase of such insurance.</a:t>
            </a:r>
          </a:p>
          <a:p>
            <a:pPr>
              <a:lnSpc>
                <a:spcPct val="80000"/>
              </a:lnSpc>
            </a:pPr>
            <a:r>
              <a:rPr lang="en-US" sz="800" dirty="0"/>
              <a:t>The currently monthly premium for PEEHIP is $777 for single coverage and $909 for family coverage.  </a:t>
            </a:r>
          </a:p>
          <a:p>
            <a:pPr>
              <a:lnSpc>
                <a:spcPct val="80000"/>
              </a:lnSpc>
            </a:pPr>
            <a:r>
              <a:rPr lang="en-US" sz="800" dirty="0"/>
              <a:t>Your out-of-pocket expense is noted here… single coverage is $2 per month and family coverage is $134 per month.</a:t>
            </a:r>
          </a:p>
          <a:p>
            <a:pPr>
              <a:lnSpc>
                <a:spcPct val="80000"/>
              </a:lnSpc>
            </a:pPr>
            <a:r>
              <a:rPr lang="en-US" sz="800" dirty="0"/>
              <a:t>Compared with the monthly premium for insurance coverage, the out-of-pocket rates are great.</a:t>
            </a:r>
          </a:p>
          <a:p>
            <a:pPr>
              <a:lnSpc>
                <a:spcPct val="80000"/>
              </a:lnSpc>
            </a:pPr>
            <a:endParaRPr lang="en-US" sz="800" dirty="0"/>
          </a:p>
          <a:p>
            <a:pPr>
              <a:lnSpc>
                <a:spcPct val="80000"/>
              </a:lnSpc>
            </a:pPr>
            <a:r>
              <a:rPr lang="en-US" sz="800" dirty="0"/>
              <a:t>Monthly premiums are payroll deducted.</a:t>
            </a:r>
          </a:p>
          <a:p>
            <a:pPr>
              <a:lnSpc>
                <a:spcPct val="80000"/>
              </a:lnSpc>
            </a:pPr>
            <a:r>
              <a:rPr lang="en-US" sz="800" dirty="0"/>
              <a:t>Your first check, issued on September 28, will have a deduction for the premium that pays for the October coverage.</a:t>
            </a:r>
          </a:p>
          <a:p>
            <a:pPr>
              <a:lnSpc>
                <a:spcPct val="80000"/>
              </a:lnSpc>
            </a:pPr>
            <a:endParaRPr lang="en-US" sz="800" dirty="0"/>
          </a:p>
          <a:p>
            <a:pPr>
              <a:lnSpc>
                <a:spcPct val="80000"/>
              </a:lnSpc>
            </a:pPr>
            <a:r>
              <a:rPr lang="en-US" sz="800" dirty="0"/>
              <a:t>As new employees you can choose to have your insurance coverage begin during the month you officially start work, August 6</a:t>
            </a:r>
            <a:r>
              <a:rPr lang="en-US" sz="800" baseline="30000" dirty="0"/>
              <a:t>th</a:t>
            </a:r>
            <a:r>
              <a:rPr lang="en-US" sz="800" dirty="0"/>
              <a:t> , or the first day of the following month, September 1</a:t>
            </a:r>
            <a:r>
              <a:rPr lang="en-US" sz="800" baseline="30000" dirty="0"/>
              <a:t>st</a:t>
            </a:r>
            <a:r>
              <a:rPr lang="en-US" sz="800" dirty="0"/>
              <a:t>.  Information on coverage prior to October 1</a:t>
            </a:r>
            <a:r>
              <a:rPr lang="en-US" sz="800" baseline="30000" dirty="0"/>
              <a:t>st</a:t>
            </a:r>
            <a:r>
              <a:rPr lang="en-US" sz="800" dirty="0"/>
              <a:t> and payment of the premiums due was included in your packet.  </a:t>
            </a:r>
          </a:p>
          <a:p>
            <a:pPr>
              <a:lnSpc>
                <a:spcPct val="80000"/>
              </a:lnSpc>
            </a:pPr>
            <a:endParaRPr lang="en-US" sz="800" dirty="0"/>
          </a:p>
          <a:p>
            <a:pPr>
              <a:lnSpc>
                <a:spcPct val="80000"/>
              </a:lnSpc>
            </a:pPr>
            <a:r>
              <a:rPr lang="en-US" sz="800" dirty="0"/>
              <a:t>Before you turn in your insurance enrollment or status change form please make sure that you have not overlooked the question regarding tobacco use for you and /or your spouse.  This is required information.  </a:t>
            </a:r>
          </a:p>
          <a:p>
            <a:pPr>
              <a:lnSpc>
                <a:spcPct val="80000"/>
              </a:lnSpc>
            </a:pPr>
            <a:r>
              <a:rPr lang="en-US" sz="800" dirty="0"/>
              <a:t>If you don’t give an answer you will be charged a $22 tobacco surcharge per month in addition to any other premium that you pay for hospital/medical coverage.  This amount will increase to $23 on October 1, 2008.</a:t>
            </a:r>
          </a:p>
          <a:p>
            <a:pPr>
              <a:lnSpc>
                <a:spcPct val="80000"/>
              </a:lnSpc>
            </a:pPr>
            <a:endParaRPr lang="en-US" sz="800" dirty="0"/>
          </a:p>
          <a:p>
            <a:pPr>
              <a:lnSpc>
                <a:spcPct val="80000"/>
              </a:lnSpc>
            </a:pPr>
            <a:r>
              <a:rPr lang="en-US" sz="800" dirty="0"/>
              <a:t>PEEHIP also offers insurance coverage for those who may be covered by hospital/medical insurance carried by their spouse.</a:t>
            </a:r>
          </a:p>
          <a:p>
            <a:pPr>
              <a:lnSpc>
                <a:spcPct val="80000"/>
              </a:lnSpc>
            </a:pPr>
            <a:endParaRPr lang="en-US" sz="800" dirty="0"/>
          </a:p>
          <a:p>
            <a:pPr>
              <a:lnSpc>
                <a:spcPct val="80000"/>
              </a:lnSpc>
            </a:pPr>
            <a:r>
              <a:rPr lang="en-US" sz="800" dirty="0"/>
              <a:t>Next slide.</a:t>
            </a:r>
          </a:p>
        </p:txBody>
      </p:sp>
    </p:spTree>
    <p:extLst>
      <p:ext uri="{BB962C8B-B14F-4D97-AF65-F5344CB8AC3E}">
        <p14:creationId xmlns:p14="http://schemas.microsoft.com/office/powerpoint/2010/main" val="2685629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FB8D680D-1C4E-411D-8A00-754D989E782E}" type="slidenum">
              <a:rPr lang="en-US"/>
              <a:pPr/>
              <a:t>13</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lang="en-US" dirty="0"/>
              <a:t>These four plans </a:t>
            </a:r>
          </a:p>
          <a:p>
            <a:r>
              <a:rPr lang="en-US" dirty="0"/>
              <a:t>	Cancer, Dental, Hospital Indemnity &amp; Vision</a:t>
            </a:r>
          </a:p>
          <a:p>
            <a:r>
              <a:rPr lang="en-US" dirty="0"/>
              <a:t>		are administered by Southland Insurance. </a:t>
            </a:r>
          </a:p>
          <a:p>
            <a:endParaRPr lang="en-US" dirty="0"/>
          </a:p>
          <a:p>
            <a:r>
              <a:rPr lang="en-US" dirty="0"/>
              <a:t>There are available alone or in addition to PEEHIP hospital/medical insurance coverage.</a:t>
            </a:r>
          </a:p>
          <a:p>
            <a:endParaRPr lang="en-US" dirty="0"/>
          </a:p>
          <a:p>
            <a:r>
              <a:rPr lang="en-US" dirty="0"/>
              <a:t>The premium for each plan is the same regardless of whether you select single or family coverage.  The difference lies in the benefits paid.</a:t>
            </a:r>
          </a:p>
          <a:p>
            <a:endParaRPr lang="en-US" dirty="0"/>
          </a:p>
          <a:p>
            <a:r>
              <a:rPr lang="en-US" dirty="0"/>
              <a:t>Next slide.</a:t>
            </a:r>
          </a:p>
          <a:p>
            <a:endParaRPr lang="en-US" dirty="0"/>
          </a:p>
          <a:p>
            <a:endParaRPr lang="en-US" dirty="0"/>
          </a:p>
        </p:txBody>
      </p:sp>
    </p:spTree>
    <p:extLst>
      <p:ext uri="{BB962C8B-B14F-4D97-AF65-F5344CB8AC3E}">
        <p14:creationId xmlns:p14="http://schemas.microsoft.com/office/powerpoint/2010/main" val="972670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BE296AE1-24BE-4E67-8157-E9FA086D018B}" type="slidenum">
              <a:rPr lang="en-US"/>
              <a:pPr/>
              <a:t>17</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r>
              <a:rPr lang="en-US" dirty="0"/>
              <a:t>The 3-1 rule is used to determine how much insurance coverage an employee earns for the summer months following the school year worked.</a:t>
            </a:r>
          </a:p>
          <a:p>
            <a:r>
              <a:rPr lang="en-US" dirty="0"/>
              <a:t>In the case of a nine-month employee here today this would be June, July &amp; August of </a:t>
            </a:r>
            <a:r>
              <a:rPr lang="en-US" dirty="0" smtClean="0"/>
              <a:t>2011.</a:t>
            </a:r>
            <a:endParaRPr lang="en-US" dirty="0"/>
          </a:p>
          <a:p>
            <a:endParaRPr lang="en-US" dirty="0"/>
          </a:p>
          <a:p>
            <a:r>
              <a:rPr lang="en-US" dirty="0"/>
              <a:t>If you work September, October &amp; November, you earn the June 2008 insurance allocation.</a:t>
            </a:r>
          </a:p>
          <a:p>
            <a:r>
              <a:rPr lang="en-US" dirty="0"/>
              <a:t>                 December, January &amp; February earns the July 2008 allocation.</a:t>
            </a:r>
          </a:p>
          <a:p>
            <a:r>
              <a:rPr lang="en-US" dirty="0"/>
              <a:t>                 March, April &amp; May earns the August 2008 allocation.</a:t>
            </a:r>
          </a:p>
          <a:p>
            <a:endParaRPr lang="en-US" dirty="0"/>
          </a:p>
          <a:p>
            <a:r>
              <a:rPr lang="en-US" dirty="0"/>
              <a:t>Next slide.</a:t>
            </a:r>
          </a:p>
        </p:txBody>
      </p:sp>
    </p:spTree>
    <p:extLst>
      <p:ext uri="{BB962C8B-B14F-4D97-AF65-F5344CB8AC3E}">
        <p14:creationId xmlns:p14="http://schemas.microsoft.com/office/powerpoint/2010/main" val="3648928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090F21B6-5738-4917-8922-05C17795035C}" type="slidenum">
              <a:rPr lang="en-US"/>
              <a:pPr/>
              <a:t>18</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r>
              <a:rPr lang="en-US" dirty="0"/>
              <a:t>Group life insurance is effective on the first day you work.  The board of education pays the premium for this coverage.  </a:t>
            </a:r>
          </a:p>
          <a:p>
            <a:endParaRPr lang="en-US" dirty="0"/>
          </a:p>
          <a:p>
            <a:r>
              <a:rPr lang="en-US" dirty="0"/>
              <a:t>If you are interested in additional life insurance for yourself or your dependents, you will want to visit with some of the vendors at Institute on August </a:t>
            </a:r>
            <a:r>
              <a:rPr lang="en-US" dirty="0" smtClean="0"/>
              <a:t>12</a:t>
            </a:r>
            <a:r>
              <a:rPr lang="en-US" baseline="30000" dirty="0" smtClean="0"/>
              <a:t>th</a:t>
            </a:r>
            <a:r>
              <a:rPr lang="en-US" dirty="0"/>
              <a:t>.</a:t>
            </a:r>
          </a:p>
          <a:p>
            <a:endParaRPr lang="en-US" dirty="0"/>
          </a:p>
          <a:p>
            <a:r>
              <a:rPr lang="en-US" dirty="0"/>
              <a:t>Next slide.</a:t>
            </a:r>
          </a:p>
        </p:txBody>
      </p:sp>
    </p:spTree>
    <p:extLst>
      <p:ext uri="{BB962C8B-B14F-4D97-AF65-F5344CB8AC3E}">
        <p14:creationId xmlns:p14="http://schemas.microsoft.com/office/powerpoint/2010/main" val="2174358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are  also</a:t>
            </a:r>
            <a:r>
              <a:rPr lang="en-US" baseline="0" dirty="0" smtClean="0"/>
              <a:t> provided death benefits through the TRS.  Normally depending on years of service and age your beneficiary will receive benefits consisting of their total retirement contributions plus interest and an amount equal to the previous year’s salary.</a:t>
            </a:r>
            <a:endParaRPr lang="en-US" dirty="0"/>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19</a:t>
            </a:fld>
            <a:endParaRPr lang="en-US"/>
          </a:p>
        </p:txBody>
      </p:sp>
    </p:spTree>
    <p:extLst>
      <p:ext uri="{BB962C8B-B14F-4D97-AF65-F5344CB8AC3E}">
        <p14:creationId xmlns:p14="http://schemas.microsoft.com/office/powerpoint/2010/main" val="3868382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20</a:t>
            </a:fld>
            <a:endParaRPr lang="en-US"/>
          </a:p>
        </p:txBody>
      </p:sp>
    </p:spTree>
    <p:extLst>
      <p:ext uri="{BB962C8B-B14F-4D97-AF65-F5344CB8AC3E}">
        <p14:creationId xmlns:p14="http://schemas.microsoft.com/office/powerpoint/2010/main" val="1847811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990C53A8-5195-44F8-B17E-31BF68AF34F0}" type="slidenum">
              <a:rPr lang="en-US"/>
              <a:pPr/>
              <a:t>21</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r>
              <a:rPr lang="en-US" sz="1000" dirty="0"/>
              <a:t>As you saw previously, your retirement account with the Teachers’ Retirement System will grow rapidly since contributions are withheld from your salary and the board of education adds a substantial amount to go along with your contribution.  </a:t>
            </a:r>
          </a:p>
          <a:p>
            <a:endParaRPr lang="en-US" sz="1000" dirty="0"/>
          </a:p>
          <a:p>
            <a:r>
              <a:rPr lang="en-US" sz="1000" dirty="0"/>
              <a:t>After just 10 years you become ‘vested’ in the Teachers’ Retirement System.</a:t>
            </a:r>
          </a:p>
          <a:p>
            <a:r>
              <a:rPr lang="en-US" sz="1000" dirty="0"/>
              <a:t>At that time you are eligible to receive retirement benefits at age sixty.  </a:t>
            </a:r>
          </a:p>
          <a:p>
            <a:endParaRPr lang="en-US" sz="1000" dirty="0"/>
          </a:p>
          <a:p>
            <a:r>
              <a:rPr lang="en-US" sz="1000" dirty="0"/>
              <a:t>And 25 years will quickly pass.  Some of you will be quite young and eligible for a nice retirement benefit well before age sixty.</a:t>
            </a:r>
          </a:p>
          <a:p>
            <a:endParaRPr lang="en-US" sz="1000" dirty="0"/>
          </a:p>
          <a:p>
            <a:r>
              <a:rPr lang="en-US" sz="1000" dirty="0"/>
              <a:t>If you terminate employment you will have the option to withdraw your contributions from the retirement system.</a:t>
            </a:r>
          </a:p>
          <a:p>
            <a:r>
              <a:rPr lang="en-US" sz="1000" dirty="0"/>
              <a:t>Doing so will zero out all service credit for your account.</a:t>
            </a:r>
          </a:p>
          <a:p>
            <a:endParaRPr lang="en-US" sz="1000" dirty="0"/>
          </a:p>
          <a:p>
            <a:r>
              <a:rPr lang="en-US" sz="1000" dirty="0"/>
              <a:t>If you decide to withdraw your contributions before ten years have passed, you will only receive the contributions that were withheld from your salary, less taxes.  You are not eligible nor entitled to any contributions made by the board of education unless you have more than ten years of service.</a:t>
            </a:r>
          </a:p>
          <a:p>
            <a:endParaRPr lang="en-US" sz="1000" dirty="0"/>
          </a:p>
          <a:p>
            <a:r>
              <a:rPr lang="en-US" sz="1000" dirty="0"/>
              <a:t>Next slide.</a:t>
            </a:r>
          </a:p>
          <a:p>
            <a:endParaRPr lang="en-US" sz="1000" dirty="0"/>
          </a:p>
        </p:txBody>
      </p:sp>
    </p:spTree>
    <p:extLst>
      <p:ext uri="{BB962C8B-B14F-4D97-AF65-F5344CB8AC3E}">
        <p14:creationId xmlns:p14="http://schemas.microsoft.com/office/powerpoint/2010/main" val="2119030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98D40381-DB6A-4AAB-B4B6-4B6EB1F01A44}" type="slidenum">
              <a:rPr lang="en-US"/>
              <a:pPr/>
              <a:t>24</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94480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41BA2AF7-7661-41A4-8E4D-633DEDCC3365}" type="slidenum">
              <a:rPr lang="en-US"/>
              <a:pPr/>
              <a:t>28</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r>
              <a:rPr lang="en-US" dirty="0"/>
              <a:t>Employees are required to complete a leave form anytime they are away from their job.  </a:t>
            </a:r>
          </a:p>
          <a:p>
            <a:r>
              <a:rPr lang="en-US" dirty="0"/>
              <a:t>Get to know the bookkeeper at your school.  She will be able to assist you with many questions regarding leave and the necessary steps you will need to take for payroll purposes.</a:t>
            </a:r>
          </a:p>
          <a:p>
            <a:endParaRPr lang="en-US" dirty="0"/>
          </a:p>
          <a:p>
            <a:r>
              <a:rPr lang="en-US" dirty="0"/>
              <a:t>Next slide.</a:t>
            </a:r>
          </a:p>
        </p:txBody>
      </p:sp>
    </p:spTree>
    <p:extLst>
      <p:ext uri="{BB962C8B-B14F-4D97-AF65-F5344CB8AC3E}">
        <p14:creationId xmlns:p14="http://schemas.microsoft.com/office/powerpoint/2010/main" val="788010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6D833221-63A9-4EC3-9433-56F3AB0211D3}" type="slidenum">
              <a:rPr lang="en-US"/>
              <a:pPr/>
              <a:t>29</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r>
              <a:rPr lang="en-US" dirty="0"/>
              <a:t>Vacation leave is only earned by employees working a 12-month contract.</a:t>
            </a:r>
          </a:p>
          <a:p>
            <a:endParaRPr lang="en-US" dirty="0"/>
          </a:p>
          <a:p>
            <a:r>
              <a:rPr lang="en-US" dirty="0"/>
              <a:t>All employees earn personal leave and you can see that years of service with the system is appreciated with additional benefits for both vacation and personal leave.</a:t>
            </a:r>
          </a:p>
          <a:p>
            <a:endParaRPr lang="en-US" dirty="0"/>
          </a:p>
          <a:p>
            <a:r>
              <a:rPr lang="en-US" dirty="0"/>
              <a:t>Personal leave can be used to increase the number of sick days you have by conversion of personal leave to sick leave.  The balance of your personal leave days as of June 30 are converted to sick leave for you.  This could mean up to 3 days per year for a new employee.</a:t>
            </a:r>
          </a:p>
          <a:p>
            <a:endParaRPr lang="en-US" dirty="0"/>
          </a:p>
          <a:p>
            <a:endParaRPr lang="en-US" dirty="0"/>
          </a:p>
          <a:p>
            <a:r>
              <a:rPr lang="en-US" dirty="0"/>
              <a:t>Next slide.</a:t>
            </a:r>
          </a:p>
          <a:p>
            <a:endParaRPr lang="en-US" dirty="0"/>
          </a:p>
        </p:txBody>
      </p:sp>
    </p:spTree>
    <p:extLst>
      <p:ext uri="{BB962C8B-B14F-4D97-AF65-F5344CB8AC3E}">
        <p14:creationId xmlns:p14="http://schemas.microsoft.com/office/powerpoint/2010/main" val="1780202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8F78B9AF-D16E-4533-974E-6A82964A241C}" type="slidenum">
              <a:rPr lang="en-US"/>
              <a:pPr/>
              <a:t>30</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pPr>
              <a:lnSpc>
                <a:spcPct val="90000"/>
              </a:lnSpc>
            </a:pPr>
            <a:r>
              <a:rPr lang="en-US" sz="900" dirty="0"/>
              <a:t>Sick Leave guidelines are set by the State Department of Education.  </a:t>
            </a:r>
          </a:p>
          <a:p>
            <a:pPr>
              <a:lnSpc>
                <a:spcPct val="90000"/>
              </a:lnSpc>
            </a:pPr>
            <a:endParaRPr lang="en-US" sz="900" dirty="0"/>
          </a:p>
          <a:p>
            <a:pPr>
              <a:lnSpc>
                <a:spcPct val="90000"/>
              </a:lnSpc>
            </a:pPr>
            <a:r>
              <a:rPr lang="en-US" sz="900" dirty="0"/>
              <a:t>Employees earn sick leave based on the number of contract months worked.</a:t>
            </a:r>
          </a:p>
          <a:p>
            <a:pPr>
              <a:lnSpc>
                <a:spcPct val="90000"/>
              </a:lnSpc>
            </a:pPr>
            <a:r>
              <a:rPr lang="en-US" sz="900" dirty="0"/>
              <a:t>Sick leave can be used for the following:</a:t>
            </a:r>
          </a:p>
          <a:p>
            <a:pPr>
              <a:lnSpc>
                <a:spcPct val="90000"/>
              </a:lnSpc>
            </a:pPr>
            <a:r>
              <a:rPr lang="en-US" sz="900" dirty="0"/>
              <a:t>	Personal Illness</a:t>
            </a:r>
          </a:p>
          <a:p>
            <a:pPr>
              <a:lnSpc>
                <a:spcPct val="90000"/>
              </a:lnSpc>
            </a:pPr>
            <a:r>
              <a:rPr lang="en-US" sz="900" dirty="0"/>
              <a:t>	Family Illness</a:t>
            </a:r>
          </a:p>
          <a:p>
            <a:pPr>
              <a:lnSpc>
                <a:spcPct val="90000"/>
              </a:lnSpc>
            </a:pPr>
            <a:r>
              <a:rPr lang="en-US" sz="900" dirty="0"/>
              <a:t>	Death in the Family</a:t>
            </a:r>
          </a:p>
          <a:p>
            <a:pPr>
              <a:lnSpc>
                <a:spcPct val="90000"/>
              </a:lnSpc>
            </a:pPr>
            <a:endParaRPr lang="en-US" sz="900" dirty="0"/>
          </a:p>
          <a:p>
            <a:pPr>
              <a:lnSpc>
                <a:spcPct val="90000"/>
              </a:lnSpc>
            </a:pPr>
            <a:r>
              <a:rPr lang="en-US" sz="900" dirty="0"/>
              <a:t>Your sick leave is one of the most valuable things you earn as an employee.  </a:t>
            </a:r>
          </a:p>
          <a:p>
            <a:pPr>
              <a:lnSpc>
                <a:spcPct val="90000"/>
              </a:lnSpc>
            </a:pPr>
            <a:endParaRPr lang="en-US" sz="900" dirty="0"/>
          </a:p>
          <a:p>
            <a:pPr>
              <a:lnSpc>
                <a:spcPct val="90000"/>
              </a:lnSpc>
            </a:pPr>
            <a:r>
              <a:rPr lang="en-US" sz="900" dirty="0"/>
              <a:t>There are two reasons to guard your sick leave carefully.</a:t>
            </a:r>
          </a:p>
          <a:p>
            <a:pPr>
              <a:lnSpc>
                <a:spcPct val="90000"/>
              </a:lnSpc>
            </a:pPr>
            <a:endParaRPr lang="en-US" sz="900" dirty="0"/>
          </a:p>
          <a:p>
            <a:pPr>
              <a:lnSpc>
                <a:spcPct val="90000"/>
              </a:lnSpc>
            </a:pPr>
            <a:r>
              <a:rPr lang="en-US" sz="900" dirty="0"/>
              <a:t>First—things happen in life that we never expect and having adequate sick leave to cover an absence will help keep your paycheck coming in.</a:t>
            </a:r>
          </a:p>
          <a:p>
            <a:pPr>
              <a:lnSpc>
                <a:spcPct val="90000"/>
              </a:lnSpc>
            </a:pPr>
            <a:endParaRPr lang="en-US" sz="900" dirty="0"/>
          </a:p>
          <a:p>
            <a:pPr>
              <a:lnSpc>
                <a:spcPct val="90000"/>
              </a:lnSpc>
            </a:pPr>
            <a:r>
              <a:rPr lang="en-US" sz="900" dirty="0"/>
              <a:t>Second—when you are ready to retire, the sick leave balance that you have is converted to service credit. </a:t>
            </a:r>
          </a:p>
          <a:p>
            <a:pPr>
              <a:lnSpc>
                <a:spcPct val="90000"/>
              </a:lnSpc>
            </a:pPr>
            <a:r>
              <a:rPr lang="en-US" sz="900" dirty="0"/>
              <a:t>	This credit can be used to attain minimum service requirements for retirement or it may be added to total service credit if the minimum 	service has been attained.</a:t>
            </a:r>
          </a:p>
          <a:p>
            <a:pPr>
              <a:lnSpc>
                <a:spcPct val="90000"/>
              </a:lnSpc>
            </a:pPr>
            <a:endParaRPr lang="en-US" sz="900" dirty="0"/>
          </a:p>
          <a:p>
            <a:pPr>
              <a:lnSpc>
                <a:spcPct val="90000"/>
              </a:lnSpc>
            </a:pPr>
            <a:r>
              <a:rPr lang="en-US" sz="900" dirty="0"/>
              <a:t>	For instance, if you have 187 sick leave days available when you are ready to retire you can add one year of service credit.  So you could work for 24 years, use sick leave for service credit and attain the 25 years required for retirement.</a:t>
            </a:r>
          </a:p>
          <a:p>
            <a:pPr>
              <a:lnSpc>
                <a:spcPct val="90000"/>
              </a:lnSpc>
            </a:pPr>
            <a:endParaRPr lang="en-US" sz="900" dirty="0"/>
          </a:p>
          <a:p>
            <a:pPr>
              <a:lnSpc>
                <a:spcPct val="90000"/>
              </a:lnSpc>
            </a:pPr>
            <a:endParaRPr lang="en-US" sz="900" dirty="0"/>
          </a:p>
          <a:p>
            <a:pPr>
              <a:lnSpc>
                <a:spcPct val="90000"/>
              </a:lnSpc>
            </a:pPr>
            <a:r>
              <a:rPr lang="en-US" sz="900" dirty="0"/>
              <a:t>Next slide.</a:t>
            </a:r>
          </a:p>
          <a:p>
            <a:pPr>
              <a:lnSpc>
                <a:spcPct val="90000"/>
              </a:lnSpc>
            </a:pPr>
            <a:endParaRPr lang="en-US" sz="900" dirty="0"/>
          </a:p>
        </p:txBody>
      </p:sp>
    </p:spTree>
    <p:extLst>
      <p:ext uri="{BB962C8B-B14F-4D97-AF65-F5344CB8AC3E}">
        <p14:creationId xmlns:p14="http://schemas.microsoft.com/office/powerpoint/2010/main" val="973012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3D2F76E1-7FD8-49D5-9D35-CE80C7C75289}" type="slidenum">
              <a:rPr lang="en-US"/>
              <a:pPr/>
              <a:t>31</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r>
              <a:rPr lang="en-US" dirty="0"/>
              <a:t>Membership in the sick leave bank is strictly voluntary but enrollment is offered on a limited basis</a:t>
            </a:r>
            <a:r>
              <a:rPr lang="en-US" dirty="0" smtClean="0"/>
              <a:t>.</a:t>
            </a:r>
          </a:p>
          <a:p>
            <a:endParaRPr lang="en-US" dirty="0" smtClean="0"/>
          </a:p>
          <a:p>
            <a:r>
              <a:rPr lang="en-US" dirty="0" smtClean="0"/>
              <a:t>Date employed.</a:t>
            </a:r>
          </a:p>
          <a:p>
            <a:r>
              <a:rPr lang="en-US" dirty="0" smtClean="0"/>
              <a:t>Open Enrollment.</a:t>
            </a:r>
            <a:endParaRPr lang="en-US" dirty="0"/>
          </a:p>
          <a:p>
            <a:endParaRPr lang="en-US" dirty="0"/>
          </a:p>
          <a:p>
            <a:r>
              <a:rPr lang="en-US" dirty="0"/>
              <a:t>	When an employee is hired.</a:t>
            </a:r>
          </a:p>
          <a:p>
            <a:r>
              <a:rPr lang="en-US" dirty="0"/>
              <a:t>	During the annual open enrollment.</a:t>
            </a:r>
          </a:p>
          <a:p>
            <a:endParaRPr lang="en-US" dirty="0"/>
          </a:p>
          <a:p>
            <a:r>
              <a:rPr lang="en-US" dirty="0"/>
              <a:t>Days borrowed from the sick leave bank must be repaid.  If an employee terminates and days are owed to the SLB, the employee will be docked for each day outstanding.</a:t>
            </a:r>
          </a:p>
          <a:p>
            <a:endParaRPr lang="en-US" dirty="0"/>
          </a:p>
          <a:p>
            <a:r>
              <a:rPr lang="en-US" dirty="0"/>
              <a:t>Next slide.</a:t>
            </a:r>
          </a:p>
        </p:txBody>
      </p:sp>
    </p:spTree>
    <p:extLst>
      <p:ext uri="{BB962C8B-B14F-4D97-AF65-F5344CB8AC3E}">
        <p14:creationId xmlns:p14="http://schemas.microsoft.com/office/powerpoint/2010/main" val="1712627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32</a:t>
            </a:fld>
            <a:endParaRPr lang="en-US"/>
          </a:p>
        </p:txBody>
      </p:sp>
    </p:spTree>
    <p:extLst>
      <p:ext uri="{BB962C8B-B14F-4D97-AF65-F5344CB8AC3E}">
        <p14:creationId xmlns:p14="http://schemas.microsoft.com/office/powerpoint/2010/main" val="1741223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E5639803-569A-456D-9970-414A68E4C8CA}" type="slidenum">
              <a:rPr lang="en-US"/>
              <a:pPr/>
              <a:t>33</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r>
              <a:rPr lang="en-US" dirty="0" smtClean="0"/>
              <a:t>Confidential counseling</a:t>
            </a:r>
            <a:r>
              <a:rPr lang="en-US" baseline="0" dirty="0" smtClean="0"/>
              <a:t> and referral service.  Marital, family issues, alcohol/drug-related issues, stress issues, financial difficulties legal questions</a:t>
            </a:r>
            <a:endParaRPr lang="en-US" dirty="0"/>
          </a:p>
        </p:txBody>
      </p:sp>
    </p:spTree>
    <p:extLst>
      <p:ext uri="{BB962C8B-B14F-4D97-AF65-F5344CB8AC3E}">
        <p14:creationId xmlns:p14="http://schemas.microsoft.com/office/powerpoint/2010/main" val="3000768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403B </a:t>
            </a:r>
            <a:r>
              <a:rPr lang="en-US" baseline="0" dirty="0" smtClean="0"/>
              <a:t> is an additional savings plan to prepare for retirement.  Interest or dividends earned are only taxed as funds are withdrawn which hopefully would be when you are in a lower income tax bracket.  By investing in a pre-tax plan you are reducing your current income tax burden.  It is permissible to transfer funds to other qualified IRA annuity plans.</a:t>
            </a:r>
            <a:endParaRPr lang="en-US" dirty="0"/>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34</a:t>
            </a:fld>
            <a:endParaRPr lang="en-US"/>
          </a:p>
        </p:txBody>
      </p:sp>
    </p:spTree>
    <p:extLst>
      <p:ext uri="{BB962C8B-B14F-4D97-AF65-F5344CB8AC3E}">
        <p14:creationId xmlns:p14="http://schemas.microsoft.com/office/powerpoint/2010/main" val="26270734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RSA-1 is a 457 plan that invest your funds in the same type investments made by the TRS for your retirement account.  The limit is $16,500 or if you are over the age of 50 $22,00.00 per year.</a:t>
            </a:r>
            <a:endParaRPr lang="en-US" dirty="0"/>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35</a:t>
            </a:fld>
            <a:endParaRPr lang="en-US"/>
          </a:p>
        </p:txBody>
      </p:sp>
    </p:spTree>
    <p:extLst>
      <p:ext uri="{BB962C8B-B14F-4D97-AF65-F5344CB8AC3E}">
        <p14:creationId xmlns:p14="http://schemas.microsoft.com/office/powerpoint/2010/main" val="2828377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smtClean="0"/>
              <a:t>Finance Department</a:t>
            </a:r>
            <a:endParaRPr lang="en-US"/>
          </a:p>
        </p:txBody>
      </p:sp>
      <p:sp>
        <p:nvSpPr>
          <p:cNvPr id="5" name="Rectangle 6"/>
          <p:cNvSpPr>
            <a:spLocks noGrp="1" noChangeArrowheads="1"/>
          </p:cNvSpPr>
          <p:nvPr>
            <p:ph type="ftr" sz="quarter" idx="4"/>
          </p:nvPr>
        </p:nvSpPr>
        <p:spPr>
          <a:ln/>
        </p:spPr>
        <p:txBody>
          <a:bodyPr/>
          <a:lstStyle/>
          <a:p>
            <a:r>
              <a:rPr lang="en-US" smtClean="0"/>
              <a:t>Benefits &amp; Payroll Overview - 2009</a:t>
            </a:r>
            <a:endParaRPr lang="en-US"/>
          </a:p>
        </p:txBody>
      </p:sp>
      <p:sp>
        <p:nvSpPr>
          <p:cNvPr id="6" name="Rectangle 7"/>
          <p:cNvSpPr>
            <a:spLocks noGrp="1" noChangeArrowheads="1"/>
          </p:cNvSpPr>
          <p:nvPr>
            <p:ph type="sldNum" sz="quarter" idx="5"/>
          </p:nvPr>
        </p:nvSpPr>
        <p:spPr>
          <a:ln/>
        </p:spPr>
        <p:txBody>
          <a:bodyPr/>
          <a:lstStyle/>
          <a:p>
            <a:fld id="{6FE8B9C6-F227-4202-8CF4-FE7CEC5520AD}" type="slidenum">
              <a:rPr lang="en-US"/>
              <a:pPr/>
              <a:t>36</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18683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37</a:t>
            </a:fld>
            <a:endParaRPr lang="en-US"/>
          </a:p>
        </p:txBody>
      </p:sp>
    </p:spTree>
    <p:extLst>
      <p:ext uri="{BB962C8B-B14F-4D97-AF65-F5344CB8AC3E}">
        <p14:creationId xmlns:p14="http://schemas.microsoft.com/office/powerpoint/2010/main" val="1006010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Open enrollment ends September 30</a:t>
            </a:r>
            <a:r>
              <a:rPr lang="en-US" baseline="30000" dirty="0" smtClean="0"/>
              <a:t>th</a:t>
            </a:r>
            <a:r>
              <a:rPr lang="en-US" dirty="0" smtClean="0"/>
              <a:t> for an</a:t>
            </a:r>
            <a:r>
              <a:rPr lang="en-US" baseline="0" dirty="0" smtClean="0"/>
              <a:t> effective date of October 1</a:t>
            </a:r>
            <a:r>
              <a:rPr lang="en-US" baseline="30000" dirty="0" smtClean="0"/>
              <a:t>st</a:t>
            </a:r>
            <a:r>
              <a:rPr lang="en-US" baseline="0" dirty="0" smtClean="0"/>
              <a:t>.  All deductions are processed over 12 months.</a:t>
            </a:r>
            <a:endParaRPr lang="en-US" dirty="0"/>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38</a:t>
            </a:fld>
            <a:endParaRPr lang="en-US"/>
          </a:p>
        </p:txBody>
      </p:sp>
    </p:spTree>
    <p:extLst>
      <p:ext uri="{BB962C8B-B14F-4D97-AF65-F5344CB8AC3E}">
        <p14:creationId xmlns:p14="http://schemas.microsoft.com/office/powerpoint/2010/main" val="2860402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39</a:t>
            </a:fld>
            <a:endParaRPr lang="en-US"/>
          </a:p>
        </p:txBody>
      </p:sp>
    </p:spTree>
    <p:extLst>
      <p:ext uri="{BB962C8B-B14F-4D97-AF65-F5344CB8AC3E}">
        <p14:creationId xmlns:p14="http://schemas.microsoft.com/office/powerpoint/2010/main" val="241415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44</a:t>
            </a:fld>
            <a:endParaRPr lang="en-US"/>
          </a:p>
        </p:txBody>
      </p:sp>
    </p:spTree>
    <p:extLst>
      <p:ext uri="{BB962C8B-B14F-4D97-AF65-F5344CB8AC3E}">
        <p14:creationId xmlns:p14="http://schemas.microsoft.com/office/powerpoint/2010/main" val="3439434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Finance Department</a:t>
            </a:r>
            <a:endParaRPr lang="en-US"/>
          </a:p>
        </p:txBody>
      </p:sp>
      <p:sp>
        <p:nvSpPr>
          <p:cNvPr id="5" name="Footer Placeholder 4"/>
          <p:cNvSpPr>
            <a:spLocks noGrp="1"/>
          </p:cNvSpPr>
          <p:nvPr>
            <p:ph type="ftr" sz="quarter" idx="11"/>
          </p:nvPr>
        </p:nvSpPr>
        <p:spPr/>
        <p:txBody>
          <a:bodyPr/>
          <a:lstStyle/>
          <a:p>
            <a:r>
              <a:rPr lang="en-US" smtClean="0"/>
              <a:t>Benefits &amp; Payroll Overview - 2009</a:t>
            </a:r>
            <a:endParaRPr lang="en-US"/>
          </a:p>
        </p:txBody>
      </p:sp>
      <p:sp>
        <p:nvSpPr>
          <p:cNvPr id="6" name="Slide Number Placeholder 5"/>
          <p:cNvSpPr>
            <a:spLocks noGrp="1"/>
          </p:cNvSpPr>
          <p:nvPr>
            <p:ph type="sldNum" sz="quarter" idx="12"/>
          </p:nvPr>
        </p:nvSpPr>
        <p:spPr/>
        <p:txBody>
          <a:bodyPr/>
          <a:lstStyle/>
          <a:p>
            <a:fld id="{2D5BA098-A8A0-4766-BAD2-1AF17A41F128}" type="slidenum">
              <a:rPr lang="en-US" smtClean="0"/>
              <a:pPr/>
              <a:t>45</a:t>
            </a:fld>
            <a:endParaRPr lang="en-US"/>
          </a:p>
        </p:txBody>
      </p:sp>
    </p:spTree>
    <p:extLst>
      <p:ext uri="{BB962C8B-B14F-4D97-AF65-F5344CB8AC3E}">
        <p14:creationId xmlns:p14="http://schemas.microsoft.com/office/powerpoint/2010/main" val="148178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6562" name="Group 2"/>
          <p:cNvGrpSpPr>
            <a:grpSpLocks/>
          </p:cNvGrpSpPr>
          <p:nvPr/>
        </p:nvGrpSpPr>
        <p:grpSpPr bwMode="auto">
          <a:xfrm>
            <a:off x="0" y="0"/>
            <a:ext cx="9144000" cy="6856413"/>
            <a:chOff x="0" y="0"/>
            <a:chExt cx="5760" cy="4319"/>
          </a:xfrm>
        </p:grpSpPr>
        <p:sp>
          <p:nvSpPr>
            <p:cNvPr id="6656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6656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656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6656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656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6656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6656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6657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657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6657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6657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6657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6657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657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6657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6657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6657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6658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6658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6658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6658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658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6658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6658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6658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6658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6658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6659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6659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659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6659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6659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6659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6659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6659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6659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66599" name="Group 39"/>
            <p:cNvGrpSpPr>
              <a:grpSpLocks/>
            </p:cNvGrpSpPr>
            <p:nvPr userDrawn="1"/>
          </p:nvGrpSpPr>
          <p:grpSpPr bwMode="auto">
            <a:xfrm>
              <a:off x="0" y="1632"/>
              <a:ext cx="5758" cy="1858"/>
              <a:chOff x="0" y="1632"/>
              <a:chExt cx="5758" cy="1858"/>
            </a:xfrm>
          </p:grpSpPr>
          <p:sp>
            <p:nvSpPr>
              <p:cNvPr id="6660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660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66602"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66603"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7" name="Date Placeholder 46"/>
          <p:cNvSpPr>
            <a:spLocks noGrp="1"/>
          </p:cNvSpPr>
          <p:nvPr>
            <p:ph type="dt" sz="half" idx="10"/>
          </p:nvPr>
        </p:nvSpPr>
        <p:spPr/>
        <p:txBody>
          <a:bodyPr/>
          <a:lstStyle/>
          <a:p>
            <a:endParaRPr lang="en-US" dirty="0"/>
          </a:p>
        </p:txBody>
      </p:sp>
      <p:sp>
        <p:nvSpPr>
          <p:cNvPr id="48" name="Slide Number Placeholder 47"/>
          <p:cNvSpPr>
            <a:spLocks noGrp="1"/>
          </p:cNvSpPr>
          <p:nvPr>
            <p:ph type="sldNum" sz="quarter" idx="11"/>
          </p:nvPr>
        </p:nvSpPr>
        <p:spPr/>
        <p:txBody>
          <a:bodyPr/>
          <a:lstStyle/>
          <a:p>
            <a:fld id="{BED972E8-F214-4D7B-B782-00D5163951A8}" type="slidenum">
              <a:rPr lang="en-US" smtClean="0"/>
              <a:pPr/>
              <a:t>‹#›</a:t>
            </a:fld>
            <a:endParaRPr lang="en-US" dirty="0"/>
          </a:p>
        </p:txBody>
      </p:sp>
      <p:sp>
        <p:nvSpPr>
          <p:cNvPr id="49" name="Footer Placeholder 4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F0F3A46-FF9D-49ED-8109-B5732F0ED08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ED9B186-BDE6-4036-B550-6DF0D3D894E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5E8A64B-5C90-43D2-A184-40516ACB09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C3A4D6A-BE54-40FE-9984-989310EE976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F370EA8-C289-427D-BD58-184C4EA6141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36DF2FA-BAC4-4E81-A8DF-616F3FB6598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82ACDBF-3F7F-4FBB-928A-486F2B1D291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68CB8AA-7525-4B62-8099-80F307D9D26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1245987-4C6F-4233-8A67-5080E09064C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A3A681-5D44-4DF2-8BAE-9B2D751A783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D2390CEF-27EF-4E28-B5E7-422D366D332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65538" name="Group 2"/>
          <p:cNvGrpSpPr>
            <a:grpSpLocks/>
          </p:cNvGrpSpPr>
          <p:nvPr/>
        </p:nvGrpSpPr>
        <p:grpSpPr bwMode="auto">
          <a:xfrm>
            <a:off x="0" y="0"/>
            <a:ext cx="9144000" cy="6856413"/>
            <a:chOff x="0" y="0"/>
            <a:chExt cx="5760" cy="4319"/>
          </a:xfrm>
        </p:grpSpPr>
        <p:sp>
          <p:nvSpPr>
            <p:cNvPr id="6553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6554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554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6554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554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6554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6554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6554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554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6554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6554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6555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6555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555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6555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6555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6555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6555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6555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6555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6555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556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6556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6556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6556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6556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6556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6556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6556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556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6556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6557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6557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6557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6557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6557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65575" name="Group 39"/>
            <p:cNvGrpSpPr>
              <a:grpSpLocks/>
            </p:cNvGrpSpPr>
            <p:nvPr userDrawn="1"/>
          </p:nvGrpSpPr>
          <p:grpSpPr bwMode="auto">
            <a:xfrm>
              <a:off x="0" y="1632"/>
              <a:ext cx="5758" cy="1858"/>
              <a:chOff x="0" y="1632"/>
              <a:chExt cx="5758" cy="1858"/>
            </a:xfrm>
          </p:grpSpPr>
          <p:sp>
            <p:nvSpPr>
              <p:cNvPr id="6557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557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6557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557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558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p>
        </p:txBody>
      </p:sp>
      <p:sp>
        <p:nvSpPr>
          <p:cNvPr id="6558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p>
        </p:txBody>
      </p:sp>
      <p:sp>
        <p:nvSpPr>
          <p:cNvPr id="6558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BED972E8-F214-4D7B-B782-00D5163951A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www.ssa.gov/" TargetMode="External"/><Relationship Id="rId3" Type="http://schemas.openxmlformats.org/officeDocument/2006/relationships/hyperlink" Target="https://www.mtnbrook.k12.al.us/Page/5379" TargetMode="External"/><Relationship Id="rId7" Type="http://schemas.openxmlformats.org/officeDocument/2006/relationships/hyperlink" Target="http://www.southlandbenefit.com/PEEHIP/PEEHIP.aspx" TargetMode="External"/><Relationship Id="rId2" Type="http://schemas.openxmlformats.org/officeDocument/2006/relationships/hyperlink" Target="http://www.bdadj.alabama.gov/Default.aspx" TargetMode="External"/><Relationship Id="rId1" Type="http://schemas.openxmlformats.org/officeDocument/2006/relationships/slideLayout" Target="../slideLayouts/slideLayout2.xml"/><Relationship Id="rId6" Type="http://schemas.openxmlformats.org/officeDocument/2006/relationships/hyperlink" Target="http://www.vivahealth.com/" TargetMode="External"/><Relationship Id="rId5" Type="http://schemas.openxmlformats.org/officeDocument/2006/relationships/hyperlink" Target="https://www.mtnbrook.k12.al.us/Page/5423" TargetMode="External"/><Relationship Id="rId4" Type="http://schemas.openxmlformats.org/officeDocument/2006/relationships/hyperlink" Target="https://www.mtnbrook.k12.al.us/Page/5567" TargetMode="External"/><Relationship Id="rId9" Type="http://schemas.openxmlformats.org/officeDocument/2006/relationships/hyperlink" Target="https://www.bcbsal.org/peehip/"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b="1" i="1" dirty="0">
                <a:latin typeface="Garamond" pitchFamily="18" charset="0"/>
              </a:rPr>
              <a:t>Payroll &amp; Benefits</a:t>
            </a:r>
            <a:r>
              <a:rPr lang="en-US" b="1" dirty="0">
                <a:latin typeface="Garamond" pitchFamily="18" charset="0"/>
              </a:rPr>
              <a:t/>
            </a:r>
            <a:br>
              <a:rPr lang="en-US" b="1" dirty="0">
                <a:latin typeface="Garamond" pitchFamily="18" charset="0"/>
              </a:rPr>
            </a:br>
            <a:r>
              <a:rPr lang="en-US" b="1" dirty="0" smtClean="0">
                <a:latin typeface="Garamond" pitchFamily="18" charset="0"/>
              </a:rPr>
              <a:t>2017-2018</a:t>
            </a:r>
            <a:endParaRPr lang="en-US" b="1" dirty="0">
              <a:latin typeface="Garamond" pitchFamily="18" charset="0"/>
            </a:endParaRPr>
          </a:p>
        </p:txBody>
      </p:sp>
      <p:sp>
        <p:nvSpPr>
          <p:cNvPr id="2051" name="Rectangle 3"/>
          <p:cNvSpPr>
            <a:spLocks noGrp="1" noChangeArrowheads="1"/>
          </p:cNvSpPr>
          <p:nvPr>
            <p:ph type="subTitle" idx="1"/>
          </p:nvPr>
        </p:nvSpPr>
        <p:spPr/>
        <p:txBody>
          <a:bodyPr/>
          <a:lstStyle/>
          <a:p>
            <a:r>
              <a:rPr lang="en-US" dirty="0"/>
              <a:t>Mountain Brook </a:t>
            </a:r>
            <a:r>
              <a:rPr lang="en-US" dirty="0" smtClean="0"/>
              <a:t>Schools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i="1" dirty="0">
                <a:latin typeface="Garamond" pitchFamily="18" charset="0"/>
              </a:rPr>
              <a:t>When do I get my first Paycheck?</a:t>
            </a:r>
          </a:p>
        </p:txBody>
      </p:sp>
      <p:sp>
        <p:nvSpPr>
          <p:cNvPr id="97283" name="Rectangle 3"/>
          <p:cNvSpPr>
            <a:spLocks noGrp="1" noChangeArrowheads="1"/>
          </p:cNvSpPr>
          <p:nvPr>
            <p:ph type="body" idx="1"/>
          </p:nvPr>
        </p:nvSpPr>
        <p:spPr>
          <a:xfrm>
            <a:off x="457200" y="1793875"/>
            <a:ext cx="8229600" cy="4530725"/>
          </a:xfrm>
        </p:spPr>
        <p:txBody>
          <a:bodyPr/>
          <a:lstStyle/>
          <a:p>
            <a:pPr>
              <a:lnSpc>
                <a:spcPct val="90000"/>
              </a:lnSpc>
            </a:pPr>
            <a:r>
              <a:rPr lang="en-US" u="sng" dirty="0"/>
              <a:t>Nine month employees</a:t>
            </a:r>
          </a:p>
          <a:p>
            <a:pPr lvl="1">
              <a:lnSpc>
                <a:spcPct val="90000"/>
              </a:lnSpc>
            </a:pPr>
            <a:r>
              <a:rPr lang="en-US" i="1" dirty="0"/>
              <a:t>September 30*</a:t>
            </a:r>
          </a:p>
          <a:p>
            <a:pPr lvl="1">
              <a:lnSpc>
                <a:spcPct val="90000"/>
              </a:lnSpc>
              <a:buFontTx/>
              <a:buNone/>
            </a:pPr>
            <a:endParaRPr lang="en-US" sz="1000" i="1" dirty="0"/>
          </a:p>
          <a:p>
            <a:pPr>
              <a:lnSpc>
                <a:spcPct val="90000"/>
              </a:lnSpc>
            </a:pPr>
            <a:r>
              <a:rPr lang="en-US" u="sng" dirty="0"/>
              <a:t>Ten &amp; Eleven month employees</a:t>
            </a:r>
          </a:p>
          <a:p>
            <a:pPr lvl="1">
              <a:lnSpc>
                <a:spcPct val="90000"/>
              </a:lnSpc>
            </a:pPr>
            <a:r>
              <a:rPr lang="en-US" i="1" dirty="0"/>
              <a:t>August 31*</a:t>
            </a:r>
          </a:p>
          <a:p>
            <a:pPr lvl="1">
              <a:lnSpc>
                <a:spcPct val="90000"/>
              </a:lnSpc>
              <a:buFontTx/>
              <a:buNone/>
            </a:pPr>
            <a:endParaRPr lang="en-US" sz="1000" i="1" dirty="0"/>
          </a:p>
          <a:p>
            <a:pPr>
              <a:lnSpc>
                <a:spcPct val="90000"/>
              </a:lnSpc>
            </a:pPr>
            <a:r>
              <a:rPr lang="en-US" u="sng" dirty="0"/>
              <a:t>Twelve month employees</a:t>
            </a:r>
          </a:p>
          <a:p>
            <a:pPr lvl="1">
              <a:lnSpc>
                <a:spcPct val="90000"/>
              </a:lnSpc>
            </a:pPr>
            <a:r>
              <a:rPr lang="en-US" i="1" dirty="0"/>
              <a:t>July 31*</a:t>
            </a:r>
          </a:p>
          <a:p>
            <a:pPr lvl="1">
              <a:lnSpc>
                <a:spcPct val="90000"/>
              </a:lnSpc>
            </a:pPr>
            <a:endParaRPr lang="en-US" sz="1200" i="1" dirty="0"/>
          </a:p>
          <a:p>
            <a:pPr lvl="1">
              <a:lnSpc>
                <a:spcPct val="90000"/>
              </a:lnSpc>
              <a:buFontTx/>
              <a:buNone/>
            </a:pPr>
            <a:r>
              <a:rPr lang="en-US" i="1" dirty="0"/>
              <a:t>*Checks are always issued on the last business day of the calendar month.</a:t>
            </a:r>
          </a:p>
          <a:p>
            <a:pPr lvl="1">
              <a:lnSpc>
                <a:spcPct val="90000"/>
              </a:lnSpc>
              <a:buFontTx/>
              <a:buNone/>
            </a:pPr>
            <a:endParaRPr lang="en-US" sz="1000" i="1" dirty="0"/>
          </a:p>
          <a:p>
            <a:pPr>
              <a:lnSpc>
                <a:spcPct val="90000"/>
              </a:lnSpc>
            </a:pPr>
            <a:endParaRPr lang="en-US" u="sng" dirty="0" smtClean="0"/>
          </a:p>
          <a:p>
            <a:pPr>
              <a:lnSpc>
                <a:spcPct val="90000"/>
              </a:lnSpc>
            </a:pPr>
            <a:endParaRPr lang="en-US" u="sng" dirty="0" smtClean="0"/>
          </a:p>
          <a:p>
            <a:pPr>
              <a:lnSpc>
                <a:spcPct val="90000"/>
              </a:lnSpc>
            </a:pPr>
            <a:r>
              <a:rPr lang="en-US" u="sng" dirty="0" smtClean="0"/>
              <a:t>Twelve </a:t>
            </a:r>
            <a:r>
              <a:rPr lang="en-US" u="sng" dirty="0"/>
              <a:t>month employees</a:t>
            </a:r>
          </a:p>
          <a:p>
            <a:pPr lvl="1">
              <a:lnSpc>
                <a:spcPct val="90000"/>
              </a:lnSpc>
            </a:pPr>
            <a:r>
              <a:rPr lang="en-US" i="1" dirty="0"/>
              <a:t>July 31*</a:t>
            </a:r>
          </a:p>
          <a:p>
            <a:pPr lvl="1">
              <a:lnSpc>
                <a:spcPct val="90000"/>
              </a:lnSpc>
            </a:pPr>
            <a:endParaRPr lang="en-US" sz="1200" i="1" dirty="0"/>
          </a:p>
          <a:p>
            <a:pPr lvl="1">
              <a:lnSpc>
                <a:spcPct val="90000"/>
              </a:lnSpc>
              <a:buFontTx/>
              <a:buNone/>
            </a:pPr>
            <a:r>
              <a:rPr lang="en-US" i="1" dirty="0"/>
              <a:t>*Checks are always issued on the last business day of the calendar month.</a:t>
            </a:r>
          </a:p>
          <a:p>
            <a:pPr lvl="1">
              <a:lnSpc>
                <a:spcPct val="90000"/>
              </a:lnSpc>
            </a:pPr>
            <a:endParaRPr lang="en-US"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p:txBody>
          <a:bodyPr/>
          <a:lstStyle/>
          <a:p>
            <a:r>
              <a:rPr lang="en-US" i="1" dirty="0">
                <a:latin typeface="Garamond" pitchFamily="18" charset="0"/>
              </a:rPr>
              <a:t>What about Take Home Pay?</a:t>
            </a:r>
          </a:p>
        </p:txBody>
      </p:sp>
      <p:sp>
        <p:nvSpPr>
          <p:cNvPr id="106501" name="Rectangle 5"/>
          <p:cNvSpPr>
            <a:spLocks noGrp="1" noChangeArrowheads="1"/>
          </p:cNvSpPr>
          <p:nvPr>
            <p:ph type="body" sz="half" idx="1"/>
          </p:nvPr>
        </p:nvSpPr>
        <p:spPr>
          <a:xfrm>
            <a:off x="838200" y="1600200"/>
            <a:ext cx="2895600" cy="4343400"/>
          </a:xfrm>
        </p:spPr>
        <p:txBody>
          <a:bodyPr/>
          <a:lstStyle/>
          <a:p>
            <a:pPr>
              <a:buFont typeface="Wingdings" pitchFamily="2" charset="2"/>
              <a:buNone/>
            </a:pPr>
            <a:endParaRPr lang="en-US" sz="1400" dirty="0"/>
          </a:p>
          <a:p>
            <a:pPr>
              <a:buFont typeface="Wingdings" pitchFamily="2" charset="2"/>
              <a:buNone/>
            </a:pPr>
            <a:r>
              <a:rPr lang="en-US" sz="1600" dirty="0" smtClean="0"/>
              <a:t>Hire Date Before   01/01/2013</a:t>
            </a:r>
            <a:endParaRPr lang="en-US" sz="1600" dirty="0"/>
          </a:p>
          <a:p>
            <a:pPr>
              <a:buFont typeface="Wingdings" pitchFamily="2" charset="2"/>
              <a:buNone/>
            </a:pPr>
            <a:endParaRPr lang="en-US" sz="1400" dirty="0"/>
          </a:p>
          <a:p>
            <a:pPr>
              <a:buFont typeface="Wingdings" pitchFamily="2" charset="2"/>
              <a:buNone/>
            </a:pPr>
            <a:r>
              <a:rPr lang="en-US" sz="1800" dirty="0"/>
              <a:t>Wages	    </a:t>
            </a:r>
            <a:r>
              <a:rPr lang="en-US" sz="1800" dirty="0" smtClean="0"/>
              <a:t>   $ 1953.33</a:t>
            </a:r>
            <a:endParaRPr lang="en-US" sz="1800" dirty="0"/>
          </a:p>
          <a:p>
            <a:pPr>
              <a:buFont typeface="Wingdings" pitchFamily="2" charset="2"/>
              <a:buNone/>
            </a:pPr>
            <a:r>
              <a:rPr lang="en-US" sz="1800" dirty="0" err="1" smtClean="0"/>
              <a:t>Soc</a:t>
            </a:r>
            <a:r>
              <a:rPr lang="en-US" sz="1800" dirty="0" smtClean="0"/>
              <a:t> Sec            -121.07</a:t>
            </a:r>
          </a:p>
          <a:p>
            <a:pPr>
              <a:buFont typeface="Wingdings" pitchFamily="2" charset="2"/>
              <a:buNone/>
            </a:pPr>
            <a:r>
              <a:rPr lang="en-US" sz="1800" dirty="0" smtClean="0"/>
              <a:t>Medicare           - 28.80</a:t>
            </a:r>
          </a:p>
          <a:p>
            <a:pPr>
              <a:buFont typeface="Wingdings" pitchFamily="2" charset="2"/>
              <a:buNone/>
            </a:pPr>
            <a:r>
              <a:rPr lang="en-US" sz="1800" dirty="0" smtClean="0"/>
              <a:t>Federal</a:t>
            </a:r>
            <a:r>
              <a:rPr lang="en-US" sz="1800" dirty="0"/>
              <a:t>	      </a:t>
            </a:r>
            <a:r>
              <a:rPr lang="en-US" sz="1800" dirty="0" smtClean="0"/>
              <a:t>     -119.73</a:t>
            </a:r>
            <a:endParaRPr lang="en-US" sz="1800" dirty="0"/>
          </a:p>
          <a:p>
            <a:pPr>
              <a:buFont typeface="Wingdings" pitchFamily="2" charset="2"/>
              <a:buNone/>
            </a:pPr>
            <a:r>
              <a:rPr lang="en-US" sz="1800" dirty="0"/>
              <a:t>State 	        </a:t>
            </a:r>
            <a:r>
              <a:rPr lang="en-US" sz="1800" dirty="0" smtClean="0"/>
              <a:t>     -58.14</a:t>
            </a:r>
            <a:endParaRPr lang="en-US" sz="1800" dirty="0"/>
          </a:p>
          <a:p>
            <a:pPr>
              <a:buFont typeface="Wingdings" pitchFamily="2" charset="2"/>
              <a:buNone/>
            </a:pPr>
            <a:r>
              <a:rPr lang="en-US" sz="1800" dirty="0" smtClean="0"/>
              <a:t>Retirement        </a:t>
            </a:r>
            <a:r>
              <a:rPr lang="en-US" sz="1800" u="sng" dirty="0" smtClean="0"/>
              <a:t>-146.50</a:t>
            </a:r>
            <a:endParaRPr lang="en-US" sz="1800" u="sng" dirty="0"/>
          </a:p>
          <a:p>
            <a:pPr>
              <a:buNone/>
            </a:pPr>
            <a:r>
              <a:rPr lang="en-US" sz="1800" dirty="0"/>
              <a:t>	 </a:t>
            </a:r>
            <a:r>
              <a:rPr lang="en-US" sz="1800" dirty="0" smtClean="0"/>
              <a:t>7.50%</a:t>
            </a:r>
            <a:endParaRPr lang="en-US" sz="1800" dirty="0"/>
          </a:p>
          <a:p>
            <a:pPr>
              <a:buFont typeface="Wingdings" pitchFamily="2" charset="2"/>
              <a:buNone/>
            </a:pPr>
            <a:r>
              <a:rPr lang="en-US" sz="1800" dirty="0"/>
              <a:t>Take Home     </a:t>
            </a:r>
            <a:r>
              <a:rPr lang="en-US" sz="1800" dirty="0" smtClean="0"/>
              <a:t>$1,479.09</a:t>
            </a:r>
            <a:endParaRPr lang="en-US" sz="1800" dirty="0"/>
          </a:p>
        </p:txBody>
      </p:sp>
      <p:sp>
        <p:nvSpPr>
          <p:cNvPr id="2" name="Content Placeholder 1"/>
          <p:cNvSpPr>
            <a:spLocks noGrp="1"/>
          </p:cNvSpPr>
          <p:nvPr>
            <p:ph sz="half" idx="2"/>
          </p:nvPr>
        </p:nvSpPr>
        <p:spPr>
          <a:xfrm>
            <a:off x="5181600" y="1828800"/>
            <a:ext cx="3505200" cy="4378325"/>
          </a:xfrm>
        </p:spPr>
        <p:txBody>
          <a:bodyPr/>
          <a:lstStyle/>
          <a:p>
            <a:pPr>
              <a:buNone/>
            </a:pPr>
            <a:r>
              <a:rPr lang="en-US" sz="1600" dirty="0" smtClean="0"/>
              <a:t>Hire Date After  01/01/2013</a:t>
            </a:r>
          </a:p>
          <a:p>
            <a:pPr>
              <a:buNone/>
            </a:pPr>
            <a:endParaRPr lang="en-US" sz="1800" dirty="0"/>
          </a:p>
          <a:p>
            <a:pPr>
              <a:buNone/>
            </a:pPr>
            <a:r>
              <a:rPr lang="en-US" sz="1800" dirty="0" smtClean="0"/>
              <a:t>Wages</a:t>
            </a:r>
            <a:r>
              <a:rPr lang="en-US" sz="1800" dirty="0"/>
              <a:t>	   </a:t>
            </a:r>
            <a:r>
              <a:rPr lang="en-US" sz="1800" dirty="0" smtClean="0"/>
              <a:t>    </a:t>
            </a:r>
            <a:r>
              <a:rPr lang="en-US" sz="1800" dirty="0"/>
              <a:t>$ 1953.33</a:t>
            </a:r>
          </a:p>
          <a:p>
            <a:pPr>
              <a:buNone/>
            </a:pPr>
            <a:r>
              <a:rPr lang="en-US" sz="1800" dirty="0" err="1"/>
              <a:t>Soc</a:t>
            </a:r>
            <a:r>
              <a:rPr lang="en-US" sz="1800" dirty="0"/>
              <a:t> Sec        </a:t>
            </a:r>
            <a:r>
              <a:rPr lang="en-US" sz="1800" dirty="0" smtClean="0"/>
              <a:t>    -121.07</a:t>
            </a:r>
            <a:endParaRPr lang="en-US" sz="1800" dirty="0"/>
          </a:p>
          <a:p>
            <a:pPr>
              <a:buNone/>
            </a:pPr>
            <a:r>
              <a:rPr lang="en-US" sz="1800" dirty="0"/>
              <a:t>Medicare      </a:t>
            </a:r>
            <a:r>
              <a:rPr lang="en-US" sz="1800" dirty="0" smtClean="0"/>
              <a:t>     </a:t>
            </a:r>
            <a:r>
              <a:rPr lang="en-US" sz="1800" dirty="0"/>
              <a:t>- 28.80</a:t>
            </a:r>
          </a:p>
          <a:p>
            <a:pPr>
              <a:buNone/>
            </a:pPr>
            <a:r>
              <a:rPr lang="en-US" sz="1800" dirty="0"/>
              <a:t>Federal	      </a:t>
            </a:r>
            <a:r>
              <a:rPr lang="en-US" sz="1800" dirty="0" smtClean="0"/>
              <a:t>     -</a:t>
            </a:r>
            <a:r>
              <a:rPr lang="en-US" sz="1800" dirty="0"/>
              <a:t>119.73</a:t>
            </a:r>
          </a:p>
          <a:p>
            <a:pPr>
              <a:buNone/>
            </a:pPr>
            <a:r>
              <a:rPr lang="en-US" sz="1800" dirty="0"/>
              <a:t>State 	        </a:t>
            </a:r>
            <a:r>
              <a:rPr lang="en-US" sz="1800" dirty="0" smtClean="0"/>
              <a:t>     </a:t>
            </a:r>
            <a:r>
              <a:rPr lang="en-US" sz="1800" dirty="0"/>
              <a:t>-58.14</a:t>
            </a:r>
          </a:p>
          <a:p>
            <a:pPr>
              <a:buNone/>
            </a:pPr>
            <a:r>
              <a:rPr lang="en-US" sz="1800" dirty="0"/>
              <a:t>Retirement   </a:t>
            </a:r>
            <a:r>
              <a:rPr lang="en-US" sz="1800" dirty="0" smtClean="0"/>
              <a:t>     </a:t>
            </a:r>
            <a:r>
              <a:rPr lang="en-US" sz="1800" u="sng" dirty="0" smtClean="0"/>
              <a:t>-117.20</a:t>
            </a:r>
            <a:endParaRPr lang="en-US" sz="1800" u="sng" dirty="0"/>
          </a:p>
          <a:p>
            <a:pPr>
              <a:buNone/>
            </a:pPr>
            <a:r>
              <a:rPr lang="en-US" sz="1800" dirty="0"/>
              <a:t>	</a:t>
            </a:r>
            <a:r>
              <a:rPr lang="en-US" sz="1800" dirty="0" smtClean="0"/>
              <a:t>6%</a:t>
            </a:r>
            <a:endParaRPr lang="en-US" sz="1800" dirty="0"/>
          </a:p>
          <a:p>
            <a:pPr>
              <a:buNone/>
            </a:pPr>
            <a:r>
              <a:rPr lang="en-US" sz="1800" dirty="0"/>
              <a:t>Take Home   </a:t>
            </a:r>
            <a:r>
              <a:rPr lang="en-US" sz="1800" dirty="0" smtClean="0"/>
              <a:t> </a:t>
            </a:r>
            <a:r>
              <a:rPr lang="en-US" sz="1800" dirty="0"/>
              <a:t>$</a:t>
            </a:r>
            <a:r>
              <a:rPr lang="en-US" sz="1800" dirty="0" smtClean="0"/>
              <a:t>1,508.39</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i="1" dirty="0">
                <a:latin typeface="Garamond" pitchFamily="18" charset="0"/>
              </a:rPr>
              <a:t>Wages &amp; Employer Taxes Paid</a:t>
            </a:r>
          </a:p>
        </p:txBody>
      </p:sp>
      <p:sp>
        <p:nvSpPr>
          <p:cNvPr id="109571" name="Rectangle 3"/>
          <p:cNvSpPr>
            <a:spLocks noGrp="1" noChangeArrowheads="1"/>
          </p:cNvSpPr>
          <p:nvPr>
            <p:ph type="body" sz="half" idx="1"/>
          </p:nvPr>
        </p:nvSpPr>
        <p:spPr>
          <a:xfrm>
            <a:off x="457200" y="1600200"/>
            <a:ext cx="2667000" cy="3276600"/>
          </a:xfrm>
        </p:spPr>
        <p:txBody>
          <a:bodyPr/>
          <a:lstStyle/>
          <a:p>
            <a:pPr>
              <a:lnSpc>
                <a:spcPct val="80000"/>
              </a:lnSpc>
              <a:buFont typeface="Wingdings" pitchFamily="2" charset="2"/>
              <a:buNone/>
            </a:pPr>
            <a:endParaRPr lang="en-US" sz="2800" dirty="0"/>
          </a:p>
          <a:p>
            <a:pPr>
              <a:lnSpc>
                <a:spcPct val="80000"/>
              </a:lnSpc>
              <a:buFont typeface="Wingdings" pitchFamily="2" charset="2"/>
              <a:buNone/>
            </a:pPr>
            <a:r>
              <a:rPr lang="en-US" sz="1800" dirty="0"/>
              <a:t>Wages	    $  </a:t>
            </a:r>
            <a:r>
              <a:rPr lang="en-US" sz="1800" dirty="0" smtClean="0"/>
              <a:t> 1,953.33</a:t>
            </a:r>
            <a:endParaRPr lang="en-US" sz="1800" dirty="0"/>
          </a:p>
          <a:p>
            <a:pPr>
              <a:lnSpc>
                <a:spcPct val="80000"/>
              </a:lnSpc>
              <a:buFont typeface="Wingdings" pitchFamily="2" charset="2"/>
              <a:buNone/>
            </a:pPr>
            <a:r>
              <a:rPr lang="en-US" sz="1800" dirty="0"/>
              <a:t>Soc Sec          + </a:t>
            </a:r>
            <a:r>
              <a:rPr lang="en-US" sz="1800" dirty="0" smtClean="0"/>
              <a:t>121.07</a:t>
            </a:r>
            <a:endParaRPr lang="en-US" sz="1800" dirty="0"/>
          </a:p>
          <a:p>
            <a:pPr>
              <a:lnSpc>
                <a:spcPct val="80000"/>
              </a:lnSpc>
              <a:buFont typeface="Wingdings" pitchFamily="2" charset="2"/>
              <a:buNone/>
            </a:pPr>
            <a:r>
              <a:rPr lang="en-US" sz="1800" dirty="0"/>
              <a:t>Medicare        </a:t>
            </a:r>
            <a:r>
              <a:rPr lang="en-US" sz="1800" dirty="0" smtClean="0"/>
              <a:t>+   28.32</a:t>
            </a:r>
            <a:endParaRPr lang="en-US" sz="1800" dirty="0"/>
          </a:p>
          <a:p>
            <a:pPr>
              <a:lnSpc>
                <a:spcPct val="80000"/>
              </a:lnSpc>
              <a:buFont typeface="Wingdings" pitchFamily="2" charset="2"/>
              <a:buNone/>
            </a:pPr>
            <a:r>
              <a:rPr lang="en-US" sz="1800" dirty="0"/>
              <a:t>SUI	         </a:t>
            </a:r>
            <a:r>
              <a:rPr lang="en-US" sz="1800" dirty="0" smtClean="0"/>
              <a:t>+      .78</a:t>
            </a:r>
            <a:endParaRPr lang="en-US" sz="1800" dirty="0"/>
          </a:p>
          <a:p>
            <a:pPr>
              <a:lnSpc>
                <a:spcPct val="80000"/>
              </a:lnSpc>
              <a:buFont typeface="Wingdings" pitchFamily="2" charset="2"/>
              <a:buNone/>
            </a:pPr>
            <a:r>
              <a:rPr lang="en-US" sz="1800" dirty="0"/>
              <a:t>Retirement </a:t>
            </a:r>
          </a:p>
          <a:p>
            <a:pPr>
              <a:lnSpc>
                <a:spcPct val="80000"/>
              </a:lnSpc>
              <a:buFont typeface="Wingdings" pitchFamily="2" charset="2"/>
              <a:buNone/>
            </a:pPr>
            <a:r>
              <a:rPr lang="en-US" sz="1800" dirty="0"/>
              <a:t>    </a:t>
            </a:r>
            <a:r>
              <a:rPr lang="en-US" sz="1800" dirty="0" smtClean="0"/>
              <a:t>12.24%      </a:t>
            </a:r>
            <a:r>
              <a:rPr lang="en-US" sz="1800" u="sng" dirty="0" smtClean="0"/>
              <a:t> +239.08</a:t>
            </a:r>
            <a:endParaRPr lang="en-US" sz="1800" u="sng" dirty="0"/>
          </a:p>
          <a:p>
            <a:pPr>
              <a:lnSpc>
                <a:spcPct val="80000"/>
              </a:lnSpc>
              <a:buFont typeface="Wingdings" pitchFamily="2" charset="2"/>
              <a:buNone/>
            </a:pPr>
            <a:endParaRPr lang="en-US" sz="1800" dirty="0"/>
          </a:p>
          <a:p>
            <a:pPr>
              <a:lnSpc>
                <a:spcPct val="80000"/>
              </a:lnSpc>
              <a:buFont typeface="Wingdings" pitchFamily="2" charset="2"/>
              <a:buNone/>
            </a:pPr>
            <a:r>
              <a:rPr lang="en-US" sz="1800" dirty="0"/>
              <a:t>Total Cost    $ </a:t>
            </a:r>
            <a:r>
              <a:rPr lang="en-US" sz="1800" dirty="0" smtClean="0"/>
              <a:t>2,342.58</a:t>
            </a:r>
            <a:endParaRPr lang="en-US" sz="1800" dirty="0"/>
          </a:p>
          <a:p>
            <a:pPr>
              <a:lnSpc>
                <a:spcPct val="80000"/>
              </a:lnSpc>
              <a:buFont typeface="Wingdings" pitchFamily="2" charset="2"/>
              <a:buNone/>
            </a:pPr>
            <a:r>
              <a:rPr lang="en-US" sz="1800" dirty="0"/>
              <a:t>  Paid by the </a:t>
            </a:r>
          </a:p>
          <a:p>
            <a:pPr>
              <a:lnSpc>
                <a:spcPct val="80000"/>
              </a:lnSpc>
              <a:buFont typeface="Wingdings" pitchFamily="2" charset="2"/>
              <a:buNone/>
            </a:pPr>
            <a:r>
              <a:rPr lang="en-US" sz="1800" dirty="0"/>
              <a:t>   School System</a:t>
            </a:r>
          </a:p>
        </p:txBody>
      </p:sp>
      <p:graphicFrame>
        <p:nvGraphicFramePr>
          <p:cNvPr id="3" name="Content Placeholder 2"/>
          <p:cNvGraphicFramePr>
            <a:graphicFrameLocks noGrp="1"/>
          </p:cNvGraphicFramePr>
          <p:nvPr>
            <p:ph sz="half" idx="2"/>
            <p:extLst>
              <p:ext uri="{D42A27DB-BD31-4B8C-83A1-F6EECF244321}">
                <p14:modId xmlns:p14="http://schemas.microsoft.com/office/powerpoint/2010/main" val="1817526671"/>
              </p:ext>
            </p:extLst>
          </p:nvPr>
        </p:nvGraphicFramePr>
        <p:xfrm>
          <a:off x="4191000" y="1600200"/>
          <a:ext cx="4343400" cy="45307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Salary</a:t>
            </a:r>
            <a:endParaRPr lang="en-US" i="1" dirty="0"/>
          </a:p>
        </p:txBody>
      </p:sp>
      <p:sp>
        <p:nvSpPr>
          <p:cNvPr id="4" name="Content Placeholder 3"/>
          <p:cNvSpPr>
            <a:spLocks noGrp="1"/>
          </p:cNvSpPr>
          <p:nvPr>
            <p:ph sz="half" idx="2"/>
          </p:nvPr>
        </p:nvSpPr>
        <p:spPr>
          <a:xfrm>
            <a:off x="990600" y="1600200"/>
            <a:ext cx="7543800" cy="4454525"/>
          </a:xfrm>
        </p:spPr>
        <p:txBody>
          <a:bodyPr/>
          <a:lstStyle/>
          <a:p>
            <a:r>
              <a:rPr lang="en-US" sz="2800" dirty="0" smtClean="0"/>
              <a:t>Employees are placed on the salary schedule based on years of experience prior to joining the Mountain Brook School System.</a:t>
            </a:r>
          </a:p>
          <a:p>
            <a:r>
              <a:rPr lang="en-US" sz="2800" dirty="0" smtClean="0"/>
              <a:t>The salary schedule increases every year until it reaches the top according to that particular class of employee.</a:t>
            </a:r>
          </a:p>
          <a:p>
            <a:pPr marL="0" indent="0">
              <a:buNone/>
            </a:pPr>
            <a:r>
              <a:rPr lang="en-US" sz="2800" dirty="0" smtClean="0"/>
              <a:t>   </a:t>
            </a:r>
            <a:r>
              <a:rPr lang="en-US" sz="2800" dirty="0"/>
              <a:t>	</a:t>
            </a:r>
            <a:r>
              <a:rPr lang="en-US" sz="2800" dirty="0" smtClean="0"/>
              <a:t>This is called a step raise.</a:t>
            </a:r>
          </a:p>
        </p:txBody>
      </p:sp>
    </p:spTree>
    <p:extLst>
      <p:ext uri="{BB962C8B-B14F-4D97-AF65-F5344CB8AC3E}">
        <p14:creationId xmlns:p14="http://schemas.microsoft.com/office/powerpoint/2010/main" val="321658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SALARY</a:t>
            </a:r>
            <a:endParaRPr lang="en-US" i="1" dirty="0"/>
          </a:p>
        </p:txBody>
      </p:sp>
      <p:sp>
        <p:nvSpPr>
          <p:cNvPr id="4" name="Content Placeholder 3"/>
          <p:cNvSpPr>
            <a:spLocks noGrp="1"/>
          </p:cNvSpPr>
          <p:nvPr>
            <p:ph sz="half" idx="2"/>
          </p:nvPr>
        </p:nvSpPr>
        <p:spPr>
          <a:xfrm>
            <a:off x="990600" y="2209800"/>
            <a:ext cx="7162800" cy="4073525"/>
          </a:xfrm>
        </p:spPr>
        <p:txBody>
          <a:bodyPr/>
          <a:lstStyle/>
          <a:p>
            <a:r>
              <a:rPr lang="en-US" dirty="0"/>
              <a:t>Annual increments are </a:t>
            </a:r>
            <a:r>
              <a:rPr lang="en-US" u="sng" dirty="0"/>
              <a:t>not </a:t>
            </a:r>
            <a:r>
              <a:rPr lang="en-US" dirty="0"/>
              <a:t>automatic and must be recommended to the Board of Education by the principal and the supervisors</a:t>
            </a:r>
            <a:r>
              <a:rPr lang="en-US" dirty="0" smtClean="0"/>
              <a:t>.</a:t>
            </a:r>
          </a:p>
          <a:p>
            <a:pPr marL="0" indent="0">
              <a:buNone/>
            </a:pPr>
            <a:endParaRPr lang="en-US" u="sng" dirty="0"/>
          </a:p>
          <a:p>
            <a:pPr marL="0" indent="0">
              <a:buNone/>
            </a:pPr>
            <a:endParaRPr lang="en-US" dirty="0"/>
          </a:p>
        </p:txBody>
      </p:sp>
    </p:spTree>
    <p:extLst>
      <p:ext uri="{BB962C8B-B14F-4D97-AF65-F5344CB8AC3E}">
        <p14:creationId xmlns:p14="http://schemas.microsoft.com/office/powerpoint/2010/main" val="3615150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effectLst/>
            </a:endParaRPr>
          </a:p>
        </p:txBody>
      </p:sp>
      <p:sp>
        <p:nvSpPr>
          <p:cNvPr id="4" name="Content Placeholder 3"/>
          <p:cNvSpPr>
            <a:spLocks noGrp="1"/>
          </p:cNvSpPr>
          <p:nvPr>
            <p:ph sz="half" idx="2"/>
          </p:nvPr>
        </p:nvSpPr>
        <p:spPr>
          <a:xfrm>
            <a:off x="838200" y="1676400"/>
            <a:ext cx="7162800" cy="4530725"/>
          </a:xfrm>
        </p:spPr>
        <p:txBody>
          <a:bodyPr/>
          <a:lstStyle/>
          <a:p>
            <a:pPr lvl="0"/>
            <a:r>
              <a:rPr lang="en-US" sz="2400" b="1" dirty="0">
                <a:effectLst/>
              </a:rPr>
              <a:t>Employees who are away from work must submit a leave form documenting their absence.</a:t>
            </a:r>
            <a:endParaRPr lang="en-US" sz="2400" dirty="0">
              <a:effectLst/>
            </a:endParaRPr>
          </a:p>
          <a:p>
            <a:r>
              <a:rPr lang="en-US" sz="2400" b="1" dirty="0">
                <a:effectLst/>
              </a:rPr>
              <a:t>This includes, but is not limited to:</a:t>
            </a:r>
            <a:endParaRPr lang="en-US" sz="2400" dirty="0">
              <a:effectLst/>
            </a:endParaRPr>
          </a:p>
          <a:p>
            <a:pPr lvl="1"/>
            <a:r>
              <a:rPr lang="en-US" sz="2400" b="1" dirty="0">
                <a:effectLst/>
              </a:rPr>
              <a:t>Sick leave</a:t>
            </a:r>
            <a:endParaRPr lang="en-US" sz="2400" dirty="0">
              <a:effectLst/>
            </a:endParaRPr>
          </a:p>
          <a:p>
            <a:pPr lvl="1"/>
            <a:r>
              <a:rPr lang="en-US" sz="2400" b="1" dirty="0">
                <a:effectLst/>
              </a:rPr>
              <a:t>Personal leave</a:t>
            </a:r>
            <a:endParaRPr lang="en-US" sz="2400" dirty="0">
              <a:effectLst/>
            </a:endParaRPr>
          </a:p>
          <a:p>
            <a:pPr lvl="1"/>
            <a:r>
              <a:rPr lang="en-US" sz="2400" b="1" dirty="0">
                <a:effectLst/>
              </a:rPr>
              <a:t>Vacation leave</a:t>
            </a:r>
            <a:endParaRPr lang="en-US" sz="2400" dirty="0">
              <a:effectLst/>
            </a:endParaRPr>
          </a:p>
          <a:p>
            <a:pPr lvl="1"/>
            <a:r>
              <a:rPr lang="en-US" sz="2400" b="1" dirty="0">
                <a:effectLst/>
              </a:rPr>
              <a:t>Professional leave</a:t>
            </a:r>
            <a:endParaRPr lang="en-US" sz="2400" dirty="0">
              <a:effectLst/>
            </a:endParaRPr>
          </a:p>
          <a:p>
            <a:pPr lvl="1"/>
            <a:r>
              <a:rPr lang="en-US" sz="2400" b="1" dirty="0">
                <a:effectLst/>
              </a:rPr>
              <a:t>On-the-job injury</a:t>
            </a:r>
            <a:endParaRPr lang="en-US" sz="2400" dirty="0">
              <a:effectLst/>
            </a:endParaRPr>
          </a:p>
          <a:p>
            <a:r>
              <a:rPr lang="en-US" sz="2400" b="1" dirty="0">
                <a:effectLst/>
              </a:rPr>
              <a:t>Please see your local school bookkeeper for specific submission instructions for leave forms for your location.</a:t>
            </a:r>
            <a:endParaRPr lang="en-US" sz="2400" dirty="0">
              <a:effectLst/>
            </a:endParaRPr>
          </a:p>
          <a:p>
            <a:endParaRPr lang="en-US" dirty="0"/>
          </a:p>
        </p:txBody>
      </p:sp>
    </p:spTree>
    <p:extLst>
      <p:ext uri="{BB962C8B-B14F-4D97-AF65-F5344CB8AC3E}">
        <p14:creationId xmlns:p14="http://schemas.microsoft.com/office/powerpoint/2010/main" val="3838854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p>
        </p:txBody>
      </p:sp>
      <p:sp>
        <p:nvSpPr>
          <p:cNvPr id="4" name="Content Placeholder 3"/>
          <p:cNvSpPr>
            <a:spLocks noGrp="1"/>
          </p:cNvSpPr>
          <p:nvPr>
            <p:ph sz="half" idx="2"/>
          </p:nvPr>
        </p:nvSpPr>
        <p:spPr>
          <a:xfrm>
            <a:off x="990600" y="1905000"/>
            <a:ext cx="7086600" cy="4225925"/>
          </a:xfrm>
        </p:spPr>
        <p:txBody>
          <a:bodyPr/>
          <a:lstStyle/>
          <a:p>
            <a:pPr lvl="0"/>
            <a:r>
              <a:rPr lang="en-US" b="1" u="sng" dirty="0">
                <a:effectLst/>
              </a:rPr>
              <a:t>All</a:t>
            </a:r>
            <a:r>
              <a:rPr lang="en-US" b="1" dirty="0">
                <a:effectLst/>
              </a:rPr>
              <a:t> employees receiving compensation for any work performed on school premises </a:t>
            </a:r>
            <a:r>
              <a:rPr lang="en-US" b="1" u="sng" dirty="0">
                <a:effectLst/>
              </a:rPr>
              <a:t>must</a:t>
            </a:r>
            <a:r>
              <a:rPr lang="en-US" b="1" dirty="0">
                <a:effectLst/>
              </a:rPr>
              <a:t> be paid thru the school payroll system.  This is a Federal Fair Wage and Hour requirement.  No exceptions to this procedure are allowed.</a:t>
            </a:r>
            <a:endParaRPr lang="en-US" dirty="0">
              <a:effectLst/>
            </a:endParaRPr>
          </a:p>
          <a:p>
            <a:endParaRPr lang="en-US" dirty="0"/>
          </a:p>
        </p:txBody>
      </p:sp>
    </p:spTree>
    <p:extLst>
      <p:ext uri="{BB962C8B-B14F-4D97-AF65-F5344CB8AC3E}">
        <p14:creationId xmlns:p14="http://schemas.microsoft.com/office/powerpoint/2010/main" val="3699306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p>
        </p:txBody>
      </p:sp>
      <p:sp>
        <p:nvSpPr>
          <p:cNvPr id="4" name="Content Placeholder 3"/>
          <p:cNvSpPr>
            <a:spLocks noGrp="1"/>
          </p:cNvSpPr>
          <p:nvPr>
            <p:ph sz="half" idx="2"/>
          </p:nvPr>
        </p:nvSpPr>
        <p:spPr>
          <a:xfrm>
            <a:off x="838200" y="2438400"/>
            <a:ext cx="7391400" cy="3692525"/>
          </a:xfrm>
        </p:spPr>
        <p:txBody>
          <a:bodyPr/>
          <a:lstStyle/>
          <a:p>
            <a:pPr lvl="0"/>
            <a:r>
              <a:rPr lang="en-US" b="1" dirty="0">
                <a:effectLst/>
              </a:rPr>
              <a:t>Hourly employees must clock in and out for all duties performed.  This includes any duties performed on school premises outside normal work schedule.</a:t>
            </a:r>
            <a:endParaRPr lang="en-US" dirty="0">
              <a:effectLst/>
            </a:endParaRPr>
          </a:p>
          <a:p>
            <a:pPr marL="0" indent="0">
              <a:buNone/>
            </a:pPr>
            <a:endParaRPr lang="en-US" dirty="0">
              <a:effectLst/>
            </a:endParaRPr>
          </a:p>
          <a:p>
            <a:endParaRPr lang="en-US" dirty="0"/>
          </a:p>
        </p:txBody>
      </p:sp>
    </p:spTree>
    <p:extLst>
      <p:ext uri="{BB962C8B-B14F-4D97-AF65-F5344CB8AC3E}">
        <p14:creationId xmlns:p14="http://schemas.microsoft.com/office/powerpoint/2010/main" val="3249736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484187"/>
          </a:xfrm>
        </p:spPr>
        <p:txBody>
          <a:bodyPr/>
          <a:lstStyle/>
          <a:p>
            <a:r>
              <a:rPr lang="en-US" sz="2400" b="1" dirty="0">
                <a:effectLst/>
              </a:rPr>
              <a:t>Summary of Payroll Procedures</a:t>
            </a:r>
            <a:endParaRPr lang="en-US" sz="2400" dirty="0"/>
          </a:p>
        </p:txBody>
      </p:sp>
      <p:pic>
        <p:nvPicPr>
          <p:cNvPr id="1075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3455" y="838200"/>
            <a:ext cx="6724650"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43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sz="4800" i="1" dirty="0">
                <a:latin typeface="Garamond" pitchFamily="18" charset="0"/>
              </a:rPr>
              <a:t>Direct Deposit</a:t>
            </a:r>
          </a:p>
        </p:txBody>
      </p:sp>
      <p:sp>
        <p:nvSpPr>
          <p:cNvPr id="70659" name="Rectangle 3"/>
          <p:cNvSpPr>
            <a:spLocks noGrp="1" noChangeArrowheads="1"/>
          </p:cNvSpPr>
          <p:nvPr>
            <p:ph type="body" idx="1"/>
          </p:nvPr>
        </p:nvSpPr>
        <p:spPr/>
        <p:txBody>
          <a:bodyPr/>
          <a:lstStyle/>
          <a:p>
            <a:pPr>
              <a:lnSpc>
                <a:spcPct val="90000"/>
              </a:lnSpc>
            </a:pPr>
            <a:r>
              <a:rPr lang="en-US" sz="2800" dirty="0"/>
              <a:t>Improved Security</a:t>
            </a:r>
          </a:p>
          <a:p>
            <a:pPr>
              <a:lnSpc>
                <a:spcPct val="90000"/>
              </a:lnSpc>
            </a:pPr>
            <a:r>
              <a:rPr lang="en-US" sz="2800" dirty="0"/>
              <a:t>No waiting in lines at the bank</a:t>
            </a:r>
          </a:p>
          <a:p>
            <a:pPr>
              <a:lnSpc>
                <a:spcPct val="90000"/>
              </a:lnSpc>
            </a:pPr>
            <a:r>
              <a:rPr lang="en-US" sz="2800" dirty="0"/>
              <a:t>Money available the morning of payday</a:t>
            </a:r>
          </a:p>
          <a:p>
            <a:pPr>
              <a:lnSpc>
                <a:spcPct val="90000"/>
              </a:lnSpc>
            </a:pPr>
            <a:r>
              <a:rPr lang="en-US" sz="2800" dirty="0"/>
              <a:t>Choose your own bank</a:t>
            </a:r>
          </a:p>
          <a:p>
            <a:pPr lvl="1">
              <a:lnSpc>
                <a:spcPct val="90000"/>
              </a:lnSpc>
            </a:pPr>
            <a:r>
              <a:rPr lang="en-US" sz="2000" i="1" dirty="0" smtClean="0"/>
              <a:t>The </a:t>
            </a:r>
            <a:r>
              <a:rPr lang="en-US" sz="2000" i="1" dirty="0"/>
              <a:t>first month a pre-note transaction test is performed and employee receives a check. </a:t>
            </a:r>
          </a:p>
          <a:p>
            <a:pPr lvl="1" algn="just">
              <a:lnSpc>
                <a:spcPct val="90000"/>
              </a:lnSpc>
            </a:pPr>
            <a:r>
              <a:rPr lang="en-US" sz="2000" i="1" dirty="0"/>
              <a:t>The second month funds are direct deposit.</a:t>
            </a:r>
            <a:endParaRPr lang="en-US" sz="2400" dirty="0"/>
          </a:p>
          <a:p>
            <a:pPr>
              <a:lnSpc>
                <a:spcPct val="90000"/>
              </a:lnSpc>
            </a:pPr>
            <a:r>
              <a:rPr lang="en-US" sz="2800" dirty="0"/>
              <a:t>Notify Payroll Department immediately </a:t>
            </a:r>
          </a:p>
          <a:p>
            <a:pPr lvl="1">
              <a:lnSpc>
                <a:spcPct val="90000"/>
              </a:lnSpc>
            </a:pPr>
            <a:r>
              <a:rPr lang="en-US" sz="2000" i="1" dirty="0"/>
              <a:t>If you change banks and/or your account is closed. </a:t>
            </a:r>
          </a:p>
          <a:p>
            <a:pPr lvl="1">
              <a:lnSpc>
                <a:spcPct val="90000"/>
              </a:lnSpc>
            </a:pPr>
            <a:r>
              <a:rPr lang="en-US" sz="2000" i="1" dirty="0"/>
              <a:t>If your account number changes.</a:t>
            </a:r>
          </a:p>
          <a:p>
            <a:pPr>
              <a:lnSpc>
                <a:spcPct val="90000"/>
              </a:lnSpc>
            </a:pP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lstStyle/>
          <a:p>
            <a:r>
              <a:rPr lang="en-US" sz="4800" i="1" dirty="0">
                <a:latin typeface="Garamond" pitchFamily="18" charset="0"/>
              </a:rPr>
              <a:t>Health Benefits - </a:t>
            </a:r>
            <a:r>
              <a:rPr lang="en-US" sz="4800" dirty="0">
                <a:latin typeface="Garamond" pitchFamily="18" charset="0"/>
              </a:rPr>
              <a:t>PEEHIP</a:t>
            </a:r>
            <a:endParaRPr lang="en-US" sz="4800" i="1" dirty="0">
              <a:latin typeface="Garamond" pitchFamily="18" charset="0"/>
            </a:endParaRPr>
          </a:p>
        </p:txBody>
      </p:sp>
      <p:sp>
        <p:nvSpPr>
          <p:cNvPr id="72709" name="Rectangle 5"/>
          <p:cNvSpPr>
            <a:spLocks noGrp="1" noChangeArrowheads="1"/>
          </p:cNvSpPr>
          <p:nvPr>
            <p:ph type="body" sz="half" idx="1"/>
          </p:nvPr>
        </p:nvSpPr>
        <p:spPr>
          <a:xfrm>
            <a:off x="457200" y="1981200"/>
            <a:ext cx="4038600" cy="3733800"/>
          </a:xfrm>
          <a:noFill/>
          <a:ln>
            <a:solidFill>
              <a:schemeClr val="tx2"/>
            </a:solidFill>
          </a:ln>
        </p:spPr>
        <p:txBody>
          <a:bodyPr/>
          <a:lstStyle/>
          <a:p>
            <a:r>
              <a:rPr lang="en-US" sz="2600" u="sng" dirty="0"/>
              <a:t>Blue Cross/Blue Shield</a:t>
            </a:r>
          </a:p>
          <a:p>
            <a:pPr lvl="1">
              <a:buNone/>
            </a:pPr>
            <a:r>
              <a:rPr lang="en-US" dirty="0"/>
              <a:t>Basic Major Medical</a:t>
            </a:r>
          </a:p>
          <a:p>
            <a:pPr lvl="1"/>
            <a:r>
              <a:rPr lang="en-US" dirty="0"/>
              <a:t>No Referrals</a:t>
            </a:r>
          </a:p>
          <a:p>
            <a:pPr lvl="1">
              <a:buFontTx/>
              <a:buNone/>
            </a:pPr>
            <a:endParaRPr lang="en-US" dirty="0"/>
          </a:p>
          <a:p>
            <a:pPr lvl="1">
              <a:buFontTx/>
              <a:buNone/>
            </a:pPr>
            <a:endParaRPr lang="en-US" dirty="0"/>
          </a:p>
          <a:p>
            <a:pPr lvl="1"/>
            <a:r>
              <a:rPr lang="en-US" dirty="0"/>
              <a:t>Monthly Premium</a:t>
            </a:r>
          </a:p>
          <a:p>
            <a:pPr lvl="2"/>
            <a:r>
              <a:rPr lang="en-US" dirty="0"/>
              <a:t>$ </a:t>
            </a:r>
            <a:r>
              <a:rPr lang="en-US" dirty="0" smtClean="0"/>
              <a:t>30 	Single</a:t>
            </a:r>
            <a:endParaRPr lang="en-US" dirty="0"/>
          </a:p>
          <a:p>
            <a:pPr lvl="2"/>
            <a:r>
              <a:rPr lang="en-US" dirty="0" smtClean="0"/>
              <a:t>$207  Family</a:t>
            </a:r>
          </a:p>
          <a:p>
            <a:pPr lvl="2"/>
            <a:r>
              <a:rPr lang="en-US" dirty="0" smtClean="0"/>
              <a:t>$307   Family/Spouse</a:t>
            </a:r>
          </a:p>
          <a:p>
            <a:pPr lvl="2"/>
            <a:endParaRPr lang="en-US" dirty="0"/>
          </a:p>
        </p:txBody>
      </p:sp>
      <p:sp>
        <p:nvSpPr>
          <p:cNvPr id="72710" name="Rectangle 6"/>
          <p:cNvSpPr>
            <a:spLocks noGrp="1" noChangeArrowheads="1"/>
          </p:cNvSpPr>
          <p:nvPr>
            <p:ph type="body" sz="half" idx="2"/>
          </p:nvPr>
        </p:nvSpPr>
        <p:spPr>
          <a:xfrm>
            <a:off x="4648200" y="1981200"/>
            <a:ext cx="4038600" cy="3733800"/>
          </a:xfrm>
          <a:noFill/>
          <a:ln>
            <a:solidFill>
              <a:schemeClr val="tx2"/>
            </a:solidFill>
          </a:ln>
        </p:spPr>
        <p:txBody>
          <a:bodyPr/>
          <a:lstStyle/>
          <a:p>
            <a:r>
              <a:rPr lang="en-US" sz="2600" u="sng" dirty="0"/>
              <a:t>VIVA Health Plan</a:t>
            </a:r>
            <a:r>
              <a:rPr lang="en-US" sz="2600" dirty="0"/>
              <a:t> –</a:t>
            </a:r>
            <a:r>
              <a:rPr lang="en-US" sz="2200" dirty="0"/>
              <a:t>HMO</a:t>
            </a:r>
          </a:p>
          <a:p>
            <a:pPr lvl="1"/>
            <a:r>
              <a:rPr lang="en-US" dirty="0" smtClean="0"/>
              <a:t>Major Medical</a:t>
            </a:r>
          </a:p>
          <a:p>
            <a:pPr lvl="1"/>
            <a:r>
              <a:rPr lang="en-US" dirty="0" smtClean="0"/>
              <a:t>Vision</a:t>
            </a:r>
            <a:endParaRPr lang="en-US" dirty="0"/>
          </a:p>
          <a:p>
            <a:pPr lvl="1"/>
            <a:r>
              <a:rPr lang="en-US" dirty="0"/>
              <a:t>Dental</a:t>
            </a:r>
          </a:p>
          <a:p>
            <a:pPr lvl="1"/>
            <a:r>
              <a:rPr lang="en-US" dirty="0"/>
              <a:t>H M O</a:t>
            </a:r>
          </a:p>
          <a:p>
            <a:pPr lvl="1"/>
            <a:r>
              <a:rPr lang="en-US" dirty="0"/>
              <a:t>Monthly Premium</a:t>
            </a:r>
          </a:p>
          <a:p>
            <a:pPr lvl="2"/>
            <a:r>
              <a:rPr lang="en-US" dirty="0"/>
              <a:t>$  </a:t>
            </a:r>
            <a:r>
              <a:rPr lang="en-US" dirty="0" smtClean="0"/>
              <a:t>30   </a:t>
            </a:r>
            <a:r>
              <a:rPr lang="en-US" dirty="0"/>
              <a:t>Single</a:t>
            </a:r>
          </a:p>
          <a:p>
            <a:pPr lvl="2"/>
            <a:r>
              <a:rPr lang="en-US" dirty="0" smtClean="0"/>
              <a:t>$207   Family</a:t>
            </a:r>
          </a:p>
          <a:p>
            <a:pPr lvl="2"/>
            <a:r>
              <a:rPr lang="en-US" dirty="0" smtClean="0"/>
              <a:t>$307   Family/Spouse</a:t>
            </a:r>
          </a:p>
          <a:p>
            <a:pPr lvl="2"/>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dirty="0"/>
              <a:t>*Single or Family Coverage</a:t>
            </a:r>
          </a:p>
        </p:txBody>
      </p:sp>
      <p:sp>
        <p:nvSpPr>
          <p:cNvPr id="74754" name="Rectangle 2"/>
          <p:cNvSpPr>
            <a:spLocks noGrp="1" noChangeArrowheads="1"/>
          </p:cNvSpPr>
          <p:nvPr>
            <p:ph type="title"/>
          </p:nvPr>
        </p:nvSpPr>
        <p:spPr/>
        <p:txBody>
          <a:bodyPr/>
          <a:lstStyle/>
          <a:p>
            <a:r>
              <a:rPr lang="en-US" sz="4800" i="1" dirty="0">
                <a:latin typeface="Garamond" pitchFamily="18" charset="0"/>
              </a:rPr>
              <a:t>Southland Insurance</a:t>
            </a:r>
            <a:br>
              <a:rPr lang="en-US" sz="4800" i="1" dirty="0">
                <a:latin typeface="Garamond" pitchFamily="18" charset="0"/>
              </a:rPr>
            </a:br>
            <a:r>
              <a:rPr lang="en-US" dirty="0">
                <a:latin typeface="Garamond" pitchFamily="18" charset="0"/>
              </a:rPr>
              <a:t>Supplemental Coverage</a:t>
            </a:r>
            <a:endParaRPr lang="en-US" i="1" dirty="0">
              <a:latin typeface="Garamond" pitchFamily="18" charset="0"/>
            </a:endParaRPr>
          </a:p>
        </p:txBody>
      </p:sp>
      <p:sp>
        <p:nvSpPr>
          <p:cNvPr id="74755" name="Rectangle 3"/>
          <p:cNvSpPr>
            <a:spLocks noGrp="1" noChangeArrowheads="1"/>
          </p:cNvSpPr>
          <p:nvPr>
            <p:ph type="body" idx="1"/>
          </p:nvPr>
        </p:nvSpPr>
        <p:spPr>
          <a:xfrm>
            <a:off x="457200" y="2209800"/>
            <a:ext cx="8229600" cy="4114800"/>
          </a:xfrm>
        </p:spPr>
        <p:txBody>
          <a:bodyPr/>
          <a:lstStyle/>
          <a:p>
            <a:r>
              <a:rPr lang="en-US" sz="2800" dirty="0"/>
              <a:t>Cancer Program 			$ 38 per month*</a:t>
            </a:r>
          </a:p>
          <a:p>
            <a:r>
              <a:rPr lang="en-US" sz="2800" dirty="0"/>
              <a:t>Dental Coverage 			$ </a:t>
            </a:r>
            <a:r>
              <a:rPr lang="en-US" sz="2800" dirty="0" smtClean="0"/>
              <a:t>50 </a:t>
            </a:r>
            <a:r>
              <a:rPr lang="en-US" sz="2800" dirty="0"/>
              <a:t>per </a:t>
            </a:r>
            <a:r>
              <a:rPr lang="en-US" sz="2800" dirty="0" smtClean="0"/>
              <a:t>month</a:t>
            </a:r>
          </a:p>
          <a:p>
            <a:r>
              <a:rPr lang="en-US" sz="2800" dirty="0" smtClean="0"/>
              <a:t>Hospital Indemnity 			$ 38 per month*</a:t>
            </a:r>
          </a:p>
          <a:p>
            <a:r>
              <a:rPr lang="en-US" sz="2800" dirty="0" smtClean="0"/>
              <a:t>Vision </a:t>
            </a:r>
            <a:r>
              <a:rPr lang="en-US" sz="2800" dirty="0"/>
              <a:t>Coverage			$ 38 per month*</a:t>
            </a:r>
          </a:p>
          <a:p>
            <a:pPr>
              <a:buFont typeface="Wingdings" pitchFamily="2" charset="2"/>
              <a:buNone/>
            </a:pPr>
            <a:endParaRPr lang="en-US" sz="2800" dirty="0"/>
          </a:p>
          <a:p>
            <a:pPr lvl="1" algn="just"/>
            <a:r>
              <a:rPr lang="en-US" sz="2400" dirty="0"/>
              <a:t>Purchase supplements additional @ $</a:t>
            </a:r>
            <a:r>
              <a:rPr lang="en-US" sz="2400" dirty="0" smtClean="0"/>
              <a:t>38/$50ea</a:t>
            </a:r>
            <a:r>
              <a:rPr lang="en-US" sz="2400" dirty="0"/>
              <a:t>. / </a:t>
            </a:r>
            <a:r>
              <a:rPr lang="en-US" sz="2400" dirty="0" smtClean="0"/>
              <a:t>month</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TobaccoPremium</a:t>
            </a:r>
            <a:endParaRPr lang="en-US" dirty="0"/>
          </a:p>
        </p:txBody>
      </p:sp>
      <p:sp>
        <p:nvSpPr>
          <p:cNvPr id="3" name="Content Placeholder 2"/>
          <p:cNvSpPr>
            <a:spLocks noGrp="1"/>
          </p:cNvSpPr>
          <p:nvPr>
            <p:ph idx="1"/>
          </p:nvPr>
        </p:nvSpPr>
        <p:spPr/>
        <p:txBody>
          <a:bodyPr/>
          <a:lstStyle/>
          <a:p>
            <a:endParaRPr lang="en-US" dirty="0" smtClean="0"/>
          </a:p>
          <a:p>
            <a:r>
              <a:rPr lang="en-US" dirty="0" smtClean="0"/>
              <a:t>Active/Retired, LOA/Cobra, Surviving Dependent and Covered Spouses</a:t>
            </a:r>
          </a:p>
          <a:p>
            <a:pPr marL="0" indent="0">
              <a:buNone/>
            </a:pPr>
            <a:endParaRPr lang="en-US" dirty="0" smtClean="0"/>
          </a:p>
          <a:p>
            <a:pPr lvl="1"/>
            <a:r>
              <a:rPr lang="en-US" dirty="0" smtClean="0"/>
              <a:t>Member		$50.00</a:t>
            </a:r>
          </a:p>
          <a:p>
            <a:pPr lvl="1"/>
            <a:r>
              <a:rPr lang="en-US" dirty="0" smtClean="0"/>
              <a:t>Spouse		$50.00</a:t>
            </a:r>
            <a:endParaRPr lang="en-US" dirty="0"/>
          </a:p>
        </p:txBody>
      </p:sp>
    </p:spTree>
    <p:extLst>
      <p:ext uri="{BB962C8B-B14F-4D97-AF65-F5344CB8AC3E}">
        <p14:creationId xmlns:p14="http://schemas.microsoft.com/office/powerpoint/2010/main" val="1387564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Wellness Premium</a:t>
            </a:r>
            <a:endParaRPr lang="en-US" dirty="0"/>
          </a:p>
        </p:txBody>
      </p:sp>
      <p:sp>
        <p:nvSpPr>
          <p:cNvPr id="3" name="Content Placeholder 2"/>
          <p:cNvSpPr>
            <a:spLocks noGrp="1"/>
          </p:cNvSpPr>
          <p:nvPr>
            <p:ph idx="1"/>
          </p:nvPr>
        </p:nvSpPr>
        <p:spPr/>
        <p:txBody>
          <a:bodyPr/>
          <a:lstStyle/>
          <a:p>
            <a:r>
              <a:rPr lang="en-US" dirty="0"/>
              <a:t>Active/Retired, LOA/Cobra</a:t>
            </a:r>
            <a:r>
              <a:rPr lang="en-US" dirty="0" smtClean="0"/>
              <a:t>, Surviving </a:t>
            </a:r>
            <a:r>
              <a:rPr lang="en-US" dirty="0"/>
              <a:t>Dependent and Covered Spouses</a:t>
            </a:r>
          </a:p>
          <a:p>
            <a:pPr lvl="1"/>
            <a:r>
              <a:rPr lang="en-US" dirty="0" smtClean="0"/>
              <a:t>Member 		$50.00</a:t>
            </a:r>
          </a:p>
          <a:p>
            <a:pPr lvl="1"/>
            <a:r>
              <a:rPr lang="en-US" dirty="0" smtClean="0"/>
              <a:t>Spouse 		$50.00</a:t>
            </a:r>
          </a:p>
          <a:p>
            <a:pPr marL="457200" lvl="1" indent="0">
              <a:buNone/>
            </a:pPr>
            <a:endParaRPr lang="en-US" sz="2000" dirty="0" smtClean="0"/>
          </a:p>
          <a:p>
            <a:pPr marL="457200" lvl="1" indent="0">
              <a:buNone/>
            </a:pPr>
            <a:r>
              <a:rPr lang="en-US" sz="2000" dirty="0" smtClean="0"/>
              <a:t>The </a:t>
            </a:r>
            <a:r>
              <a:rPr lang="en-US" sz="2000" dirty="0"/>
              <a:t>wellness premium applies only to the Blue Cross Blue Shield Hospital Medical Group #14000 plan for </a:t>
            </a:r>
            <a:r>
              <a:rPr lang="en-US" sz="2000" dirty="0" smtClean="0"/>
              <a:t>non-Medicare eligible </a:t>
            </a:r>
            <a:r>
              <a:rPr lang="en-US" sz="2000" dirty="0"/>
              <a:t>active and retired members, non-Medicare-eligible members on LOA or COBRA, and non-Medicare-eligible spouses on active or retired contracts. Refer to the Wellness Program section to learn how you and/or your spouse can receive a wellness premium waiver.</a:t>
            </a:r>
          </a:p>
        </p:txBody>
      </p:sp>
    </p:spTree>
    <p:extLst>
      <p:ext uri="{BB962C8B-B14F-4D97-AF65-F5344CB8AC3E}">
        <p14:creationId xmlns:p14="http://schemas.microsoft.com/office/powerpoint/2010/main" val="4038197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Garamond" pitchFamily="18" charset="0"/>
              </a:rPr>
              <a:t>Health Benefits - </a:t>
            </a:r>
            <a:r>
              <a:rPr lang="en-US" dirty="0">
                <a:latin typeface="Garamond" pitchFamily="18" charset="0"/>
              </a:rPr>
              <a:t>PEEHIP</a:t>
            </a:r>
            <a:endParaRPr lang="en-US" dirty="0"/>
          </a:p>
        </p:txBody>
      </p:sp>
      <p:pic>
        <p:nvPicPr>
          <p:cNvPr id="4" name="Content Placeholder 3"/>
          <p:cNvPicPr>
            <a:picLocks noGrp="1" noChangeAspect="1"/>
          </p:cNvPicPr>
          <p:nvPr>
            <p:ph idx="1"/>
          </p:nvPr>
        </p:nvPicPr>
        <p:blipFill>
          <a:blip r:embed="rId2"/>
          <a:stretch>
            <a:fillRect/>
          </a:stretch>
        </p:blipFill>
        <p:spPr>
          <a:xfrm>
            <a:off x="1200571" y="1828800"/>
            <a:ext cx="6742857" cy="4343400"/>
          </a:xfrm>
          <a:prstGeom prst="rect">
            <a:avLst/>
          </a:prstGeom>
        </p:spPr>
      </p:pic>
    </p:spTree>
    <p:extLst>
      <p:ext uri="{BB962C8B-B14F-4D97-AF65-F5344CB8AC3E}">
        <p14:creationId xmlns:p14="http://schemas.microsoft.com/office/powerpoint/2010/main" val="2550772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i="1" dirty="0">
                <a:latin typeface="Garamond" pitchFamily="18" charset="0"/>
              </a:rPr>
              <a:t>PEEHIP Insurance Allocations</a:t>
            </a:r>
            <a:br>
              <a:rPr lang="en-US" i="1" dirty="0">
                <a:latin typeface="Garamond" pitchFamily="18" charset="0"/>
              </a:rPr>
            </a:br>
            <a:r>
              <a:rPr lang="en-US" i="1" dirty="0">
                <a:latin typeface="Garamond" pitchFamily="18" charset="0"/>
              </a:rPr>
              <a:t>“3 – 1” Rule</a:t>
            </a:r>
          </a:p>
        </p:txBody>
      </p:sp>
      <p:sp>
        <p:nvSpPr>
          <p:cNvPr id="76803" name="Rectangle 3"/>
          <p:cNvSpPr>
            <a:spLocks noGrp="1" noChangeArrowheads="1"/>
          </p:cNvSpPr>
          <p:nvPr>
            <p:ph type="body" idx="1"/>
          </p:nvPr>
        </p:nvSpPr>
        <p:spPr>
          <a:xfrm>
            <a:off x="457200" y="1752600"/>
            <a:ext cx="8229600" cy="4495800"/>
          </a:xfrm>
        </p:spPr>
        <p:txBody>
          <a:bodyPr/>
          <a:lstStyle/>
          <a:p>
            <a:r>
              <a:rPr lang="en-US" sz="2800" dirty="0"/>
              <a:t>An employee will earn </a:t>
            </a:r>
            <a:r>
              <a:rPr lang="en-US" sz="2800" u="sng" dirty="0"/>
              <a:t>one</a:t>
            </a:r>
            <a:r>
              <a:rPr lang="en-US" sz="2800" dirty="0"/>
              <a:t> additional insurance allocation for every </a:t>
            </a:r>
            <a:r>
              <a:rPr lang="en-US" sz="2800" u="sng" dirty="0"/>
              <a:t>three</a:t>
            </a:r>
            <a:r>
              <a:rPr lang="en-US" sz="2800" dirty="0"/>
              <a:t> months the employee has worked at least one half of the work days in the months worked.</a:t>
            </a:r>
          </a:p>
          <a:p>
            <a:pPr>
              <a:buFont typeface="Wingdings" pitchFamily="2" charset="2"/>
              <a:buNone/>
            </a:pPr>
            <a:endParaRPr lang="en-US" sz="1400" dirty="0"/>
          </a:p>
          <a:p>
            <a:pPr lvl="1" algn="just"/>
            <a:r>
              <a:rPr lang="en-US" sz="2400" dirty="0"/>
              <a:t>Work nine months and receive three summer allocation.</a:t>
            </a:r>
          </a:p>
          <a:p>
            <a:pPr lvl="1" algn="just">
              <a:buFontTx/>
              <a:buNone/>
            </a:pPr>
            <a:endParaRPr lang="en-US" sz="1400" dirty="0"/>
          </a:p>
          <a:p>
            <a:pPr lvl="1" algn="just"/>
            <a:r>
              <a:rPr lang="en-US" sz="2400" dirty="0"/>
              <a:t>Employees working less than nine months will not earn all months and will owe an additional amount for insurance.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z="4800" i="1" dirty="0">
                <a:latin typeface="Garamond" pitchFamily="18" charset="0"/>
              </a:rPr>
              <a:t>Life Insurance</a:t>
            </a:r>
          </a:p>
        </p:txBody>
      </p:sp>
      <p:sp>
        <p:nvSpPr>
          <p:cNvPr id="77827" name="Rectangle 3"/>
          <p:cNvSpPr>
            <a:spLocks noGrp="1" noChangeArrowheads="1"/>
          </p:cNvSpPr>
          <p:nvPr>
            <p:ph type="body" idx="1"/>
          </p:nvPr>
        </p:nvSpPr>
        <p:spPr/>
        <p:txBody>
          <a:bodyPr/>
          <a:lstStyle/>
          <a:p>
            <a:pPr>
              <a:lnSpc>
                <a:spcPct val="90000"/>
              </a:lnSpc>
            </a:pPr>
            <a:r>
              <a:rPr lang="en-US" dirty="0"/>
              <a:t>Group Life Insurance</a:t>
            </a:r>
          </a:p>
          <a:p>
            <a:pPr lvl="1">
              <a:lnSpc>
                <a:spcPct val="90000"/>
              </a:lnSpc>
            </a:pPr>
            <a:r>
              <a:rPr lang="en-US" dirty="0"/>
              <a:t>Provided at no cost to </a:t>
            </a:r>
            <a:r>
              <a:rPr lang="en-US" dirty="0" smtClean="0"/>
              <a:t>employees</a:t>
            </a:r>
          </a:p>
          <a:p>
            <a:pPr lvl="1">
              <a:lnSpc>
                <a:spcPct val="90000"/>
              </a:lnSpc>
            </a:pPr>
            <a:endParaRPr lang="en-US" dirty="0" smtClean="0"/>
          </a:p>
          <a:p>
            <a:pPr marL="1828800" lvl="4" indent="0">
              <a:lnSpc>
                <a:spcPct val="90000"/>
              </a:lnSpc>
              <a:buNone/>
            </a:pPr>
            <a:r>
              <a:rPr lang="en-US" sz="3200" dirty="0" smtClean="0"/>
              <a:t>Teachers - $25,000</a:t>
            </a:r>
          </a:p>
          <a:p>
            <a:pPr lvl="0">
              <a:buNone/>
            </a:pPr>
            <a:r>
              <a:rPr lang="en-US" dirty="0"/>
              <a:t>	</a:t>
            </a:r>
            <a:r>
              <a:rPr lang="en-US" dirty="0" smtClean="0"/>
              <a:t>	     </a:t>
            </a:r>
            <a:r>
              <a:rPr lang="en-US" dirty="0"/>
              <a:t>   Support Staff - $10,000</a:t>
            </a:r>
          </a:p>
          <a:p>
            <a:pPr lvl="0">
              <a:buNone/>
            </a:pPr>
            <a:endParaRPr lang="en-US" dirty="0"/>
          </a:p>
          <a:p>
            <a:pPr lvl="0">
              <a:buNone/>
            </a:pP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Garamond" pitchFamily="18" charset="0"/>
              </a:rPr>
              <a:t>Life Insurance</a:t>
            </a:r>
            <a:endParaRPr lang="en-US" dirty="0"/>
          </a:p>
        </p:txBody>
      </p:sp>
      <p:sp>
        <p:nvSpPr>
          <p:cNvPr id="3" name="Content Placeholder 2"/>
          <p:cNvSpPr>
            <a:spLocks noGrp="1"/>
          </p:cNvSpPr>
          <p:nvPr>
            <p:ph idx="1"/>
          </p:nvPr>
        </p:nvSpPr>
        <p:spPr/>
        <p:txBody>
          <a:bodyPr/>
          <a:lstStyle/>
          <a:p>
            <a:pPr>
              <a:buNone/>
            </a:pPr>
            <a:r>
              <a:rPr lang="en-US" sz="2400" dirty="0" smtClean="0"/>
              <a:t>  </a:t>
            </a:r>
            <a:r>
              <a:rPr lang="en-US" dirty="0" smtClean="0"/>
              <a:t>Other Death Benefits </a:t>
            </a:r>
            <a:r>
              <a:rPr lang="en-US" sz="2400" dirty="0" smtClean="0"/>
              <a:t>- </a:t>
            </a:r>
            <a:r>
              <a:rPr lang="en-US" dirty="0" smtClean="0"/>
              <a:t>These are provided through the Teacher Retirement Program and depend on years of service and age. For example persons under 60 years of age with from 1 to 25 years of service will receive death benefits consisting of their total retirement contributions and total earned interest plus an amount equal to the previous year's salary.</a:t>
            </a:r>
          </a:p>
          <a:p>
            <a:pPr>
              <a:buNone/>
            </a:pPr>
            <a:r>
              <a:rPr lang="en-US" sz="2400" dirty="0" smtClean="0"/>
              <a:t>-</a:t>
            </a:r>
          </a:p>
          <a:p>
            <a:pPr>
              <a:buNone/>
            </a:pP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liability</a:t>
            </a:r>
            <a:endParaRPr lang="en-US" dirty="0"/>
          </a:p>
        </p:txBody>
      </p:sp>
      <p:sp>
        <p:nvSpPr>
          <p:cNvPr id="3" name="Content Placeholder 2"/>
          <p:cNvSpPr>
            <a:spLocks noGrp="1"/>
          </p:cNvSpPr>
          <p:nvPr>
            <p:ph idx="1"/>
          </p:nvPr>
        </p:nvSpPr>
        <p:spPr/>
        <p:txBody>
          <a:bodyPr/>
          <a:lstStyle/>
          <a:p>
            <a:pPr>
              <a:buNone/>
            </a:pPr>
            <a:r>
              <a:rPr lang="en-US" dirty="0" smtClean="0"/>
              <a:t>  </a:t>
            </a:r>
          </a:p>
          <a:p>
            <a:pPr>
              <a:buNone/>
            </a:pPr>
            <a:r>
              <a:rPr lang="en-US" dirty="0" smtClean="0"/>
              <a:t>   The Board of Education protects every professional staff member by providing a blanket liability policy which covers up to $5,000,000.</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z="4800" i="1" dirty="0">
                <a:latin typeface="Garamond" pitchFamily="18" charset="0"/>
              </a:rPr>
              <a:t>Retirement</a:t>
            </a:r>
          </a:p>
        </p:txBody>
      </p:sp>
      <p:sp>
        <p:nvSpPr>
          <p:cNvPr id="78851" name="Rectangle 3"/>
          <p:cNvSpPr>
            <a:spLocks noGrp="1" noChangeArrowheads="1"/>
          </p:cNvSpPr>
          <p:nvPr>
            <p:ph type="body" idx="1"/>
          </p:nvPr>
        </p:nvSpPr>
        <p:spPr/>
        <p:txBody>
          <a:bodyPr/>
          <a:lstStyle/>
          <a:p>
            <a:r>
              <a:rPr lang="en-US" dirty="0"/>
              <a:t>Teachers’ Retirement </a:t>
            </a:r>
            <a:r>
              <a:rPr lang="en-US" dirty="0" smtClean="0"/>
              <a:t>System – Tier 1</a:t>
            </a:r>
            <a:endParaRPr lang="en-US" dirty="0"/>
          </a:p>
          <a:p>
            <a:pPr>
              <a:buFont typeface="Wingdings" pitchFamily="2" charset="2"/>
              <a:buNone/>
            </a:pPr>
            <a:endParaRPr lang="en-US" dirty="0"/>
          </a:p>
          <a:p>
            <a:pPr lvl="1"/>
            <a:r>
              <a:rPr lang="en-US" dirty="0"/>
              <a:t>10 years service – retire at age sixty</a:t>
            </a:r>
          </a:p>
          <a:p>
            <a:pPr lvl="1">
              <a:buFontTx/>
              <a:buNone/>
            </a:pPr>
            <a:endParaRPr lang="en-US" dirty="0"/>
          </a:p>
          <a:p>
            <a:pPr lvl="1"/>
            <a:r>
              <a:rPr lang="en-US" dirty="0"/>
              <a:t>25 years service – retire at any </a:t>
            </a:r>
            <a:r>
              <a:rPr lang="en-US" dirty="0" smtClean="0"/>
              <a:t>age</a:t>
            </a:r>
          </a:p>
          <a:p>
            <a:pPr lvl="1"/>
            <a:endParaRPr lang="en-US" dirty="0"/>
          </a:p>
          <a:p>
            <a:pPr lvl="1"/>
            <a:r>
              <a:rPr lang="en-US" sz="2400" dirty="0" smtClean="0"/>
              <a:t>After just 10 years of service you become “vested” in the Teacher’s Retirement System.  Sick leave can be used to determine years of creditable service for retirement purposes.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Garamond" pitchFamily="18" charset="0"/>
              </a:rPr>
              <a:t>Retirement</a:t>
            </a:r>
            <a:endParaRPr lang="en-US" dirty="0"/>
          </a:p>
        </p:txBody>
      </p:sp>
      <p:sp>
        <p:nvSpPr>
          <p:cNvPr id="3" name="Content Placeholder 2"/>
          <p:cNvSpPr>
            <a:spLocks noGrp="1"/>
          </p:cNvSpPr>
          <p:nvPr>
            <p:ph idx="1"/>
          </p:nvPr>
        </p:nvSpPr>
        <p:spPr/>
        <p:txBody>
          <a:bodyPr/>
          <a:lstStyle/>
          <a:p>
            <a:r>
              <a:rPr lang="en-US" dirty="0"/>
              <a:t>Teachers’ Retirement System – Tier </a:t>
            </a:r>
            <a:r>
              <a:rPr lang="en-US" dirty="0" smtClean="0"/>
              <a:t>2</a:t>
            </a:r>
            <a:endParaRPr lang="en-US" dirty="0"/>
          </a:p>
          <a:p>
            <a:pPr>
              <a:buNone/>
            </a:pPr>
            <a:endParaRPr lang="en-US" dirty="0"/>
          </a:p>
          <a:p>
            <a:pPr lvl="1"/>
            <a:r>
              <a:rPr lang="en-US" dirty="0"/>
              <a:t>10 years service – retire at age </a:t>
            </a:r>
            <a:r>
              <a:rPr lang="en-US" dirty="0" smtClean="0"/>
              <a:t>sixty-two</a:t>
            </a:r>
            <a:endParaRPr lang="en-US" dirty="0"/>
          </a:p>
          <a:p>
            <a:pPr lvl="1">
              <a:buFontTx/>
              <a:buNone/>
            </a:pPr>
            <a:endParaRPr lang="en-US" dirty="0"/>
          </a:p>
          <a:p>
            <a:pPr lvl="1"/>
            <a:r>
              <a:rPr lang="en-US" dirty="0" smtClean="0"/>
              <a:t>30 </a:t>
            </a:r>
            <a:r>
              <a:rPr lang="en-US" dirty="0"/>
              <a:t>years service – retire at any age</a:t>
            </a:r>
          </a:p>
          <a:p>
            <a:pPr lvl="1"/>
            <a:endParaRPr lang="en-US" dirty="0"/>
          </a:p>
          <a:p>
            <a:pPr lvl="1"/>
            <a:r>
              <a:rPr lang="en-US" sz="2400" dirty="0"/>
              <a:t>After just 10 years of service you become “vested” in the Teacher’s Retirement System.  </a:t>
            </a:r>
            <a:r>
              <a:rPr lang="en-US" sz="2400" dirty="0" smtClean="0"/>
              <a:t>Tier 2 employees cannot use accumulated sick leave in determining their amount of  creditable service.</a:t>
            </a:r>
            <a:endParaRPr lang="en-US" dirty="0"/>
          </a:p>
        </p:txBody>
      </p:sp>
    </p:spTree>
    <p:extLst>
      <p:ext uri="{BB962C8B-B14F-4D97-AF65-F5344CB8AC3E}">
        <p14:creationId xmlns:p14="http://schemas.microsoft.com/office/powerpoint/2010/main" val="34827116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Garamond" pitchFamily="18" charset="0"/>
              </a:rPr>
              <a:t>Retirement</a:t>
            </a:r>
            <a:endParaRPr lang="en-US" dirty="0"/>
          </a:p>
        </p:txBody>
      </p:sp>
      <p:sp>
        <p:nvSpPr>
          <p:cNvPr id="3" name="Content Placeholder 2"/>
          <p:cNvSpPr>
            <a:spLocks noGrp="1"/>
          </p:cNvSpPr>
          <p:nvPr>
            <p:ph idx="1"/>
          </p:nvPr>
        </p:nvSpPr>
        <p:spPr/>
        <p:txBody>
          <a:bodyPr/>
          <a:lstStyle/>
          <a:p>
            <a:pPr marL="342900" lvl="1" indent="-342900">
              <a:buClr>
                <a:schemeClr val="hlink"/>
              </a:buClr>
              <a:buSzPct val="90000"/>
              <a:buBlip>
                <a:blip r:embed="rId2"/>
              </a:buBlip>
            </a:pPr>
            <a:r>
              <a:rPr lang="en-US" dirty="0"/>
              <a:t>If you terminate employment you will have the option to withdraw your contributions from the retirement system.  Doing so will zero out all service credit for your account.</a:t>
            </a:r>
          </a:p>
          <a:p>
            <a:r>
              <a:rPr lang="en-US" sz="2800" dirty="0" smtClean="0"/>
              <a:t>If you decide to withdraw your contributions before tens years have passed, you will only receive the contributions that were withheld from your salary, less taxes.  You are not eligible or entitled to any contributions made by the board of education unless you have more than ten years of service.</a:t>
            </a:r>
            <a:endParaRPr lang="en-US" sz="2800" dirty="0"/>
          </a:p>
        </p:txBody>
      </p:sp>
    </p:spTree>
    <p:extLst>
      <p:ext uri="{BB962C8B-B14F-4D97-AF65-F5344CB8AC3E}">
        <p14:creationId xmlns:p14="http://schemas.microsoft.com/office/powerpoint/2010/main" val="3862793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4" name="Text Box 8"/>
          <p:cNvSpPr txBox="1">
            <a:spLocks noChangeArrowheads="1"/>
          </p:cNvSpPr>
          <p:nvPr/>
        </p:nvSpPr>
        <p:spPr bwMode="auto">
          <a:xfrm>
            <a:off x="3276600" y="990600"/>
            <a:ext cx="5410200" cy="366713"/>
          </a:xfrm>
          <a:prstGeom prst="rect">
            <a:avLst/>
          </a:prstGeom>
          <a:noFill/>
          <a:ln w="9525">
            <a:noFill/>
            <a:miter lim="800000"/>
            <a:headEnd/>
            <a:tailEnd/>
          </a:ln>
          <a:effectLst/>
        </p:spPr>
        <p:txBody>
          <a:bodyPr>
            <a:spAutoFit/>
          </a:bodyPr>
          <a:lstStyle/>
          <a:p>
            <a:pPr>
              <a:spcBef>
                <a:spcPct val="50000"/>
              </a:spcBef>
            </a:pPr>
            <a:r>
              <a:rPr lang="en-US" b="1" u="sng" dirty="0">
                <a:solidFill>
                  <a:srgbClr val="000000"/>
                </a:solidFill>
                <a:latin typeface="Arial Black" pitchFamily="34" charset="0"/>
              </a:rPr>
              <a:t>http</a:t>
            </a:r>
            <a:r>
              <a:rPr lang="en-US" b="1" u="sng" dirty="0" smtClean="0">
                <a:solidFill>
                  <a:srgbClr val="000000"/>
                </a:solidFill>
                <a:latin typeface="Arial Black" pitchFamily="34" charset="0"/>
              </a:rPr>
              <a:t>:/www.rsa-al.gov/PEEHIP/peehip.html</a:t>
            </a:r>
            <a:r>
              <a:rPr lang="en-US" dirty="0" smtClean="0"/>
              <a:t> </a:t>
            </a:r>
            <a:endParaRPr lang="en-US" dirty="0"/>
          </a:p>
        </p:txBody>
      </p:sp>
      <p:sp>
        <p:nvSpPr>
          <p:cNvPr id="8" name="Left Arrow 7"/>
          <p:cNvSpPr/>
          <p:nvPr/>
        </p:nvSpPr>
        <p:spPr bwMode="auto">
          <a:xfrm>
            <a:off x="1981200" y="5181600"/>
            <a:ext cx="76200" cy="45719"/>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Left Arrow 8"/>
          <p:cNvSpPr/>
          <p:nvPr/>
        </p:nvSpPr>
        <p:spPr bwMode="auto">
          <a:xfrm>
            <a:off x="2057400" y="5181600"/>
            <a:ext cx="45719" cy="45719"/>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2" name="Picture 1"/>
          <p:cNvPicPr>
            <a:picLocks noChangeAspect="1"/>
          </p:cNvPicPr>
          <p:nvPr/>
        </p:nvPicPr>
        <p:blipFill>
          <a:blip r:embed="rId3"/>
          <a:stretch>
            <a:fillRect/>
          </a:stretch>
        </p:blipFill>
        <p:spPr>
          <a:xfrm>
            <a:off x="13447" y="0"/>
            <a:ext cx="9372600" cy="7114209"/>
          </a:xfrm>
          <a:prstGeom prst="rect">
            <a:avLst/>
          </a:prstGeom>
        </p:spPr>
      </p:pic>
      <p:sp>
        <p:nvSpPr>
          <p:cNvPr id="10" name="Left Arrow 9"/>
          <p:cNvSpPr/>
          <p:nvPr/>
        </p:nvSpPr>
        <p:spPr bwMode="auto">
          <a:xfrm>
            <a:off x="8677835" y="457200"/>
            <a:ext cx="2362200" cy="609600"/>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4"/>
          <p:cNvPicPr>
            <a:picLocks noChangeAspect="1"/>
          </p:cNvPicPr>
          <p:nvPr/>
        </p:nvPicPr>
        <p:blipFill>
          <a:blip r:embed="rId2"/>
          <a:stretch>
            <a:fillRect/>
          </a:stretch>
        </p:blipFill>
        <p:spPr>
          <a:xfrm>
            <a:off x="310095" y="457200"/>
            <a:ext cx="8523809" cy="5791200"/>
          </a:xfrm>
          <a:prstGeom prst="rect">
            <a:avLst/>
          </a:prstGeom>
        </p:spPr>
      </p:pic>
      <p:pic>
        <p:nvPicPr>
          <p:cNvPr id="7" name="Content Placeholder 6"/>
          <p:cNvPicPr>
            <a:picLocks noGrp="1" noChangeAspect="1"/>
          </p:cNvPicPr>
          <p:nvPr>
            <p:ph idx="1"/>
          </p:nvPr>
        </p:nvPicPr>
        <p:blipFill>
          <a:blip r:embed="rId3"/>
          <a:stretch>
            <a:fillRect/>
          </a:stretch>
        </p:blipFill>
        <p:spPr>
          <a:xfrm>
            <a:off x="6207569" y="3730267"/>
            <a:ext cx="2590476" cy="3114286"/>
          </a:xfrm>
          <a:prstGeom prst="rect">
            <a:avLst/>
          </a:prstGeom>
        </p:spPr>
      </p:pic>
    </p:spTree>
    <p:extLst>
      <p:ext uri="{BB962C8B-B14F-4D97-AF65-F5344CB8AC3E}">
        <p14:creationId xmlns:p14="http://schemas.microsoft.com/office/powerpoint/2010/main" val="9313250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7238" y="644525"/>
            <a:ext cx="8609524" cy="5486400"/>
          </a:xfrm>
          <a:prstGeom prst="rect">
            <a:avLst/>
          </a:prstGeom>
        </p:spPr>
      </p:pic>
    </p:spTree>
    <p:extLst>
      <p:ext uri="{BB962C8B-B14F-4D97-AF65-F5344CB8AC3E}">
        <p14:creationId xmlns:p14="http://schemas.microsoft.com/office/powerpoint/2010/main" val="17196726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381001" y="381000"/>
            <a:ext cx="8305799" cy="6019800"/>
          </a:xfrm>
          <a:prstGeom prst="rect">
            <a:avLst/>
          </a:prstGeom>
        </p:spPr>
      </p:pic>
      <p:sp>
        <p:nvSpPr>
          <p:cNvPr id="5" name="Rectangle 4"/>
          <p:cNvSpPr/>
          <p:nvPr/>
        </p:nvSpPr>
        <p:spPr bwMode="auto">
          <a:xfrm>
            <a:off x="6096000" y="573741"/>
            <a:ext cx="914400" cy="11205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8452285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sz="4800" i="1">
                <a:latin typeface="Garamond" pitchFamily="18" charset="0"/>
              </a:rPr>
              <a:t>Types of Leave</a:t>
            </a:r>
          </a:p>
        </p:txBody>
      </p:sp>
      <p:sp>
        <p:nvSpPr>
          <p:cNvPr id="79875" name="Rectangle 3"/>
          <p:cNvSpPr>
            <a:spLocks noGrp="1" noChangeArrowheads="1"/>
          </p:cNvSpPr>
          <p:nvPr>
            <p:ph type="body" idx="1"/>
          </p:nvPr>
        </p:nvSpPr>
        <p:spPr/>
        <p:txBody>
          <a:bodyPr/>
          <a:lstStyle/>
          <a:p>
            <a:pPr>
              <a:lnSpc>
                <a:spcPct val="80000"/>
              </a:lnSpc>
            </a:pPr>
            <a:r>
              <a:rPr lang="en-US" sz="2800" u="sng" dirty="0"/>
              <a:t>Professional Leave</a:t>
            </a:r>
          </a:p>
          <a:p>
            <a:pPr lvl="1">
              <a:lnSpc>
                <a:spcPct val="80000"/>
              </a:lnSpc>
            </a:pPr>
            <a:r>
              <a:rPr lang="en-US" sz="2400" dirty="0"/>
              <a:t>Coordinate with the school principal</a:t>
            </a:r>
          </a:p>
          <a:p>
            <a:pPr lvl="1">
              <a:lnSpc>
                <a:spcPct val="80000"/>
              </a:lnSpc>
              <a:buFontTx/>
              <a:buNone/>
            </a:pPr>
            <a:endParaRPr lang="en-US" sz="2400" dirty="0"/>
          </a:p>
          <a:p>
            <a:pPr>
              <a:lnSpc>
                <a:spcPct val="80000"/>
              </a:lnSpc>
            </a:pPr>
            <a:r>
              <a:rPr lang="en-US" sz="2800" u="sng" dirty="0"/>
              <a:t>Jury Duty</a:t>
            </a:r>
          </a:p>
          <a:p>
            <a:pPr lvl="1">
              <a:lnSpc>
                <a:spcPct val="80000"/>
              </a:lnSpc>
            </a:pPr>
            <a:r>
              <a:rPr lang="en-US" sz="2400" dirty="0"/>
              <a:t>Coordinate with the school principal</a:t>
            </a:r>
          </a:p>
          <a:p>
            <a:pPr lvl="1">
              <a:lnSpc>
                <a:spcPct val="80000"/>
              </a:lnSpc>
            </a:pPr>
            <a:r>
              <a:rPr lang="en-US" sz="2400" dirty="0"/>
              <a:t>Attendance certificate required</a:t>
            </a:r>
          </a:p>
          <a:p>
            <a:pPr lvl="1">
              <a:lnSpc>
                <a:spcPct val="80000"/>
              </a:lnSpc>
              <a:buFontTx/>
              <a:buNone/>
            </a:pPr>
            <a:endParaRPr lang="en-US" sz="2400" dirty="0"/>
          </a:p>
          <a:p>
            <a:pPr>
              <a:lnSpc>
                <a:spcPct val="80000"/>
              </a:lnSpc>
            </a:pPr>
            <a:r>
              <a:rPr lang="en-US" sz="2800" u="sng" dirty="0"/>
              <a:t>Maternity / Paternal / Medical Leave</a:t>
            </a:r>
          </a:p>
          <a:p>
            <a:pPr lvl="1">
              <a:lnSpc>
                <a:spcPct val="80000"/>
              </a:lnSpc>
            </a:pPr>
            <a:r>
              <a:rPr lang="en-US" sz="2400" dirty="0"/>
              <a:t>Notify school principal</a:t>
            </a:r>
          </a:p>
          <a:p>
            <a:pPr lvl="1">
              <a:lnSpc>
                <a:spcPct val="80000"/>
              </a:lnSpc>
            </a:pPr>
            <a:r>
              <a:rPr lang="en-US" sz="2400" dirty="0"/>
              <a:t>Notify </a:t>
            </a:r>
            <a:r>
              <a:rPr lang="en-US" sz="2400" dirty="0" smtClean="0"/>
              <a:t>Dr. Barlow, Dr. Cole &amp; Ms. Parker</a:t>
            </a:r>
            <a:endParaRPr lang="en-US" sz="2400" dirty="0"/>
          </a:p>
          <a:p>
            <a:pPr lvl="1">
              <a:lnSpc>
                <a:spcPct val="80000"/>
              </a:lnSpc>
            </a:pPr>
            <a:r>
              <a:rPr lang="en-US" sz="2400" dirty="0" smtClean="0"/>
              <a:t>FMLA eligible if employed / worked &gt; 1260 hours</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sz="4800" i="1">
                <a:latin typeface="Garamond" pitchFamily="18" charset="0"/>
              </a:rPr>
              <a:t>Types of Leave</a:t>
            </a:r>
          </a:p>
        </p:txBody>
      </p:sp>
      <p:sp>
        <p:nvSpPr>
          <p:cNvPr id="80899" name="Rectangle 3"/>
          <p:cNvSpPr>
            <a:spLocks noGrp="1" noChangeArrowheads="1"/>
          </p:cNvSpPr>
          <p:nvPr>
            <p:ph type="body" idx="1"/>
          </p:nvPr>
        </p:nvSpPr>
        <p:spPr/>
        <p:txBody>
          <a:bodyPr/>
          <a:lstStyle/>
          <a:p>
            <a:pPr>
              <a:lnSpc>
                <a:spcPct val="90000"/>
              </a:lnSpc>
            </a:pPr>
            <a:r>
              <a:rPr lang="en-US" sz="2400" u="sng"/>
              <a:t>Vacation Leave</a:t>
            </a:r>
          </a:p>
          <a:p>
            <a:pPr lvl="1">
              <a:lnSpc>
                <a:spcPct val="90000"/>
              </a:lnSpc>
            </a:pPr>
            <a:r>
              <a:rPr lang="en-US" sz="2000"/>
              <a:t>12 month employees only</a:t>
            </a:r>
          </a:p>
          <a:p>
            <a:pPr lvl="1">
              <a:lnSpc>
                <a:spcPct val="90000"/>
              </a:lnSpc>
            </a:pPr>
            <a:r>
              <a:rPr lang="en-US" sz="2000"/>
              <a:t>10 years service or less earn 10 days / year</a:t>
            </a:r>
          </a:p>
          <a:p>
            <a:pPr lvl="1">
              <a:lnSpc>
                <a:spcPct val="90000"/>
              </a:lnSpc>
            </a:pPr>
            <a:r>
              <a:rPr lang="en-US" sz="2000"/>
              <a:t>11 years service or more earn 15 days / year</a:t>
            </a:r>
          </a:p>
          <a:p>
            <a:pPr lvl="1">
              <a:lnSpc>
                <a:spcPct val="90000"/>
              </a:lnSpc>
              <a:buFontTx/>
              <a:buNone/>
            </a:pPr>
            <a:endParaRPr lang="en-US" sz="2000"/>
          </a:p>
          <a:p>
            <a:pPr>
              <a:lnSpc>
                <a:spcPct val="90000"/>
              </a:lnSpc>
            </a:pPr>
            <a:r>
              <a:rPr lang="en-US" sz="2400" u="sng"/>
              <a:t>Personal Leave</a:t>
            </a:r>
            <a:r>
              <a:rPr lang="en-US" sz="2400"/>
              <a:t> – all employees</a:t>
            </a:r>
            <a:endParaRPr lang="en-US" sz="2400" u="sng"/>
          </a:p>
          <a:p>
            <a:pPr lvl="1">
              <a:lnSpc>
                <a:spcPct val="90000"/>
              </a:lnSpc>
            </a:pPr>
            <a:r>
              <a:rPr lang="en-US" sz="2000"/>
              <a:t>15 years service or less earn 3 days / year</a:t>
            </a:r>
          </a:p>
          <a:p>
            <a:pPr lvl="1">
              <a:lnSpc>
                <a:spcPct val="90000"/>
              </a:lnSpc>
            </a:pPr>
            <a:r>
              <a:rPr lang="en-US" sz="2000"/>
              <a:t>16 years service or more earn 4 days / year</a:t>
            </a:r>
          </a:p>
          <a:p>
            <a:pPr lvl="1">
              <a:lnSpc>
                <a:spcPct val="90000"/>
              </a:lnSpc>
            </a:pPr>
            <a:r>
              <a:rPr lang="en-US" sz="2000"/>
              <a:t>Balance not used in July converted to sick leave</a:t>
            </a:r>
          </a:p>
          <a:p>
            <a:pPr lvl="1">
              <a:lnSpc>
                <a:spcPct val="90000"/>
              </a:lnSpc>
              <a:buFontTx/>
              <a:buNone/>
            </a:pPr>
            <a:endParaRPr lang="en-US" sz="2000"/>
          </a:p>
          <a:p>
            <a:pPr>
              <a:lnSpc>
                <a:spcPct val="90000"/>
              </a:lnSpc>
            </a:pPr>
            <a:r>
              <a:rPr lang="en-US" sz="2400" u="sng"/>
              <a:t>Sick Leave</a:t>
            </a:r>
            <a:r>
              <a:rPr lang="en-US" sz="2400"/>
              <a:t> – all employees</a:t>
            </a:r>
            <a:endParaRPr lang="en-US" sz="2400" u="sng"/>
          </a:p>
          <a:p>
            <a:pPr lvl="1">
              <a:lnSpc>
                <a:spcPct val="90000"/>
              </a:lnSpc>
            </a:pPr>
            <a:r>
              <a:rPr lang="en-US" sz="2000"/>
              <a:t>Earned at one day per month contracted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sz="4800" i="1">
                <a:latin typeface="Garamond" pitchFamily="18" charset="0"/>
              </a:rPr>
              <a:t>Importance of Sick Leave</a:t>
            </a:r>
          </a:p>
        </p:txBody>
      </p:sp>
      <p:sp>
        <p:nvSpPr>
          <p:cNvPr id="81923" name="Rectangle 3"/>
          <p:cNvSpPr>
            <a:spLocks noGrp="1" noChangeArrowheads="1"/>
          </p:cNvSpPr>
          <p:nvPr>
            <p:ph type="body" idx="1"/>
          </p:nvPr>
        </p:nvSpPr>
        <p:spPr>
          <a:xfrm>
            <a:off x="457200" y="1905000"/>
            <a:ext cx="8229600" cy="3733800"/>
          </a:xfrm>
        </p:spPr>
        <p:txBody>
          <a:bodyPr/>
          <a:lstStyle/>
          <a:p>
            <a:r>
              <a:rPr lang="en-US" dirty="0"/>
              <a:t>Sick Leave may be accumulated and applied toward service credit at </a:t>
            </a:r>
            <a:r>
              <a:rPr lang="en-US" dirty="0" smtClean="0"/>
              <a:t>retirement for employees hired before 01/01/2013.</a:t>
            </a:r>
            <a:endParaRPr lang="en-US" dirty="0"/>
          </a:p>
          <a:p>
            <a:endParaRPr lang="en-US" dirty="0"/>
          </a:p>
          <a:p>
            <a:r>
              <a:rPr lang="en-US" dirty="0"/>
              <a:t>Sick Leave may be used when</a:t>
            </a:r>
          </a:p>
          <a:p>
            <a:pPr lvl="1"/>
            <a:r>
              <a:rPr lang="en-US" sz="2200" dirty="0"/>
              <a:t>An employee is ill or has suffered bodily injury.</a:t>
            </a:r>
          </a:p>
          <a:p>
            <a:pPr lvl="1"/>
            <a:r>
              <a:rPr lang="en-US" sz="2200" dirty="0"/>
              <a:t>A member of the employee’s immediate family is ill.</a:t>
            </a:r>
          </a:p>
          <a:p>
            <a:pPr lvl="1"/>
            <a:r>
              <a:rPr lang="en-US" sz="2200" dirty="0"/>
              <a:t>A death has occurred in the employee’s immediate family.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z="4800" i="1">
                <a:latin typeface="Garamond" pitchFamily="18" charset="0"/>
              </a:rPr>
              <a:t>Sick Leave Bank</a:t>
            </a:r>
          </a:p>
        </p:txBody>
      </p:sp>
      <p:sp>
        <p:nvSpPr>
          <p:cNvPr id="82947" name="Rectangle 3"/>
          <p:cNvSpPr>
            <a:spLocks noGrp="1" noChangeArrowheads="1"/>
          </p:cNvSpPr>
          <p:nvPr>
            <p:ph type="body" idx="1"/>
          </p:nvPr>
        </p:nvSpPr>
        <p:spPr/>
        <p:txBody>
          <a:bodyPr/>
          <a:lstStyle/>
          <a:p>
            <a:pPr>
              <a:lnSpc>
                <a:spcPct val="90000"/>
              </a:lnSpc>
            </a:pPr>
            <a:r>
              <a:rPr lang="en-US" sz="2800" dirty="0"/>
              <a:t>Commit two (2) days to the bank to become a member.</a:t>
            </a:r>
          </a:p>
          <a:p>
            <a:pPr>
              <a:lnSpc>
                <a:spcPct val="90000"/>
              </a:lnSpc>
              <a:buFont typeface="Wingdings" pitchFamily="2" charset="2"/>
              <a:buNone/>
            </a:pPr>
            <a:endParaRPr lang="en-US" sz="2800" dirty="0"/>
          </a:p>
          <a:p>
            <a:pPr>
              <a:lnSpc>
                <a:spcPct val="90000"/>
              </a:lnSpc>
            </a:pPr>
            <a:r>
              <a:rPr lang="en-US" sz="2800" dirty="0"/>
              <a:t>Eligible to give or receive donations in case of catastrophic illness.</a:t>
            </a:r>
          </a:p>
          <a:p>
            <a:pPr>
              <a:lnSpc>
                <a:spcPct val="90000"/>
              </a:lnSpc>
              <a:buFont typeface="Wingdings" pitchFamily="2" charset="2"/>
              <a:buNone/>
            </a:pPr>
            <a:endParaRPr lang="en-US" sz="2800" dirty="0"/>
          </a:p>
          <a:p>
            <a:pPr>
              <a:lnSpc>
                <a:spcPct val="90000"/>
              </a:lnSpc>
            </a:pPr>
            <a:r>
              <a:rPr lang="en-US" sz="2800" dirty="0"/>
              <a:t>Borrow a maximum of fifteen (15) days against future days earned.</a:t>
            </a:r>
          </a:p>
          <a:p>
            <a:pPr lvl="1">
              <a:lnSpc>
                <a:spcPct val="90000"/>
              </a:lnSpc>
            </a:pPr>
            <a:r>
              <a:rPr lang="en-US" sz="2400" dirty="0"/>
              <a:t>An approved loan application is required.</a:t>
            </a:r>
          </a:p>
          <a:p>
            <a:pPr lvl="1">
              <a:lnSpc>
                <a:spcPct val="90000"/>
              </a:lnSpc>
            </a:pPr>
            <a:r>
              <a:rPr lang="en-US" sz="2400" dirty="0"/>
              <a:t>Submit loan request to </a:t>
            </a:r>
            <a:r>
              <a:rPr lang="en-US" sz="2400" dirty="0" smtClean="0"/>
              <a:t>Dr. Cole.</a:t>
            </a:r>
            <a:endParaRPr lang="en-US" sz="2400" dirty="0"/>
          </a:p>
          <a:p>
            <a:pPr lvl="1">
              <a:lnSpc>
                <a:spcPct val="90000"/>
              </a:lnSpc>
              <a:buFontTx/>
              <a:buNone/>
            </a:pP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Job Injury</a:t>
            </a:r>
            <a:endParaRPr lang="en-US" dirty="0"/>
          </a:p>
        </p:txBody>
      </p:sp>
      <p:sp>
        <p:nvSpPr>
          <p:cNvPr id="3" name="Content Placeholder 2"/>
          <p:cNvSpPr>
            <a:spLocks noGrp="1"/>
          </p:cNvSpPr>
          <p:nvPr>
            <p:ph idx="1"/>
          </p:nvPr>
        </p:nvSpPr>
        <p:spPr/>
        <p:txBody>
          <a:bodyPr/>
          <a:lstStyle/>
          <a:p>
            <a:endParaRPr lang="en-US" smtClean="0"/>
          </a:p>
          <a:p>
            <a:r>
              <a:rPr lang="en-US" smtClean="0"/>
              <a:t>Report </a:t>
            </a:r>
            <a:r>
              <a:rPr lang="en-US" dirty="0" smtClean="0"/>
              <a:t>immediately to your Supervisor</a:t>
            </a:r>
          </a:p>
          <a:p>
            <a:r>
              <a:rPr lang="en-US" dirty="0" smtClean="0"/>
              <a:t>OJI report should be filled out within 24 hours</a:t>
            </a:r>
          </a:p>
          <a:p>
            <a:r>
              <a:rPr lang="en-US" dirty="0" smtClean="0"/>
              <a:t>Report should be sent to the CO to the attention of Karen Lusk-Smith</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4800" i="1">
                <a:latin typeface="Garamond" pitchFamily="18" charset="0"/>
              </a:rPr>
              <a:t>Employee Assistance Program</a:t>
            </a:r>
          </a:p>
        </p:txBody>
      </p:sp>
      <p:sp>
        <p:nvSpPr>
          <p:cNvPr id="83971" name="Rectangle 3"/>
          <p:cNvSpPr>
            <a:spLocks noGrp="1" noChangeArrowheads="1"/>
          </p:cNvSpPr>
          <p:nvPr>
            <p:ph type="body" idx="1"/>
          </p:nvPr>
        </p:nvSpPr>
        <p:spPr/>
        <p:txBody>
          <a:bodyPr/>
          <a:lstStyle/>
          <a:p>
            <a:pPr algn="ctr">
              <a:lnSpc>
                <a:spcPct val="90000"/>
              </a:lnSpc>
              <a:buFont typeface="Wingdings" pitchFamily="2" charset="2"/>
              <a:buNone/>
            </a:pPr>
            <a:r>
              <a:rPr lang="en-US" sz="2800"/>
              <a:t>The Employee Assistance Program </a:t>
            </a:r>
          </a:p>
          <a:p>
            <a:pPr algn="ctr">
              <a:lnSpc>
                <a:spcPct val="90000"/>
              </a:lnSpc>
              <a:buFont typeface="Wingdings" pitchFamily="2" charset="2"/>
              <a:buNone/>
            </a:pPr>
            <a:r>
              <a:rPr lang="en-US" sz="2800"/>
              <a:t>is a confidential assessment, </a:t>
            </a:r>
          </a:p>
          <a:p>
            <a:pPr algn="ctr">
              <a:lnSpc>
                <a:spcPct val="90000"/>
              </a:lnSpc>
              <a:buFont typeface="Wingdings" pitchFamily="2" charset="2"/>
              <a:buNone/>
            </a:pPr>
            <a:r>
              <a:rPr lang="en-US" sz="2800"/>
              <a:t>counseling, and referral service </a:t>
            </a:r>
          </a:p>
          <a:p>
            <a:pPr algn="ctr">
              <a:lnSpc>
                <a:spcPct val="90000"/>
              </a:lnSpc>
              <a:buFont typeface="Wingdings" pitchFamily="2" charset="2"/>
              <a:buNone/>
            </a:pPr>
            <a:r>
              <a:rPr lang="en-US" sz="2800"/>
              <a:t>provided free of charge to all employees</a:t>
            </a:r>
          </a:p>
          <a:p>
            <a:pPr algn="ctr">
              <a:lnSpc>
                <a:spcPct val="90000"/>
              </a:lnSpc>
              <a:buFont typeface="Wingdings" pitchFamily="2" charset="2"/>
              <a:buNone/>
            </a:pPr>
            <a:r>
              <a:rPr lang="en-US" sz="2800"/>
              <a:t>who may need help in the following areas.</a:t>
            </a:r>
          </a:p>
          <a:p>
            <a:pPr algn="ctr">
              <a:lnSpc>
                <a:spcPct val="90000"/>
              </a:lnSpc>
              <a:buFont typeface="Wingdings" pitchFamily="2" charset="2"/>
              <a:buNone/>
            </a:pPr>
            <a:endParaRPr lang="en-US" sz="1400"/>
          </a:p>
          <a:p>
            <a:pPr algn="ctr">
              <a:lnSpc>
                <a:spcPct val="90000"/>
              </a:lnSpc>
              <a:buFont typeface="Wingdings" pitchFamily="2" charset="2"/>
              <a:buNone/>
            </a:pPr>
            <a:r>
              <a:rPr lang="en-US" sz="2800"/>
              <a:t>Marital and family issues;</a:t>
            </a:r>
          </a:p>
          <a:p>
            <a:pPr algn="ctr">
              <a:lnSpc>
                <a:spcPct val="90000"/>
              </a:lnSpc>
              <a:buFont typeface="Wingdings" pitchFamily="2" charset="2"/>
              <a:buNone/>
            </a:pPr>
            <a:r>
              <a:rPr lang="en-US" sz="2800"/>
              <a:t>alcohol/drug-related issues; </a:t>
            </a:r>
          </a:p>
          <a:p>
            <a:pPr algn="ctr">
              <a:lnSpc>
                <a:spcPct val="90000"/>
              </a:lnSpc>
              <a:buFont typeface="Wingdings" pitchFamily="2" charset="2"/>
              <a:buNone/>
            </a:pPr>
            <a:r>
              <a:rPr lang="en-US" sz="2800"/>
              <a:t>stress related issues; emotional problems; financial difficulties; legal questions.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Garamond" pitchFamily="18" charset="0"/>
              </a:rPr>
              <a:t>Deferred Compensation Plans</a:t>
            </a:r>
            <a:endParaRPr lang="en-US" dirty="0"/>
          </a:p>
        </p:txBody>
      </p:sp>
      <p:sp>
        <p:nvSpPr>
          <p:cNvPr id="3" name="Content Placeholder 2"/>
          <p:cNvSpPr>
            <a:spLocks noGrp="1"/>
          </p:cNvSpPr>
          <p:nvPr>
            <p:ph idx="1"/>
          </p:nvPr>
        </p:nvSpPr>
        <p:spPr/>
        <p:txBody>
          <a:bodyPr/>
          <a:lstStyle/>
          <a:p>
            <a:r>
              <a:rPr lang="en-US" sz="1800" dirty="0" smtClean="0"/>
              <a:t>403B - Under this plan, employees may contribute as much as $18,000 (2017) of pre-tax income to an annuity each year. The contribution is automatically deducted from their paychecks.  By investing money in this way before taxes are paid, employees can reduce their current income tax burden. It is permissible to transfer accumulated funds, with no dollar limit, to other qualified IRA annuity plans.</a:t>
            </a:r>
          </a:p>
          <a:p>
            <a:pPr>
              <a:buNone/>
            </a:pPr>
            <a:r>
              <a:rPr lang="en-US" sz="1800" dirty="0" smtClean="0"/>
              <a:t> </a:t>
            </a:r>
          </a:p>
          <a:p>
            <a:r>
              <a:rPr lang="en-US" sz="1800" dirty="0" smtClean="0"/>
              <a:t>Once such an investment is made, the interest or dividends earned are only taxed as funds are withdrawn. Since the withdrawals are usually made after retirement when the participant is likely to be in a lower tax bracket, less tax is paid and funds accumulate faster.</a:t>
            </a:r>
          </a:p>
          <a:p>
            <a:pPr>
              <a:buNone/>
            </a:pPr>
            <a:r>
              <a:rPr lang="en-US" sz="1800" dirty="0" smtClean="0"/>
              <a:t> </a:t>
            </a:r>
          </a:p>
          <a:p>
            <a:r>
              <a:rPr lang="en-US" sz="1800" dirty="0" smtClean="0"/>
              <a:t>There are currently over 25 such investment options through four agencies: American Fidelity, NEA, VALIC, Lincoln Life.</a:t>
            </a:r>
          </a:p>
          <a:p>
            <a:pPr>
              <a:buNone/>
            </a:pPr>
            <a:r>
              <a:rPr lang="en-US" sz="1800" dirty="0" smtClean="0"/>
              <a:t> </a:t>
            </a:r>
          </a:p>
          <a:p>
            <a:pPr>
              <a:buNone/>
            </a:pPr>
            <a:endParaRPr lang="en-US" sz="14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Garamond" pitchFamily="18" charset="0"/>
              </a:rPr>
              <a:t>Deferred Compensation Plans</a:t>
            </a:r>
            <a:endParaRPr lang="en-US" dirty="0"/>
          </a:p>
        </p:txBody>
      </p:sp>
      <p:sp>
        <p:nvSpPr>
          <p:cNvPr id="3" name="Content Placeholder 2"/>
          <p:cNvSpPr>
            <a:spLocks noGrp="1"/>
          </p:cNvSpPr>
          <p:nvPr>
            <p:ph idx="1"/>
          </p:nvPr>
        </p:nvSpPr>
        <p:spPr/>
        <p:txBody>
          <a:bodyPr/>
          <a:lstStyle/>
          <a:p>
            <a:pPr>
              <a:buNone/>
            </a:pPr>
            <a:r>
              <a:rPr lang="en-US" sz="2400" dirty="0" smtClean="0"/>
              <a:t>RSA-1 - Using this plan, employees may elect to delay receiving a portion of their salary (may not exceed--if more than one 457 plan, combined deferrals must not exceed--$18,000 or $24,000  for employees age 50 or over) until some later determined date, usually after retirement.  The deferred income, which accumulates interest in a special fund, is not subject to federal income tax until distributed to the employee.</a:t>
            </a:r>
          </a:p>
          <a:p>
            <a:pPr>
              <a:buNone/>
            </a:pPr>
            <a:r>
              <a:rPr lang="en-US" sz="2400" dirty="0" smtClean="0"/>
              <a:t>    RSA-1 funds will be invested in the same type of investments and are subject to the same guidelines and limitations as applicable to investments made by the Teacher Retirement System.</a:t>
            </a:r>
          </a:p>
          <a:p>
            <a:endParaRPr lang="en-US" sz="2400" dirty="0" smtClean="0"/>
          </a:p>
          <a:p>
            <a:pPr>
              <a:buNone/>
            </a:pPr>
            <a:endParaRPr lang="en-US" sz="2400"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z="4800" i="1" dirty="0" smtClean="0">
                <a:latin typeface="Garamond" pitchFamily="18" charset="0"/>
              </a:rPr>
              <a:t>Flex </a:t>
            </a:r>
            <a:r>
              <a:rPr lang="en-US" sz="4800" i="1" dirty="0">
                <a:latin typeface="Garamond" pitchFamily="18" charset="0"/>
              </a:rPr>
              <a:t>Plan</a:t>
            </a:r>
          </a:p>
        </p:txBody>
      </p:sp>
      <p:sp>
        <p:nvSpPr>
          <p:cNvPr id="86019" name="Rectangle 3"/>
          <p:cNvSpPr>
            <a:spLocks noGrp="1" noChangeArrowheads="1"/>
          </p:cNvSpPr>
          <p:nvPr>
            <p:ph type="body" idx="1"/>
          </p:nvPr>
        </p:nvSpPr>
        <p:spPr/>
        <p:txBody>
          <a:bodyPr/>
          <a:lstStyle/>
          <a:p>
            <a:pPr algn="ctr">
              <a:buFont typeface="Wingdings" pitchFamily="2" charset="2"/>
              <a:buNone/>
            </a:pPr>
            <a:r>
              <a:rPr lang="en-US" sz="2800" dirty="0"/>
              <a:t>A cafeteria plan is a way to provide employees valuable benefits and tax savings.</a:t>
            </a:r>
          </a:p>
          <a:p>
            <a:pPr algn="ctr">
              <a:buFont typeface="Wingdings" pitchFamily="2" charset="2"/>
              <a:buNone/>
            </a:pPr>
            <a:endParaRPr lang="en-US" sz="1400" dirty="0"/>
          </a:p>
          <a:p>
            <a:pPr algn="ctr">
              <a:buFont typeface="Wingdings" pitchFamily="2" charset="2"/>
              <a:buNone/>
            </a:pPr>
            <a:r>
              <a:rPr lang="en-US" sz="2800" dirty="0"/>
              <a:t>Benefits under a café plan may include reimbursement of dependent care expenses </a:t>
            </a:r>
          </a:p>
          <a:p>
            <a:pPr algn="ctr">
              <a:buFont typeface="Wingdings" pitchFamily="2" charset="2"/>
              <a:buNone/>
            </a:pPr>
            <a:r>
              <a:rPr lang="en-US" sz="2800" dirty="0"/>
              <a:t>and medical expenses such as co-payments </a:t>
            </a:r>
          </a:p>
          <a:p>
            <a:pPr algn="ctr">
              <a:buFont typeface="Wingdings" pitchFamily="2" charset="2"/>
              <a:buNone/>
            </a:pPr>
            <a:r>
              <a:rPr lang="en-US" sz="2800" dirty="0"/>
              <a:t>and deductibles.</a:t>
            </a:r>
          </a:p>
          <a:p>
            <a:pPr algn="ctr">
              <a:buFont typeface="Wingdings" pitchFamily="2" charset="2"/>
              <a:buNone/>
            </a:pPr>
            <a:endParaRPr lang="en-US" sz="1400" dirty="0"/>
          </a:p>
          <a:p>
            <a:pPr algn="ctr">
              <a:buFont typeface="Wingdings" pitchFamily="2" charset="2"/>
              <a:buNone/>
            </a:pPr>
            <a:r>
              <a:rPr lang="en-US" sz="2800" dirty="0"/>
              <a:t>Also, very importantly, you always pay insurance premiums with pre-tax dollars.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z="4800" i="1" dirty="0" smtClean="0">
                <a:latin typeface="Garamond" pitchFamily="18" charset="0"/>
              </a:rPr>
              <a:t>Flex </a:t>
            </a:r>
            <a:r>
              <a:rPr lang="en-US" sz="4800" i="1" dirty="0">
                <a:latin typeface="Garamond" pitchFamily="18" charset="0"/>
              </a:rPr>
              <a:t>Plan</a:t>
            </a:r>
          </a:p>
        </p:txBody>
      </p:sp>
      <p:sp>
        <p:nvSpPr>
          <p:cNvPr id="87043" name="Rectangle 3"/>
          <p:cNvSpPr>
            <a:spLocks noGrp="1" noChangeArrowheads="1"/>
          </p:cNvSpPr>
          <p:nvPr>
            <p:ph type="body" idx="1"/>
          </p:nvPr>
        </p:nvSpPr>
        <p:spPr/>
        <p:txBody>
          <a:bodyPr/>
          <a:lstStyle/>
          <a:p>
            <a:r>
              <a:rPr lang="en-US" b="1" dirty="0"/>
              <a:t>Mandatory </a:t>
            </a:r>
            <a:r>
              <a:rPr lang="en-US" dirty="0" smtClean="0"/>
              <a:t>flex </a:t>
            </a:r>
            <a:r>
              <a:rPr lang="en-US" dirty="0"/>
              <a:t>plan</a:t>
            </a:r>
          </a:p>
          <a:p>
            <a:pPr lvl="1"/>
            <a:r>
              <a:rPr lang="en-US" dirty="0"/>
              <a:t>Will always include insurance premiums</a:t>
            </a:r>
          </a:p>
          <a:p>
            <a:pPr lvl="1">
              <a:buFontTx/>
              <a:buNone/>
            </a:pPr>
            <a:endParaRPr lang="en-US" dirty="0"/>
          </a:p>
          <a:p>
            <a:r>
              <a:rPr lang="en-US" b="1" dirty="0"/>
              <a:t>Voluntary</a:t>
            </a:r>
            <a:r>
              <a:rPr lang="en-US" dirty="0"/>
              <a:t> </a:t>
            </a:r>
            <a:r>
              <a:rPr lang="en-US" dirty="0" smtClean="0"/>
              <a:t>flex </a:t>
            </a:r>
            <a:r>
              <a:rPr lang="en-US" dirty="0"/>
              <a:t>plan</a:t>
            </a:r>
          </a:p>
          <a:p>
            <a:pPr lvl="1"/>
            <a:r>
              <a:rPr lang="en-US" dirty="0"/>
              <a:t>Dependent care / child care plans</a:t>
            </a:r>
          </a:p>
          <a:p>
            <a:pPr lvl="1"/>
            <a:r>
              <a:rPr lang="en-US" dirty="0"/>
              <a:t>Medical expense / reimbursement plans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sz="4800" i="1" dirty="0" smtClean="0">
                <a:latin typeface="Garamond" pitchFamily="18" charset="0"/>
              </a:rPr>
              <a:t>Open </a:t>
            </a:r>
            <a:r>
              <a:rPr lang="en-US" sz="4800" i="1" dirty="0">
                <a:latin typeface="Garamond" pitchFamily="18" charset="0"/>
              </a:rPr>
              <a:t>Enrollment</a:t>
            </a:r>
          </a:p>
        </p:txBody>
      </p:sp>
      <p:sp>
        <p:nvSpPr>
          <p:cNvPr id="89091" name="Rectangle 3"/>
          <p:cNvSpPr>
            <a:spLocks noGrp="1" noChangeArrowheads="1"/>
          </p:cNvSpPr>
          <p:nvPr>
            <p:ph type="body" idx="1"/>
          </p:nvPr>
        </p:nvSpPr>
        <p:spPr>
          <a:xfrm>
            <a:off x="457200" y="1717675"/>
            <a:ext cx="8229600" cy="4530725"/>
          </a:xfrm>
        </p:spPr>
        <p:txBody>
          <a:bodyPr/>
          <a:lstStyle/>
          <a:p>
            <a:r>
              <a:rPr lang="en-US" dirty="0"/>
              <a:t>Open Enrollment</a:t>
            </a:r>
          </a:p>
          <a:p>
            <a:pPr lvl="1"/>
            <a:r>
              <a:rPr lang="en-US" dirty="0"/>
              <a:t>The open enrollment deadline for the Flexible Spending Accounts is September 30</a:t>
            </a:r>
            <a:r>
              <a:rPr lang="en-US" baseline="30000" dirty="0"/>
              <a:t>th</a:t>
            </a:r>
            <a:r>
              <a:rPr lang="en-US" dirty="0"/>
              <a:t>, for an effective date of October 1</a:t>
            </a:r>
            <a:r>
              <a:rPr lang="en-US" baseline="30000" dirty="0"/>
              <a:t>st</a:t>
            </a:r>
            <a:r>
              <a:rPr lang="en-US" dirty="0"/>
              <a:t>.</a:t>
            </a:r>
          </a:p>
          <a:p>
            <a:pPr lvl="1">
              <a:buFontTx/>
              <a:buNone/>
            </a:pPr>
            <a:endParaRPr lang="en-US" sz="800" dirty="0"/>
          </a:p>
          <a:p>
            <a:pPr lvl="1"/>
            <a:r>
              <a:rPr lang="en-US" dirty="0"/>
              <a:t>Plan deductions start on the October payroll check.  Deductions end with the September payroll check of the following year.</a:t>
            </a:r>
          </a:p>
          <a:p>
            <a:pPr lvl="1">
              <a:buFontTx/>
              <a:buNone/>
            </a:pPr>
            <a:endParaRPr lang="en-US" sz="800" dirty="0"/>
          </a:p>
          <a:p>
            <a:pPr lvl="1"/>
            <a:r>
              <a:rPr lang="en-US" dirty="0"/>
              <a:t>All deductions are processed over 12 months.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9" name="Text Box 7"/>
          <p:cNvSpPr txBox="1">
            <a:spLocks noChangeArrowheads="1"/>
          </p:cNvSpPr>
          <p:nvPr/>
        </p:nvSpPr>
        <p:spPr bwMode="auto">
          <a:xfrm>
            <a:off x="1905000" y="1600200"/>
            <a:ext cx="4648200" cy="1079500"/>
          </a:xfrm>
          <a:prstGeom prst="rect">
            <a:avLst/>
          </a:prstGeom>
          <a:solidFill>
            <a:srgbClr val="FFCC00"/>
          </a:solidFill>
          <a:ln w="9525">
            <a:solidFill>
              <a:srgbClr val="FFCC00"/>
            </a:solidFill>
            <a:miter lim="800000"/>
            <a:headEnd/>
            <a:tailEnd/>
          </a:ln>
          <a:effectLst/>
        </p:spPr>
        <p:txBody>
          <a:bodyPr wrap="square">
            <a:spAutoFit/>
          </a:bodyPr>
          <a:lstStyle/>
          <a:p>
            <a:pPr>
              <a:spcBef>
                <a:spcPct val="50000"/>
              </a:spcBef>
            </a:pPr>
            <a:r>
              <a:rPr lang="en-US" sz="1600" b="1" dirty="0">
                <a:solidFill>
                  <a:srgbClr val="000000"/>
                </a:solidFill>
              </a:rPr>
              <a:t>Mountain Brook Schools Home Page</a:t>
            </a:r>
          </a:p>
          <a:p>
            <a:pPr>
              <a:spcBef>
                <a:spcPct val="50000"/>
              </a:spcBef>
            </a:pPr>
            <a:r>
              <a:rPr lang="en-US" sz="1600" b="1" dirty="0" smtClean="0">
                <a:solidFill>
                  <a:srgbClr val="000000"/>
                </a:solidFill>
              </a:rPr>
              <a:t>   </a:t>
            </a:r>
            <a:r>
              <a:rPr lang="en-US" sz="1600" b="1" dirty="0" smtClean="0">
                <a:solidFill>
                  <a:srgbClr val="000000"/>
                </a:solidFill>
                <a:sym typeface="Wingdings 3" pitchFamily="18" charset="2"/>
              </a:rPr>
              <a:t> </a:t>
            </a:r>
            <a:r>
              <a:rPr lang="en-US" sz="1600" b="1" dirty="0" smtClean="0">
                <a:solidFill>
                  <a:srgbClr val="000000"/>
                </a:solidFill>
              </a:rPr>
              <a:t>Finance</a:t>
            </a:r>
            <a:endParaRPr lang="en-US" sz="1600" b="1" dirty="0">
              <a:solidFill>
                <a:srgbClr val="000000"/>
              </a:solidFill>
            </a:endParaRPr>
          </a:p>
          <a:p>
            <a:pPr>
              <a:spcBef>
                <a:spcPct val="50000"/>
              </a:spcBef>
            </a:pPr>
            <a:r>
              <a:rPr lang="en-US" sz="1600" b="1" dirty="0">
                <a:solidFill>
                  <a:srgbClr val="000000"/>
                </a:solidFill>
              </a:rPr>
              <a:t>          </a:t>
            </a:r>
            <a:r>
              <a:rPr lang="en-US" sz="1600" b="1" dirty="0">
                <a:solidFill>
                  <a:srgbClr val="000000"/>
                </a:solidFill>
                <a:sym typeface="Wingdings 3" pitchFamily="18" charset="2"/>
              </a:rPr>
              <a:t>  </a:t>
            </a:r>
            <a:r>
              <a:rPr lang="en-US" sz="1600" b="1" dirty="0">
                <a:solidFill>
                  <a:srgbClr val="000000"/>
                </a:solidFill>
              </a:rPr>
              <a:t>Forms &amp; Processes</a:t>
            </a:r>
          </a:p>
        </p:txBody>
      </p:sp>
      <p:sp>
        <p:nvSpPr>
          <p:cNvPr id="2" name="Rectangle 1"/>
          <p:cNvSpPr/>
          <p:nvPr/>
        </p:nvSpPr>
        <p:spPr>
          <a:xfrm>
            <a:off x="1143000" y="457200"/>
            <a:ext cx="6629400" cy="646331"/>
          </a:xfrm>
          <a:prstGeom prst="rect">
            <a:avLst/>
          </a:prstGeom>
        </p:spPr>
        <p:txBody>
          <a:bodyPr wrap="square">
            <a:spAutoFit/>
          </a:bodyPr>
          <a:lstStyle/>
          <a:p>
            <a:pPr algn="ctr"/>
            <a:r>
              <a:rPr lang="en-US" sz="3600" b="1" dirty="0"/>
              <a:t>Employee Self-Serve (ESS)</a:t>
            </a:r>
            <a:endParaRPr lang="en-US" sz="3600" dirty="0"/>
          </a:p>
        </p:txBody>
      </p:sp>
      <p:sp>
        <p:nvSpPr>
          <p:cNvPr id="3" name="Rectangle 2"/>
          <p:cNvSpPr/>
          <p:nvPr/>
        </p:nvSpPr>
        <p:spPr>
          <a:xfrm>
            <a:off x="914400" y="3276600"/>
            <a:ext cx="6629400" cy="3323987"/>
          </a:xfrm>
          <a:prstGeom prst="rect">
            <a:avLst/>
          </a:prstGeom>
        </p:spPr>
        <p:txBody>
          <a:bodyPr wrap="square">
            <a:spAutoFit/>
          </a:bodyPr>
          <a:lstStyle/>
          <a:p>
            <a:pPr marL="0" indent="0" algn="ctr">
              <a:buNone/>
            </a:pPr>
            <a:r>
              <a:rPr lang="en-US" sz="2400" dirty="0"/>
              <a:t>ESS can be found on our website to provide valuable information on your personal earnings at any point in time.  At the end of each month you will receive an e-mail notification of your monthly direct deposit receipt.  This service will house your monthly earnings information as well as your W-2 statements for future reference.  </a:t>
            </a:r>
          </a:p>
          <a:p>
            <a:pPr marL="0" indent="0">
              <a:buNone/>
            </a:pPr>
            <a:r>
              <a:rPr lang="en-US" dirty="0"/>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heavy" dirty="0">
                <a:effectLst/>
              </a:rPr>
              <a:t>ESS Features </a:t>
            </a:r>
            <a:endParaRPr lang="en-US" dirty="0"/>
          </a:p>
        </p:txBody>
      </p:sp>
      <p:sp>
        <p:nvSpPr>
          <p:cNvPr id="3" name="Content Placeholder 2"/>
          <p:cNvSpPr>
            <a:spLocks noGrp="1"/>
          </p:cNvSpPr>
          <p:nvPr>
            <p:ph idx="1"/>
          </p:nvPr>
        </p:nvSpPr>
        <p:spPr/>
        <p:txBody>
          <a:bodyPr/>
          <a:lstStyle/>
          <a:p>
            <a:pPr marL="0" indent="0">
              <a:buNone/>
            </a:pPr>
            <a:r>
              <a:rPr lang="en-US" dirty="0">
                <a:effectLst/>
              </a:rPr>
              <a:t>Access ESS </a:t>
            </a:r>
            <a:endParaRPr lang="en-US" dirty="0" smtClean="0">
              <a:effectLst/>
            </a:endParaRPr>
          </a:p>
          <a:p>
            <a:pPr marL="0" indent="0">
              <a:buNone/>
            </a:pPr>
            <a:r>
              <a:rPr lang="en-US" dirty="0">
                <a:effectLst/>
              </a:rPr>
              <a:t>	</a:t>
            </a:r>
            <a:r>
              <a:rPr lang="en-US" sz="2400" dirty="0" smtClean="0">
                <a:effectLst/>
              </a:rPr>
              <a:t>Log </a:t>
            </a:r>
            <a:r>
              <a:rPr lang="en-US" sz="2400" dirty="0">
                <a:effectLst/>
              </a:rPr>
              <a:t>in from work or your home computer. </a:t>
            </a:r>
          </a:p>
          <a:p>
            <a:pPr marL="0" lvl="0" indent="0">
              <a:buNone/>
            </a:pPr>
            <a:r>
              <a:rPr lang="en-US" sz="2400" dirty="0" smtClean="0">
                <a:effectLst/>
              </a:rPr>
              <a:t>	Google </a:t>
            </a:r>
            <a:r>
              <a:rPr lang="en-US" sz="2400" dirty="0">
                <a:effectLst/>
              </a:rPr>
              <a:t>Chrome (web browser of </a:t>
            </a:r>
            <a:r>
              <a:rPr lang="en-US" sz="2400" dirty="0" smtClean="0">
                <a:effectLst/>
              </a:rPr>
              <a:t>	choice</a:t>
            </a:r>
            <a:r>
              <a:rPr lang="en-US" sz="2400" dirty="0">
                <a:effectLst/>
              </a:rPr>
              <a:t>). </a:t>
            </a:r>
          </a:p>
          <a:p>
            <a:pPr marL="0" lvl="0" indent="0">
              <a:buNone/>
            </a:pPr>
            <a:r>
              <a:rPr lang="en-US" sz="2400" dirty="0" smtClean="0">
                <a:effectLst/>
              </a:rPr>
              <a:t>	Other </a:t>
            </a:r>
            <a:r>
              <a:rPr lang="en-US" sz="2400" dirty="0">
                <a:effectLst/>
              </a:rPr>
              <a:t>compatible web </a:t>
            </a:r>
            <a:r>
              <a:rPr lang="en-US" sz="2400" dirty="0" smtClean="0">
                <a:effectLst/>
              </a:rPr>
              <a:t>browsers</a:t>
            </a:r>
            <a:r>
              <a:rPr lang="en-US" dirty="0">
                <a:effectLst/>
              </a:rPr>
              <a:t>.</a:t>
            </a:r>
          </a:p>
          <a:p>
            <a:pPr marL="1257300" lvl="3" indent="0">
              <a:buNone/>
            </a:pPr>
            <a:r>
              <a:rPr lang="en-US" dirty="0">
                <a:effectLst/>
              </a:rPr>
              <a:t>§ Mozilla Firefox. </a:t>
            </a:r>
          </a:p>
          <a:p>
            <a:pPr marL="1257300" lvl="3" indent="0">
              <a:buNone/>
            </a:pPr>
            <a:r>
              <a:rPr lang="en-US" dirty="0">
                <a:effectLst/>
              </a:rPr>
              <a:t>§ Internet Explorer Version 10 or 11 – earlier versions of IE are not compatible. </a:t>
            </a:r>
          </a:p>
          <a:p>
            <a:pPr marL="1257300" lvl="3" indent="0">
              <a:buNone/>
            </a:pPr>
            <a:r>
              <a:rPr lang="en-US" dirty="0">
                <a:effectLst/>
              </a:rPr>
              <a:t> </a:t>
            </a:r>
          </a:p>
          <a:p>
            <a:endParaRPr lang="en-US" dirty="0"/>
          </a:p>
        </p:txBody>
      </p:sp>
    </p:spTree>
    <p:extLst>
      <p:ext uri="{BB962C8B-B14F-4D97-AF65-F5344CB8AC3E}">
        <p14:creationId xmlns:p14="http://schemas.microsoft.com/office/powerpoint/2010/main" val="11151061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Employee Self-Serve (ESS)</a:t>
            </a:r>
            <a:endParaRPr lang="en-US" dirty="0"/>
          </a:p>
        </p:txBody>
      </p:sp>
      <p:sp>
        <p:nvSpPr>
          <p:cNvPr id="3" name="Content Placeholder 2"/>
          <p:cNvSpPr>
            <a:spLocks noGrp="1"/>
          </p:cNvSpPr>
          <p:nvPr>
            <p:ph idx="1"/>
          </p:nvPr>
        </p:nvSpPr>
        <p:spPr/>
        <p:txBody>
          <a:bodyPr/>
          <a:lstStyle/>
          <a:p>
            <a:pPr marL="0" indent="0">
              <a:buNone/>
            </a:pPr>
            <a:r>
              <a:rPr lang="en-US" sz="2400" dirty="0">
                <a:effectLst/>
              </a:rPr>
              <a:t> </a:t>
            </a:r>
          </a:p>
          <a:p>
            <a:pPr marL="0" indent="0">
              <a:buNone/>
            </a:pPr>
            <a:r>
              <a:rPr lang="en-US" dirty="0" smtClean="0"/>
              <a:t>	</a:t>
            </a:r>
            <a:endParaRPr lang="en-US" dirty="0"/>
          </a:p>
        </p:txBody>
      </p:sp>
      <p:sp>
        <p:nvSpPr>
          <p:cNvPr id="4" name="Rectangle 3"/>
          <p:cNvSpPr/>
          <p:nvPr/>
        </p:nvSpPr>
        <p:spPr>
          <a:xfrm>
            <a:off x="685800" y="1859340"/>
            <a:ext cx="8001000" cy="4524315"/>
          </a:xfrm>
          <a:prstGeom prst="rect">
            <a:avLst/>
          </a:prstGeom>
        </p:spPr>
        <p:txBody>
          <a:bodyPr wrap="square">
            <a:spAutoFit/>
          </a:bodyPr>
          <a:lstStyle/>
          <a:p>
            <a:r>
              <a:rPr lang="en-US" dirty="0"/>
              <a:t> </a:t>
            </a:r>
            <a:r>
              <a:rPr lang="en-US" b="1" dirty="0"/>
              <a:t>Demographics</a:t>
            </a:r>
          </a:p>
          <a:p>
            <a:pPr lvl="0"/>
            <a:r>
              <a:rPr lang="en-US" dirty="0" smtClean="0"/>
              <a:t>	View </a:t>
            </a:r>
            <a:r>
              <a:rPr lang="en-US" dirty="0"/>
              <a:t>name, address, phone number, and email information. </a:t>
            </a:r>
          </a:p>
          <a:p>
            <a:pPr lvl="0"/>
            <a:r>
              <a:rPr lang="en-US" dirty="0" smtClean="0"/>
              <a:t>	Request </a:t>
            </a:r>
            <a:r>
              <a:rPr lang="en-US" dirty="0"/>
              <a:t>a change** of address, phone number, email information, </a:t>
            </a:r>
            <a:r>
              <a:rPr lang="en-US" dirty="0" smtClean="0"/>
              <a:t>	etc</a:t>
            </a:r>
            <a:r>
              <a:rPr lang="en-US" dirty="0"/>
              <a:t>. </a:t>
            </a:r>
          </a:p>
          <a:p>
            <a:r>
              <a:rPr lang="en-US" dirty="0" smtClean="0"/>
              <a:t>	 </a:t>
            </a:r>
            <a:r>
              <a:rPr lang="en-US" dirty="0"/>
              <a:t>A color copy of your new Social Security card must be provided </a:t>
            </a:r>
            <a:r>
              <a:rPr lang="en-US" dirty="0" smtClean="0"/>
              <a:t>	before </a:t>
            </a:r>
            <a:r>
              <a:rPr lang="en-US" dirty="0"/>
              <a:t>the change request  </a:t>
            </a:r>
            <a:r>
              <a:rPr lang="en-US" b="1" dirty="0" smtClean="0"/>
              <a:t>will </a:t>
            </a:r>
            <a:r>
              <a:rPr lang="en-US" b="1" dirty="0"/>
              <a:t>be approved. </a:t>
            </a:r>
            <a:endParaRPr lang="en-US" dirty="0"/>
          </a:p>
          <a:p>
            <a:r>
              <a:rPr lang="en-US" dirty="0" smtClean="0"/>
              <a:t>	You </a:t>
            </a:r>
            <a:r>
              <a:rPr lang="en-US" dirty="0"/>
              <a:t>may use your school email, or your personal email account. </a:t>
            </a:r>
          </a:p>
          <a:p>
            <a:endParaRPr lang="en-US" dirty="0" smtClean="0"/>
          </a:p>
          <a:p>
            <a:r>
              <a:rPr lang="en-US" b="1" dirty="0"/>
              <a:t> Tax Withholdings</a:t>
            </a:r>
          </a:p>
          <a:p>
            <a:pPr lvl="0"/>
            <a:r>
              <a:rPr lang="en-US" dirty="0" smtClean="0"/>
              <a:t>	View </a:t>
            </a:r>
            <a:r>
              <a:rPr lang="en-US" dirty="0"/>
              <a:t>Federal and State Tax Withholding Status. </a:t>
            </a:r>
          </a:p>
          <a:p>
            <a:pPr lvl="0"/>
            <a:r>
              <a:rPr lang="en-US" dirty="0" smtClean="0"/>
              <a:t>	Request </a:t>
            </a:r>
            <a:r>
              <a:rPr lang="en-US" dirty="0"/>
              <a:t>a change** for Federal and/or State Tax Withholding </a:t>
            </a:r>
            <a:r>
              <a:rPr lang="en-US" dirty="0" smtClean="0"/>
              <a:t>	Status</a:t>
            </a:r>
            <a:r>
              <a:rPr lang="en-US" dirty="0"/>
              <a:t>.</a:t>
            </a:r>
          </a:p>
          <a:p>
            <a:r>
              <a:rPr lang="en-US" dirty="0" smtClean="0"/>
              <a:t>		If </a:t>
            </a:r>
            <a:r>
              <a:rPr lang="en-US" dirty="0"/>
              <a:t>making a change type your name exactly as it appears </a:t>
            </a:r>
            <a:r>
              <a:rPr lang="en-US" dirty="0" smtClean="0"/>
              <a:t>		on </a:t>
            </a:r>
            <a:r>
              <a:rPr lang="en-US" dirty="0"/>
              <a:t>the </a:t>
            </a:r>
            <a:r>
              <a:rPr lang="en-US" dirty="0" smtClean="0"/>
              <a:t>form</a:t>
            </a:r>
            <a:r>
              <a:rPr lang="en-US" dirty="0"/>
              <a:t>. This will serve as your  electronic signature. </a:t>
            </a:r>
          </a:p>
          <a:p>
            <a:r>
              <a:rPr lang="en-US" dirty="0"/>
              <a:t> </a:t>
            </a:r>
          </a:p>
          <a:p>
            <a:endParaRPr lang="en-US" dirty="0"/>
          </a:p>
        </p:txBody>
      </p:sp>
    </p:spTree>
    <p:extLst>
      <p:ext uri="{BB962C8B-B14F-4D97-AF65-F5344CB8AC3E}">
        <p14:creationId xmlns:p14="http://schemas.microsoft.com/office/powerpoint/2010/main" val="4277435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Employee Self-Serve (ESS)</a:t>
            </a:r>
            <a:endParaRPr lang="en-US" dirty="0"/>
          </a:p>
        </p:txBody>
      </p:sp>
      <p:sp>
        <p:nvSpPr>
          <p:cNvPr id="3" name="Content Placeholder 2"/>
          <p:cNvSpPr>
            <a:spLocks noGrp="1"/>
          </p:cNvSpPr>
          <p:nvPr>
            <p:ph idx="1"/>
          </p:nvPr>
        </p:nvSpPr>
        <p:spPr/>
        <p:txBody>
          <a:bodyPr/>
          <a:lstStyle/>
          <a:p>
            <a:pPr marL="0" indent="0">
              <a:buNone/>
            </a:pPr>
            <a:endParaRPr lang="en-US" sz="1800" b="1" dirty="0" smtClean="0">
              <a:effectLst/>
            </a:endParaRPr>
          </a:p>
          <a:p>
            <a:pPr marL="0" indent="0">
              <a:buNone/>
            </a:pPr>
            <a:r>
              <a:rPr lang="en-US" sz="1800" b="1" dirty="0" smtClean="0">
                <a:effectLst/>
              </a:rPr>
              <a:t>Direct </a:t>
            </a:r>
            <a:r>
              <a:rPr lang="en-US" sz="1800" b="1" dirty="0">
                <a:effectLst/>
              </a:rPr>
              <a:t>Deposit (DD) </a:t>
            </a:r>
          </a:p>
          <a:p>
            <a:pPr marL="0" lvl="0" indent="0">
              <a:buNone/>
            </a:pPr>
            <a:r>
              <a:rPr lang="en-US" sz="1800" dirty="0" smtClean="0">
                <a:effectLst/>
              </a:rPr>
              <a:t>	Request a change** for Direct Deposit. </a:t>
            </a:r>
          </a:p>
          <a:p>
            <a:pPr marL="0" indent="0">
              <a:buNone/>
            </a:pPr>
            <a:r>
              <a:rPr lang="en-US" sz="1800" dirty="0" smtClean="0">
                <a:effectLst/>
              </a:rPr>
              <a:t>	DD change form and ‘void’ check should be submitted for new DD 	deductions. </a:t>
            </a:r>
          </a:p>
          <a:p>
            <a:pPr marL="0" indent="0">
              <a:buNone/>
            </a:pPr>
            <a:r>
              <a:rPr lang="en-US" sz="1800" dirty="0" smtClean="0">
                <a:effectLst/>
              </a:rPr>
              <a:t> </a:t>
            </a:r>
          </a:p>
          <a:p>
            <a:pPr marL="0" indent="0">
              <a:buNone/>
            </a:pPr>
            <a:r>
              <a:rPr lang="en-US" sz="1800" b="1" dirty="0" smtClean="0">
                <a:effectLst/>
              </a:rPr>
              <a:t>Deductions</a:t>
            </a:r>
            <a:endParaRPr lang="en-US" sz="1800" b="1" dirty="0">
              <a:effectLst/>
            </a:endParaRPr>
          </a:p>
          <a:p>
            <a:pPr marL="0" lvl="0" indent="0">
              <a:buNone/>
            </a:pPr>
            <a:r>
              <a:rPr lang="en-US" sz="1800" dirty="0" smtClean="0">
                <a:effectLst/>
              </a:rPr>
              <a:t>	View </a:t>
            </a:r>
            <a:r>
              <a:rPr lang="en-US" sz="1800" dirty="0">
                <a:effectLst/>
              </a:rPr>
              <a:t>current payroll deductions (no changes allowed at this time). </a:t>
            </a:r>
          </a:p>
          <a:p>
            <a:pPr marL="0" indent="0">
              <a:buNone/>
            </a:pPr>
            <a:r>
              <a:rPr lang="en-US" sz="1800" dirty="0">
                <a:effectLst/>
              </a:rPr>
              <a:t> </a:t>
            </a:r>
          </a:p>
          <a:p>
            <a:pPr marL="0" indent="0">
              <a:buNone/>
            </a:pPr>
            <a:r>
              <a:rPr lang="en-US" sz="1800" b="1" dirty="0" smtClean="0">
                <a:effectLst/>
              </a:rPr>
              <a:t>Leave </a:t>
            </a:r>
            <a:endParaRPr lang="en-US" sz="1800" b="1" dirty="0">
              <a:effectLst/>
            </a:endParaRPr>
          </a:p>
          <a:p>
            <a:pPr marL="0" lvl="0" indent="0">
              <a:buNone/>
            </a:pPr>
            <a:r>
              <a:rPr lang="en-US" sz="1800" dirty="0" smtClean="0">
                <a:effectLst/>
              </a:rPr>
              <a:t>	View </a:t>
            </a:r>
            <a:r>
              <a:rPr lang="en-US" sz="1800" dirty="0">
                <a:effectLst/>
              </a:rPr>
              <a:t>Leave balances (as shown on your paycheck). </a:t>
            </a:r>
          </a:p>
          <a:p>
            <a:pPr marL="0" lvl="0" indent="0">
              <a:buNone/>
            </a:pPr>
            <a:r>
              <a:rPr lang="en-US" sz="1800" dirty="0" smtClean="0">
                <a:effectLst/>
              </a:rPr>
              <a:t>	View </a:t>
            </a:r>
            <a:r>
              <a:rPr lang="en-US" sz="1800" dirty="0">
                <a:effectLst/>
              </a:rPr>
              <a:t>detailed report of leave taken. </a:t>
            </a:r>
          </a:p>
        </p:txBody>
      </p:sp>
    </p:spTree>
    <p:extLst>
      <p:ext uri="{BB962C8B-B14F-4D97-AF65-F5344CB8AC3E}">
        <p14:creationId xmlns:p14="http://schemas.microsoft.com/office/powerpoint/2010/main" val="12107619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Employee Self-Serve (ESS)</a:t>
            </a:r>
            <a:endParaRPr lang="en-US" dirty="0"/>
          </a:p>
        </p:txBody>
      </p:sp>
      <p:sp>
        <p:nvSpPr>
          <p:cNvPr id="3" name="Content Placeholder 2"/>
          <p:cNvSpPr>
            <a:spLocks noGrp="1"/>
          </p:cNvSpPr>
          <p:nvPr>
            <p:ph idx="1"/>
          </p:nvPr>
        </p:nvSpPr>
        <p:spPr/>
        <p:txBody>
          <a:bodyPr/>
          <a:lstStyle/>
          <a:p>
            <a:pPr marL="0" indent="0">
              <a:buNone/>
            </a:pPr>
            <a:endParaRPr lang="en-US" sz="1800" dirty="0" smtClean="0">
              <a:effectLst/>
            </a:endParaRPr>
          </a:p>
          <a:p>
            <a:pPr marL="0" indent="0">
              <a:buNone/>
            </a:pPr>
            <a:r>
              <a:rPr lang="en-US" sz="1800" b="1" dirty="0">
                <a:effectLst/>
              </a:rPr>
              <a:t>Paychecks</a:t>
            </a:r>
          </a:p>
          <a:p>
            <a:pPr marL="0" lvl="0" indent="0">
              <a:buNone/>
            </a:pPr>
            <a:r>
              <a:rPr lang="en-US" sz="1800" dirty="0">
                <a:effectLst/>
              </a:rPr>
              <a:t>	View / Print paychecks. </a:t>
            </a:r>
          </a:p>
          <a:p>
            <a:pPr marL="0" indent="0">
              <a:buNone/>
            </a:pPr>
            <a:endParaRPr lang="en-US" sz="1800" dirty="0">
              <a:effectLst/>
            </a:endParaRPr>
          </a:p>
          <a:p>
            <a:pPr marL="0" indent="0">
              <a:buNone/>
            </a:pPr>
            <a:endParaRPr lang="en-US" sz="1800" dirty="0" smtClean="0">
              <a:effectLst/>
            </a:endParaRPr>
          </a:p>
          <a:p>
            <a:pPr marL="0" indent="0">
              <a:buNone/>
            </a:pPr>
            <a:r>
              <a:rPr lang="en-US" sz="1800" b="1" dirty="0" smtClean="0">
                <a:effectLst/>
              </a:rPr>
              <a:t>Earnings </a:t>
            </a:r>
            <a:r>
              <a:rPr lang="en-US" sz="1800" b="1" dirty="0">
                <a:effectLst/>
              </a:rPr>
              <a:t>&amp; </a:t>
            </a:r>
            <a:r>
              <a:rPr lang="en-US" sz="1800" b="1" dirty="0" smtClean="0">
                <a:effectLst/>
              </a:rPr>
              <a:t>W2’s</a:t>
            </a:r>
            <a:endParaRPr lang="en-US" sz="1800" b="1" dirty="0">
              <a:effectLst/>
            </a:endParaRPr>
          </a:p>
          <a:p>
            <a:pPr marL="0" lvl="0" indent="0">
              <a:buNone/>
            </a:pPr>
            <a:r>
              <a:rPr lang="en-US" sz="1800" dirty="0" smtClean="0">
                <a:effectLst/>
              </a:rPr>
              <a:t>	View </a:t>
            </a:r>
            <a:r>
              <a:rPr lang="en-US" sz="1800" dirty="0">
                <a:effectLst/>
              </a:rPr>
              <a:t>annual earnings summary (by calendar year) </a:t>
            </a:r>
          </a:p>
          <a:p>
            <a:pPr marL="0" lvl="0" indent="0">
              <a:buNone/>
            </a:pPr>
            <a:r>
              <a:rPr lang="en-US" sz="1800" dirty="0" smtClean="0">
                <a:effectLst/>
              </a:rPr>
              <a:t>	View </a:t>
            </a:r>
            <a:r>
              <a:rPr lang="en-US" sz="1800" dirty="0">
                <a:effectLst/>
              </a:rPr>
              <a:t>/ Print W2’s </a:t>
            </a:r>
          </a:p>
          <a:p>
            <a:pPr marL="0" indent="0">
              <a:buNone/>
            </a:pPr>
            <a:r>
              <a:rPr lang="en-US" sz="1800" dirty="0">
                <a:effectLst/>
              </a:rPr>
              <a:t> </a:t>
            </a:r>
            <a:endParaRPr lang="en-US" sz="1800" dirty="0"/>
          </a:p>
          <a:p>
            <a:pPr marL="0" indent="0">
              <a:buNone/>
            </a:pPr>
            <a:endParaRPr lang="en-US" sz="1800" dirty="0">
              <a:effectLst/>
            </a:endParaRPr>
          </a:p>
          <a:p>
            <a:pPr marL="0" indent="0">
              <a:buNone/>
            </a:pPr>
            <a:r>
              <a:rPr lang="en-US" sz="1800" dirty="0">
                <a:effectLst/>
              </a:rPr>
              <a:t> </a:t>
            </a:r>
          </a:p>
          <a:p>
            <a:pPr marL="0" indent="0">
              <a:buNone/>
            </a:pPr>
            <a:r>
              <a:rPr lang="en-US" sz="1800" dirty="0">
                <a:effectLst/>
              </a:rPr>
              <a:t>**Change requests will be acknowledged by an automatic email from ESS to the email account listed with ESS when the change request is received and again when the change request is approved.</a:t>
            </a:r>
          </a:p>
          <a:p>
            <a:pPr marL="0" indent="0">
              <a:buNone/>
            </a:pPr>
            <a:endParaRPr lang="en-US" dirty="0"/>
          </a:p>
        </p:txBody>
      </p:sp>
    </p:spTree>
    <p:extLst>
      <p:ext uri="{BB962C8B-B14F-4D97-AF65-F5344CB8AC3E}">
        <p14:creationId xmlns:p14="http://schemas.microsoft.com/office/powerpoint/2010/main" val="14714287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4800" i="1" dirty="0">
                <a:latin typeface="Garamond" pitchFamily="18" charset="0"/>
              </a:rPr>
              <a:t>Who do I call?</a:t>
            </a:r>
            <a:r>
              <a:rPr lang="en-US" sz="4000" i="1" dirty="0">
                <a:latin typeface="Garamond" pitchFamily="18" charset="0"/>
              </a:rPr>
              <a:t/>
            </a:r>
            <a:br>
              <a:rPr lang="en-US" sz="4000" i="1" dirty="0">
                <a:latin typeface="Garamond" pitchFamily="18" charset="0"/>
              </a:rPr>
            </a:br>
            <a:r>
              <a:rPr lang="en-US" sz="4000" dirty="0">
                <a:latin typeface="Garamond" pitchFamily="18" charset="0"/>
              </a:rPr>
              <a:t>Contacts for the Accounting Office</a:t>
            </a:r>
            <a:endParaRPr lang="en-US" sz="4000" i="1" dirty="0">
              <a:latin typeface="Garamond" pitchFamily="18" charset="0"/>
            </a:endParaRPr>
          </a:p>
        </p:txBody>
      </p:sp>
      <p:sp>
        <p:nvSpPr>
          <p:cNvPr id="68616" name="Rectangle 8"/>
          <p:cNvSpPr>
            <a:spLocks noGrp="1" noChangeArrowheads="1"/>
          </p:cNvSpPr>
          <p:nvPr>
            <p:ph type="body" idx="1"/>
          </p:nvPr>
        </p:nvSpPr>
        <p:spPr>
          <a:xfrm>
            <a:off x="457200" y="1793875"/>
            <a:ext cx="8229600" cy="4530725"/>
          </a:xfrm>
        </p:spPr>
        <p:txBody>
          <a:bodyPr/>
          <a:lstStyle/>
          <a:p>
            <a:pPr>
              <a:lnSpc>
                <a:spcPct val="90000"/>
              </a:lnSpc>
              <a:buFont typeface="Arial" pitchFamily="34" charset="0"/>
              <a:buChar char="•"/>
            </a:pPr>
            <a:endParaRPr lang="en-US" sz="2800" u="sng" dirty="0" smtClean="0"/>
          </a:p>
          <a:p>
            <a:pPr>
              <a:lnSpc>
                <a:spcPct val="90000"/>
              </a:lnSpc>
              <a:buFont typeface="Arial" pitchFamily="34" charset="0"/>
              <a:buChar char="•"/>
            </a:pPr>
            <a:r>
              <a:rPr lang="en-US" sz="2800" u="sng" dirty="0" smtClean="0"/>
              <a:t>Credit </a:t>
            </a:r>
            <a:r>
              <a:rPr lang="en-US" sz="2800" u="sng" dirty="0"/>
              <a:t>Cards</a:t>
            </a:r>
          </a:p>
          <a:p>
            <a:pPr lvl="1">
              <a:lnSpc>
                <a:spcPct val="90000"/>
              </a:lnSpc>
            </a:pPr>
            <a:r>
              <a:rPr lang="en-US" sz="2400" i="1" dirty="0"/>
              <a:t>Local School </a:t>
            </a:r>
            <a:r>
              <a:rPr lang="en-US" sz="2400" i="1" dirty="0" smtClean="0"/>
              <a:t>Bookkeeper or Joann Gates</a:t>
            </a:r>
            <a:endParaRPr lang="en-US" sz="2400" i="1" dirty="0"/>
          </a:p>
          <a:p>
            <a:pPr>
              <a:lnSpc>
                <a:spcPct val="90000"/>
              </a:lnSpc>
              <a:buFont typeface="Arial" pitchFamily="34" charset="0"/>
              <a:buChar char="•"/>
            </a:pPr>
            <a:r>
              <a:rPr lang="en-US" sz="2800" u="sng" dirty="0" smtClean="0"/>
              <a:t>Payroll </a:t>
            </a:r>
            <a:r>
              <a:rPr lang="en-US" sz="2800" u="sng" dirty="0"/>
              <a:t>&amp; Benefits</a:t>
            </a:r>
          </a:p>
          <a:p>
            <a:pPr lvl="1">
              <a:lnSpc>
                <a:spcPct val="90000"/>
              </a:lnSpc>
            </a:pPr>
            <a:r>
              <a:rPr lang="en-US" sz="2400" i="1" dirty="0" smtClean="0"/>
              <a:t>Rachel Parker, </a:t>
            </a:r>
            <a:r>
              <a:rPr lang="en-US" sz="2400" i="1" dirty="0"/>
              <a:t>Payroll </a:t>
            </a:r>
            <a:r>
              <a:rPr lang="en-US" sz="2400" i="1" dirty="0" smtClean="0"/>
              <a:t>Specialist</a:t>
            </a:r>
          </a:p>
          <a:p>
            <a:pPr lvl="1">
              <a:lnSpc>
                <a:spcPct val="90000"/>
              </a:lnSpc>
            </a:pPr>
            <a:r>
              <a:rPr lang="en-US" sz="2400" i="1" dirty="0" smtClean="0"/>
              <a:t>Brittany Hammonds, Assistant Payroll Specialist</a:t>
            </a:r>
            <a:endParaRPr lang="en-US" sz="2400" i="1" u="sng" dirty="0"/>
          </a:p>
          <a:p>
            <a:pPr marL="514350" indent="-457200">
              <a:lnSpc>
                <a:spcPct val="90000"/>
              </a:lnSpc>
              <a:buFont typeface="Arial" pitchFamily="34" charset="0"/>
              <a:buChar char="•"/>
            </a:pPr>
            <a:r>
              <a:rPr lang="en-US" u="sng" dirty="0" smtClean="0"/>
              <a:t>Accounts Payable</a:t>
            </a:r>
            <a:endParaRPr lang="en-US" u="sng" dirty="0"/>
          </a:p>
          <a:p>
            <a:pPr lvl="1">
              <a:lnSpc>
                <a:spcPct val="90000"/>
              </a:lnSpc>
            </a:pPr>
            <a:r>
              <a:rPr lang="en-US" sz="2400" i="1" dirty="0" err="1" smtClean="0"/>
              <a:t>Tena</a:t>
            </a:r>
            <a:r>
              <a:rPr lang="en-US" sz="2400" i="1" dirty="0" smtClean="0"/>
              <a:t> Walker, CO AP/Technology </a:t>
            </a:r>
          </a:p>
          <a:p>
            <a:pPr lvl="1">
              <a:lnSpc>
                <a:spcPct val="90000"/>
              </a:lnSpc>
            </a:pPr>
            <a:r>
              <a:rPr lang="en-US" sz="2400" i="1" dirty="0" smtClean="0"/>
              <a:t>Chelsey Coletti, CO AP/Inventory </a:t>
            </a:r>
            <a:endParaRPr lang="en-US" sz="2400" i="1" dirty="0"/>
          </a:p>
          <a:p>
            <a:pPr marL="457200" lvl="1" indent="0">
              <a:lnSpc>
                <a:spcPct val="90000"/>
              </a:lnSpc>
              <a:buNone/>
            </a:pPr>
            <a:endParaRPr lang="en-US" sz="2400" i="1"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4800" i="1">
                <a:latin typeface="Garamond" pitchFamily="18" charset="0"/>
              </a:rPr>
              <a:t>Who do I call?</a:t>
            </a:r>
            <a:r>
              <a:rPr lang="en-US" sz="4000" i="1">
                <a:latin typeface="Garamond" pitchFamily="18" charset="0"/>
              </a:rPr>
              <a:t/>
            </a:r>
            <a:br>
              <a:rPr lang="en-US" sz="4000" i="1">
                <a:latin typeface="Garamond" pitchFamily="18" charset="0"/>
              </a:rPr>
            </a:br>
            <a:r>
              <a:rPr lang="en-US" sz="4000">
                <a:latin typeface="Garamond" pitchFamily="18" charset="0"/>
              </a:rPr>
              <a:t>Contacts at the Board Office  871-4608</a:t>
            </a:r>
            <a:endParaRPr lang="en-US" sz="4000" i="1">
              <a:latin typeface="Garamond" pitchFamily="18" charset="0"/>
            </a:endParaRPr>
          </a:p>
        </p:txBody>
      </p:sp>
      <p:sp>
        <p:nvSpPr>
          <p:cNvPr id="67587" name="Rectangle 3"/>
          <p:cNvSpPr>
            <a:spLocks noGrp="1" noChangeArrowheads="1"/>
          </p:cNvSpPr>
          <p:nvPr>
            <p:ph type="body" idx="1"/>
          </p:nvPr>
        </p:nvSpPr>
        <p:spPr>
          <a:xfrm>
            <a:off x="457200" y="2022475"/>
            <a:ext cx="8229600" cy="4454525"/>
          </a:xfrm>
        </p:spPr>
        <p:txBody>
          <a:bodyPr/>
          <a:lstStyle/>
          <a:p>
            <a:pPr lvl="1">
              <a:lnSpc>
                <a:spcPct val="90000"/>
              </a:lnSpc>
              <a:buFontTx/>
              <a:buNone/>
            </a:pPr>
            <a:endParaRPr lang="en-US" sz="500" i="1" u="sng" dirty="0"/>
          </a:p>
          <a:p>
            <a:pPr>
              <a:lnSpc>
                <a:spcPct val="90000"/>
              </a:lnSpc>
              <a:buFont typeface="Arial" pitchFamily="34" charset="0"/>
              <a:buChar char="•"/>
            </a:pPr>
            <a:r>
              <a:rPr lang="en-US" sz="2800" u="sng" dirty="0"/>
              <a:t>Not sure??</a:t>
            </a:r>
          </a:p>
          <a:p>
            <a:pPr lvl="1">
              <a:lnSpc>
                <a:spcPct val="90000"/>
              </a:lnSpc>
            </a:pPr>
            <a:r>
              <a:rPr lang="en-US" sz="2400" i="1" dirty="0" smtClean="0"/>
              <a:t>Joann Gates, Accounting Specialist</a:t>
            </a:r>
            <a:endParaRPr lang="en-US" sz="3000" u="sng" dirty="0" smtClean="0"/>
          </a:p>
          <a:p>
            <a:pPr>
              <a:lnSpc>
                <a:spcPct val="90000"/>
              </a:lnSpc>
              <a:buFont typeface="Arial" pitchFamily="34" charset="0"/>
              <a:buChar char="•"/>
            </a:pPr>
            <a:r>
              <a:rPr lang="en-US" sz="3000" u="sng" dirty="0" smtClean="0"/>
              <a:t>General </a:t>
            </a:r>
            <a:r>
              <a:rPr lang="en-US" sz="3000" u="sng" dirty="0"/>
              <a:t>Concerns &amp; Board Issues</a:t>
            </a:r>
          </a:p>
          <a:p>
            <a:pPr lvl="1">
              <a:lnSpc>
                <a:spcPct val="90000"/>
              </a:lnSpc>
            </a:pPr>
            <a:r>
              <a:rPr lang="en-US" sz="2400" i="1" dirty="0"/>
              <a:t>Karen Lusk-Smith, Chief Financial Officer</a:t>
            </a:r>
          </a:p>
          <a:p>
            <a:pPr lvl="1">
              <a:lnSpc>
                <a:spcPct val="90000"/>
              </a:lnSpc>
            </a:pPr>
            <a:endParaRPr lang="en-US" sz="500" i="1" dirty="0"/>
          </a:p>
          <a:p>
            <a:pPr>
              <a:lnSpc>
                <a:spcPct val="90000"/>
              </a:lnSpc>
              <a:buFont typeface="Arial" pitchFamily="34" charset="0"/>
              <a:buChar char="•"/>
            </a:pPr>
            <a:r>
              <a:rPr lang="en-US" sz="3000" u="sng" dirty="0"/>
              <a:t>Contracts, Teacher Certificates &amp; Transcripts</a:t>
            </a:r>
          </a:p>
          <a:p>
            <a:pPr lvl="1">
              <a:lnSpc>
                <a:spcPct val="90000"/>
              </a:lnSpc>
            </a:pPr>
            <a:r>
              <a:rPr lang="en-US" sz="2400" i="1" dirty="0" smtClean="0"/>
              <a:t>Dr. Susan Cole, </a:t>
            </a:r>
            <a:r>
              <a:rPr lang="en-US" sz="2400" i="1" dirty="0"/>
              <a:t>Director of Personnel Services</a:t>
            </a:r>
          </a:p>
          <a:p>
            <a:pPr lvl="1">
              <a:lnSpc>
                <a:spcPct val="90000"/>
              </a:lnSpc>
            </a:pPr>
            <a:r>
              <a:rPr lang="en-US" sz="2400" i="1" dirty="0" smtClean="0"/>
              <a:t>Carol Hollis, </a:t>
            </a:r>
            <a:r>
              <a:rPr lang="en-US" sz="2400" i="1" dirty="0"/>
              <a:t>Secretary to the Superintendent</a:t>
            </a:r>
          </a:p>
          <a:p>
            <a:pPr lvl="1">
              <a:lnSpc>
                <a:spcPct val="90000"/>
              </a:lnSpc>
            </a:pPr>
            <a:endParaRPr lang="en-US" sz="500" i="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Helpful Links</a:t>
            </a:r>
            <a:endParaRPr lang="en-US" dirty="0"/>
          </a:p>
        </p:txBody>
      </p:sp>
      <p:sp>
        <p:nvSpPr>
          <p:cNvPr id="3" name="Content Placeholder 2"/>
          <p:cNvSpPr>
            <a:spLocks noGrp="1"/>
          </p:cNvSpPr>
          <p:nvPr>
            <p:ph idx="1"/>
          </p:nvPr>
        </p:nvSpPr>
        <p:spPr>
          <a:xfrm>
            <a:off x="457200" y="1295400"/>
            <a:ext cx="8229600" cy="5562600"/>
          </a:xfrm>
        </p:spPr>
        <p:txBody>
          <a:bodyPr/>
          <a:lstStyle/>
          <a:p>
            <a:r>
              <a:rPr lang="en-US" sz="1600" b="1" dirty="0">
                <a:effectLst/>
              </a:rPr>
              <a:t>Alabama Board of Adjustments</a:t>
            </a:r>
          </a:p>
          <a:p>
            <a:pPr lvl="1"/>
            <a:r>
              <a:rPr lang="en-US" sz="1600" b="1" dirty="0" smtClean="0">
                <a:effectLst/>
                <a:hlinkClick r:id="rId2"/>
              </a:rPr>
              <a:t>http://www.bdadj.alabama.gov/Default.aspx</a:t>
            </a:r>
            <a:r>
              <a:rPr lang="en-US" sz="1600" b="1" dirty="0" smtClean="0">
                <a:effectLst/>
              </a:rPr>
              <a:t> </a:t>
            </a:r>
          </a:p>
          <a:p>
            <a:r>
              <a:rPr lang="en-US" sz="1600" b="1" dirty="0" smtClean="0">
                <a:effectLst/>
              </a:rPr>
              <a:t>Teachers</a:t>
            </a:r>
            <a:r>
              <a:rPr lang="en-US" sz="1600" b="1" dirty="0">
                <a:effectLst/>
              </a:rPr>
              <a:t>' Retirement System (TRS)</a:t>
            </a:r>
          </a:p>
          <a:p>
            <a:pPr lvl="1"/>
            <a:r>
              <a:rPr lang="en-US" sz="1600" b="1" dirty="0">
                <a:effectLst/>
                <a:hlinkClick r:id="rId3"/>
              </a:rPr>
              <a:t>https://www.mtnbrook.k12.al.us/Page/5379</a:t>
            </a:r>
            <a:endParaRPr lang="en-US" sz="1600" dirty="0">
              <a:effectLst/>
            </a:endParaRPr>
          </a:p>
          <a:p>
            <a:r>
              <a:rPr lang="en-US" sz="1600" b="1" dirty="0">
                <a:effectLst/>
              </a:rPr>
              <a:t>PEEHIP</a:t>
            </a:r>
          </a:p>
          <a:p>
            <a:pPr lvl="1"/>
            <a:r>
              <a:rPr lang="en-US" sz="1600" b="1" dirty="0">
                <a:effectLst/>
                <a:hlinkClick r:id="rId4"/>
              </a:rPr>
              <a:t>https://www.mtnbrook.k12.al.us/Page/5567</a:t>
            </a:r>
            <a:endParaRPr lang="en-US" sz="1600" dirty="0">
              <a:effectLst/>
            </a:endParaRPr>
          </a:p>
          <a:p>
            <a:r>
              <a:rPr lang="en-US" sz="1600" b="1" dirty="0">
                <a:effectLst/>
              </a:rPr>
              <a:t>Employee Self Service (ESS)</a:t>
            </a:r>
          </a:p>
          <a:p>
            <a:pPr lvl="1"/>
            <a:r>
              <a:rPr lang="en-US" sz="1600" b="1" dirty="0">
                <a:effectLst/>
                <a:hlinkClick r:id="rId5"/>
              </a:rPr>
              <a:t>https://www.mtnbrook.k12.al.us/Page/5423</a:t>
            </a:r>
            <a:endParaRPr lang="en-US" sz="1600" dirty="0">
              <a:effectLst/>
            </a:endParaRPr>
          </a:p>
          <a:p>
            <a:r>
              <a:rPr lang="en-US" sz="1600" b="1" dirty="0">
                <a:effectLst/>
              </a:rPr>
              <a:t>VIVA Health Plan</a:t>
            </a:r>
          </a:p>
          <a:p>
            <a:pPr lvl="1"/>
            <a:r>
              <a:rPr lang="en-US" sz="1600" dirty="0">
                <a:effectLst/>
              </a:rPr>
              <a:t>800-294-7780</a:t>
            </a:r>
          </a:p>
          <a:p>
            <a:pPr lvl="1"/>
            <a:r>
              <a:rPr lang="en-US" sz="1600" b="1" dirty="0">
                <a:effectLst/>
                <a:hlinkClick r:id="rId6"/>
              </a:rPr>
              <a:t>http://www.vivahealth.com/</a:t>
            </a:r>
            <a:endParaRPr lang="en-US" sz="1600" dirty="0">
              <a:effectLst/>
            </a:endParaRPr>
          </a:p>
          <a:p>
            <a:r>
              <a:rPr lang="en-US" sz="1600" b="1" dirty="0">
                <a:effectLst/>
              </a:rPr>
              <a:t>Southland National Insurance</a:t>
            </a:r>
          </a:p>
          <a:p>
            <a:pPr lvl="1"/>
            <a:r>
              <a:rPr lang="en-US" sz="1600" dirty="0">
                <a:effectLst/>
              </a:rPr>
              <a:t>800-476-0677</a:t>
            </a:r>
          </a:p>
          <a:p>
            <a:pPr lvl="1"/>
            <a:r>
              <a:rPr lang="en-US" sz="1600" b="1" dirty="0">
                <a:effectLst/>
                <a:hlinkClick r:id="rId7"/>
              </a:rPr>
              <a:t>http://www.southlandbenefit.com/PEEHIP/PEEHIP.aspx</a:t>
            </a:r>
            <a:endParaRPr lang="en-US" sz="1600" dirty="0">
              <a:effectLst/>
            </a:endParaRPr>
          </a:p>
          <a:p>
            <a:r>
              <a:rPr lang="en-US" sz="1600" b="1" dirty="0">
                <a:effectLst/>
              </a:rPr>
              <a:t>Social Security Administration</a:t>
            </a:r>
          </a:p>
          <a:p>
            <a:pPr lvl="1"/>
            <a:r>
              <a:rPr lang="en-US" sz="1600" b="1" dirty="0">
                <a:effectLst/>
                <a:hlinkClick r:id="rId8"/>
              </a:rPr>
              <a:t>http://www.ssa.gov/</a:t>
            </a:r>
            <a:endParaRPr lang="en-US" sz="1600" dirty="0">
              <a:effectLst/>
            </a:endParaRPr>
          </a:p>
          <a:p>
            <a:r>
              <a:rPr lang="en-US" sz="1600" b="1" dirty="0">
                <a:effectLst/>
              </a:rPr>
              <a:t>BCBS-PEEHIP Quick Links</a:t>
            </a:r>
          </a:p>
          <a:p>
            <a:pPr lvl="1"/>
            <a:r>
              <a:rPr lang="en-US" sz="1600" dirty="0">
                <a:effectLst/>
              </a:rPr>
              <a:t>800-327-3994</a:t>
            </a:r>
          </a:p>
          <a:p>
            <a:pPr lvl="1"/>
            <a:r>
              <a:rPr lang="en-US" sz="1600" b="1" dirty="0">
                <a:effectLst/>
                <a:hlinkClick r:id="rId9"/>
              </a:rPr>
              <a:t>https://www.bcbsal.org/peehip/</a:t>
            </a:r>
            <a:endParaRPr lang="en-US" sz="1600" dirty="0">
              <a:effectLst/>
            </a:endParaRPr>
          </a:p>
          <a:p>
            <a:endParaRPr lang="en-US" dirty="0"/>
          </a:p>
        </p:txBody>
      </p:sp>
    </p:spTree>
    <p:extLst>
      <p:ext uri="{BB962C8B-B14F-4D97-AF65-F5344CB8AC3E}">
        <p14:creationId xmlns:p14="http://schemas.microsoft.com/office/powerpoint/2010/main" val="2865019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dirty="0" smtClean="0"/>
              <a:t>Karen Lusk-Smith</a:t>
            </a:r>
          </a:p>
          <a:p>
            <a:pPr marL="0" indent="0" algn="ctr">
              <a:buNone/>
            </a:pPr>
            <a:r>
              <a:rPr lang="en-US" dirty="0" smtClean="0"/>
              <a:t>Chief School Financial Officer</a:t>
            </a:r>
          </a:p>
          <a:p>
            <a:pPr marL="0" indent="0" algn="ctr">
              <a:buNone/>
            </a:pPr>
            <a:r>
              <a:rPr lang="en-US" dirty="0" smtClean="0"/>
              <a:t>205-871-4608</a:t>
            </a:r>
          </a:p>
          <a:p>
            <a:pPr marL="0" indent="0">
              <a:buNone/>
            </a:pPr>
            <a:endParaRPr lang="en-US" dirty="0"/>
          </a:p>
        </p:txBody>
      </p:sp>
    </p:spTree>
    <p:extLst>
      <p:ext uri="{BB962C8B-B14F-4D97-AF65-F5344CB8AC3E}">
        <p14:creationId xmlns:p14="http://schemas.microsoft.com/office/powerpoint/2010/main" val="2792858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3101</TotalTime>
  <Words>3393</Words>
  <Application>Microsoft Office PowerPoint</Application>
  <PresentationFormat>On-screen Show (4:3)</PresentationFormat>
  <Paragraphs>597</Paragraphs>
  <Slides>47</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Arial Black</vt:lpstr>
      <vt:lpstr>Garamond</vt:lpstr>
      <vt:lpstr>Wingdings</vt:lpstr>
      <vt:lpstr>Wingdings 3</vt:lpstr>
      <vt:lpstr>Beam</vt:lpstr>
      <vt:lpstr>Payroll &amp; Benefits 2017-2018</vt:lpstr>
      <vt:lpstr>When do I get my first Paycheck?</vt:lpstr>
      <vt:lpstr>What about Take Home Pay?</vt:lpstr>
      <vt:lpstr>Wages &amp; Employer Taxes Paid</vt:lpstr>
      <vt:lpstr>Salary</vt:lpstr>
      <vt:lpstr>SALARY</vt:lpstr>
      <vt:lpstr>Summary of Payroll Procedures</vt:lpstr>
      <vt:lpstr>Summary of Payroll Procedures</vt:lpstr>
      <vt:lpstr>Summary of Payroll Procedures</vt:lpstr>
      <vt:lpstr>Summary of Payroll Procedures</vt:lpstr>
      <vt:lpstr>Direct Deposit</vt:lpstr>
      <vt:lpstr>Health Benefits - PEEHIP</vt:lpstr>
      <vt:lpstr>Southland Insurance Supplemental Coverage</vt:lpstr>
      <vt:lpstr>TobaccoPremium</vt:lpstr>
      <vt:lpstr>Wellness Premium</vt:lpstr>
      <vt:lpstr>Health Benefits - PEEHIP</vt:lpstr>
      <vt:lpstr>PEEHIP Insurance Allocations “3 – 1” Rule</vt:lpstr>
      <vt:lpstr>Life Insurance</vt:lpstr>
      <vt:lpstr>Life Insurance</vt:lpstr>
      <vt:lpstr>Professional liability</vt:lpstr>
      <vt:lpstr>Retirement</vt:lpstr>
      <vt:lpstr>Retirement</vt:lpstr>
      <vt:lpstr>Retirement</vt:lpstr>
      <vt:lpstr>PowerPoint Presentation</vt:lpstr>
      <vt:lpstr>PowerPoint Presentation</vt:lpstr>
      <vt:lpstr>PowerPoint Presentation</vt:lpstr>
      <vt:lpstr>PowerPoint Presentation</vt:lpstr>
      <vt:lpstr>Types of Leave</vt:lpstr>
      <vt:lpstr>Types of Leave</vt:lpstr>
      <vt:lpstr>Importance of Sick Leave</vt:lpstr>
      <vt:lpstr>Sick Leave Bank</vt:lpstr>
      <vt:lpstr>On the Job Injury</vt:lpstr>
      <vt:lpstr>Employee Assistance Program</vt:lpstr>
      <vt:lpstr>Deferred Compensation Plans</vt:lpstr>
      <vt:lpstr>Deferred Compensation Plans</vt:lpstr>
      <vt:lpstr>Flex Plan</vt:lpstr>
      <vt:lpstr>Flex Plan</vt:lpstr>
      <vt:lpstr>Open Enrollment</vt:lpstr>
      <vt:lpstr>PowerPoint Presentation</vt:lpstr>
      <vt:lpstr>ESS Features </vt:lpstr>
      <vt:lpstr>Employee Self-Serve (ESS)</vt:lpstr>
      <vt:lpstr>Employee Self-Serve (ESS)</vt:lpstr>
      <vt:lpstr>Employee Self-Serve (ESS)</vt:lpstr>
      <vt:lpstr>Who do I call? Contacts for the Accounting Office</vt:lpstr>
      <vt:lpstr>Who do I call? Contacts at the Board Office  871-4608</vt:lpstr>
      <vt:lpstr>Helpful Links</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Benefits 2007-2008</dc:title>
  <dc:creator>Administrator</dc:creator>
  <cp:lastModifiedBy>LUSK, KAREN</cp:lastModifiedBy>
  <cp:revision>239</cp:revision>
  <cp:lastPrinted>2012-07-13T13:46:53Z</cp:lastPrinted>
  <dcterms:created xsi:type="dcterms:W3CDTF">2007-04-13T14:20:52Z</dcterms:created>
  <dcterms:modified xsi:type="dcterms:W3CDTF">2017-07-24T15:54:37Z</dcterms:modified>
</cp:coreProperties>
</file>