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8"/>
  </p:handoutMasterIdLst>
  <p:sldIdLst>
    <p:sldId id="256" r:id="rId2"/>
    <p:sldId id="261" r:id="rId3"/>
    <p:sldId id="262" r:id="rId4"/>
    <p:sldId id="257" r:id="rId5"/>
    <p:sldId id="259" r:id="rId6"/>
    <p:sldId id="264" r:id="rId7"/>
    <p:sldId id="265" r:id="rId8"/>
    <p:sldId id="260" r:id="rId9"/>
    <p:sldId id="266" r:id="rId10"/>
    <p:sldId id="267" r:id="rId11"/>
    <p:sldId id="268" r:id="rId12"/>
    <p:sldId id="269" r:id="rId13"/>
    <p:sldId id="271" r:id="rId14"/>
    <p:sldId id="272"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8" autoAdjust="0"/>
    <p:restoredTop sz="94660"/>
  </p:normalViewPr>
  <p:slideViewPr>
    <p:cSldViewPr>
      <p:cViewPr varScale="1">
        <p:scale>
          <a:sx n="68" d="100"/>
          <a:sy n="68" d="100"/>
        </p:scale>
        <p:origin x="-58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C97B73-32D4-4AB9-BE7B-C0D5F09F59BF}" type="datetimeFigureOut">
              <a:rPr lang="en-US" smtClean="0"/>
              <a:t>10/23/2013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D60A7C-0AD1-4073-B65B-E89B65B831F3}" type="slidenum">
              <a:rPr lang="en-US" smtClean="0"/>
              <a:t>‹#›</a:t>
            </a:fld>
            <a:endParaRPr lang="en-US"/>
          </a:p>
        </p:txBody>
      </p:sp>
    </p:spTree>
    <p:extLst>
      <p:ext uri="{BB962C8B-B14F-4D97-AF65-F5344CB8AC3E}">
        <p14:creationId xmlns:p14="http://schemas.microsoft.com/office/powerpoint/2010/main" val="22362204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747C47A4-6BF6-4CC9-9400-3A867ABFD7F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C47A4-6BF6-4CC9-9400-3A867ABFD7F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47C47A4-6BF6-4CC9-9400-3A867ABFD7F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47C47A4-6BF6-4CC9-9400-3A867ABFD7F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C97014-444D-42F3-8D68-EF61565BA60B}" type="datetimeFigureOut">
              <a:rPr lang="en-US" smtClean="0"/>
              <a:pPr/>
              <a:t>10/23/2013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C47A4-6BF6-4CC9-9400-3A867ABFD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8C97014-444D-42F3-8D68-EF61565BA60B}" type="datetimeFigureOut">
              <a:rPr lang="en-US" smtClean="0"/>
              <a:pPr/>
              <a:t>10/23/2013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47C47A4-6BF6-4CC9-9400-3A867ABFD7F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wmf"/><Relationship Id="rId7" Type="http://schemas.openxmlformats.org/officeDocument/2006/relationships/image" Target="../media/image7.jpeg"/><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28600"/>
            <a:ext cx="7772400" cy="3657600"/>
          </a:xfrm>
        </p:spPr>
        <p:txBody>
          <a:bodyPr>
            <a:normAutofit/>
          </a:bodyPr>
          <a:lstStyle/>
          <a:p>
            <a:pPr algn="ctr"/>
            <a:r>
              <a:rPr lang="en-US" sz="6600" dirty="0" smtClean="0"/>
              <a:t>Simple Past</a:t>
            </a:r>
            <a:br>
              <a:rPr lang="en-US" sz="6600" dirty="0" smtClean="0"/>
            </a:br>
            <a:r>
              <a:rPr lang="en-US" sz="6600" dirty="0" smtClean="0"/>
              <a:t>of Verbs</a:t>
            </a:r>
            <a:br>
              <a:rPr lang="en-US" sz="6600" dirty="0" smtClean="0"/>
            </a:br>
            <a:endParaRPr lang="en-US" sz="6600" dirty="0"/>
          </a:p>
        </p:txBody>
      </p:sp>
      <p:pic>
        <p:nvPicPr>
          <p:cNvPr id="1026" name="Picture 2" descr="C:\Users\04745\AppData\Local\Microsoft\Windows\Temporary Internet Files\Content.IE5\EDFUT4CE\MC90029500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685800"/>
            <a:ext cx="1759306" cy="144292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Program Files\Microsoft Office\MEDIA\CAGCAT10\j028603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906" y="5562600"/>
            <a:ext cx="1186689"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04745\AppData\Local\Microsoft\Windows\Temporary Internet Files\Content.IE5\UW3QSL7L\MP90041174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800" y="2971800"/>
            <a:ext cx="1575569"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04745\AppData\Local\Microsoft\Windows\Temporary Internet Files\Content.IE5\A6JIYOAX\MP900442207[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5105400"/>
            <a:ext cx="2057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04745\AppData\Local\Microsoft\Windows\Temporary Internet Files\Content.IE5\TYDAEB38\MP90043120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0" y="24003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04745\AppData\Local\Microsoft\Windows\Temporary Internet Files\Content.IE5\EDFUT4CE\MP90043875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81614" y="4876800"/>
            <a:ext cx="2057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04745\AppData\Local\Microsoft\Windows\Temporary Internet Files\Content.IE5\A6JIYOAX\MP900401300[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00600" y="3049524"/>
            <a:ext cx="1523728" cy="2284476"/>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04745\AppData\Local\Microsoft\Windows\Temporary Internet Files\Content.IE5\TYDAEB38\MP900399745[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04826" y="2399538"/>
            <a:ext cx="1950720" cy="12999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914400" y="152400"/>
            <a:ext cx="7467600" cy="6705600"/>
          </a:xfrm>
          <a:prstGeom prst="rect">
            <a:avLst/>
          </a:prstGeom>
        </p:spPr>
        <p:txBody>
          <a:bodyPr>
            <a:noAutofit/>
          </a:bodyPr>
          <a:lstStyle/>
          <a:p>
            <a:pPr marL="365760" marR="0" lvl="0" indent="-283464" defTabSz="914400" rtl="0" eaLnBrk="1" fontAlgn="auto" latinLnBrk="0" hangingPunct="1">
              <a:lnSpc>
                <a:spcPct val="100000"/>
              </a:lnSpc>
              <a:spcBef>
                <a:spcPts val="600"/>
              </a:spcBef>
              <a:spcAft>
                <a:spcPts val="0"/>
              </a:spcAft>
              <a:buClr>
                <a:schemeClr val="accent1"/>
              </a:buClr>
              <a:buSzPct val="80000"/>
              <a:tabLst/>
              <a:defRPr/>
            </a:pPr>
            <a:r>
              <a:rPr kumimoji="0" lang="en-US" sz="4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4000" b="1" i="0" u="sng" strike="noStrike" kern="1200" cap="none" spc="0" normalizeH="0" baseline="0" noProof="0" dirty="0" smtClean="0">
                <a:ln>
                  <a:noFill/>
                </a:ln>
                <a:solidFill>
                  <a:schemeClr val="tx1"/>
                </a:solidFill>
                <a:effectLst/>
                <a:uLnTx/>
                <a:uFillTx/>
                <a:latin typeface="+mn-lt"/>
                <a:ea typeface="+mn-ea"/>
                <a:cs typeface="+mn-cs"/>
              </a:rPr>
              <a:t>Language Objective: </a:t>
            </a:r>
          </a:p>
          <a:p>
            <a:pPr marL="365760" marR="0" lvl="0" indent="-283464" defTabSz="914400" rtl="0" eaLnBrk="1" fontAlgn="auto" latinLnBrk="0" hangingPunct="1">
              <a:lnSpc>
                <a:spcPct val="100000"/>
              </a:lnSpc>
              <a:spcBef>
                <a:spcPts val="600"/>
              </a:spcBef>
              <a:spcAft>
                <a:spcPts val="0"/>
              </a:spcAft>
              <a:buClr>
                <a:schemeClr val="accent1"/>
              </a:buClr>
              <a:buSzPct val="80000"/>
              <a:tabLst/>
              <a:defRPr/>
            </a:pPr>
            <a:r>
              <a:rPr lang="en-US" sz="4000" dirty="0" smtClean="0"/>
              <a:t>  </a:t>
            </a:r>
            <a:r>
              <a:rPr kumimoji="0" lang="en-US" sz="4000" b="0" i="0" u="none" strike="noStrike" kern="1200" cap="none" spc="0" normalizeH="0" baseline="0" noProof="0" dirty="0" smtClean="0">
                <a:ln>
                  <a:noFill/>
                </a:ln>
                <a:solidFill>
                  <a:schemeClr val="tx1"/>
                </a:solidFill>
                <a:effectLst/>
                <a:uLnTx/>
                <a:uFillTx/>
                <a:latin typeface="+mn-lt"/>
                <a:ea typeface="+mn-ea"/>
                <a:cs typeface="+mn-cs"/>
              </a:rPr>
              <a:t>We will</a:t>
            </a:r>
            <a:r>
              <a:rPr kumimoji="0" lang="en-US" sz="4000" b="0" i="0" u="none" strike="noStrike" kern="1200" cap="none" spc="0" normalizeH="0" noProof="0" dirty="0" smtClean="0">
                <a:ln>
                  <a:noFill/>
                </a:ln>
                <a:solidFill>
                  <a:schemeClr val="tx1"/>
                </a:solidFill>
                <a:effectLst/>
                <a:uLnTx/>
                <a:uFillTx/>
                <a:latin typeface="+mn-lt"/>
                <a:ea typeface="+mn-ea"/>
                <a:cs typeface="+mn-cs"/>
              </a:rPr>
              <a:t> </a:t>
            </a:r>
            <a:r>
              <a:rPr kumimoji="0" lang="en-US" sz="4000" b="0" i="0" u="none" strike="noStrike" kern="1200" cap="none" spc="0" normalizeH="0" baseline="0" noProof="0" dirty="0" smtClean="0">
                <a:ln>
                  <a:noFill/>
                </a:ln>
                <a:solidFill>
                  <a:schemeClr val="tx1"/>
                </a:solidFill>
                <a:effectLst/>
                <a:uLnTx/>
                <a:uFillTx/>
                <a:latin typeface="+mn-lt"/>
                <a:ea typeface="+mn-ea"/>
                <a:cs typeface="+mn-cs"/>
              </a:rPr>
              <a:t>write complete sentences in the simple past </a:t>
            </a:r>
            <a:r>
              <a:rPr kumimoji="0" lang="en-US" sz="4000" b="0" i="0" u="none" strike="noStrike" kern="1200" cap="none" spc="0" normalizeH="0" noProof="0" dirty="0" smtClean="0">
                <a:ln>
                  <a:noFill/>
                </a:ln>
                <a:solidFill>
                  <a:schemeClr val="tx1"/>
                </a:solidFill>
                <a:effectLst/>
                <a:uLnTx/>
                <a:uFillTx/>
                <a:latin typeface="+mn-lt"/>
                <a:ea typeface="+mn-ea"/>
                <a:cs typeface="+mn-cs"/>
              </a:rPr>
              <a:t>verb tense in three </a:t>
            </a:r>
            <a:r>
              <a:rPr kumimoji="0" lang="en-US" sz="4000" b="0" i="0" u="none" strike="noStrike" kern="1200" cap="none" spc="0" normalizeH="0" baseline="0" noProof="0" dirty="0" smtClean="0">
                <a:ln>
                  <a:noFill/>
                </a:ln>
                <a:solidFill>
                  <a:schemeClr val="tx1"/>
                </a:solidFill>
                <a:effectLst/>
                <a:uLnTx/>
                <a:uFillTx/>
                <a:latin typeface="+mn-lt"/>
                <a:ea typeface="+mn-ea"/>
                <a:cs typeface="+mn-cs"/>
              </a:rPr>
              <a:t>forms: </a:t>
            </a:r>
          </a:p>
          <a:p>
            <a:pPr marL="365760" marR="0" lvl="0" indent="-283464" algn="ctr"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4000" b="0" i="0" u="none" strike="noStrike" kern="1200" cap="none" spc="0" normalizeH="0" baseline="0" noProof="0" dirty="0" smtClean="0">
                <a:ln>
                  <a:noFill/>
                </a:ln>
                <a:solidFill>
                  <a:schemeClr val="tx1"/>
                </a:solidFill>
                <a:effectLst/>
                <a:uLnTx/>
                <a:uFillTx/>
                <a:latin typeface="+mn-lt"/>
                <a:ea typeface="+mn-ea"/>
                <a:cs typeface="+mn-cs"/>
              </a:rPr>
              <a:t>declarative </a:t>
            </a:r>
          </a:p>
          <a:p>
            <a:pPr marL="365760" marR="0" lvl="0" indent="-283464" algn="ctr"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4000" b="0" i="0" u="none" strike="noStrike" kern="1200" cap="none" spc="0" normalizeH="0" baseline="0" noProof="0" dirty="0" smtClean="0">
                <a:ln>
                  <a:noFill/>
                </a:ln>
                <a:solidFill>
                  <a:schemeClr val="tx1"/>
                </a:solidFill>
                <a:effectLst/>
                <a:uLnTx/>
                <a:uFillTx/>
                <a:latin typeface="+mn-lt"/>
                <a:ea typeface="+mn-ea"/>
                <a:cs typeface="+mn-cs"/>
              </a:rPr>
              <a:t> negative</a:t>
            </a:r>
          </a:p>
          <a:p>
            <a:pPr marL="365760" marR="0" lvl="0" indent="-283464" algn="ctr"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lang="en-US" sz="4000" dirty="0" smtClean="0"/>
              <a:t>Interrogative.</a:t>
            </a:r>
            <a:endParaRPr kumimoji="0" lang="en-US" sz="40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amond(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amond(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amond(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amond(in)">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717280" cy="1447800"/>
          </a:xfrm>
        </p:spPr>
        <p:txBody>
          <a:bodyPr>
            <a:noAutofit/>
          </a:bodyPr>
          <a:lstStyle/>
          <a:p>
            <a:pPr algn="ctr"/>
            <a:r>
              <a:rPr lang="en-US" sz="4800" dirty="0" smtClean="0">
                <a:solidFill>
                  <a:srgbClr val="00B050"/>
                </a:solidFill>
              </a:rPr>
              <a:t>Application (Why?)</a:t>
            </a:r>
            <a:br>
              <a:rPr lang="en-US" sz="4800" dirty="0" smtClean="0">
                <a:solidFill>
                  <a:srgbClr val="00B050"/>
                </a:solidFill>
              </a:rPr>
            </a:br>
            <a:r>
              <a:rPr lang="en-US" sz="4800" dirty="0" smtClean="0">
                <a:solidFill>
                  <a:srgbClr val="00B050"/>
                </a:solidFill>
              </a:rPr>
              <a:t>We use the Simple Past to show actions that:</a:t>
            </a:r>
            <a:br>
              <a:rPr lang="en-US" sz="4800" dirty="0" smtClean="0">
                <a:solidFill>
                  <a:srgbClr val="00B050"/>
                </a:solidFill>
              </a:rPr>
            </a:br>
            <a:endParaRPr lang="en-US" sz="4800" dirty="0">
              <a:solidFill>
                <a:srgbClr val="00B050"/>
              </a:solidFill>
            </a:endParaRPr>
          </a:p>
        </p:txBody>
      </p:sp>
      <p:sp>
        <p:nvSpPr>
          <p:cNvPr id="26" name="TextBox 25"/>
          <p:cNvSpPr txBox="1"/>
          <p:nvPr/>
        </p:nvSpPr>
        <p:spPr>
          <a:xfrm>
            <a:off x="1752600" y="2438400"/>
            <a:ext cx="6858000" cy="923330"/>
          </a:xfrm>
          <a:prstGeom prst="rect">
            <a:avLst/>
          </a:prstGeom>
          <a:noFill/>
        </p:spPr>
        <p:txBody>
          <a:bodyPr wrap="square" rtlCol="0">
            <a:spAutoFit/>
          </a:bodyPr>
          <a:lstStyle/>
          <a:p>
            <a:pPr marL="342900" indent="-342900">
              <a:buFont typeface="Arial" pitchFamily="34" charset="0"/>
              <a:buChar char="•"/>
            </a:pPr>
            <a:r>
              <a:rPr lang="en-US" sz="5400" dirty="0"/>
              <a:t>h</a:t>
            </a:r>
            <a:r>
              <a:rPr lang="en-US" sz="5400" dirty="0" smtClean="0"/>
              <a:t>appened in the past.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8080" cy="1143000"/>
          </a:xfrm>
        </p:spPr>
        <p:txBody>
          <a:bodyPr>
            <a:normAutofit/>
          </a:bodyPr>
          <a:lstStyle/>
          <a:p>
            <a:pPr algn="ctr"/>
            <a:r>
              <a:rPr lang="en-US" sz="5400" dirty="0" smtClean="0">
                <a:solidFill>
                  <a:srgbClr val="00B050"/>
                </a:solidFill>
              </a:rPr>
              <a:t>Parts of Speech:</a:t>
            </a:r>
            <a:endParaRPr lang="en-US" sz="5400" dirty="0">
              <a:solidFill>
                <a:srgbClr val="00B050"/>
              </a:solidFill>
            </a:endParaRPr>
          </a:p>
        </p:txBody>
      </p:sp>
      <p:sp>
        <p:nvSpPr>
          <p:cNvPr id="12" name="Content Placeholder 11"/>
          <p:cNvSpPr>
            <a:spLocks noGrp="1"/>
          </p:cNvSpPr>
          <p:nvPr>
            <p:ph idx="1"/>
          </p:nvPr>
        </p:nvSpPr>
        <p:spPr>
          <a:xfrm>
            <a:off x="457200" y="1066800"/>
            <a:ext cx="8552688" cy="5105400"/>
          </a:xfrm>
        </p:spPr>
        <p:txBody>
          <a:bodyPr>
            <a:normAutofit/>
          </a:bodyPr>
          <a:lstStyle/>
          <a:p>
            <a:pPr algn="ctr">
              <a:buNone/>
            </a:pPr>
            <a:r>
              <a:rPr lang="en-US" sz="3600" b="1" dirty="0"/>
              <a:t>Verbs</a:t>
            </a:r>
          </a:p>
          <a:p>
            <a:pPr algn="ctr">
              <a:buNone/>
            </a:pPr>
            <a:endParaRPr lang="en-US" sz="1600" b="1" dirty="0"/>
          </a:p>
          <a:p>
            <a:pPr algn="ctr">
              <a:buNone/>
            </a:pPr>
            <a:endParaRPr lang="en-US" sz="1600" b="1" dirty="0"/>
          </a:p>
          <a:p>
            <a:pPr>
              <a:buNone/>
            </a:pPr>
            <a:r>
              <a:rPr lang="en-US" sz="1100" b="1" dirty="0"/>
              <a:t>   </a:t>
            </a:r>
          </a:p>
          <a:p>
            <a:pPr algn="ctr">
              <a:buNone/>
            </a:pPr>
            <a:r>
              <a:rPr lang="en-US" sz="4400" b="1" dirty="0" smtClean="0"/>
              <a:t>Verb (</a:t>
            </a:r>
            <a:r>
              <a:rPr lang="en-US" sz="4400" b="1" dirty="0" err="1" smtClean="0"/>
              <a:t>ed</a:t>
            </a:r>
            <a:r>
              <a:rPr lang="en-US" sz="4400" b="1" dirty="0" smtClean="0"/>
              <a:t>)</a:t>
            </a:r>
          </a:p>
          <a:p>
            <a:pPr algn="ctr">
              <a:buNone/>
            </a:pPr>
            <a:endParaRPr lang="en-US" sz="4400" b="1" dirty="0"/>
          </a:p>
          <a:p>
            <a:pPr algn="ctr">
              <a:buNone/>
            </a:pPr>
            <a:r>
              <a:rPr lang="en-US" b="1" dirty="0" smtClean="0"/>
              <a:t>modals: did</a:t>
            </a:r>
            <a:endParaRPr lang="en-US" b="1" dirty="0"/>
          </a:p>
          <a:p>
            <a:endParaRPr lang="en-US" dirty="0"/>
          </a:p>
        </p:txBody>
      </p:sp>
      <p:cxnSp>
        <p:nvCxnSpPr>
          <p:cNvPr id="9" name="Straight Arrow Connector 8"/>
          <p:cNvCxnSpPr/>
          <p:nvPr/>
        </p:nvCxnSpPr>
        <p:spPr>
          <a:xfrm>
            <a:off x="4887132" y="1611824"/>
            <a:ext cx="0" cy="99576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498080" cy="990600"/>
          </a:xfrm>
        </p:spPr>
        <p:txBody>
          <a:bodyPr/>
          <a:lstStyle/>
          <a:p>
            <a:r>
              <a:rPr lang="en-US" dirty="0" smtClean="0"/>
              <a:t>Formulas &amp; Examples</a:t>
            </a:r>
            <a:endParaRPr lang="en-US" dirty="0"/>
          </a:p>
        </p:txBody>
      </p:sp>
      <p:sp>
        <p:nvSpPr>
          <p:cNvPr id="3" name="Content Placeholder 2"/>
          <p:cNvSpPr>
            <a:spLocks noGrp="1"/>
          </p:cNvSpPr>
          <p:nvPr>
            <p:ph idx="1"/>
          </p:nvPr>
        </p:nvSpPr>
        <p:spPr>
          <a:xfrm>
            <a:off x="0" y="838200"/>
            <a:ext cx="9144000" cy="5867400"/>
          </a:xfrm>
        </p:spPr>
        <p:txBody>
          <a:bodyPr>
            <a:normAutofit/>
          </a:bodyPr>
          <a:lstStyle/>
          <a:p>
            <a:pPr>
              <a:buNone/>
            </a:pPr>
            <a:r>
              <a:rPr lang="en-US" sz="3600" b="1" dirty="0" smtClean="0">
                <a:solidFill>
                  <a:srgbClr val="00B0F0"/>
                </a:solidFill>
              </a:rPr>
              <a:t>Declarative +</a:t>
            </a:r>
          </a:p>
          <a:p>
            <a:pPr>
              <a:buNone/>
            </a:pPr>
            <a:r>
              <a:rPr lang="en-US" sz="2800" b="1" dirty="0" smtClean="0"/>
              <a:t>Past:</a:t>
            </a:r>
            <a:endParaRPr lang="en-US" sz="2800" b="1" dirty="0" smtClean="0"/>
          </a:p>
          <a:p>
            <a:pPr>
              <a:buNone/>
            </a:pPr>
            <a:r>
              <a:rPr lang="en-US" sz="2800" b="1" u="sng" dirty="0" smtClean="0"/>
              <a:t>Subject</a:t>
            </a:r>
            <a:r>
              <a:rPr lang="en-US" sz="2800" b="1" dirty="0" smtClean="0"/>
              <a:t> + </a:t>
            </a:r>
            <a:r>
              <a:rPr lang="en-US" sz="2800" b="1" dirty="0" err="1" smtClean="0"/>
              <a:t>verbed</a:t>
            </a:r>
            <a:r>
              <a:rPr lang="en-US" sz="2800" b="1" dirty="0" smtClean="0"/>
              <a:t> + finisher.</a:t>
            </a:r>
          </a:p>
          <a:p>
            <a:pPr>
              <a:buNone/>
            </a:pPr>
            <a:endParaRPr lang="en-US" sz="2800" b="1" dirty="0"/>
          </a:p>
          <a:p>
            <a:pPr>
              <a:buNone/>
            </a:pPr>
            <a:endParaRPr lang="en-US" sz="800" b="1" u="sng" dirty="0" smtClean="0"/>
          </a:p>
          <a:p>
            <a:pPr>
              <a:buNone/>
            </a:pPr>
            <a:r>
              <a:rPr lang="en-US" sz="2800" b="1" dirty="0" smtClean="0">
                <a:solidFill>
                  <a:srgbClr val="0000CC"/>
                </a:solidFill>
              </a:rPr>
              <a:t>Example: </a:t>
            </a:r>
          </a:p>
          <a:p>
            <a:pPr>
              <a:lnSpc>
                <a:spcPct val="150000"/>
              </a:lnSpc>
              <a:buNone/>
            </a:pPr>
            <a:r>
              <a:rPr lang="en-US" sz="2800" b="1" dirty="0" smtClean="0">
                <a:solidFill>
                  <a:srgbClr val="0000CC"/>
                </a:solidFill>
              </a:rPr>
              <a:t>Last year, scientists discovered many new species of insects in the rainforest’s of Belize.</a:t>
            </a:r>
            <a:endParaRPr lang="en-US" sz="2800" b="1" u="sng" dirty="0" smtClean="0">
              <a:solidFill>
                <a:srgbClr val="0000CC"/>
              </a:solidFill>
            </a:endParaRPr>
          </a:p>
          <a:p>
            <a:pPr>
              <a:buNone/>
            </a:pPr>
            <a:endParaRPr lang="en-US" sz="2800" b="1" dirty="0" smtClean="0"/>
          </a:p>
          <a:p>
            <a:pPr>
              <a:buNone/>
            </a:pPr>
            <a:endParaRPr lang="en-US" sz="2800" b="1" dirty="0" smtClean="0"/>
          </a:p>
          <a:p>
            <a:pPr>
              <a:buNone/>
            </a:pPr>
            <a:endParaRPr lang="en-US" b="1" dirty="0" smtClean="0"/>
          </a:p>
        </p:txBody>
      </p:sp>
      <p:grpSp>
        <p:nvGrpSpPr>
          <p:cNvPr id="4" name="Group 3"/>
          <p:cNvGrpSpPr/>
          <p:nvPr/>
        </p:nvGrpSpPr>
        <p:grpSpPr>
          <a:xfrm>
            <a:off x="1797287" y="1859280"/>
            <a:ext cx="1266005" cy="762000"/>
            <a:chOff x="1797287" y="1859280"/>
            <a:chExt cx="1266005" cy="762000"/>
          </a:xfrm>
        </p:grpSpPr>
        <p:sp>
          <p:nvSpPr>
            <p:cNvPr id="8" name="Oval 7"/>
            <p:cNvSpPr/>
            <p:nvPr/>
          </p:nvSpPr>
          <p:spPr>
            <a:xfrm>
              <a:off x="2556396" y="1954530"/>
              <a:ext cx="506896" cy="5715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97287" y="1859280"/>
              <a:ext cx="1240413"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3429000" y="3831432"/>
            <a:ext cx="1837692" cy="666750"/>
            <a:chOff x="1797287" y="1859280"/>
            <a:chExt cx="1240414" cy="762000"/>
          </a:xfrm>
        </p:grpSpPr>
        <p:sp>
          <p:nvSpPr>
            <p:cNvPr id="12" name="Oval 11"/>
            <p:cNvSpPr/>
            <p:nvPr/>
          </p:nvSpPr>
          <p:spPr>
            <a:xfrm>
              <a:off x="2723097" y="1954530"/>
              <a:ext cx="314604" cy="571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97287" y="1859280"/>
              <a:ext cx="1240413"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heckerboard(across)">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checkerboard(across)">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heckerboard(across)">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304800"/>
            <a:ext cx="8781288" cy="5943600"/>
          </a:xfrm>
        </p:spPr>
        <p:txBody>
          <a:bodyPr>
            <a:normAutofit/>
          </a:bodyPr>
          <a:lstStyle/>
          <a:p>
            <a:pPr>
              <a:buNone/>
            </a:pPr>
            <a:r>
              <a:rPr lang="en-US" sz="4000" b="1" dirty="0" smtClean="0"/>
              <a:t>Negative -</a:t>
            </a:r>
          </a:p>
          <a:p>
            <a:pPr>
              <a:buNone/>
            </a:pPr>
            <a:r>
              <a:rPr lang="en-US" sz="4000" b="1" dirty="0" smtClean="0"/>
              <a:t>Past</a:t>
            </a:r>
            <a:r>
              <a:rPr lang="en-US" sz="4000" b="1" dirty="0" smtClean="0"/>
              <a:t>:</a:t>
            </a:r>
          </a:p>
          <a:p>
            <a:pPr>
              <a:buNone/>
            </a:pPr>
            <a:r>
              <a:rPr lang="en-US" sz="3800" b="1" u="sng" dirty="0" smtClean="0"/>
              <a:t>Subject</a:t>
            </a:r>
            <a:r>
              <a:rPr lang="en-US" sz="3800" b="1" dirty="0" smtClean="0"/>
              <a:t> + </a:t>
            </a:r>
            <a:r>
              <a:rPr lang="en-US" sz="3800" b="1" dirty="0" smtClean="0"/>
              <a:t>did </a:t>
            </a:r>
            <a:r>
              <a:rPr lang="en-US" sz="3800" b="1" dirty="0" smtClean="0"/>
              <a:t>+ </a:t>
            </a:r>
            <a:r>
              <a:rPr lang="en-US" sz="3800" b="1" u="sng" dirty="0" smtClean="0"/>
              <a:t>not</a:t>
            </a:r>
            <a:r>
              <a:rPr lang="en-US" sz="3800" b="1" dirty="0" smtClean="0"/>
              <a:t> + verb + finisher.</a:t>
            </a:r>
            <a:endParaRPr lang="en-US" sz="3800" b="1" u="sng" dirty="0" smtClean="0"/>
          </a:p>
          <a:p>
            <a:pPr>
              <a:buNone/>
            </a:pPr>
            <a:endParaRPr lang="en-US" sz="4400" b="1" dirty="0" smtClean="0">
              <a:solidFill>
                <a:srgbClr val="002060"/>
              </a:solidFill>
            </a:endParaRPr>
          </a:p>
          <a:p>
            <a:pPr>
              <a:buNone/>
            </a:pPr>
            <a:r>
              <a:rPr lang="en-US" sz="4400" b="1" dirty="0" smtClean="0">
                <a:solidFill>
                  <a:srgbClr val="002060"/>
                </a:solidFill>
              </a:rPr>
              <a:t>Example</a:t>
            </a:r>
            <a:r>
              <a:rPr lang="en-US" sz="4400" b="1" dirty="0" smtClean="0">
                <a:solidFill>
                  <a:srgbClr val="002060"/>
                </a:solidFill>
              </a:rPr>
              <a:t>: </a:t>
            </a:r>
          </a:p>
          <a:p>
            <a:pPr>
              <a:buNone/>
            </a:pPr>
            <a:r>
              <a:rPr lang="en-US" sz="3800" b="1" dirty="0" smtClean="0">
                <a:solidFill>
                  <a:srgbClr val="002060"/>
                </a:solidFill>
              </a:rPr>
              <a:t>For a long time, astronomers did </a:t>
            </a:r>
            <a:r>
              <a:rPr lang="en-US" sz="3800" b="1" u="sng" dirty="0" smtClean="0">
                <a:solidFill>
                  <a:srgbClr val="002060"/>
                </a:solidFill>
              </a:rPr>
              <a:t>not </a:t>
            </a:r>
            <a:r>
              <a:rPr lang="en-US" sz="3800" b="1" dirty="0" smtClean="0">
                <a:solidFill>
                  <a:srgbClr val="002060"/>
                </a:solidFill>
              </a:rPr>
              <a:t>believe the earth revolved around the sun.</a:t>
            </a:r>
            <a:endParaRPr lang="en-US" sz="3800" b="1" dirty="0" smtClean="0">
              <a:solidFill>
                <a:srgbClr val="002060"/>
              </a:solidFill>
            </a:endParaRPr>
          </a:p>
          <a:p>
            <a:pPr>
              <a:buNone/>
            </a:pPr>
            <a:endParaRPr lang="en-US" b="1" dirty="0" smtClean="0"/>
          </a:p>
        </p:txBody>
      </p:sp>
      <p:sp>
        <p:nvSpPr>
          <p:cNvPr id="5" name="Rectangle 4"/>
          <p:cNvSpPr/>
          <p:nvPr/>
        </p:nvSpPr>
        <p:spPr>
          <a:xfrm>
            <a:off x="2514600" y="1631507"/>
            <a:ext cx="819150" cy="761721"/>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5071403" y="1707428"/>
            <a:ext cx="1179635" cy="685801"/>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7001022" y="3767797"/>
            <a:ext cx="762000" cy="6858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533400" y="4419600"/>
            <a:ext cx="1600200" cy="6858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checkerboard(across)">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checkerboard(across)">
                                      <p:cBhvr>
                                        <p:cTn id="20" dur="5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checkerboard(across)">
                                      <p:cBhvr>
                                        <p:cTn id="2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304800"/>
            <a:ext cx="8781288" cy="5943600"/>
          </a:xfrm>
        </p:spPr>
        <p:txBody>
          <a:bodyPr>
            <a:normAutofit/>
          </a:bodyPr>
          <a:lstStyle/>
          <a:p>
            <a:pPr>
              <a:buNone/>
            </a:pPr>
            <a:r>
              <a:rPr lang="en-US" sz="4000" b="1" dirty="0" smtClean="0"/>
              <a:t>Interrogative ?</a:t>
            </a:r>
          </a:p>
          <a:p>
            <a:pPr>
              <a:buNone/>
            </a:pPr>
            <a:r>
              <a:rPr lang="en-US" sz="4000" b="1" dirty="0" smtClean="0"/>
              <a:t>Past:</a:t>
            </a:r>
            <a:endParaRPr lang="en-US" sz="4000" b="1" dirty="0" smtClean="0"/>
          </a:p>
          <a:p>
            <a:pPr>
              <a:buNone/>
            </a:pPr>
            <a:r>
              <a:rPr lang="en-US" sz="4400" b="1" dirty="0" smtClean="0"/>
              <a:t>Did + </a:t>
            </a:r>
            <a:r>
              <a:rPr lang="en-US" sz="4400" b="1" dirty="0" smtClean="0"/>
              <a:t>subject + verb + finisher?</a:t>
            </a:r>
          </a:p>
          <a:p>
            <a:pPr>
              <a:buNone/>
            </a:pPr>
            <a:endParaRPr lang="en-US" sz="4000" b="1" u="sng" dirty="0" smtClean="0"/>
          </a:p>
          <a:p>
            <a:pPr>
              <a:buNone/>
            </a:pPr>
            <a:r>
              <a:rPr lang="en-US" sz="4000" b="1" dirty="0" smtClean="0">
                <a:solidFill>
                  <a:srgbClr val="002060"/>
                </a:solidFill>
              </a:rPr>
              <a:t>Example: </a:t>
            </a:r>
          </a:p>
          <a:p>
            <a:pPr>
              <a:buNone/>
            </a:pPr>
            <a:r>
              <a:rPr lang="en-US" sz="4000" b="1" dirty="0" smtClean="0">
                <a:solidFill>
                  <a:srgbClr val="002060"/>
                </a:solidFill>
              </a:rPr>
              <a:t>Did cartographers create new maps when Hawaii became a state?</a:t>
            </a:r>
            <a:endParaRPr lang="en-US" sz="4000" b="1" dirty="0" smtClean="0">
              <a:solidFill>
                <a:srgbClr val="002060"/>
              </a:solidFill>
            </a:endParaRPr>
          </a:p>
          <a:p>
            <a:pPr>
              <a:buNone/>
            </a:pPr>
            <a:endParaRPr lang="en-US" sz="2800" b="1" dirty="0" smtClean="0"/>
          </a:p>
          <a:p>
            <a:pPr>
              <a:buNone/>
            </a:pPr>
            <a:endParaRPr lang="en-US" b="1" dirty="0" smtClean="0"/>
          </a:p>
        </p:txBody>
      </p:sp>
      <p:sp>
        <p:nvSpPr>
          <p:cNvPr id="5" name="Rectangle 4"/>
          <p:cNvSpPr/>
          <p:nvPr/>
        </p:nvSpPr>
        <p:spPr>
          <a:xfrm>
            <a:off x="4305300" y="1767840"/>
            <a:ext cx="1257300" cy="6858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304800" y="1691640"/>
            <a:ext cx="1066800" cy="7620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p:cNvSpPr/>
          <p:nvPr/>
        </p:nvSpPr>
        <p:spPr>
          <a:xfrm>
            <a:off x="304800" y="3733799"/>
            <a:ext cx="914400" cy="688383"/>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p:cNvSpPr/>
          <p:nvPr/>
        </p:nvSpPr>
        <p:spPr>
          <a:xfrm>
            <a:off x="4724400" y="3783513"/>
            <a:ext cx="1600200" cy="63866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checkerboard(across)">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checkerboard(across)">
                                      <p:cBhvr>
                                        <p:cTn id="20" dur="5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checkerboard(across)">
                                      <p:cBhvr>
                                        <p:cTn id="2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2400"/>
            <a:ext cx="8305800" cy="6599744"/>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70430485"/>
              </p:ext>
            </p:extLst>
          </p:nvPr>
        </p:nvGraphicFramePr>
        <p:xfrm>
          <a:off x="914400" y="457200"/>
          <a:ext cx="7543800" cy="5622837"/>
        </p:xfrm>
        <a:graphic>
          <a:graphicData uri="http://schemas.openxmlformats.org/drawingml/2006/table">
            <a:tbl>
              <a:tblPr firstRow="1" bandRow="1">
                <a:tableStyleId>{5C22544A-7EE6-4342-B048-85BDC9FD1C3A}</a:tableStyleId>
              </a:tblPr>
              <a:tblGrid>
                <a:gridCol w="3771900"/>
                <a:gridCol w="3771900"/>
              </a:tblGrid>
              <a:tr h="593637">
                <a:tc>
                  <a:txBody>
                    <a:bodyPr/>
                    <a:lstStyle/>
                    <a:p>
                      <a:pPr algn="ctr"/>
                      <a:r>
                        <a:rPr lang="en-US" dirty="0" smtClean="0"/>
                        <a:t>Subjects</a:t>
                      </a:r>
                      <a:endParaRPr lang="en-US" dirty="0"/>
                    </a:p>
                  </a:txBody>
                  <a:tcPr/>
                </a:tc>
                <a:tc>
                  <a:txBody>
                    <a:bodyPr/>
                    <a:lstStyle/>
                    <a:p>
                      <a:r>
                        <a:rPr lang="en-US" dirty="0" smtClean="0"/>
                        <a:t>Verbs (infinitive form)</a:t>
                      </a:r>
                      <a:endParaRPr lang="en-US" dirty="0"/>
                    </a:p>
                  </a:txBody>
                  <a:tcPr/>
                </a:tc>
              </a:tr>
              <a:tr h="1463763">
                <a:tc>
                  <a:txBody>
                    <a:bodyPr/>
                    <a:lstStyle/>
                    <a:p>
                      <a:r>
                        <a:rPr lang="en-US" u="sng" dirty="0" smtClean="0"/>
                        <a:t> Singular</a:t>
                      </a:r>
                      <a:r>
                        <a:rPr lang="en-US" u="sng" baseline="0" dirty="0" smtClean="0"/>
                        <a:t>                                Plural</a:t>
                      </a:r>
                      <a:endParaRPr lang="en-US" u="sng" dirty="0"/>
                    </a:p>
                  </a:txBody>
                  <a:tcPr/>
                </a:tc>
                <a:tc>
                  <a: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Sentences</a:t>
            </a:r>
            <a:endParaRPr lang="en-US" dirty="0"/>
          </a:p>
        </p:txBody>
      </p:sp>
      <p:sp>
        <p:nvSpPr>
          <p:cNvPr id="3" name="Content Placeholder 2"/>
          <p:cNvSpPr>
            <a:spLocks noGrp="1"/>
          </p:cNvSpPr>
          <p:nvPr>
            <p:ph idx="1"/>
          </p:nvPr>
        </p:nvSpPr>
        <p:spPr>
          <a:xfrm>
            <a:off x="457200" y="1447800"/>
            <a:ext cx="8476488" cy="4800600"/>
          </a:xfrm>
        </p:spPr>
        <p:txBody>
          <a:bodyPr/>
          <a:lstStyle/>
          <a:p>
            <a:r>
              <a:rPr lang="en-US" dirty="0" smtClean="0"/>
              <a:t>Declarative</a:t>
            </a:r>
          </a:p>
          <a:p>
            <a:endParaRPr lang="en-US" dirty="0" smtClean="0"/>
          </a:p>
          <a:p>
            <a:endParaRPr lang="en-US" dirty="0" smtClean="0"/>
          </a:p>
          <a:p>
            <a:r>
              <a:rPr lang="en-US" dirty="0" smtClean="0"/>
              <a:t>Negative</a:t>
            </a:r>
          </a:p>
          <a:p>
            <a:endParaRPr lang="en-US" dirty="0" smtClean="0"/>
          </a:p>
          <a:p>
            <a:endParaRPr lang="en-US" dirty="0" smtClean="0"/>
          </a:p>
          <a:p>
            <a:r>
              <a:rPr lang="en-US" dirty="0" smtClean="0"/>
              <a:t>Interrogative</a:t>
            </a:r>
          </a:p>
          <a:p>
            <a:endParaRPr lang="en-US" dirty="0"/>
          </a:p>
        </p:txBody>
      </p:sp>
    </p:spTree>
    <p:extLst>
      <p:ext uri="{BB962C8B-B14F-4D97-AF65-F5344CB8AC3E}">
        <p14:creationId xmlns:p14="http://schemas.microsoft.com/office/powerpoint/2010/main" val="1670258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096962"/>
          </a:xfrm>
        </p:spPr>
        <p:txBody>
          <a:bodyPr>
            <a:normAutofit fontScale="90000"/>
          </a:bodyPr>
          <a:lstStyle/>
          <a:p>
            <a:r>
              <a:rPr lang="en-US" sz="3600" b="1" u="sng" cap="all" dirty="0">
                <a:effectLst>
                  <a:reflection blurRad="12700" stA="28000" endPos="45000" dist="1003" dir="5400000" sy="-100000" algn="bl"/>
                </a:effectLst>
              </a:rPr>
              <a:t>Irregular Past Tense Verbs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pPr marL="82296" indent="0">
              <a:buNone/>
            </a:pPr>
            <a:r>
              <a:rPr lang="en-US" b="1" dirty="0"/>
              <a:t>Language Objective:</a:t>
            </a:r>
            <a:endParaRPr lang="en-US" dirty="0"/>
          </a:p>
          <a:p>
            <a:r>
              <a:rPr lang="en-US" b="1" dirty="0"/>
              <a:t>We will complete sentences using irregular past tense verbs in three forms:</a:t>
            </a:r>
            <a:endParaRPr lang="en-US" dirty="0"/>
          </a:p>
          <a:p>
            <a:pPr lvl="1"/>
            <a:r>
              <a:rPr lang="en-US" b="1" dirty="0"/>
              <a:t>-declarative, </a:t>
            </a:r>
            <a:endParaRPr lang="en-US" dirty="0"/>
          </a:p>
          <a:p>
            <a:pPr lvl="1"/>
            <a:r>
              <a:rPr lang="en-US" b="1" dirty="0"/>
              <a:t>-negative, </a:t>
            </a:r>
            <a:endParaRPr lang="en-US" dirty="0"/>
          </a:p>
          <a:p>
            <a:pPr lvl="1"/>
            <a:r>
              <a:rPr lang="en-US" b="1" dirty="0"/>
              <a:t>-interrogative.</a:t>
            </a:r>
            <a:endParaRPr lang="en-US" dirty="0"/>
          </a:p>
          <a:p>
            <a:endParaRPr lang="en-US" dirty="0"/>
          </a:p>
        </p:txBody>
      </p:sp>
    </p:spTree>
    <p:extLst>
      <p:ext uri="{BB962C8B-B14F-4D97-AF65-F5344CB8AC3E}">
        <p14:creationId xmlns:p14="http://schemas.microsoft.com/office/powerpoint/2010/main" val="1441257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normAutofit/>
          </a:bodyPr>
          <a:lstStyle/>
          <a:p>
            <a:pPr marL="82296" indent="0" algn="ctr">
              <a:buNone/>
            </a:pPr>
            <a:r>
              <a:rPr lang="en-US" sz="4400" b="1" dirty="0">
                <a:solidFill>
                  <a:srgbClr val="00B050"/>
                </a:solidFill>
                <a:effectLst>
                  <a:outerShdw blurRad="38100" dist="38100" dir="2700000" algn="tl">
                    <a:srgbClr val="000000">
                      <a:alpha val="43137"/>
                    </a:srgbClr>
                  </a:outerShdw>
                </a:effectLst>
              </a:rPr>
              <a:t>Parts of Speech</a:t>
            </a:r>
            <a:r>
              <a:rPr lang="en-US" sz="4400" b="1" dirty="0" smtClean="0">
                <a:solidFill>
                  <a:srgbClr val="00B050"/>
                </a:solidFill>
                <a:effectLst>
                  <a:outerShdw blurRad="38100" dist="38100" dir="2700000" algn="tl">
                    <a:srgbClr val="000000">
                      <a:alpha val="43137"/>
                    </a:srgbClr>
                  </a:outerShdw>
                </a:effectLst>
              </a:rPr>
              <a:t>:</a:t>
            </a:r>
          </a:p>
          <a:p>
            <a:pPr marL="82296" indent="0" algn="ctr">
              <a:buNone/>
            </a:pPr>
            <a:endParaRPr lang="en-US" sz="1050" b="1" dirty="0">
              <a:solidFill>
                <a:srgbClr val="00B050"/>
              </a:solidFill>
            </a:endParaRPr>
          </a:p>
          <a:p>
            <a:pPr marL="82296" indent="0" algn="ctr">
              <a:buNone/>
            </a:pPr>
            <a:r>
              <a:rPr lang="en-US" sz="4000" b="1" dirty="0" smtClean="0"/>
              <a:t>Verbs</a:t>
            </a:r>
            <a:endParaRPr lang="en-US" sz="4000" dirty="0"/>
          </a:p>
          <a:p>
            <a:pPr marL="82296" indent="0">
              <a:buNone/>
            </a:pPr>
            <a:r>
              <a:rPr lang="en-US" dirty="0"/>
              <a:t> </a:t>
            </a:r>
            <a:endParaRPr lang="en-US" dirty="0" smtClean="0"/>
          </a:p>
          <a:p>
            <a:pPr marL="82296" indent="0" algn="ctr">
              <a:buNone/>
            </a:pPr>
            <a:r>
              <a:rPr lang="en-US" b="1" dirty="0" smtClean="0"/>
              <a:t>Irregular </a:t>
            </a:r>
            <a:r>
              <a:rPr lang="en-US" b="1" dirty="0"/>
              <a:t>Verbs</a:t>
            </a:r>
            <a:endParaRPr lang="en-US" dirty="0"/>
          </a:p>
          <a:p>
            <a:pPr marL="82296" indent="0" algn="ctr">
              <a:buNone/>
            </a:pPr>
            <a:r>
              <a:rPr lang="en-US" dirty="0"/>
              <a:t>d</a:t>
            </a:r>
            <a:r>
              <a:rPr lang="en-US" dirty="0" smtClean="0"/>
              <a:t>o </a:t>
            </a:r>
            <a:r>
              <a:rPr lang="en-US" dirty="0"/>
              <a:t>not take </a:t>
            </a:r>
            <a:r>
              <a:rPr lang="en-US" dirty="0" smtClean="0"/>
              <a:t>–</a:t>
            </a:r>
            <a:r>
              <a:rPr lang="en-US" dirty="0" err="1" smtClean="0"/>
              <a:t>ed</a:t>
            </a:r>
            <a:r>
              <a:rPr lang="en-US" dirty="0" smtClean="0"/>
              <a:t> </a:t>
            </a:r>
            <a:r>
              <a:rPr lang="en-US" dirty="0"/>
              <a:t>in the past tense.</a:t>
            </a:r>
          </a:p>
          <a:p>
            <a:pPr marL="82296" indent="0" algn="ctr">
              <a:buNone/>
            </a:pPr>
            <a:r>
              <a:rPr lang="en-US" b="1" dirty="0"/>
              <a:t> </a:t>
            </a:r>
            <a:r>
              <a:rPr lang="en-US" dirty="0"/>
              <a:t/>
            </a:r>
            <a:br>
              <a:rPr lang="en-US" dirty="0"/>
            </a:br>
            <a:r>
              <a:rPr lang="en-US" sz="4800" b="1" dirty="0">
                <a:effectLst>
                  <a:outerShdw blurRad="50800" algn="tl">
                    <a:srgbClr val="000000"/>
                  </a:outerShdw>
                </a:effectLst>
              </a:rPr>
              <a:t>-</a:t>
            </a:r>
            <a:r>
              <a:rPr lang="en-US" sz="4800" b="1" dirty="0" err="1">
                <a:effectLst>
                  <a:outerShdw blurRad="50800" algn="tl">
                    <a:srgbClr val="000000"/>
                  </a:outerShdw>
                </a:effectLst>
              </a:rPr>
              <a:t>ed</a:t>
            </a:r>
            <a:endParaRPr lang="en-US" sz="4800" dirty="0"/>
          </a:p>
          <a:p>
            <a:endParaRPr lang="en-US" dirty="0"/>
          </a:p>
        </p:txBody>
      </p:sp>
      <p:cxnSp>
        <p:nvCxnSpPr>
          <p:cNvPr id="5" name="Straight Arrow Connector 4"/>
          <p:cNvCxnSpPr/>
          <p:nvPr/>
        </p:nvCxnSpPr>
        <p:spPr>
          <a:xfrm>
            <a:off x="5181600" y="1981200"/>
            <a:ext cx="0"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quot;No&quot; Symbol 6"/>
          <p:cNvSpPr/>
          <p:nvPr/>
        </p:nvSpPr>
        <p:spPr>
          <a:xfrm>
            <a:off x="4604240" y="4030394"/>
            <a:ext cx="1447800" cy="1524000"/>
          </a:xfrm>
          <a:prstGeom prst="noSmoking">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39940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4648200"/>
          </a:xfrm>
        </p:spPr>
        <p:txBody>
          <a:bodyPr>
            <a:noAutofit/>
          </a:bodyPr>
          <a:lstStyle/>
          <a:p>
            <a:pPr algn="ctr"/>
            <a:r>
              <a:rPr lang="en-US" sz="4800" dirty="0" smtClean="0">
                <a:solidFill>
                  <a:srgbClr val="00B050"/>
                </a:solidFill>
              </a:rPr>
              <a:t>Application (Why?)</a:t>
            </a:r>
            <a:br>
              <a:rPr lang="en-US" sz="4800" dirty="0" smtClean="0">
                <a:solidFill>
                  <a:srgbClr val="00B050"/>
                </a:solidFill>
              </a:rPr>
            </a:br>
            <a:r>
              <a:rPr lang="en-US" sz="4800" dirty="0">
                <a:effectLst>
                  <a:outerShdw blurRad="50038" dist="29972" dir="5400000" algn="tl">
                    <a:srgbClr val="000000">
                      <a:alpha val="30000"/>
                    </a:srgbClr>
                  </a:outerShdw>
                </a:effectLst>
              </a:rPr>
              <a:t>We add –</a:t>
            </a:r>
            <a:r>
              <a:rPr lang="en-US" sz="4800" dirty="0" err="1">
                <a:effectLst>
                  <a:outerShdw blurRad="50038" dist="29972" dir="5400000" algn="tl">
                    <a:srgbClr val="000000">
                      <a:alpha val="30000"/>
                    </a:srgbClr>
                  </a:outerShdw>
                </a:effectLst>
              </a:rPr>
              <a:t>ed</a:t>
            </a:r>
            <a:r>
              <a:rPr lang="en-US" sz="4800" dirty="0">
                <a:effectLst>
                  <a:outerShdw blurRad="50038" dist="29972" dir="5400000" algn="tl">
                    <a:srgbClr val="000000">
                      <a:alpha val="30000"/>
                    </a:srgbClr>
                  </a:outerShdw>
                </a:effectLst>
              </a:rPr>
              <a:t> to most verbs to show the past tense, but we don’t add –</a:t>
            </a:r>
            <a:r>
              <a:rPr lang="en-US" sz="4800" dirty="0" err="1">
                <a:effectLst>
                  <a:outerShdw blurRad="50038" dist="29972" dir="5400000" algn="tl">
                    <a:srgbClr val="000000">
                      <a:alpha val="30000"/>
                    </a:srgbClr>
                  </a:outerShdw>
                </a:effectLst>
              </a:rPr>
              <a:t>ed</a:t>
            </a:r>
            <a:r>
              <a:rPr lang="en-US" sz="4800" dirty="0">
                <a:effectLst>
                  <a:outerShdw blurRad="50038" dist="29972" dir="5400000" algn="tl">
                    <a:srgbClr val="000000">
                      <a:alpha val="30000"/>
                    </a:srgbClr>
                  </a:outerShdw>
                </a:effectLst>
              </a:rPr>
              <a:t> to </a:t>
            </a:r>
            <a:r>
              <a:rPr lang="en-US" sz="4800" b="1" dirty="0">
                <a:effectLst>
                  <a:outerShdw blurRad="50038" dist="29972" dir="5400000" algn="tl">
                    <a:srgbClr val="000000">
                      <a:alpha val="30000"/>
                    </a:srgbClr>
                  </a:outerShdw>
                </a:effectLst>
              </a:rPr>
              <a:t>irregular past tense verbs</a:t>
            </a:r>
            <a:r>
              <a:rPr lang="en-US" sz="4800" dirty="0">
                <a:effectLst>
                  <a:outerShdw blurRad="50038" dist="29972" dir="5400000" algn="tl">
                    <a:srgbClr val="000000">
                      <a:alpha val="30000"/>
                    </a:srgbClr>
                  </a:outerShdw>
                </a:effectLst>
              </a:rPr>
              <a:t>. They have special endings or don’t change at all.</a:t>
            </a:r>
            <a:r>
              <a:rPr lang="en-US" sz="4800" b="1" dirty="0">
                <a:effectLst>
                  <a:outerShdw blurRad="50038" dist="29972" dir="5400000" algn="tl">
                    <a:srgbClr val="000000">
                      <a:alpha val="30000"/>
                    </a:srgbClr>
                  </a:outerShdw>
                </a:effectLst>
              </a:rPr>
              <a:t> </a:t>
            </a:r>
            <a:r>
              <a:rPr lang="en-US" sz="4800" dirty="0" smtClean="0">
                <a:solidFill>
                  <a:srgbClr val="00B050"/>
                </a:solidFill>
              </a:rPr>
              <a:t/>
            </a:r>
            <a:br>
              <a:rPr lang="en-US" sz="4800" dirty="0" smtClean="0">
                <a:solidFill>
                  <a:srgbClr val="00B050"/>
                </a:solidFill>
              </a:rPr>
            </a:br>
            <a:endParaRPr lang="en-US" sz="4800" dirty="0">
              <a:solidFill>
                <a:srgbClr val="00B050"/>
              </a:solidFill>
            </a:endParaRPr>
          </a:p>
        </p:txBody>
      </p:sp>
    </p:spTree>
    <p:extLst>
      <p:ext uri="{BB962C8B-B14F-4D97-AF65-F5344CB8AC3E}">
        <p14:creationId xmlns:p14="http://schemas.microsoft.com/office/powerpoint/2010/main" val="688343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498080" cy="990600"/>
          </a:xfrm>
        </p:spPr>
        <p:txBody>
          <a:bodyPr/>
          <a:lstStyle/>
          <a:p>
            <a:r>
              <a:rPr lang="en-US" dirty="0" smtClean="0"/>
              <a:t>Formulas &amp; Examples</a:t>
            </a:r>
            <a:endParaRPr lang="en-US" dirty="0"/>
          </a:p>
        </p:txBody>
      </p:sp>
      <p:sp>
        <p:nvSpPr>
          <p:cNvPr id="3" name="Content Placeholder 2"/>
          <p:cNvSpPr>
            <a:spLocks noGrp="1"/>
          </p:cNvSpPr>
          <p:nvPr>
            <p:ph idx="1"/>
          </p:nvPr>
        </p:nvSpPr>
        <p:spPr>
          <a:xfrm>
            <a:off x="152400" y="838200"/>
            <a:ext cx="8991600" cy="5334000"/>
          </a:xfrm>
        </p:spPr>
        <p:txBody>
          <a:bodyPr>
            <a:normAutofit lnSpcReduction="10000"/>
          </a:bodyPr>
          <a:lstStyle/>
          <a:p>
            <a:pPr>
              <a:buNone/>
            </a:pPr>
            <a:r>
              <a:rPr lang="en-US" sz="3600" b="1" dirty="0" smtClean="0">
                <a:solidFill>
                  <a:srgbClr val="00B0F0"/>
                </a:solidFill>
              </a:rPr>
              <a:t>Declarative +</a:t>
            </a:r>
          </a:p>
          <a:p>
            <a:pPr>
              <a:buNone/>
            </a:pPr>
            <a:r>
              <a:rPr lang="en-US" sz="2800" b="1" dirty="0" smtClean="0"/>
              <a:t>Past:</a:t>
            </a:r>
            <a:endParaRPr lang="en-US" sz="2800" b="1" dirty="0" smtClean="0"/>
          </a:p>
          <a:p>
            <a:pPr marL="82296" indent="0" algn="ctr">
              <a:buNone/>
            </a:pPr>
            <a:r>
              <a:rPr lang="en-US" sz="2800" b="1" u="sng" dirty="0"/>
              <a:t>Subject</a:t>
            </a:r>
            <a:r>
              <a:rPr lang="en-US" sz="2800" b="1" dirty="0"/>
              <a:t> + irregular verb  + finisher.</a:t>
            </a:r>
            <a:endParaRPr lang="en-US" sz="2800" dirty="0"/>
          </a:p>
          <a:p>
            <a:pPr>
              <a:buNone/>
            </a:pPr>
            <a:endParaRPr lang="en-US" sz="2800" b="1" dirty="0"/>
          </a:p>
          <a:p>
            <a:pPr>
              <a:buNone/>
            </a:pPr>
            <a:r>
              <a:rPr lang="en-US" sz="2800" b="1" dirty="0" smtClean="0">
                <a:solidFill>
                  <a:srgbClr val="0000CC"/>
                </a:solidFill>
              </a:rPr>
              <a:t>Example</a:t>
            </a:r>
            <a:r>
              <a:rPr lang="en-US" sz="2800" b="1" dirty="0" smtClean="0">
                <a:solidFill>
                  <a:srgbClr val="0000CC"/>
                </a:solidFill>
              </a:rPr>
              <a:t>: </a:t>
            </a:r>
          </a:p>
          <a:p>
            <a:pPr marL="82296" indent="0">
              <a:buNone/>
            </a:pPr>
            <a:r>
              <a:rPr lang="en-US" sz="2800" b="1" dirty="0"/>
              <a:t>As soon as she got home, the teenager </a:t>
            </a:r>
            <a:r>
              <a:rPr lang="en-US" sz="2800" b="1" dirty="0" smtClean="0"/>
              <a:t> ran </a:t>
            </a:r>
            <a:r>
              <a:rPr lang="en-US" sz="2800" b="1" dirty="0"/>
              <a:t>outside, dove into the pool and then swam from one end to the other</a:t>
            </a:r>
            <a:r>
              <a:rPr lang="en-US" sz="2800" b="1" dirty="0" smtClean="0"/>
              <a:t>.</a:t>
            </a:r>
            <a:endParaRPr lang="en-US" sz="2800" dirty="0"/>
          </a:p>
          <a:p>
            <a:pPr marL="82296" indent="0">
              <a:buNone/>
            </a:pPr>
            <a:r>
              <a:rPr lang="en-US" sz="2800" b="1" dirty="0"/>
              <a:t>I _____________ loudly in the restaurant when I ___________ </a:t>
            </a:r>
            <a:r>
              <a:rPr lang="en-US" sz="2800" b="1" dirty="0" smtClean="0"/>
              <a:t> the </a:t>
            </a:r>
            <a:r>
              <a:rPr lang="en-US" sz="2800" b="1" dirty="0"/>
              <a:t>waitress my order since it __________ so loud .</a:t>
            </a:r>
            <a:endParaRPr lang="en-US" sz="2800" dirty="0"/>
          </a:p>
          <a:p>
            <a:pPr>
              <a:buNone/>
            </a:pPr>
            <a:endParaRPr lang="en-US" sz="2800" b="1" dirty="0" smtClean="0"/>
          </a:p>
          <a:p>
            <a:pPr>
              <a:buNone/>
            </a:pPr>
            <a:endParaRPr lang="en-US" sz="2800" b="1" dirty="0" smtClean="0"/>
          </a:p>
          <a:p>
            <a:pPr>
              <a:buNone/>
            </a:pPr>
            <a:endParaRPr lang="en-US" b="1" dirty="0" smtClean="0"/>
          </a:p>
        </p:txBody>
      </p:sp>
      <p:sp>
        <p:nvSpPr>
          <p:cNvPr id="9" name="Rectangle 8"/>
          <p:cNvSpPr/>
          <p:nvPr/>
        </p:nvSpPr>
        <p:spPr>
          <a:xfrm>
            <a:off x="3358722" y="1754945"/>
            <a:ext cx="2521574" cy="6553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858000" y="3217985"/>
            <a:ext cx="723311" cy="451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53000" y="3658186"/>
            <a:ext cx="990600" cy="4314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30005" y="3654083"/>
            <a:ext cx="838200" cy="4314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935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304800"/>
            <a:ext cx="8781288" cy="5943600"/>
          </a:xfrm>
        </p:spPr>
        <p:txBody>
          <a:bodyPr>
            <a:normAutofit lnSpcReduction="10000"/>
          </a:bodyPr>
          <a:lstStyle/>
          <a:p>
            <a:pPr>
              <a:buNone/>
            </a:pPr>
            <a:r>
              <a:rPr lang="en-US" sz="4000" b="1" dirty="0" smtClean="0"/>
              <a:t>Negative -</a:t>
            </a:r>
          </a:p>
          <a:p>
            <a:pPr>
              <a:buNone/>
            </a:pPr>
            <a:r>
              <a:rPr lang="en-US" sz="4000" b="1" dirty="0" smtClean="0"/>
              <a:t>Past</a:t>
            </a:r>
            <a:r>
              <a:rPr lang="en-US" sz="4000" b="1" dirty="0" smtClean="0"/>
              <a:t>:</a:t>
            </a:r>
          </a:p>
          <a:p>
            <a:pPr>
              <a:buNone/>
            </a:pPr>
            <a:r>
              <a:rPr lang="en-US" sz="4000" b="1" dirty="0"/>
              <a:t>Subject +  did +  </a:t>
            </a:r>
            <a:r>
              <a:rPr lang="en-US" sz="4000" b="1" u="sng" dirty="0"/>
              <a:t>not</a:t>
            </a:r>
            <a:r>
              <a:rPr lang="en-US" sz="4000" b="1" dirty="0"/>
              <a:t> + base verb  + finisher</a:t>
            </a:r>
            <a:endParaRPr lang="en-US" sz="4400" b="1" dirty="0" smtClean="0">
              <a:solidFill>
                <a:srgbClr val="002060"/>
              </a:solidFill>
            </a:endParaRPr>
          </a:p>
          <a:p>
            <a:pPr>
              <a:buNone/>
            </a:pPr>
            <a:r>
              <a:rPr lang="en-US" sz="3600" b="1" dirty="0" smtClean="0">
                <a:solidFill>
                  <a:srgbClr val="002060"/>
                </a:solidFill>
              </a:rPr>
              <a:t>Example</a:t>
            </a:r>
            <a:r>
              <a:rPr lang="en-US" sz="3600" b="1" dirty="0" smtClean="0">
                <a:solidFill>
                  <a:srgbClr val="002060"/>
                </a:solidFill>
              </a:rPr>
              <a:t>: </a:t>
            </a:r>
          </a:p>
          <a:p>
            <a:r>
              <a:rPr lang="en-US" sz="3600" b="1" dirty="0"/>
              <a:t>I did </a:t>
            </a:r>
            <a:r>
              <a:rPr lang="en-US" sz="3600" b="1" u="sng" dirty="0"/>
              <a:t>not</a:t>
            </a:r>
            <a:r>
              <a:rPr lang="en-US" sz="3600" b="1" dirty="0"/>
              <a:t> speak for two days when I had laryngitis.</a:t>
            </a:r>
            <a:endParaRPr lang="en-US" sz="3600" dirty="0"/>
          </a:p>
          <a:p>
            <a:r>
              <a:rPr lang="en-US" b="1" dirty="0"/>
              <a:t>Yesterday, the coach </a:t>
            </a:r>
            <a:r>
              <a:rPr lang="en-US" b="1" dirty="0" smtClean="0"/>
              <a:t>___________ </a:t>
            </a:r>
            <a:r>
              <a:rPr lang="en-US" b="1" dirty="0"/>
              <a:t>__________ _________ enough soccer balls to practice.</a:t>
            </a:r>
            <a:endParaRPr lang="en-US" dirty="0"/>
          </a:p>
          <a:p>
            <a:pPr>
              <a:buNone/>
            </a:pPr>
            <a:endParaRPr lang="en-US" b="1" dirty="0" smtClean="0"/>
          </a:p>
        </p:txBody>
      </p:sp>
      <p:sp>
        <p:nvSpPr>
          <p:cNvPr id="5" name="Rectangle 4"/>
          <p:cNvSpPr/>
          <p:nvPr/>
        </p:nvSpPr>
        <p:spPr>
          <a:xfrm>
            <a:off x="2815150" y="1524000"/>
            <a:ext cx="819150" cy="761721"/>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5634257" y="1534551"/>
            <a:ext cx="2297577" cy="80717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839958" y="3352800"/>
            <a:ext cx="723900" cy="44664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2548450" y="3352800"/>
            <a:ext cx="1261550" cy="44664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4724400" y="4267200"/>
            <a:ext cx="2192288" cy="532227"/>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2685757" y="4800600"/>
            <a:ext cx="1905000" cy="5334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680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checkerboard(across)">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304800"/>
            <a:ext cx="8781288" cy="5943600"/>
          </a:xfrm>
        </p:spPr>
        <p:txBody>
          <a:bodyPr>
            <a:normAutofit lnSpcReduction="10000"/>
          </a:bodyPr>
          <a:lstStyle/>
          <a:p>
            <a:pPr>
              <a:buNone/>
            </a:pPr>
            <a:r>
              <a:rPr lang="en-US" sz="4000" b="1" dirty="0" smtClean="0"/>
              <a:t>Interrogative ?</a:t>
            </a:r>
          </a:p>
          <a:p>
            <a:pPr>
              <a:buNone/>
            </a:pPr>
            <a:r>
              <a:rPr lang="en-US" sz="4000" b="1" dirty="0" smtClean="0"/>
              <a:t>Past:</a:t>
            </a:r>
            <a:endParaRPr lang="en-US" sz="4000" b="1" dirty="0" smtClean="0"/>
          </a:p>
          <a:p>
            <a:pPr marL="82296" indent="0">
              <a:buNone/>
            </a:pPr>
            <a:r>
              <a:rPr lang="en-US" sz="4400" b="1" dirty="0"/>
              <a:t>Did  +  subject  + base verb + finisher</a:t>
            </a:r>
            <a:r>
              <a:rPr lang="en-US" sz="4400" b="1" dirty="0" smtClean="0"/>
              <a:t>?</a:t>
            </a:r>
            <a:endParaRPr lang="en-US" sz="4000" b="1" u="sng" dirty="0" smtClean="0"/>
          </a:p>
          <a:p>
            <a:pPr>
              <a:buNone/>
            </a:pPr>
            <a:r>
              <a:rPr lang="en-US" sz="4000" b="1" dirty="0" smtClean="0">
                <a:solidFill>
                  <a:srgbClr val="002060"/>
                </a:solidFill>
              </a:rPr>
              <a:t>Example</a:t>
            </a:r>
            <a:r>
              <a:rPr lang="en-US" sz="4000" b="1" dirty="0" smtClean="0">
                <a:solidFill>
                  <a:srgbClr val="002060"/>
                </a:solidFill>
              </a:rPr>
              <a:t>: </a:t>
            </a:r>
          </a:p>
          <a:p>
            <a:r>
              <a:rPr lang="en-US" sz="3900" b="1" dirty="0"/>
              <a:t>Did the toddler really sleep, or did she </a:t>
            </a:r>
            <a:r>
              <a:rPr lang="en-US" sz="3900" b="1" dirty="0" smtClean="0"/>
              <a:t>just shut </a:t>
            </a:r>
            <a:r>
              <a:rPr lang="en-US" sz="3900" b="1" dirty="0"/>
              <a:t>her eyes</a:t>
            </a:r>
            <a:r>
              <a:rPr lang="en-US" sz="3900" b="1" dirty="0" smtClean="0"/>
              <a:t>?</a:t>
            </a:r>
            <a:endParaRPr lang="en-US" sz="3900" dirty="0"/>
          </a:p>
          <a:p>
            <a:r>
              <a:rPr lang="en-US" sz="3900" b="1" dirty="0" smtClean="0"/>
              <a:t>______ the </a:t>
            </a:r>
            <a:r>
              <a:rPr lang="en-US" sz="3900" b="1" dirty="0"/>
              <a:t>football team really  </a:t>
            </a:r>
            <a:r>
              <a:rPr lang="en-US" sz="3900" b="1" dirty="0" smtClean="0"/>
              <a:t>______  </a:t>
            </a:r>
            <a:r>
              <a:rPr lang="en-US" sz="3900" b="1" dirty="0"/>
              <a:t>to Chandler High School?</a:t>
            </a:r>
            <a:endParaRPr lang="en-US" sz="3900" dirty="0"/>
          </a:p>
          <a:p>
            <a:pPr>
              <a:buNone/>
            </a:pPr>
            <a:endParaRPr lang="en-US" sz="2800" b="1" dirty="0" smtClean="0"/>
          </a:p>
          <a:p>
            <a:pPr>
              <a:buNone/>
            </a:pPr>
            <a:endParaRPr lang="en-US" b="1" dirty="0" smtClean="0"/>
          </a:p>
        </p:txBody>
      </p:sp>
      <p:sp>
        <p:nvSpPr>
          <p:cNvPr id="5" name="Rectangle 4"/>
          <p:cNvSpPr/>
          <p:nvPr/>
        </p:nvSpPr>
        <p:spPr>
          <a:xfrm>
            <a:off x="4800600" y="1562100"/>
            <a:ext cx="2590800" cy="64008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330591" y="1607820"/>
            <a:ext cx="964809" cy="59436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p:cNvSpPr/>
          <p:nvPr/>
        </p:nvSpPr>
        <p:spPr>
          <a:xfrm>
            <a:off x="622495" y="3491370"/>
            <a:ext cx="838200" cy="5334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p:cNvSpPr/>
          <p:nvPr/>
        </p:nvSpPr>
        <p:spPr>
          <a:xfrm>
            <a:off x="2443089" y="3962400"/>
            <a:ext cx="1079695" cy="60819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622495" y="4495800"/>
            <a:ext cx="1511105" cy="63866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5688623" y="3491370"/>
            <a:ext cx="1245577" cy="62343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609600" y="5134469"/>
            <a:ext cx="1689295" cy="504331"/>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337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checkerboard(across)">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423</TotalTime>
  <Words>331</Words>
  <Application>Microsoft Office PowerPoint</Application>
  <PresentationFormat>On-screen Show (4:3)</PresentationFormat>
  <Paragraphs>99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Solstice</vt:lpstr>
      <vt:lpstr>Simple Past of Verbs </vt:lpstr>
      <vt:lpstr>PowerPoint Presentation</vt:lpstr>
      <vt:lpstr>Application (Why?) We use the Simple Past to show actions that: </vt:lpstr>
      <vt:lpstr>Parts of Speech:</vt:lpstr>
      <vt:lpstr>Formulas &amp; Examples</vt:lpstr>
      <vt:lpstr>PowerPoint Presentation</vt:lpstr>
      <vt:lpstr>PowerPoint Presentation</vt:lpstr>
      <vt:lpstr>PowerPoint Presentation</vt:lpstr>
      <vt:lpstr>PowerPoint Presentation</vt:lpstr>
      <vt:lpstr>Example Sentences</vt:lpstr>
      <vt:lpstr>Irregular Past Tense Verbs </vt:lpstr>
      <vt:lpstr>PowerPoint Presentation</vt:lpstr>
      <vt:lpstr>Application (Why?) We add –ed to most verbs to show the past tense, but we don’t add –ed to irregular past tense verbs. They have special endings or don’t change at all.  </vt:lpstr>
      <vt:lpstr>Formulas &amp; Examples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 Have, Had</dc:title>
  <dc:creator>Bianca Computer</dc:creator>
  <cp:lastModifiedBy>Windows User</cp:lastModifiedBy>
  <cp:revision>65</cp:revision>
  <dcterms:created xsi:type="dcterms:W3CDTF">2013-09-06T04:57:04Z</dcterms:created>
  <dcterms:modified xsi:type="dcterms:W3CDTF">2013-10-23T23:04:57Z</dcterms:modified>
</cp:coreProperties>
</file>