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5143500" cx="9144000"/>
  <p:notesSz cx="6858000" cy="9144000"/>
  <p:embeddedFontLst>
    <p:embeddedFont>
      <p:font typeface="Playfair Display"/>
      <p:regular r:id="rId21"/>
      <p:bold r:id="rId22"/>
      <p:italic r:id="rId23"/>
      <p:boldItalic r:id="rId24"/>
    </p:embeddedFont>
    <p:embeddedFont>
      <p:font typeface="Montserrat"/>
      <p:regular r:id="rId25"/>
      <p:bold r:id="rId26"/>
      <p:italic r:id="rId27"/>
      <p:boldItalic r:id="rId28"/>
    </p:embeddedFont>
    <p:embeddedFont>
      <p:font typeface="Oswald"/>
      <p:regular r:id="rId29"/>
      <p:bold r:id="rId30"/>
    </p:embeddedFont>
    <p:embeddedFont>
      <p:font typeface="Century Gothic"/>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PlayfairDisplay-bold.fntdata"/><Relationship Id="rId21" Type="http://schemas.openxmlformats.org/officeDocument/2006/relationships/font" Target="fonts/PlayfairDisplay-regular.fntdata"/><Relationship Id="rId24" Type="http://schemas.openxmlformats.org/officeDocument/2006/relationships/font" Target="fonts/PlayfairDisplay-boldItalic.fntdata"/><Relationship Id="rId23" Type="http://schemas.openxmlformats.org/officeDocument/2006/relationships/font" Target="fonts/PlayfairDisplay-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Montserrat-bold.fntdata"/><Relationship Id="rId25" Type="http://schemas.openxmlformats.org/officeDocument/2006/relationships/font" Target="fonts/Montserrat-regular.fntdata"/><Relationship Id="rId28" Type="http://schemas.openxmlformats.org/officeDocument/2006/relationships/font" Target="fonts/Montserrat-boldItalic.fntdata"/><Relationship Id="rId27" Type="http://schemas.openxmlformats.org/officeDocument/2006/relationships/font" Target="fonts/Montserrat-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Oswald-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CenturyGothic-regular.fntdata"/><Relationship Id="rId30" Type="http://schemas.openxmlformats.org/officeDocument/2006/relationships/font" Target="fonts/Oswald-bold.fntdata"/><Relationship Id="rId11" Type="http://schemas.openxmlformats.org/officeDocument/2006/relationships/slide" Target="slides/slide7.xml"/><Relationship Id="rId33" Type="http://schemas.openxmlformats.org/officeDocument/2006/relationships/font" Target="fonts/CenturyGothic-italic.fntdata"/><Relationship Id="rId10" Type="http://schemas.openxmlformats.org/officeDocument/2006/relationships/slide" Target="slides/slide6.xml"/><Relationship Id="rId32" Type="http://schemas.openxmlformats.org/officeDocument/2006/relationships/font" Target="fonts/CenturyGothic-bold.fntdata"/><Relationship Id="rId13" Type="http://schemas.openxmlformats.org/officeDocument/2006/relationships/slide" Target="slides/slide9.xml"/><Relationship Id="rId12" Type="http://schemas.openxmlformats.org/officeDocument/2006/relationships/slide" Target="slides/slide8.xml"/><Relationship Id="rId34" Type="http://schemas.openxmlformats.org/officeDocument/2006/relationships/font" Target="fonts/CenturyGothic-boldItalic.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22ddea351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22ddea351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322ddea351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322ddea351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22ddea351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22ddea351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Click on kuder website. Show Will’s plan and homepage with ACT Prep online and curriculum catalog.</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c40031653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c40031653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4b0a5f59f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4b0a5f59f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4b0a5f59f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4b0a5f59f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4b0a5f59f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4b0a5f59f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4b0a5f59f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4b0a5f59f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c4032aec1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c4032aec1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22ddea351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22ddea351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4dbe6fc64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4dbe6fc64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4dbe6fc646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4dbe6fc64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c6a6b2cbe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c6a6b2cbe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6ee4c9935e_0_0:notes"/>
          <p:cNvSpPr/>
          <p:nvPr>
            <p:ph idx="2" type="sldImg"/>
          </p:nvPr>
        </p:nvSpPr>
        <p:spPr>
          <a:xfrm>
            <a:off x="398329" y="687049"/>
            <a:ext cx="60612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g6ee4c9935e_0_0:notes"/>
          <p:cNvSpPr txBox="1"/>
          <p:nvPr>
            <p:ph idx="1" type="body"/>
          </p:nvPr>
        </p:nvSpPr>
        <p:spPr>
          <a:xfrm>
            <a:off x="685800" y="4343402"/>
            <a:ext cx="5486400" cy="4114800"/>
          </a:xfrm>
          <a:prstGeom prst="rect">
            <a:avLst/>
          </a:prstGeom>
          <a:noFill/>
          <a:ln>
            <a:noFill/>
          </a:ln>
        </p:spPr>
        <p:txBody>
          <a:bodyPr anchorCtr="0" anchor="t" bIns="45650" lIns="91300" spcFirstLastPara="1" rIns="91300" wrap="square" tIns="45650">
            <a:noAutofit/>
          </a:bodyPr>
          <a:lstStyle/>
          <a:p>
            <a:pPr indent="0" lvl="0" marL="0" rtl="0" algn="l">
              <a:spcBef>
                <a:spcPts val="0"/>
              </a:spcBef>
              <a:spcAft>
                <a:spcPts val="0"/>
              </a:spcAft>
              <a:buNone/>
            </a:pPr>
            <a:r>
              <a:t/>
            </a:r>
            <a:endParaRPr/>
          </a:p>
        </p:txBody>
      </p:sp>
      <p:sp>
        <p:nvSpPr>
          <p:cNvPr id="140" name="Google Shape;140;g6ee4c9935e_0_0:notes"/>
          <p:cNvSpPr txBox="1"/>
          <p:nvPr>
            <p:ph idx="12" type="sldNum"/>
          </p:nvPr>
        </p:nvSpPr>
        <p:spPr>
          <a:xfrm>
            <a:off x="3884614" y="8685214"/>
            <a:ext cx="2971800" cy="457200"/>
          </a:xfrm>
          <a:prstGeom prst="rect">
            <a:avLst/>
          </a:prstGeom>
          <a:noFill/>
          <a:ln>
            <a:noFill/>
          </a:ln>
        </p:spPr>
        <p:txBody>
          <a:bodyPr anchorCtr="0" anchor="b" bIns="45650" lIns="91300" spcFirstLastPara="1" rIns="91300" wrap="square" tIns="45650">
            <a:noAutofit/>
          </a:bodyPr>
          <a:lstStyle/>
          <a:p>
            <a:pPr indent="0" lvl="0" marL="0" rtl="0" algn="r">
              <a:spcBef>
                <a:spcPts val="0"/>
              </a:spcBef>
              <a:spcAft>
                <a:spcPts val="0"/>
              </a:spcAft>
              <a:buNone/>
            </a:pPr>
            <a:fld id="{00000000-1234-1234-1234-123412341234}" type="slidenum">
              <a:rPr lang="en" sz="1400"/>
              <a:t>‹#›</a:t>
            </a:fld>
            <a:endParaRPr sz="140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c6899ba12e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c6899ba12e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4358475" y="0"/>
            <a:ext cx="3853200" cy="5143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44250" y="1403850"/>
            <a:ext cx="8455500" cy="21468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6800"/>
              <a:buFont typeface="Playfair Display"/>
              <a:buNone/>
              <a:defRPr b="1" sz="6800">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b="1" sz="6800">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b="1" sz="6800">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b="1" sz="6800">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b="1" sz="6800">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b="1" sz="6800">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b="1" sz="6800">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b="1" sz="6800">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b="1" sz="6800">
                <a:latin typeface="Playfair Display"/>
                <a:ea typeface="Playfair Display"/>
                <a:cs typeface="Playfair Display"/>
                <a:sym typeface="Playfair Display"/>
              </a:defRPr>
            </a:lvl9pPr>
          </a:lstStyle>
          <a:p/>
        </p:txBody>
      </p:sp>
      <p:sp>
        <p:nvSpPr>
          <p:cNvPr id="13" name="Google Shape;13;p2"/>
          <p:cNvSpPr txBox="1"/>
          <p:nvPr>
            <p:ph idx="1" type="subTitle"/>
          </p:nvPr>
        </p:nvSpPr>
        <p:spPr>
          <a:xfrm>
            <a:off x="344250" y="3550650"/>
            <a:ext cx="4910100" cy="577800"/>
          </a:xfrm>
          <a:prstGeom prst="rect">
            <a:avLst/>
          </a:prstGeom>
          <a:solidFill>
            <a:schemeClr val="dk2"/>
          </a:solidFill>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9pPr>
          </a:lstStyle>
          <a:p/>
        </p:txBody>
      </p:sp>
      <p:sp>
        <p:nvSpPr>
          <p:cNvPr id="14" name="Google Shape;14;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344250" y="1403850"/>
            <a:ext cx="8455500" cy="21468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Font typeface="Playfair Display"/>
              <a:buNone/>
              <a:defRPr b="1" sz="4800">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b="1" sz="4800">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b="1" sz="4800">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b="1" sz="4800">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b="1" sz="4800">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b="1" sz="4800">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b="1" sz="4800">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b="1" sz="4800">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b="1" sz="4800">
                <a:latin typeface="Playfair Display"/>
                <a:ea typeface="Playfair Display"/>
                <a:cs typeface="Playfair Display"/>
                <a:sym typeface="Playfair Display"/>
              </a:defRPr>
            </a:lvl9pPr>
          </a:lstStyle>
          <a:p/>
        </p:txBody>
      </p:sp>
      <p:sp>
        <p:nvSpPr>
          <p:cNvPr id="18" name="Google Shape;18;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1" name="Google Shape;21;p4"/>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2" name="Google Shape;22;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5" name="Google Shape;25;p5"/>
          <p:cNvSpPr txBox="1"/>
          <p:nvPr>
            <p:ph idx="1" type="body"/>
          </p:nvPr>
        </p:nvSpPr>
        <p:spPr>
          <a:xfrm>
            <a:off x="311700" y="1234050"/>
            <a:ext cx="3999900" cy="3334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2" type="body"/>
          </p:nvPr>
        </p:nvSpPr>
        <p:spPr>
          <a:xfrm>
            <a:off x="4832400" y="1234050"/>
            <a:ext cx="3999900" cy="3334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0" name="Google Shape;30;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p:txBody>
      </p:sp>
      <p:sp>
        <p:nvSpPr>
          <p:cNvPr id="37" name="Google Shape;3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9"/>
          <p:cNvSpPr txBox="1"/>
          <p:nvPr>
            <p:ph type="title"/>
          </p:nvPr>
        </p:nvSpPr>
        <p:spPr>
          <a:xfrm>
            <a:off x="265500" y="1081675"/>
            <a:ext cx="4045200" cy="17862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highlight>
                  <a:schemeClr val="lt1"/>
                </a:highlight>
              </a:defRPr>
            </a:lvl1pPr>
            <a:lvl2pPr indent="-317500" lvl="1" marL="914400">
              <a:spcBef>
                <a:spcPts val="1600"/>
              </a:spcBef>
              <a:spcAft>
                <a:spcPts val="0"/>
              </a:spcAft>
              <a:buSzPts val="1400"/>
              <a:buChar char="○"/>
              <a:defRPr>
                <a:highlight>
                  <a:schemeClr val="lt1"/>
                </a:highlight>
              </a:defRPr>
            </a:lvl2pPr>
            <a:lvl3pPr indent="-317500" lvl="2" marL="1371600">
              <a:spcBef>
                <a:spcPts val="1600"/>
              </a:spcBef>
              <a:spcAft>
                <a:spcPts val="0"/>
              </a:spcAft>
              <a:buSzPts val="1400"/>
              <a:buChar char="■"/>
              <a:defRPr>
                <a:highlight>
                  <a:schemeClr val="lt1"/>
                </a:highlight>
              </a:defRPr>
            </a:lvl3pPr>
            <a:lvl4pPr indent="-317500" lvl="3" marL="1828800">
              <a:spcBef>
                <a:spcPts val="1600"/>
              </a:spcBef>
              <a:spcAft>
                <a:spcPts val="0"/>
              </a:spcAft>
              <a:buSzPts val="1400"/>
              <a:buChar char="●"/>
              <a:defRPr>
                <a:highlight>
                  <a:schemeClr val="lt1"/>
                </a:highlight>
              </a:defRPr>
            </a:lvl4pPr>
            <a:lvl5pPr indent="-317500" lvl="4" marL="2286000">
              <a:spcBef>
                <a:spcPts val="1600"/>
              </a:spcBef>
              <a:spcAft>
                <a:spcPts val="0"/>
              </a:spcAft>
              <a:buSzPts val="1400"/>
              <a:buChar char="○"/>
              <a:defRPr>
                <a:highlight>
                  <a:schemeClr val="lt1"/>
                </a:highlight>
              </a:defRPr>
            </a:lvl5pPr>
            <a:lvl6pPr indent="-317500" lvl="5" marL="2743200">
              <a:spcBef>
                <a:spcPts val="1600"/>
              </a:spcBef>
              <a:spcAft>
                <a:spcPts val="0"/>
              </a:spcAft>
              <a:buSzPts val="1400"/>
              <a:buChar char="■"/>
              <a:defRPr>
                <a:highlight>
                  <a:schemeClr val="lt1"/>
                </a:highlight>
              </a:defRPr>
            </a:lvl6pPr>
            <a:lvl7pPr indent="-317500" lvl="6" marL="3200400">
              <a:spcBef>
                <a:spcPts val="1600"/>
              </a:spcBef>
              <a:spcAft>
                <a:spcPts val="0"/>
              </a:spcAft>
              <a:buSzPts val="1400"/>
              <a:buChar char="●"/>
              <a:defRPr>
                <a:highlight>
                  <a:schemeClr val="lt1"/>
                </a:highlight>
              </a:defRPr>
            </a:lvl7pPr>
            <a:lvl8pPr indent="-317500" lvl="7" marL="3657600">
              <a:spcBef>
                <a:spcPts val="1600"/>
              </a:spcBef>
              <a:spcAft>
                <a:spcPts val="0"/>
              </a:spcAft>
              <a:buSzPts val="1400"/>
              <a:buChar char="○"/>
              <a:defRPr>
                <a:highlight>
                  <a:schemeClr val="lt1"/>
                </a:highlight>
              </a:defRPr>
            </a:lvl8pPr>
            <a:lvl9pPr indent="-317500" lvl="8" marL="4114800">
              <a:spcBef>
                <a:spcPts val="1600"/>
              </a:spcBef>
              <a:spcAft>
                <a:spcPts val="1600"/>
              </a:spcAft>
              <a:buSzPts val="1400"/>
              <a:buChar char="■"/>
              <a:defRPr>
                <a:highlight>
                  <a:schemeClr val="lt1"/>
                </a:highlight>
              </a:defRPr>
            </a:lvl9pPr>
          </a:lstStyle>
          <a:p/>
        </p:txBody>
      </p:sp>
      <p:sp>
        <p:nvSpPr>
          <p:cNvPr id="44" name="Google Shape;4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highlight>
                  <a:schemeClr val="dk1"/>
                </a:highlight>
              </a:defRPr>
            </a:lvl1pPr>
          </a:lstStyle>
          <a:p/>
        </p:txBody>
      </p:sp>
      <p:sp>
        <p:nvSpPr>
          <p:cNvPr id="47" name="Google Shape;47;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999925"/>
            <a:ext cx="8520600" cy="2146200"/>
          </a:xfrm>
          <a:prstGeom prst="rect">
            <a:avLst/>
          </a:prstGeom>
        </p:spPr>
        <p:txBody>
          <a:bodyPr anchorCtr="0" anchor="b" bIns="91425" lIns="91425" spcFirstLastPara="1" rIns="91425" wrap="square" tIns="91425">
            <a:noAutofit/>
          </a:bodyPr>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highlight>
                  <a:schemeClr val="dk1"/>
                </a:highlight>
              </a:defRPr>
            </a:lvl1pPr>
            <a:lvl2pPr indent="-317500" lvl="1" marL="914400" algn="ctr">
              <a:spcBef>
                <a:spcPts val="1600"/>
              </a:spcBef>
              <a:spcAft>
                <a:spcPts val="0"/>
              </a:spcAft>
              <a:buSzPts val="1400"/>
              <a:buChar char="○"/>
              <a:defRPr>
                <a:highlight>
                  <a:schemeClr val="dk1"/>
                </a:highlight>
              </a:defRPr>
            </a:lvl2pPr>
            <a:lvl3pPr indent="-317500" lvl="2" marL="1371600" algn="ctr">
              <a:spcBef>
                <a:spcPts val="1600"/>
              </a:spcBef>
              <a:spcAft>
                <a:spcPts val="0"/>
              </a:spcAft>
              <a:buSzPts val="1400"/>
              <a:buChar char="■"/>
              <a:defRPr>
                <a:highlight>
                  <a:schemeClr val="dk1"/>
                </a:highlight>
              </a:defRPr>
            </a:lvl3pPr>
            <a:lvl4pPr indent="-317500" lvl="3" marL="1828800" algn="ctr">
              <a:spcBef>
                <a:spcPts val="1600"/>
              </a:spcBef>
              <a:spcAft>
                <a:spcPts val="0"/>
              </a:spcAft>
              <a:buSzPts val="1400"/>
              <a:buChar char="●"/>
              <a:defRPr>
                <a:highlight>
                  <a:schemeClr val="dk1"/>
                </a:highlight>
              </a:defRPr>
            </a:lvl4pPr>
            <a:lvl5pPr indent="-317500" lvl="4" marL="2286000" algn="ctr">
              <a:spcBef>
                <a:spcPts val="1600"/>
              </a:spcBef>
              <a:spcAft>
                <a:spcPts val="0"/>
              </a:spcAft>
              <a:buSzPts val="1400"/>
              <a:buChar char="○"/>
              <a:defRPr>
                <a:highlight>
                  <a:schemeClr val="dk1"/>
                </a:highlight>
              </a:defRPr>
            </a:lvl5pPr>
            <a:lvl6pPr indent="-317500" lvl="5" marL="2743200" algn="ctr">
              <a:spcBef>
                <a:spcPts val="1600"/>
              </a:spcBef>
              <a:spcAft>
                <a:spcPts val="0"/>
              </a:spcAft>
              <a:buSzPts val="1400"/>
              <a:buChar char="■"/>
              <a:defRPr>
                <a:highlight>
                  <a:schemeClr val="dk1"/>
                </a:highlight>
              </a:defRPr>
            </a:lvl6pPr>
            <a:lvl7pPr indent="-317500" lvl="6" marL="3200400" algn="ctr">
              <a:spcBef>
                <a:spcPts val="1600"/>
              </a:spcBef>
              <a:spcAft>
                <a:spcPts val="0"/>
              </a:spcAft>
              <a:buSzPts val="1400"/>
              <a:buChar char="●"/>
              <a:defRPr>
                <a:highlight>
                  <a:schemeClr val="dk1"/>
                </a:highlight>
              </a:defRPr>
            </a:lvl7pPr>
            <a:lvl8pPr indent="-317500" lvl="7" marL="3657600" algn="ctr">
              <a:spcBef>
                <a:spcPts val="1600"/>
              </a:spcBef>
              <a:spcAft>
                <a:spcPts val="0"/>
              </a:spcAft>
              <a:buSzPts val="1400"/>
              <a:buChar char="○"/>
              <a:defRPr>
                <a:highlight>
                  <a:schemeClr val="dk1"/>
                </a:highlight>
              </a:defRPr>
            </a:lvl8pPr>
            <a:lvl9pPr indent="-317500" lvl="8" marL="4114800" algn="ctr">
              <a:spcBef>
                <a:spcPts val="1600"/>
              </a:spcBef>
              <a:spcAft>
                <a:spcPts val="1600"/>
              </a:spcAft>
              <a:buSzPts val="1400"/>
              <a:buChar char="■"/>
              <a:defRPr>
                <a:highlight>
                  <a:schemeClr val="dk1"/>
                </a:highlight>
              </a:defRPr>
            </a:lvl9pPr>
          </a:lstStyle>
          <a:p/>
        </p:txBody>
      </p:sp>
      <p:sp>
        <p:nvSpPr>
          <p:cNvPr id="51" name="Google Shape;51;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op">
    <p:bg>
      <p:bgPr>
        <a:solidFill>
          <a:srgbClr val="07376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p:txBody>
      </p:sp>
      <p:sp>
        <p:nvSpPr>
          <p:cNvPr id="7" name="Google Shape;7;p1"/>
          <p:cNvSpPr txBox="1"/>
          <p:nvPr>
            <p:ph idx="1" type="body"/>
          </p:nvPr>
        </p:nvSpPr>
        <p:spPr>
          <a:xfrm>
            <a:off x="311700" y="1234075"/>
            <a:ext cx="8520600" cy="33348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indent="-317500" lvl="1" marL="9144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indent="-317500" lvl="2" marL="13716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indent="-317500" lvl="3" marL="18288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indent="-317500" lvl="4" marL="22860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indent="-317500" lvl="5" marL="27432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indent="-317500" lvl="6" marL="32004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indent="-317500" lvl="7" marL="36576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indent="-317500" lvl="8" marL="4114800">
              <a:lnSpc>
                <a:spcPct val="115000"/>
              </a:lnSpc>
              <a:spcBef>
                <a:spcPts val="160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mailto:jfowler@madisoncity.k12.al.us" TargetMode="External"/><Relationship Id="rId4" Type="http://schemas.openxmlformats.org/officeDocument/2006/relationships/hyperlink" Target="mailto:danderson@madisoncity.k12.al.us" TargetMode="External"/><Relationship Id="rId5" Type="http://schemas.openxmlformats.org/officeDocument/2006/relationships/hyperlink" Target="mailto:cjdelbridge@madisoncity.k12.al.us" TargetMode="External"/><Relationship Id="rId6" Type="http://schemas.openxmlformats.org/officeDocument/2006/relationships/hyperlink" Target="mailto:kdchampion@madisoncity.k12.al.u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al.kuder.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3"/>
          <p:cNvSpPr txBox="1"/>
          <p:nvPr>
            <p:ph type="title"/>
          </p:nvPr>
        </p:nvSpPr>
        <p:spPr>
          <a:xfrm>
            <a:off x="390300" y="1001100"/>
            <a:ext cx="8455500" cy="214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CC0000"/>
                </a:solidFill>
              </a:rPr>
              <a:t>Parent University</a:t>
            </a:r>
            <a:endParaRPr>
              <a:solidFill>
                <a:srgbClr val="CC0000"/>
              </a:solidFill>
            </a:endParaRPr>
          </a:p>
          <a:p>
            <a:pPr indent="0" lvl="0" marL="0" rtl="0" algn="ctr">
              <a:spcBef>
                <a:spcPts val="0"/>
              </a:spcBef>
              <a:spcAft>
                <a:spcPts val="0"/>
              </a:spcAft>
              <a:buNone/>
            </a:pPr>
            <a:r>
              <a:rPr lang="en">
                <a:solidFill>
                  <a:srgbClr val="CC0000"/>
                </a:solidFill>
              </a:rPr>
              <a:t>2021</a:t>
            </a:r>
            <a:endParaRPr>
              <a:solidFill>
                <a:srgbClr val="CC0000"/>
              </a:solidFill>
            </a:endParaRPr>
          </a:p>
        </p:txBody>
      </p:sp>
      <p:pic>
        <p:nvPicPr>
          <p:cNvPr id="59" name="Google Shape;59;p13"/>
          <p:cNvPicPr preferRelativeResize="0"/>
          <p:nvPr/>
        </p:nvPicPr>
        <p:blipFill>
          <a:blip r:embed="rId3">
            <a:alphaModFix/>
          </a:blip>
          <a:stretch>
            <a:fillRect/>
          </a:stretch>
        </p:blipFill>
        <p:spPr>
          <a:xfrm>
            <a:off x="4064700" y="3797900"/>
            <a:ext cx="1288050" cy="12880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4"/>
          <p:cNvSpPr txBox="1"/>
          <p:nvPr>
            <p:ph type="title"/>
          </p:nvPr>
        </p:nvSpPr>
        <p:spPr>
          <a:xfrm>
            <a:off x="311700" y="345200"/>
            <a:ext cx="8520600" cy="96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solidFill>
                  <a:srgbClr val="CC0000"/>
                </a:solidFill>
                <a:highlight>
                  <a:srgbClr val="FFFFFF"/>
                </a:highlight>
              </a:rPr>
              <a:t>BJHS Counseling Center Staff</a:t>
            </a:r>
            <a:endParaRPr sz="3600">
              <a:solidFill>
                <a:srgbClr val="CC0000"/>
              </a:solidFill>
              <a:highlight>
                <a:srgbClr val="FFFFFF"/>
              </a:highlight>
            </a:endParaRPr>
          </a:p>
        </p:txBody>
      </p:sp>
      <p:sp>
        <p:nvSpPr>
          <p:cNvPr id="65" name="Google Shape;65;p14"/>
          <p:cNvSpPr txBox="1"/>
          <p:nvPr>
            <p:ph idx="1" type="body"/>
          </p:nvPr>
        </p:nvSpPr>
        <p:spPr>
          <a:xfrm>
            <a:off x="311700" y="1234075"/>
            <a:ext cx="8520600" cy="369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u="sng">
                <a:solidFill>
                  <a:srgbClr val="FFFFFF"/>
                </a:solidFill>
              </a:rPr>
              <a:t>School Counselors</a:t>
            </a:r>
            <a:endParaRPr b="1" i="1" u="sng">
              <a:solidFill>
                <a:srgbClr val="FFFFFF"/>
              </a:solidFill>
            </a:endParaRPr>
          </a:p>
          <a:p>
            <a:pPr indent="457200" lvl="0" marL="0" rtl="0" algn="l">
              <a:lnSpc>
                <a:spcPct val="100000"/>
              </a:lnSpc>
              <a:spcBef>
                <a:spcPts val="1600"/>
              </a:spcBef>
              <a:spcAft>
                <a:spcPts val="0"/>
              </a:spcAft>
              <a:buNone/>
            </a:pPr>
            <a:r>
              <a:rPr lang="en">
                <a:solidFill>
                  <a:srgbClr val="FFFFFF"/>
                </a:solidFill>
              </a:rPr>
              <a:t>Mr. Johnny Fowler            	A-Go 		</a:t>
            </a:r>
            <a:r>
              <a:rPr lang="en" u="sng">
                <a:solidFill>
                  <a:schemeClr val="hlink"/>
                </a:solidFill>
                <a:hlinkClick r:id="rId3"/>
              </a:rPr>
              <a:t>jfowler@madisoncity.k12.al.us</a:t>
            </a:r>
            <a:endParaRPr>
              <a:solidFill>
                <a:srgbClr val="FFFFFF"/>
              </a:solidFill>
            </a:endParaRPr>
          </a:p>
          <a:p>
            <a:pPr indent="457200" lvl="0" marL="0" rtl="0" algn="l">
              <a:lnSpc>
                <a:spcPct val="100000"/>
              </a:lnSpc>
              <a:spcBef>
                <a:spcPts val="1600"/>
              </a:spcBef>
              <a:spcAft>
                <a:spcPts val="0"/>
              </a:spcAft>
              <a:buNone/>
            </a:pPr>
            <a:r>
              <a:rPr lang="en">
                <a:solidFill>
                  <a:srgbClr val="FFFFFF"/>
                </a:solidFill>
              </a:rPr>
              <a:t>Ms. Demarius Anderson	Gr-O		</a:t>
            </a:r>
            <a:r>
              <a:rPr lang="en" u="sng">
                <a:solidFill>
                  <a:schemeClr val="hlink"/>
                </a:solidFill>
                <a:hlinkClick r:id="rId4"/>
              </a:rPr>
              <a:t>danderson@madisoncity.k12.al.us	</a:t>
            </a:r>
            <a:endParaRPr>
              <a:solidFill>
                <a:srgbClr val="FFFFFF"/>
              </a:solidFill>
            </a:endParaRPr>
          </a:p>
          <a:p>
            <a:pPr indent="457200" lvl="0" marL="0" rtl="0" algn="l">
              <a:lnSpc>
                <a:spcPct val="100000"/>
              </a:lnSpc>
              <a:spcBef>
                <a:spcPts val="1600"/>
              </a:spcBef>
              <a:spcAft>
                <a:spcPts val="0"/>
              </a:spcAft>
              <a:buNone/>
            </a:pPr>
            <a:r>
              <a:rPr lang="en">
                <a:solidFill>
                  <a:srgbClr val="FFFFFF"/>
                </a:solidFill>
              </a:rPr>
              <a:t>Mr. Cedric J. Delbridge	P - Z		</a:t>
            </a:r>
            <a:r>
              <a:rPr lang="en" u="sng">
                <a:solidFill>
                  <a:schemeClr val="hlink"/>
                </a:solidFill>
                <a:hlinkClick r:id="rId5"/>
              </a:rPr>
              <a:t>cjdelbridge@madisoncity.k12.al.us</a:t>
            </a:r>
            <a:r>
              <a:rPr lang="en">
                <a:solidFill>
                  <a:srgbClr val="FFFFFF"/>
                </a:solidFill>
              </a:rPr>
              <a:t> </a:t>
            </a:r>
            <a:endParaRPr>
              <a:solidFill>
                <a:srgbClr val="FFFFFF"/>
              </a:solidFill>
            </a:endParaRPr>
          </a:p>
          <a:p>
            <a:pPr indent="0" lvl="0" marL="0" rtl="0" algn="l">
              <a:spcBef>
                <a:spcPts val="1600"/>
              </a:spcBef>
              <a:spcAft>
                <a:spcPts val="0"/>
              </a:spcAft>
              <a:buNone/>
            </a:pPr>
            <a:r>
              <a:rPr b="1" i="1" lang="en" u="sng">
                <a:solidFill>
                  <a:srgbClr val="FFFFFF"/>
                </a:solidFill>
              </a:rPr>
              <a:t>College &amp; Career Counselor</a:t>
            </a:r>
            <a:endParaRPr b="1" i="1" u="sng">
              <a:solidFill>
                <a:srgbClr val="FFFFFF"/>
              </a:solidFill>
            </a:endParaRPr>
          </a:p>
          <a:p>
            <a:pPr indent="457200" lvl="0" marL="0" rtl="0" algn="l">
              <a:spcBef>
                <a:spcPts val="1600"/>
              </a:spcBef>
              <a:spcAft>
                <a:spcPts val="0"/>
              </a:spcAft>
              <a:buNone/>
            </a:pPr>
            <a:r>
              <a:rPr lang="en">
                <a:solidFill>
                  <a:srgbClr val="FFFFFF"/>
                </a:solidFill>
              </a:rPr>
              <a:t>Dr. Stephanie Bostick			      		</a:t>
            </a:r>
            <a:r>
              <a:rPr lang="en" u="sng">
                <a:solidFill>
                  <a:schemeClr val="hlink"/>
                </a:solidFill>
                <a:hlinkClick r:id="rId6"/>
              </a:rPr>
              <a:t>scbostick@madisoncity.k12.al.us</a:t>
            </a:r>
            <a:endParaRPr>
              <a:solidFill>
                <a:srgbClr val="FFFFFF"/>
              </a:solidFill>
            </a:endParaRPr>
          </a:p>
          <a:p>
            <a:pPr indent="0" lvl="0" marL="0" rtl="0" algn="l">
              <a:spcBef>
                <a:spcPts val="1600"/>
              </a:spcBef>
              <a:spcAft>
                <a:spcPts val="1600"/>
              </a:spcAft>
              <a:buNone/>
            </a:pPr>
            <a:r>
              <a:t/>
            </a:r>
            <a:endParaRPr>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type="title"/>
          </p:nvPr>
        </p:nvSpPr>
        <p:spPr>
          <a:xfrm>
            <a:off x="344250" y="448800"/>
            <a:ext cx="8455500" cy="3221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990000"/>
                </a:solidFill>
              </a:rPr>
              <a:t>What is a Kuder account and why does my child have one?</a:t>
            </a:r>
            <a:endParaRPr>
              <a:solidFill>
                <a:srgbClr val="99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ph type="title"/>
          </p:nvPr>
        </p:nvSpPr>
        <p:spPr>
          <a:xfrm>
            <a:off x="311700" y="226375"/>
            <a:ext cx="8520600" cy="87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solidFill>
                  <a:srgbClr val="CC0000"/>
                </a:solidFill>
                <a:highlight>
                  <a:srgbClr val="FFFFFF"/>
                </a:highlight>
              </a:rPr>
              <a:t>Four Year Plans</a:t>
            </a:r>
            <a:endParaRPr sz="3600">
              <a:solidFill>
                <a:srgbClr val="CC0000"/>
              </a:solidFill>
              <a:highlight>
                <a:srgbClr val="FFFFFF"/>
              </a:highlight>
            </a:endParaRPr>
          </a:p>
        </p:txBody>
      </p:sp>
      <p:sp>
        <p:nvSpPr>
          <p:cNvPr id="76" name="Google Shape;76;p16"/>
          <p:cNvSpPr txBox="1"/>
          <p:nvPr>
            <p:ph idx="1" type="body"/>
          </p:nvPr>
        </p:nvSpPr>
        <p:spPr>
          <a:xfrm>
            <a:off x="379225" y="1636800"/>
            <a:ext cx="8520600" cy="1869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400">
                <a:solidFill>
                  <a:srgbClr val="FFFFFF"/>
                </a:solidFill>
              </a:rPr>
              <a:t>The Alabama Dept. of Education requires that students create a 4 year plan by 9th grade using the </a:t>
            </a:r>
            <a:r>
              <a:rPr lang="en" sz="2400" u="sng">
                <a:solidFill>
                  <a:schemeClr val="hlink"/>
                </a:solidFill>
                <a:hlinkClick r:id="rId3"/>
              </a:rPr>
              <a:t>Alabama Career Planning System</a:t>
            </a:r>
            <a:r>
              <a:rPr lang="en" sz="2400">
                <a:solidFill>
                  <a:srgbClr val="FFFFFF"/>
                </a:solidFill>
              </a:rPr>
              <a:t>. This is done through their Kuder account.</a:t>
            </a:r>
            <a:endParaRPr sz="2400">
              <a:solidFill>
                <a:srgbClr val="FFFFFF"/>
              </a:solidFill>
            </a:endParaRPr>
          </a:p>
          <a:p>
            <a:pPr indent="0" lvl="0" marL="0" rtl="0" algn="l">
              <a:lnSpc>
                <a:spcPct val="100000"/>
              </a:lnSpc>
              <a:spcBef>
                <a:spcPts val="1600"/>
              </a:spcBef>
              <a:spcAft>
                <a:spcPts val="0"/>
              </a:spcAft>
              <a:buNone/>
            </a:pPr>
            <a:r>
              <a:t/>
            </a:r>
            <a:endParaRPr sz="2400">
              <a:solidFill>
                <a:srgbClr val="FFFFFF"/>
              </a:solidFill>
            </a:endParaRPr>
          </a:p>
          <a:p>
            <a:pPr indent="0" lvl="0" marL="0" rtl="0" algn="l">
              <a:lnSpc>
                <a:spcPct val="100000"/>
              </a:lnSpc>
              <a:spcBef>
                <a:spcPts val="1600"/>
              </a:spcBef>
              <a:spcAft>
                <a:spcPts val="0"/>
              </a:spcAft>
              <a:buNone/>
            </a:pPr>
            <a:r>
              <a:t/>
            </a:r>
            <a:endParaRPr sz="2400">
              <a:solidFill>
                <a:srgbClr val="FFFFFF"/>
              </a:solidFill>
            </a:endParaRPr>
          </a:p>
          <a:p>
            <a:pPr indent="0" lvl="0" marL="0" rtl="0" algn="l">
              <a:lnSpc>
                <a:spcPct val="100000"/>
              </a:lnSpc>
              <a:spcBef>
                <a:spcPts val="1600"/>
              </a:spcBef>
              <a:spcAft>
                <a:spcPts val="0"/>
              </a:spcAft>
              <a:buNone/>
            </a:pPr>
            <a:r>
              <a:t/>
            </a:r>
            <a:endParaRPr>
              <a:solidFill>
                <a:srgbClr val="FFFFFF"/>
              </a:solidFill>
            </a:endParaRPr>
          </a:p>
          <a:p>
            <a:pPr indent="0" lvl="0" marL="0" rtl="0" algn="l">
              <a:lnSpc>
                <a:spcPct val="100000"/>
              </a:lnSpc>
              <a:spcBef>
                <a:spcPts val="1600"/>
              </a:spcBef>
              <a:spcAft>
                <a:spcPts val="0"/>
              </a:spcAft>
              <a:buNone/>
            </a:pPr>
            <a:r>
              <a:t/>
            </a:r>
            <a:endParaRPr>
              <a:solidFill>
                <a:srgbClr val="FFFFFF"/>
              </a:solidFill>
            </a:endParaRPr>
          </a:p>
          <a:p>
            <a:pPr indent="0" lvl="0" marL="0" rtl="0" algn="l">
              <a:spcBef>
                <a:spcPts val="1600"/>
              </a:spcBef>
              <a:spcAft>
                <a:spcPts val="0"/>
              </a:spcAft>
              <a:buNone/>
            </a:pPr>
            <a:r>
              <a:t/>
            </a:r>
            <a:endParaRPr>
              <a:solidFill>
                <a:srgbClr val="FFFFFF"/>
              </a:solidFill>
            </a:endParaRPr>
          </a:p>
          <a:p>
            <a:pPr indent="0" lvl="0" marL="0" rtl="0" algn="l">
              <a:spcBef>
                <a:spcPts val="1600"/>
              </a:spcBef>
              <a:spcAft>
                <a:spcPts val="1600"/>
              </a:spcAft>
              <a:buNone/>
            </a:pPr>
            <a:r>
              <a:t/>
            </a:r>
            <a:endParaRPr>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7"/>
          <p:cNvSpPr txBox="1"/>
          <p:nvPr>
            <p:ph type="title"/>
          </p:nvPr>
        </p:nvSpPr>
        <p:spPr>
          <a:xfrm>
            <a:off x="344250" y="1403850"/>
            <a:ext cx="8455500" cy="214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82" name="Google Shape;82;p17"/>
          <p:cNvPicPr preferRelativeResize="0"/>
          <p:nvPr/>
        </p:nvPicPr>
        <p:blipFill>
          <a:blip r:embed="rId3">
            <a:alphaModFix/>
          </a:blip>
          <a:stretch>
            <a:fillRect/>
          </a:stretch>
        </p:blipFill>
        <p:spPr>
          <a:xfrm>
            <a:off x="69900" y="69900"/>
            <a:ext cx="8978676" cy="5003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3600">
                <a:solidFill>
                  <a:srgbClr val="CC0000"/>
                </a:solidFill>
                <a:highlight>
                  <a:srgbClr val="FFFFFF"/>
                </a:highlight>
                <a:latin typeface="Arial"/>
                <a:ea typeface="Arial"/>
                <a:cs typeface="Arial"/>
                <a:sym typeface="Arial"/>
              </a:rPr>
              <a:t>Scheduling Options</a:t>
            </a:r>
            <a:endParaRPr sz="3600">
              <a:solidFill>
                <a:srgbClr val="CC0000"/>
              </a:solidFill>
              <a:highlight>
                <a:srgbClr val="FFFFFF"/>
              </a:highlight>
              <a:latin typeface="Arial"/>
              <a:ea typeface="Arial"/>
              <a:cs typeface="Arial"/>
              <a:sym typeface="Arial"/>
            </a:endParaRPr>
          </a:p>
          <a:p>
            <a:pPr indent="0" lvl="0" marL="0" rtl="0" algn="l">
              <a:spcBef>
                <a:spcPts val="0"/>
              </a:spcBef>
              <a:spcAft>
                <a:spcPts val="0"/>
              </a:spcAft>
              <a:buNone/>
            </a:pPr>
            <a:r>
              <a:t/>
            </a:r>
            <a:endParaRPr/>
          </a:p>
        </p:txBody>
      </p:sp>
      <p:sp>
        <p:nvSpPr>
          <p:cNvPr id="88" name="Google Shape;88;p18"/>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sz="3000">
              <a:solidFill>
                <a:srgbClr val="FFFFFF"/>
              </a:solidFill>
            </a:endParaRPr>
          </a:p>
          <a:p>
            <a:pPr indent="0" lvl="0" marL="0" rtl="0" algn="ctr">
              <a:spcBef>
                <a:spcPts val="1600"/>
              </a:spcBef>
              <a:spcAft>
                <a:spcPts val="0"/>
              </a:spcAft>
              <a:buNone/>
            </a:pPr>
            <a:r>
              <a:rPr lang="en" sz="3000">
                <a:solidFill>
                  <a:srgbClr val="FFFFFF"/>
                </a:solidFill>
              </a:rPr>
              <a:t>Dual Enrollment</a:t>
            </a:r>
            <a:endParaRPr sz="3000">
              <a:solidFill>
                <a:srgbClr val="FFFFFF"/>
              </a:solidFill>
            </a:endParaRPr>
          </a:p>
          <a:p>
            <a:pPr indent="0" lvl="0" marL="0" rtl="0" algn="ctr">
              <a:spcBef>
                <a:spcPts val="1600"/>
              </a:spcBef>
              <a:spcAft>
                <a:spcPts val="0"/>
              </a:spcAft>
              <a:buNone/>
            </a:pPr>
            <a:r>
              <a:rPr lang="en" sz="3000">
                <a:solidFill>
                  <a:srgbClr val="FFFFFF"/>
                </a:solidFill>
              </a:rPr>
              <a:t>Co-Op</a:t>
            </a:r>
            <a:endParaRPr sz="3000">
              <a:solidFill>
                <a:srgbClr val="FFFFFF"/>
              </a:solidFill>
            </a:endParaRPr>
          </a:p>
          <a:p>
            <a:pPr indent="0" lvl="0" marL="0" rtl="0" algn="ctr">
              <a:spcBef>
                <a:spcPts val="1600"/>
              </a:spcBef>
              <a:spcAft>
                <a:spcPts val="0"/>
              </a:spcAft>
              <a:buNone/>
            </a:pPr>
            <a:r>
              <a:rPr lang="en" sz="3000">
                <a:solidFill>
                  <a:srgbClr val="FFFFFF"/>
                </a:solidFill>
              </a:rPr>
              <a:t>Mid-Year Completion</a:t>
            </a:r>
            <a:endParaRPr sz="3000">
              <a:solidFill>
                <a:srgbClr val="FFFFFF"/>
              </a:solidFill>
            </a:endParaRPr>
          </a:p>
          <a:p>
            <a:pPr indent="0" lvl="0" marL="0" rtl="0" algn="l">
              <a:spcBef>
                <a:spcPts val="1600"/>
              </a:spcBef>
              <a:spcAft>
                <a:spcPts val="1600"/>
              </a:spcAft>
              <a:buNone/>
            </a:pPr>
            <a:r>
              <a:rPr lang="en">
                <a:solidFill>
                  <a:srgbClr val="FFFFFF"/>
                </a:solidFill>
              </a:rPr>
              <a:t>	</a:t>
            </a:r>
            <a:endParaRPr>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solidFill>
                  <a:srgbClr val="CC0000"/>
                </a:solidFill>
                <a:highlight>
                  <a:srgbClr val="FFFFFF"/>
                </a:highlight>
                <a:latin typeface="Arial"/>
                <a:ea typeface="Arial"/>
                <a:cs typeface="Arial"/>
                <a:sym typeface="Arial"/>
              </a:rPr>
              <a:t>Scheduling </a:t>
            </a:r>
            <a:r>
              <a:rPr lang="en" sz="3600">
                <a:solidFill>
                  <a:srgbClr val="CC0000"/>
                </a:solidFill>
                <a:highlight>
                  <a:srgbClr val="FFFFFF"/>
                </a:highlight>
                <a:latin typeface="Arial"/>
                <a:ea typeface="Arial"/>
                <a:cs typeface="Arial"/>
                <a:sym typeface="Arial"/>
              </a:rPr>
              <a:t>Options</a:t>
            </a:r>
            <a:endParaRPr sz="3600">
              <a:solidFill>
                <a:srgbClr val="CC0000"/>
              </a:solidFill>
              <a:highlight>
                <a:srgbClr val="FFFFFF"/>
              </a:highlight>
              <a:latin typeface="Arial"/>
              <a:ea typeface="Arial"/>
              <a:cs typeface="Arial"/>
              <a:sym typeface="Arial"/>
            </a:endParaRPr>
          </a:p>
          <a:p>
            <a:pPr indent="0" lvl="0" marL="0" rtl="0" algn="l">
              <a:spcBef>
                <a:spcPts val="0"/>
              </a:spcBef>
              <a:spcAft>
                <a:spcPts val="0"/>
              </a:spcAft>
              <a:buNone/>
            </a:pPr>
            <a:r>
              <a:t/>
            </a:r>
            <a:endParaRPr/>
          </a:p>
        </p:txBody>
      </p:sp>
      <p:sp>
        <p:nvSpPr>
          <p:cNvPr id="94" name="Google Shape;94;p19"/>
          <p:cNvSpPr txBox="1"/>
          <p:nvPr>
            <p:ph idx="1" type="body"/>
          </p:nvPr>
        </p:nvSpPr>
        <p:spPr>
          <a:xfrm>
            <a:off x="110150" y="1115650"/>
            <a:ext cx="8950500" cy="333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FFFF"/>
                </a:solidFill>
              </a:rPr>
              <a:t>Dual Enrollment </a:t>
            </a:r>
            <a:r>
              <a:rPr lang="en">
                <a:solidFill>
                  <a:srgbClr val="FFFFFF"/>
                </a:solidFill>
              </a:rPr>
              <a:t>(Must complete MCS Agreement)</a:t>
            </a:r>
            <a:endParaRPr>
              <a:solidFill>
                <a:srgbClr val="FFFFFF"/>
              </a:solidFill>
            </a:endParaRPr>
          </a:p>
          <a:p>
            <a:pPr indent="0" lvl="0" marL="0" rtl="0" algn="l">
              <a:spcBef>
                <a:spcPts val="1600"/>
              </a:spcBef>
              <a:spcAft>
                <a:spcPts val="0"/>
              </a:spcAft>
              <a:buNone/>
            </a:pPr>
            <a:r>
              <a:rPr lang="en" sz="2400">
                <a:solidFill>
                  <a:srgbClr val="FFFFFF"/>
                </a:solidFill>
              </a:rPr>
              <a:t>	University of Alabama at Huntsville</a:t>
            </a:r>
            <a:endParaRPr sz="2400">
              <a:solidFill>
                <a:srgbClr val="FFFFFF"/>
              </a:solidFill>
            </a:endParaRPr>
          </a:p>
          <a:p>
            <a:pPr indent="0" lvl="0" marL="0" rtl="0" algn="l">
              <a:spcBef>
                <a:spcPts val="1600"/>
              </a:spcBef>
              <a:spcAft>
                <a:spcPts val="0"/>
              </a:spcAft>
              <a:buNone/>
            </a:pPr>
            <a:r>
              <a:rPr lang="en" sz="2400">
                <a:solidFill>
                  <a:srgbClr val="FFFFFF"/>
                </a:solidFill>
              </a:rPr>
              <a:t>	Calhoun Community College</a:t>
            </a:r>
            <a:endParaRPr sz="2400">
              <a:solidFill>
                <a:srgbClr val="FFFFFF"/>
              </a:solidFill>
            </a:endParaRPr>
          </a:p>
          <a:p>
            <a:pPr indent="0" lvl="0" marL="0" rtl="0" algn="l">
              <a:spcBef>
                <a:spcPts val="1600"/>
              </a:spcBef>
              <a:spcAft>
                <a:spcPts val="0"/>
              </a:spcAft>
              <a:buNone/>
            </a:pPr>
            <a:r>
              <a:rPr lang="en" sz="2400">
                <a:solidFill>
                  <a:srgbClr val="FFFFFF"/>
                </a:solidFill>
              </a:rPr>
              <a:t>	Drake State Community College</a:t>
            </a:r>
            <a:endParaRPr sz="2400">
              <a:solidFill>
                <a:srgbClr val="FFFFFF"/>
              </a:solidFill>
            </a:endParaRPr>
          </a:p>
          <a:p>
            <a:pPr indent="0" lvl="0" marL="0" rtl="0" algn="l">
              <a:spcBef>
                <a:spcPts val="1600"/>
              </a:spcBef>
              <a:spcAft>
                <a:spcPts val="1600"/>
              </a:spcAft>
              <a:buNone/>
            </a:pPr>
            <a:r>
              <a:rPr lang="en" sz="2400">
                <a:solidFill>
                  <a:srgbClr val="FFFFFF"/>
                </a:solidFill>
              </a:rPr>
              <a:t>May take up to two blocks each semester.  </a:t>
            </a:r>
            <a:r>
              <a:rPr b="1" lang="en" sz="2400">
                <a:solidFill>
                  <a:srgbClr val="FFFFFF"/>
                </a:solidFill>
              </a:rPr>
              <a:t>Courses must be on the approved Madison City Schools list</a:t>
            </a:r>
            <a:r>
              <a:rPr lang="en" sz="2400">
                <a:solidFill>
                  <a:srgbClr val="FFFFFF"/>
                </a:solidFill>
              </a:rPr>
              <a:t>.  Requirements include an ACT of 20, 3.0 GPA, pay tuition and own transportation.</a:t>
            </a:r>
            <a:endParaRPr sz="240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solidFill>
                  <a:srgbClr val="CC0000"/>
                </a:solidFill>
                <a:highlight>
                  <a:srgbClr val="FFFFFF"/>
                </a:highlight>
                <a:latin typeface="Arial"/>
                <a:ea typeface="Arial"/>
                <a:cs typeface="Arial"/>
                <a:sym typeface="Arial"/>
              </a:rPr>
              <a:t>Scheduling </a:t>
            </a:r>
            <a:r>
              <a:rPr lang="en" sz="3600">
                <a:solidFill>
                  <a:srgbClr val="CC0000"/>
                </a:solidFill>
                <a:highlight>
                  <a:srgbClr val="FFFFFF"/>
                </a:highlight>
                <a:latin typeface="Arial"/>
                <a:ea typeface="Arial"/>
                <a:cs typeface="Arial"/>
                <a:sym typeface="Arial"/>
              </a:rPr>
              <a:t>Options</a:t>
            </a:r>
            <a:endParaRPr sz="3600">
              <a:solidFill>
                <a:srgbClr val="CC0000"/>
              </a:solidFill>
              <a:highlight>
                <a:srgbClr val="FFFFFF"/>
              </a:highlight>
              <a:latin typeface="Arial"/>
              <a:ea typeface="Arial"/>
              <a:cs typeface="Arial"/>
              <a:sym typeface="Arial"/>
            </a:endParaRPr>
          </a:p>
          <a:p>
            <a:pPr indent="0" lvl="0" marL="0" rtl="0" algn="l">
              <a:spcBef>
                <a:spcPts val="0"/>
              </a:spcBef>
              <a:spcAft>
                <a:spcPts val="0"/>
              </a:spcAft>
              <a:buNone/>
            </a:pPr>
            <a:r>
              <a:t/>
            </a:r>
            <a:endParaRPr/>
          </a:p>
        </p:txBody>
      </p:sp>
      <p:sp>
        <p:nvSpPr>
          <p:cNvPr id="100" name="Google Shape;100;p20"/>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FFFF"/>
                </a:solidFill>
              </a:rPr>
              <a:t>CO-OP</a:t>
            </a:r>
            <a:endParaRPr sz="2400">
              <a:solidFill>
                <a:srgbClr val="FFFFFF"/>
              </a:solidFill>
            </a:endParaRPr>
          </a:p>
          <a:p>
            <a:pPr indent="0" lvl="0" marL="457200" rtl="0" algn="l">
              <a:spcBef>
                <a:spcPts val="1600"/>
              </a:spcBef>
              <a:spcAft>
                <a:spcPts val="0"/>
              </a:spcAft>
              <a:buNone/>
            </a:pPr>
            <a:r>
              <a:rPr lang="en" sz="2400">
                <a:solidFill>
                  <a:srgbClr val="FFFFFF"/>
                </a:solidFill>
              </a:rPr>
              <a:t>Must work 8 hours for one block (1 credit), 16 hours for two blocks (2 credits).</a:t>
            </a:r>
            <a:endParaRPr sz="2400">
              <a:solidFill>
                <a:srgbClr val="FFFFFF"/>
              </a:solidFill>
            </a:endParaRPr>
          </a:p>
          <a:p>
            <a:pPr indent="0" lvl="0" marL="0" rtl="0" algn="l">
              <a:spcBef>
                <a:spcPts val="1600"/>
              </a:spcBef>
              <a:spcAft>
                <a:spcPts val="0"/>
              </a:spcAft>
              <a:buNone/>
            </a:pPr>
            <a:r>
              <a:rPr lang="en" sz="2400">
                <a:solidFill>
                  <a:srgbClr val="FFFFFF"/>
                </a:solidFill>
              </a:rPr>
              <a:t>	Must have a job before the semester begins.</a:t>
            </a:r>
            <a:endParaRPr sz="2400">
              <a:solidFill>
                <a:srgbClr val="FFFFFF"/>
              </a:solidFill>
            </a:endParaRPr>
          </a:p>
          <a:p>
            <a:pPr indent="0" lvl="0" marL="0" rtl="0" algn="l">
              <a:spcBef>
                <a:spcPts val="1600"/>
              </a:spcBef>
              <a:spcAft>
                <a:spcPts val="0"/>
              </a:spcAft>
              <a:buNone/>
            </a:pPr>
            <a:r>
              <a:rPr lang="en" sz="2400">
                <a:solidFill>
                  <a:srgbClr val="FFFFFF"/>
                </a:solidFill>
              </a:rPr>
              <a:t>	May take up to 2 blocks of COOP each semester.</a:t>
            </a:r>
            <a:endParaRPr sz="2400">
              <a:solidFill>
                <a:srgbClr val="FFFFFF"/>
              </a:solidFill>
            </a:endParaRPr>
          </a:p>
          <a:p>
            <a:pPr indent="0" lvl="0" marL="0" rtl="0" algn="l">
              <a:spcBef>
                <a:spcPts val="1600"/>
              </a:spcBef>
              <a:spcAft>
                <a:spcPts val="1600"/>
              </a:spcAft>
              <a:buNone/>
            </a:pPr>
            <a:r>
              <a:rPr lang="en">
                <a:solidFill>
                  <a:srgbClr val="FFFFFF"/>
                </a:solidFill>
              </a:rPr>
              <a:t>	</a:t>
            </a:r>
            <a:endParaRPr>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1"/>
          <p:cNvSpPr txBox="1"/>
          <p:nvPr>
            <p:ph type="title"/>
          </p:nvPr>
        </p:nvSpPr>
        <p:spPr>
          <a:xfrm>
            <a:off x="311700" y="1653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solidFill>
                  <a:srgbClr val="CC0000"/>
                </a:solidFill>
                <a:highlight>
                  <a:srgbClr val="FFFFFF"/>
                </a:highlight>
                <a:latin typeface="Arial"/>
                <a:ea typeface="Arial"/>
                <a:cs typeface="Arial"/>
                <a:sym typeface="Arial"/>
              </a:rPr>
              <a:t>Scheduling </a:t>
            </a:r>
            <a:r>
              <a:rPr lang="en" sz="3600">
                <a:solidFill>
                  <a:srgbClr val="CC0000"/>
                </a:solidFill>
                <a:highlight>
                  <a:srgbClr val="FFFFFF"/>
                </a:highlight>
                <a:latin typeface="Arial"/>
                <a:ea typeface="Arial"/>
                <a:cs typeface="Arial"/>
                <a:sym typeface="Arial"/>
              </a:rPr>
              <a:t>Options</a:t>
            </a:r>
            <a:endParaRPr sz="3600">
              <a:solidFill>
                <a:srgbClr val="CC0000"/>
              </a:solidFill>
              <a:highlight>
                <a:srgbClr val="FFFFFF"/>
              </a:highlight>
              <a:latin typeface="Arial"/>
              <a:ea typeface="Arial"/>
              <a:cs typeface="Arial"/>
              <a:sym typeface="Arial"/>
            </a:endParaRPr>
          </a:p>
          <a:p>
            <a:pPr indent="0" lvl="0" marL="0" rtl="0" algn="l">
              <a:spcBef>
                <a:spcPts val="0"/>
              </a:spcBef>
              <a:spcAft>
                <a:spcPts val="0"/>
              </a:spcAft>
              <a:buNone/>
            </a:pPr>
            <a:r>
              <a:t/>
            </a:r>
            <a:endParaRPr/>
          </a:p>
        </p:txBody>
      </p:sp>
      <p:sp>
        <p:nvSpPr>
          <p:cNvPr id="106" name="Google Shape;106;p21"/>
          <p:cNvSpPr txBox="1"/>
          <p:nvPr>
            <p:ph idx="1" type="body"/>
          </p:nvPr>
        </p:nvSpPr>
        <p:spPr>
          <a:xfrm>
            <a:off x="311700" y="820500"/>
            <a:ext cx="8520600" cy="350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FFFF"/>
                </a:solidFill>
              </a:rPr>
              <a:t>Mid-Year Completion </a:t>
            </a:r>
            <a:r>
              <a:rPr lang="en">
                <a:solidFill>
                  <a:srgbClr val="FFFFFF"/>
                </a:solidFill>
              </a:rPr>
              <a:t>(Must complete the mid-year agreement)</a:t>
            </a:r>
            <a:endParaRPr>
              <a:solidFill>
                <a:srgbClr val="FFFFFF"/>
              </a:solidFill>
            </a:endParaRPr>
          </a:p>
          <a:p>
            <a:pPr indent="-355600" lvl="0" marL="457200" rtl="0" algn="l">
              <a:spcBef>
                <a:spcPts val="1600"/>
              </a:spcBef>
              <a:spcAft>
                <a:spcPts val="0"/>
              </a:spcAft>
              <a:buClr>
                <a:srgbClr val="FFFFFF"/>
              </a:buClr>
              <a:buSzPts val="2000"/>
              <a:buChar char="●"/>
            </a:pPr>
            <a:r>
              <a:rPr lang="en" sz="2000">
                <a:solidFill>
                  <a:srgbClr val="FFFFFF"/>
                </a:solidFill>
              </a:rPr>
              <a:t>Students may mid-year complete in December if they have met all of the requirements for graduation. </a:t>
            </a:r>
            <a:endParaRPr sz="2000">
              <a:solidFill>
                <a:srgbClr val="FFFFFF"/>
              </a:solidFill>
            </a:endParaRPr>
          </a:p>
          <a:p>
            <a:pPr indent="-355600" lvl="0" marL="457200" rtl="0" algn="l">
              <a:spcBef>
                <a:spcPts val="0"/>
              </a:spcBef>
              <a:spcAft>
                <a:spcPts val="0"/>
              </a:spcAft>
              <a:buClr>
                <a:srgbClr val="FFFFFF"/>
              </a:buClr>
              <a:buSzPts val="2000"/>
              <a:buChar char="●"/>
            </a:pPr>
            <a:r>
              <a:rPr lang="en" sz="2000">
                <a:solidFill>
                  <a:srgbClr val="FFFFFF"/>
                </a:solidFill>
              </a:rPr>
              <a:t>They will officially graduate in May and can attend prom but will not attend classes for the spring semester. </a:t>
            </a:r>
            <a:endParaRPr sz="2000">
              <a:solidFill>
                <a:srgbClr val="FFFFFF"/>
              </a:solidFill>
            </a:endParaRPr>
          </a:p>
          <a:p>
            <a:pPr indent="-355600" lvl="0" marL="457200" rtl="0" algn="l">
              <a:spcBef>
                <a:spcPts val="0"/>
              </a:spcBef>
              <a:spcAft>
                <a:spcPts val="0"/>
              </a:spcAft>
              <a:buClr>
                <a:srgbClr val="FFFFFF"/>
              </a:buClr>
              <a:buSzPts val="2000"/>
              <a:buChar char="●"/>
            </a:pPr>
            <a:r>
              <a:rPr lang="en" sz="2000">
                <a:solidFill>
                  <a:srgbClr val="FFFFFF"/>
                </a:solidFill>
              </a:rPr>
              <a:t>Parents &amp; students must complete and sign the mid-year agreement.</a:t>
            </a:r>
            <a:endParaRPr sz="2000">
              <a:solidFill>
                <a:srgbClr val="FFFFFF"/>
              </a:solidFill>
            </a:endParaRPr>
          </a:p>
          <a:p>
            <a:pPr indent="-355600" lvl="0" marL="457200" rtl="0" algn="l">
              <a:spcBef>
                <a:spcPts val="0"/>
              </a:spcBef>
              <a:spcAft>
                <a:spcPts val="0"/>
              </a:spcAft>
              <a:buClr>
                <a:srgbClr val="FFFFFF"/>
              </a:buClr>
              <a:buSzPts val="2000"/>
              <a:buChar char="●"/>
            </a:pPr>
            <a:r>
              <a:rPr lang="en" sz="2000">
                <a:solidFill>
                  <a:srgbClr val="FFFFFF"/>
                </a:solidFill>
              </a:rPr>
              <a:t>Students will have to make sure they have met the College and Career Readiness Indicator</a:t>
            </a:r>
            <a:endParaRPr sz="2000">
              <a:solidFill>
                <a:srgbClr val="FFFFFF"/>
              </a:solidFill>
            </a:endParaRPr>
          </a:p>
          <a:p>
            <a:pPr indent="0" lvl="0" marL="0" rtl="0" algn="l">
              <a:spcBef>
                <a:spcPts val="1600"/>
              </a:spcBef>
              <a:spcAft>
                <a:spcPts val="1600"/>
              </a:spcAft>
              <a:buNone/>
            </a:pPr>
            <a:r>
              <a:rPr b="1" lang="en">
                <a:solidFill>
                  <a:srgbClr val="FFFFFF"/>
                </a:solidFill>
              </a:rPr>
              <a:t>*</a:t>
            </a:r>
            <a:r>
              <a:rPr b="1" lang="en">
                <a:solidFill>
                  <a:srgbClr val="FFFFFF"/>
                </a:solidFill>
              </a:rPr>
              <a:t>Please note: Students will not receive FAFSA funds for January classes, and it may affect freshman scholarships. Be sure to check with the college</a:t>
            </a:r>
            <a:r>
              <a:rPr b="1" lang="en">
                <a:solidFill>
                  <a:srgbClr val="FFFFFF"/>
                </a:solidFill>
              </a:rPr>
              <a:t>.</a:t>
            </a:r>
            <a:endParaRPr b="1">
              <a:solidFill>
                <a:srgbClr val="FFFF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CC0000"/>
                </a:solidFill>
                <a:highlight>
                  <a:srgbClr val="FFFFFF"/>
                </a:highlight>
              </a:rPr>
              <a:t>College and Career Readiness Indicators (CCRI’s)</a:t>
            </a:r>
            <a:endParaRPr>
              <a:solidFill>
                <a:srgbClr val="CC0000"/>
              </a:solidFill>
              <a:highlight>
                <a:srgbClr val="FFFFFF"/>
              </a:highlight>
            </a:endParaRPr>
          </a:p>
        </p:txBody>
      </p:sp>
      <p:sp>
        <p:nvSpPr>
          <p:cNvPr id="112" name="Google Shape;112;p22"/>
          <p:cNvSpPr txBox="1"/>
          <p:nvPr>
            <p:ph idx="1" type="body"/>
          </p:nvPr>
        </p:nvSpPr>
        <p:spPr>
          <a:xfrm>
            <a:off x="311700" y="1234075"/>
            <a:ext cx="8520600" cy="361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FFFFFF"/>
                </a:solidFill>
              </a:rPr>
              <a:t>The</a:t>
            </a:r>
            <a:r>
              <a:rPr lang="en" sz="2000">
                <a:solidFill>
                  <a:srgbClr val="FFFFFF"/>
                </a:solidFill>
              </a:rPr>
              <a:t> state </a:t>
            </a:r>
            <a:r>
              <a:rPr lang="en" sz="2000">
                <a:solidFill>
                  <a:srgbClr val="FFFFFF"/>
                </a:solidFill>
              </a:rPr>
              <a:t>department</a:t>
            </a:r>
            <a:r>
              <a:rPr lang="en" sz="2000">
                <a:solidFill>
                  <a:srgbClr val="FFFFFF"/>
                </a:solidFill>
              </a:rPr>
              <a:t> requires students to meet their CCRI by </a:t>
            </a:r>
            <a:r>
              <a:rPr b="1" lang="en" sz="2000" u="sng">
                <a:solidFill>
                  <a:srgbClr val="FFFFFF"/>
                </a:solidFill>
              </a:rPr>
              <a:t>ONE</a:t>
            </a:r>
            <a:r>
              <a:rPr lang="en" sz="2000">
                <a:solidFill>
                  <a:srgbClr val="FFFFFF"/>
                </a:solidFill>
              </a:rPr>
              <a:t> of the following:</a:t>
            </a:r>
            <a:endParaRPr sz="2000">
              <a:solidFill>
                <a:srgbClr val="FFFFFF"/>
              </a:solidFill>
            </a:endParaRPr>
          </a:p>
          <a:p>
            <a:pPr indent="-355600" lvl="0" marL="457200" rtl="0" algn="l">
              <a:spcBef>
                <a:spcPts val="1600"/>
              </a:spcBef>
              <a:spcAft>
                <a:spcPts val="0"/>
              </a:spcAft>
              <a:buClr>
                <a:srgbClr val="FFFFFF"/>
              </a:buClr>
              <a:buSzPts val="2000"/>
              <a:buChar char="●"/>
            </a:pPr>
            <a:r>
              <a:rPr lang="en" sz="2000">
                <a:solidFill>
                  <a:srgbClr val="FFFFFF"/>
                </a:solidFill>
              </a:rPr>
              <a:t>Benchmarking on ONE of the parts on the ACT (English 18, Math 22, Reading 22, Science 23</a:t>
            </a:r>
            <a:endParaRPr sz="2000">
              <a:solidFill>
                <a:srgbClr val="FFFFFF"/>
              </a:solidFill>
            </a:endParaRPr>
          </a:p>
          <a:p>
            <a:pPr indent="-355600" lvl="0" marL="457200" rtl="0" algn="l">
              <a:spcBef>
                <a:spcPts val="0"/>
              </a:spcBef>
              <a:spcAft>
                <a:spcPts val="0"/>
              </a:spcAft>
              <a:buClr>
                <a:srgbClr val="FFFFFF"/>
              </a:buClr>
              <a:buSzPts val="2000"/>
              <a:buChar char="●"/>
            </a:pPr>
            <a:r>
              <a:rPr lang="en" sz="2000">
                <a:solidFill>
                  <a:srgbClr val="FFFFFF"/>
                </a:solidFill>
              </a:rPr>
              <a:t>Receiving an AP Exam Qualifying Score</a:t>
            </a:r>
            <a:endParaRPr sz="2000">
              <a:solidFill>
                <a:srgbClr val="FFFFFF"/>
              </a:solidFill>
            </a:endParaRPr>
          </a:p>
          <a:p>
            <a:pPr indent="-355600" lvl="0" marL="457200" rtl="0" algn="l">
              <a:spcBef>
                <a:spcPts val="0"/>
              </a:spcBef>
              <a:spcAft>
                <a:spcPts val="0"/>
              </a:spcAft>
              <a:buClr>
                <a:srgbClr val="FFFFFF"/>
              </a:buClr>
              <a:buSzPts val="2000"/>
              <a:buChar char="●"/>
            </a:pPr>
            <a:r>
              <a:rPr lang="en" sz="2000">
                <a:solidFill>
                  <a:srgbClr val="FFFFFF"/>
                </a:solidFill>
              </a:rPr>
              <a:t>Receiving a Dual Enrollment Credit</a:t>
            </a:r>
            <a:endParaRPr sz="2000">
              <a:solidFill>
                <a:srgbClr val="FFFFFF"/>
              </a:solidFill>
            </a:endParaRPr>
          </a:p>
          <a:p>
            <a:pPr indent="-355600" lvl="0" marL="457200" rtl="0" algn="l">
              <a:spcBef>
                <a:spcPts val="0"/>
              </a:spcBef>
              <a:spcAft>
                <a:spcPts val="0"/>
              </a:spcAft>
              <a:buClr>
                <a:srgbClr val="FFFFFF"/>
              </a:buClr>
              <a:buSzPts val="2000"/>
              <a:buChar char="●"/>
            </a:pPr>
            <a:r>
              <a:rPr lang="en" sz="2000">
                <a:solidFill>
                  <a:srgbClr val="FFFFFF"/>
                </a:solidFill>
              </a:rPr>
              <a:t>Benchmarking on the WorkKeys Test (4 or higher)</a:t>
            </a:r>
            <a:endParaRPr sz="2000">
              <a:solidFill>
                <a:srgbClr val="FFFFFF"/>
              </a:solidFill>
            </a:endParaRPr>
          </a:p>
          <a:p>
            <a:pPr indent="-355600" lvl="0" marL="457200" rtl="0" algn="l">
              <a:spcBef>
                <a:spcPts val="0"/>
              </a:spcBef>
              <a:spcAft>
                <a:spcPts val="0"/>
              </a:spcAft>
              <a:buClr>
                <a:srgbClr val="FFFFFF"/>
              </a:buClr>
              <a:buSzPts val="2000"/>
              <a:buChar char="●"/>
            </a:pPr>
            <a:r>
              <a:rPr lang="en" sz="2000">
                <a:solidFill>
                  <a:srgbClr val="FFFFFF"/>
                </a:solidFill>
              </a:rPr>
              <a:t>Enlisting in the Military</a:t>
            </a:r>
            <a:endParaRPr sz="2000">
              <a:solidFill>
                <a:srgbClr val="FFFFFF"/>
              </a:solidFill>
            </a:endParaRPr>
          </a:p>
          <a:p>
            <a:pPr indent="-355600" lvl="0" marL="457200" rtl="0" algn="l">
              <a:spcBef>
                <a:spcPts val="0"/>
              </a:spcBef>
              <a:spcAft>
                <a:spcPts val="0"/>
              </a:spcAft>
              <a:buClr>
                <a:srgbClr val="FFFFFF"/>
              </a:buClr>
              <a:buSzPts val="2000"/>
              <a:buChar char="●"/>
            </a:pPr>
            <a:r>
              <a:rPr lang="en" sz="2000">
                <a:solidFill>
                  <a:srgbClr val="FFFFFF"/>
                </a:solidFill>
              </a:rPr>
              <a:t>Receiving a Career and Technical Credential/Certification </a:t>
            </a:r>
            <a:endParaRPr sz="20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3"/>
          <p:cNvSpPr txBox="1"/>
          <p:nvPr>
            <p:ph type="title"/>
          </p:nvPr>
        </p:nvSpPr>
        <p:spPr>
          <a:xfrm>
            <a:off x="311700" y="1357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CC0000"/>
                </a:solidFill>
                <a:highlight>
                  <a:srgbClr val="FFFFFF"/>
                </a:highlight>
              </a:rPr>
              <a:t>#RegistrationReady</a:t>
            </a:r>
            <a:endParaRPr>
              <a:solidFill>
                <a:srgbClr val="CC0000"/>
              </a:solidFill>
              <a:highlight>
                <a:srgbClr val="FFFFFF"/>
              </a:highlight>
            </a:endParaRPr>
          </a:p>
        </p:txBody>
      </p:sp>
      <p:sp>
        <p:nvSpPr>
          <p:cNvPr id="118" name="Google Shape;118;p23"/>
          <p:cNvSpPr txBox="1"/>
          <p:nvPr>
            <p:ph idx="1" type="body"/>
          </p:nvPr>
        </p:nvSpPr>
        <p:spPr>
          <a:xfrm>
            <a:off x="311700" y="708425"/>
            <a:ext cx="8520600" cy="437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FFFFFF"/>
                </a:solidFill>
              </a:rPr>
              <a:t>Important Dates:</a:t>
            </a:r>
            <a:endParaRPr sz="1900">
              <a:solidFill>
                <a:srgbClr val="FFFFFF"/>
              </a:solidFill>
            </a:endParaRPr>
          </a:p>
          <a:p>
            <a:pPr indent="0" lvl="0" marL="0" rtl="0" algn="l">
              <a:spcBef>
                <a:spcPts val="1600"/>
              </a:spcBef>
              <a:spcAft>
                <a:spcPts val="0"/>
              </a:spcAft>
              <a:buNone/>
            </a:pPr>
            <a:r>
              <a:rPr lang="en" sz="1900">
                <a:solidFill>
                  <a:srgbClr val="FFFFFF"/>
                </a:solidFill>
              </a:rPr>
              <a:t>	March 29	     	Registration Packets during Advisory</a:t>
            </a:r>
            <a:endParaRPr sz="1900">
              <a:solidFill>
                <a:srgbClr val="FFFFFF"/>
              </a:solidFill>
            </a:endParaRPr>
          </a:p>
          <a:p>
            <a:pPr indent="0" lvl="0" marL="0" rtl="0" algn="l">
              <a:spcBef>
                <a:spcPts val="1600"/>
              </a:spcBef>
              <a:spcAft>
                <a:spcPts val="0"/>
              </a:spcAft>
              <a:buNone/>
            </a:pPr>
            <a:r>
              <a:rPr lang="en" sz="1900">
                <a:solidFill>
                  <a:srgbClr val="FFFFFF"/>
                </a:solidFill>
              </a:rPr>
              <a:t>        Mar 29-April 16      20 Min Appointments Scheduled  with the Counselors</a:t>
            </a:r>
            <a:endParaRPr sz="1900">
              <a:solidFill>
                <a:srgbClr val="FFFFFF"/>
              </a:solidFill>
            </a:endParaRPr>
          </a:p>
          <a:p>
            <a:pPr indent="0" lvl="0" marL="0" rtl="0" algn="l">
              <a:spcBef>
                <a:spcPts val="1600"/>
              </a:spcBef>
              <a:spcAft>
                <a:spcPts val="0"/>
              </a:spcAft>
              <a:buNone/>
            </a:pPr>
            <a:r>
              <a:rPr lang="en" sz="1900">
                <a:solidFill>
                  <a:srgbClr val="FFFFFF"/>
                </a:solidFill>
              </a:rPr>
              <a:t>	April 5			Patriot Expedition for Rising Freshmen (virtual)</a:t>
            </a:r>
            <a:endParaRPr sz="1900">
              <a:solidFill>
                <a:srgbClr val="FFFFFF"/>
              </a:solidFill>
            </a:endParaRPr>
          </a:p>
          <a:p>
            <a:pPr indent="0" lvl="0" marL="0" rtl="0" algn="l">
              <a:spcBef>
                <a:spcPts val="1600"/>
              </a:spcBef>
              <a:spcAft>
                <a:spcPts val="0"/>
              </a:spcAft>
              <a:buNone/>
            </a:pPr>
            <a:r>
              <a:rPr lang="en" sz="1900">
                <a:solidFill>
                  <a:srgbClr val="FFFFFF"/>
                </a:solidFill>
              </a:rPr>
              <a:t>					BJHS Curriculum Night (On website)</a:t>
            </a:r>
            <a:endParaRPr sz="1900">
              <a:solidFill>
                <a:srgbClr val="FFFFFF"/>
              </a:solidFill>
            </a:endParaRPr>
          </a:p>
          <a:p>
            <a:pPr indent="0" lvl="0" marL="0" rtl="0" algn="l">
              <a:spcBef>
                <a:spcPts val="1600"/>
              </a:spcBef>
              <a:spcAft>
                <a:spcPts val="0"/>
              </a:spcAft>
              <a:buNone/>
            </a:pPr>
            <a:r>
              <a:rPr lang="en" sz="1900">
                <a:solidFill>
                  <a:srgbClr val="FFFFFF"/>
                </a:solidFill>
              </a:rPr>
              <a:t>        April 12-16	  	BJHS students enter requests in INOW</a:t>
            </a:r>
            <a:endParaRPr sz="1900">
              <a:solidFill>
                <a:srgbClr val="FFFFFF"/>
              </a:solidFill>
            </a:endParaRPr>
          </a:p>
          <a:p>
            <a:pPr indent="0" lvl="0" marL="0" rtl="0" algn="l">
              <a:lnSpc>
                <a:spcPct val="100000"/>
              </a:lnSpc>
              <a:spcBef>
                <a:spcPts val="1600"/>
              </a:spcBef>
              <a:spcAft>
                <a:spcPts val="0"/>
              </a:spcAft>
              <a:buNone/>
            </a:pPr>
            <a:r>
              <a:rPr lang="en" sz="1900">
                <a:solidFill>
                  <a:srgbClr val="FFFFFF"/>
                </a:solidFill>
              </a:rPr>
              <a:t>        April 16		       	All registration materials should be turned in, requests </a:t>
            </a:r>
            <a:endParaRPr sz="1900">
              <a:solidFill>
                <a:srgbClr val="FFFFFF"/>
              </a:solidFill>
            </a:endParaRPr>
          </a:p>
          <a:p>
            <a:pPr indent="0" lvl="0" marL="2286000" rtl="0" algn="l">
              <a:lnSpc>
                <a:spcPct val="100000"/>
              </a:lnSpc>
              <a:spcBef>
                <a:spcPts val="0"/>
              </a:spcBef>
              <a:spcAft>
                <a:spcPts val="0"/>
              </a:spcAft>
              <a:buNone/>
            </a:pPr>
            <a:r>
              <a:rPr lang="en" sz="1900">
                <a:solidFill>
                  <a:srgbClr val="FFFFFF"/>
                </a:solidFill>
              </a:rPr>
              <a:t>entered and final schedule request changes made.</a:t>
            </a:r>
            <a:endParaRPr sz="1900">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1600"/>
              </a:spcBef>
              <a:spcAft>
                <a:spcPts val="1600"/>
              </a:spcAft>
              <a:buNone/>
            </a:pPr>
            <a:r>
              <a:t/>
            </a:r>
            <a:endParaRPr>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4"/>
          <p:cNvSpPr txBox="1"/>
          <p:nvPr>
            <p:ph type="title"/>
          </p:nvPr>
        </p:nvSpPr>
        <p:spPr>
          <a:xfrm>
            <a:off x="311700" y="1357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CC0000"/>
                </a:solidFill>
                <a:highlight>
                  <a:srgbClr val="FFFFFF"/>
                </a:highlight>
              </a:rPr>
              <a:t>New Course Offerings for 2021-2022</a:t>
            </a:r>
            <a:endParaRPr>
              <a:solidFill>
                <a:srgbClr val="CC0000"/>
              </a:solidFill>
              <a:highlight>
                <a:srgbClr val="FFFFFF"/>
              </a:highlight>
            </a:endParaRPr>
          </a:p>
        </p:txBody>
      </p:sp>
      <p:sp>
        <p:nvSpPr>
          <p:cNvPr id="124" name="Google Shape;124;p24"/>
          <p:cNvSpPr txBox="1"/>
          <p:nvPr>
            <p:ph idx="1" type="body"/>
          </p:nvPr>
        </p:nvSpPr>
        <p:spPr>
          <a:xfrm>
            <a:off x="311700" y="708425"/>
            <a:ext cx="8520600" cy="43707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Clr>
                <a:srgbClr val="000000"/>
              </a:buClr>
              <a:buSzPts val="1100"/>
              <a:buFont typeface="Arial"/>
              <a:buNone/>
            </a:pPr>
            <a:r>
              <a:rPr lang="en" sz="3000">
                <a:solidFill>
                  <a:srgbClr val="FFFFFF"/>
                </a:solidFill>
              </a:rPr>
              <a:t>JROTC Drill and Ceremonies Leadership App</a:t>
            </a:r>
            <a:endParaRPr sz="3000">
              <a:solidFill>
                <a:srgbClr val="FFFFFF"/>
              </a:solidFill>
            </a:endParaRPr>
          </a:p>
          <a:p>
            <a:pPr indent="0" lvl="0" marL="0" rtl="0" algn="ctr">
              <a:lnSpc>
                <a:spcPct val="100000"/>
              </a:lnSpc>
              <a:spcBef>
                <a:spcPts val="0"/>
              </a:spcBef>
              <a:spcAft>
                <a:spcPts val="0"/>
              </a:spcAft>
              <a:buClr>
                <a:srgbClr val="000000"/>
              </a:buClr>
              <a:buSzPts val="1100"/>
              <a:buFont typeface="Arial"/>
              <a:buNone/>
            </a:pPr>
            <a:r>
              <a:t/>
            </a:r>
            <a:endParaRPr sz="3000">
              <a:solidFill>
                <a:srgbClr val="FFFFFF"/>
              </a:solidFill>
            </a:endParaRPr>
          </a:p>
          <a:p>
            <a:pPr indent="0" lvl="0" marL="0" rtl="0" algn="ctr">
              <a:lnSpc>
                <a:spcPct val="100000"/>
              </a:lnSpc>
              <a:spcBef>
                <a:spcPts val="0"/>
              </a:spcBef>
              <a:spcAft>
                <a:spcPts val="0"/>
              </a:spcAft>
              <a:buClr>
                <a:srgbClr val="000000"/>
              </a:buClr>
              <a:buSzPts val="1100"/>
              <a:buFont typeface="Arial"/>
              <a:buNone/>
            </a:pPr>
            <a:r>
              <a:rPr lang="en" sz="2400">
                <a:solidFill>
                  <a:srgbClr val="FFFFFF"/>
                </a:solidFill>
              </a:rPr>
              <a:t>Open to </a:t>
            </a:r>
            <a:endParaRPr sz="2400">
              <a:solidFill>
                <a:srgbClr val="FFFFFF"/>
              </a:solidFill>
            </a:endParaRPr>
          </a:p>
          <a:p>
            <a:pPr indent="0" lvl="0" marL="0" rtl="0" algn="ctr">
              <a:lnSpc>
                <a:spcPct val="100000"/>
              </a:lnSpc>
              <a:spcBef>
                <a:spcPts val="0"/>
              </a:spcBef>
              <a:spcAft>
                <a:spcPts val="0"/>
              </a:spcAft>
              <a:buClr>
                <a:srgbClr val="000000"/>
              </a:buClr>
              <a:buSzPts val="1100"/>
              <a:buFont typeface="Arial"/>
              <a:buNone/>
            </a:pPr>
            <a:r>
              <a:t/>
            </a:r>
            <a:endParaRPr sz="2400">
              <a:solidFill>
                <a:srgbClr val="FFFFFF"/>
              </a:solidFill>
            </a:endParaRPr>
          </a:p>
          <a:p>
            <a:pPr indent="0" lvl="0" marL="0" rtl="0" algn="ctr">
              <a:lnSpc>
                <a:spcPct val="100000"/>
              </a:lnSpc>
              <a:spcBef>
                <a:spcPts val="0"/>
              </a:spcBef>
              <a:spcAft>
                <a:spcPts val="0"/>
              </a:spcAft>
              <a:buClr>
                <a:srgbClr val="000000"/>
              </a:buClr>
              <a:buSzPts val="1100"/>
              <a:buFont typeface="Arial"/>
              <a:buNone/>
            </a:pPr>
            <a:r>
              <a:rPr lang="en" sz="2300">
                <a:solidFill>
                  <a:srgbClr val="FFFFFF"/>
                </a:solidFill>
              </a:rPr>
              <a:t>This course is designed to further develop the leadership skills required to successfully </a:t>
            </a:r>
            <a:r>
              <a:rPr lang="en" sz="2300">
                <a:solidFill>
                  <a:srgbClr val="FFFFFF"/>
                </a:solidFill>
              </a:rPr>
              <a:t>direct</a:t>
            </a:r>
            <a:r>
              <a:rPr lang="en" sz="2300">
                <a:solidFill>
                  <a:srgbClr val="FFFFFF"/>
                </a:solidFill>
              </a:rPr>
              <a:t> and move unit formations. Fundamental skills include command and control techniques, team building, and problem solving.</a:t>
            </a:r>
            <a:endParaRPr sz="3700">
              <a:solidFill>
                <a:srgbClr val="FFFFFF"/>
              </a:solidFill>
            </a:endParaRPr>
          </a:p>
          <a:p>
            <a:pPr indent="0" lvl="0" marL="0" rtl="0" algn="ctr">
              <a:lnSpc>
                <a:spcPct val="100000"/>
              </a:lnSpc>
              <a:spcBef>
                <a:spcPts val="0"/>
              </a:spcBef>
              <a:spcAft>
                <a:spcPts val="0"/>
              </a:spcAft>
              <a:buClr>
                <a:srgbClr val="000000"/>
              </a:buClr>
              <a:buSzPts val="1100"/>
              <a:buFont typeface="Arial"/>
              <a:buNone/>
            </a:pPr>
            <a:r>
              <a:t/>
            </a:r>
            <a:endParaRPr sz="2400">
              <a:solidFill>
                <a:srgbClr val="FFFFFF"/>
              </a:solidFill>
            </a:endParaRPr>
          </a:p>
          <a:p>
            <a:pPr indent="0" lvl="0" marL="0" rtl="0" algn="ctr">
              <a:lnSpc>
                <a:spcPct val="100000"/>
              </a:lnSpc>
              <a:spcBef>
                <a:spcPts val="0"/>
              </a:spcBef>
              <a:spcAft>
                <a:spcPts val="0"/>
              </a:spcAft>
              <a:buClr>
                <a:srgbClr val="000000"/>
              </a:buClr>
              <a:buSzPts val="1100"/>
              <a:buFont typeface="Arial"/>
              <a:buNone/>
            </a:pPr>
            <a:r>
              <a:t/>
            </a:r>
            <a:endParaRPr sz="2400">
              <a:solidFill>
                <a:srgbClr val="FFFFFF"/>
              </a:solidFill>
            </a:endParaRPr>
          </a:p>
          <a:p>
            <a:pPr indent="0" lvl="0" marL="0" rtl="0" algn="l">
              <a:spcBef>
                <a:spcPts val="0"/>
              </a:spcBef>
              <a:spcAft>
                <a:spcPts val="1600"/>
              </a:spcAft>
              <a:buNone/>
            </a:pPr>
            <a:r>
              <a:t/>
            </a:r>
            <a:endParaRPr>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5"/>
          <p:cNvSpPr txBox="1"/>
          <p:nvPr>
            <p:ph type="title"/>
          </p:nvPr>
        </p:nvSpPr>
        <p:spPr>
          <a:xfrm>
            <a:off x="311700" y="1357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CC0000"/>
                </a:solidFill>
                <a:highlight>
                  <a:srgbClr val="FFFFFF"/>
                </a:highlight>
              </a:rPr>
              <a:t>New Course Offerings for 2021-2022</a:t>
            </a:r>
            <a:endParaRPr>
              <a:solidFill>
                <a:srgbClr val="CC0000"/>
              </a:solidFill>
              <a:highlight>
                <a:srgbClr val="FFFFFF"/>
              </a:highlight>
            </a:endParaRPr>
          </a:p>
        </p:txBody>
      </p:sp>
      <p:sp>
        <p:nvSpPr>
          <p:cNvPr id="130" name="Google Shape;130;p25"/>
          <p:cNvSpPr txBox="1"/>
          <p:nvPr>
            <p:ph idx="1" type="body"/>
          </p:nvPr>
        </p:nvSpPr>
        <p:spPr>
          <a:xfrm>
            <a:off x="311700" y="708425"/>
            <a:ext cx="8520600" cy="43707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3000">
                <a:solidFill>
                  <a:srgbClr val="FFFFFF"/>
                </a:solidFill>
              </a:rPr>
              <a:t>Medical Academy Seminar</a:t>
            </a:r>
            <a:endParaRPr sz="3000">
              <a:solidFill>
                <a:srgbClr val="FFFFFF"/>
              </a:solidFill>
            </a:endParaRPr>
          </a:p>
          <a:p>
            <a:pPr indent="0" lvl="0" marL="0" rtl="0" algn="ctr">
              <a:lnSpc>
                <a:spcPct val="100000"/>
              </a:lnSpc>
              <a:spcBef>
                <a:spcPts val="0"/>
              </a:spcBef>
              <a:spcAft>
                <a:spcPts val="0"/>
              </a:spcAft>
              <a:buNone/>
            </a:pPr>
            <a:r>
              <a:rPr lang="en" sz="2000">
                <a:solidFill>
                  <a:srgbClr val="FFFFFF"/>
                </a:solidFill>
              </a:rPr>
              <a:t>18 weeks/Honors Credit</a:t>
            </a:r>
            <a:r>
              <a:rPr lang="en" sz="3000">
                <a:solidFill>
                  <a:srgbClr val="FFFFFF"/>
                </a:solidFill>
              </a:rPr>
              <a:t> </a:t>
            </a:r>
            <a:endParaRPr sz="3000">
              <a:solidFill>
                <a:srgbClr val="FFFFFF"/>
              </a:solidFill>
            </a:endParaRPr>
          </a:p>
          <a:p>
            <a:pPr indent="0" lvl="0" marL="0" rtl="0" algn="ctr">
              <a:lnSpc>
                <a:spcPct val="100000"/>
              </a:lnSpc>
              <a:spcBef>
                <a:spcPts val="0"/>
              </a:spcBef>
              <a:spcAft>
                <a:spcPts val="0"/>
              </a:spcAft>
              <a:buNone/>
            </a:pPr>
            <a:r>
              <a:t/>
            </a:r>
            <a:endParaRPr sz="2400">
              <a:solidFill>
                <a:srgbClr val="FFFFFF"/>
              </a:solidFill>
            </a:endParaRPr>
          </a:p>
          <a:p>
            <a:pPr indent="0" lvl="0" marL="0" rtl="0" algn="ctr">
              <a:lnSpc>
                <a:spcPct val="100000"/>
              </a:lnSpc>
              <a:spcBef>
                <a:spcPts val="0"/>
              </a:spcBef>
              <a:spcAft>
                <a:spcPts val="0"/>
              </a:spcAft>
              <a:buNone/>
            </a:pPr>
            <a:r>
              <a:rPr lang="en" sz="2400">
                <a:solidFill>
                  <a:srgbClr val="FFFFFF"/>
                </a:solidFill>
              </a:rPr>
              <a:t>Pre-req: Human Body System or Medical Interventions</a:t>
            </a:r>
            <a:endParaRPr sz="2400">
              <a:solidFill>
                <a:srgbClr val="FFFFFF"/>
              </a:solidFill>
            </a:endParaRPr>
          </a:p>
          <a:p>
            <a:pPr indent="0" lvl="0" marL="0" rtl="0" algn="ctr">
              <a:lnSpc>
                <a:spcPct val="100000"/>
              </a:lnSpc>
              <a:spcBef>
                <a:spcPts val="0"/>
              </a:spcBef>
              <a:spcAft>
                <a:spcPts val="0"/>
              </a:spcAft>
              <a:buNone/>
            </a:pPr>
            <a:r>
              <a:t/>
            </a:r>
            <a:endParaRPr sz="2000">
              <a:solidFill>
                <a:srgbClr val="FFFFFF"/>
              </a:solidFill>
            </a:endParaRPr>
          </a:p>
          <a:p>
            <a:pPr indent="0" lvl="0" marL="0" rtl="0" algn="ctr">
              <a:lnSpc>
                <a:spcPct val="100000"/>
              </a:lnSpc>
              <a:spcBef>
                <a:spcPts val="0"/>
              </a:spcBef>
              <a:spcAft>
                <a:spcPts val="0"/>
              </a:spcAft>
              <a:buNone/>
            </a:pPr>
            <a:r>
              <a:rPr lang="en" sz="2000">
                <a:solidFill>
                  <a:srgbClr val="FFFFFF"/>
                </a:solidFill>
              </a:rPr>
              <a:t>This is hands-on lab will allow students time to practice and demonstrate mastery of health science skills that will prepare them for either immediate work in a healthcare field or entrance into a healthcare post-secondary program. During this lab course, students will also have the opportunity to earn an EKG credential and/or a CCMA (Certified Clinical Medical Assistant) credential.   </a:t>
            </a:r>
            <a:endParaRPr sz="3300">
              <a:solidFill>
                <a:srgbClr val="FFFFFF"/>
              </a:solidFill>
            </a:endParaRPr>
          </a:p>
          <a:p>
            <a:pPr indent="0" lvl="0" marL="0" rtl="0" algn="ctr">
              <a:lnSpc>
                <a:spcPct val="100000"/>
              </a:lnSpc>
              <a:spcBef>
                <a:spcPts val="0"/>
              </a:spcBef>
              <a:spcAft>
                <a:spcPts val="0"/>
              </a:spcAft>
              <a:buNone/>
            </a:pPr>
            <a:r>
              <a:t/>
            </a:r>
            <a:endParaRPr sz="2400">
              <a:solidFill>
                <a:srgbClr val="FFFFFF"/>
              </a:solidFill>
            </a:endParaRPr>
          </a:p>
          <a:p>
            <a:pPr indent="0" lvl="0" marL="0" rtl="0" algn="ctr">
              <a:lnSpc>
                <a:spcPct val="100000"/>
              </a:lnSpc>
              <a:spcBef>
                <a:spcPts val="0"/>
              </a:spcBef>
              <a:spcAft>
                <a:spcPts val="0"/>
              </a:spcAft>
              <a:buNone/>
            </a:pPr>
            <a:r>
              <a:t/>
            </a:r>
            <a:endParaRPr>
              <a:solidFill>
                <a:srgbClr val="FFFFFF"/>
              </a:solidFill>
            </a:endParaRPr>
          </a:p>
          <a:p>
            <a:pPr indent="0" lvl="0" marL="0" rtl="0" algn="ctr">
              <a:lnSpc>
                <a:spcPct val="100000"/>
              </a:lnSpc>
              <a:spcBef>
                <a:spcPts val="0"/>
              </a:spcBef>
              <a:spcAft>
                <a:spcPts val="0"/>
              </a:spcAft>
              <a:buNone/>
            </a:pPr>
            <a:r>
              <a:t/>
            </a:r>
            <a:endParaRPr sz="2400">
              <a:solidFill>
                <a:srgbClr val="FFFFFF"/>
              </a:solidFill>
            </a:endParaRPr>
          </a:p>
          <a:p>
            <a:pPr indent="0" lvl="0" marL="0" rtl="0" algn="ctr">
              <a:lnSpc>
                <a:spcPct val="100000"/>
              </a:lnSpc>
              <a:spcBef>
                <a:spcPts val="0"/>
              </a:spcBef>
              <a:spcAft>
                <a:spcPts val="0"/>
              </a:spcAft>
              <a:buNone/>
            </a:pPr>
            <a:r>
              <a:t/>
            </a:r>
            <a:endParaRPr sz="2400">
              <a:solidFill>
                <a:srgbClr val="FFFFFF"/>
              </a:solidFill>
            </a:endParaRPr>
          </a:p>
          <a:p>
            <a:pPr indent="0" lvl="0" marL="0" rtl="0" algn="l">
              <a:spcBef>
                <a:spcPts val="0"/>
              </a:spcBef>
              <a:spcAft>
                <a:spcPts val="1600"/>
              </a:spcAft>
              <a:buNone/>
            </a:pPr>
            <a:r>
              <a:t/>
            </a:r>
            <a:endParaRPr>
              <a:solidFill>
                <a:srgbClr val="FFFF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6"/>
          <p:cNvSpPr txBox="1"/>
          <p:nvPr>
            <p:ph type="title"/>
          </p:nvPr>
        </p:nvSpPr>
        <p:spPr>
          <a:xfrm>
            <a:off x="311700" y="1357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CC0000"/>
                </a:solidFill>
                <a:highlight>
                  <a:srgbClr val="FFFFFF"/>
                </a:highlight>
              </a:rPr>
              <a:t>New Course Offerings for 2021-2022</a:t>
            </a:r>
            <a:endParaRPr>
              <a:solidFill>
                <a:srgbClr val="CC0000"/>
              </a:solidFill>
              <a:highlight>
                <a:srgbClr val="FFFFFF"/>
              </a:highlight>
            </a:endParaRPr>
          </a:p>
        </p:txBody>
      </p:sp>
      <p:sp>
        <p:nvSpPr>
          <p:cNvPr id="136" name="Google Shape;136;p26"/>
          <p:cNvSpPr txBox="1"/>
          <p:nvPr>
            <p:ph idx="1" type="body"/>
          </p:nvPr>
        </p:nvSpPr>
        <p:spPr>
          <a:xfrm>
            <a:off x="311700" y="708425"/>
            <a:ext cx="8520600" cy="43707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3000">
                <a:solidFill>
                  <a:srgbClr val="FFFFFF"/>
                </a:solidFill>
              </a:rPr>
              <a:t>Drill and Ceremonies Leadership App</a:t>
            </a:r>
            <a:endParaRPr sz="3000">
              <a:solidFill>
                <a:srgbClr val="FFFFFF"/>
              </a:solidFill>
            </a:endParaRPr>
          </a:p>
          <a:p>
            <a:pPr indent="0" lvl="0" marL="0" rtl="0" algn="ctr">
              <a:lnSpc>
                <a:spcPct val="100000"/>
              </a:lnSpc>
              <a:spcBef>
                <a:spcPts val="0"/>
              </a:spcBef>
              <a:spcAft>
                <a:spcPts val="0"/>
              </a:spcAft>
              <a:buNone/>
            </a:pPr>
            <a:r>
              <a:rPr lang="en" sz="2000">
                <a:solidFill>
                  <a:srgbClr val="FFFFFF"/>
                </a:solidFill>
              </a:rPr>
              <a:t>18 weeks</a:t>
            </a:r>
            <a:endParaRPr sz="3000">
              <a:solidFill>
                <a:srgbClr val="FFFFFF"/>
              </a:solidFill>
            </a:endParaRPr>
          </a:p>
          <a:p>
            <a:pPr indent="0" lvl="0" marL="0" rtl="0" algn="ctr">
              <a:lnSpc>
                <a:spcPct val="100000"/>
              </a:lnSpc>
              <a:spcBef>
                <a:spcPts val="0"/>
              </a:spcBef>
              <a:spcAft>
                <a:spcPts val="0"/>
              </a:spcAft>
              <a:buNone/>
            </a:pPr>
            <a:r>
              <a:t/>
            </a:r>
            <a:endParaRPr sz="2400">
              <a:solidFill>
                <a:srgbClr val="FFFFFF"/>
              </a:solidFill>
            </a:endParaRPr>
          </a:p>
          <a:p>
            <a:pPr indent="0" lvl="0" marL="0" rtl="0" algn="ctr">
              <a:lnSpc>
                <a:spcPct val="100000"/>
              </a:lnSpc>
              <a:spcBef>
                <a:spcPts val="0"/>
              </a:spcBef>
              <a:spcAft>
                <a:spcPts val="0"/>
              </a:spcAft>
              <a:buNone/>
            </a:pPr>
            <a:r>
              <a:rPr lang="en" sz="2400">
                <a:solidFill>
                  <a:srgbClr val="FFFFFF"/>
                </a:solidFill>
              </a:rPr>
              <a:t>Pre-req: Must have 1 semester of JROTC, and must be taken in tandem with another JROTC course</a:t>
            </a:r>
            <a:endParaRPr sz="2400">
              <a:solidFill>
                <a:srgbClr val="FFFFFF"/>
              </a:solidFill>
            </a:endParaRPr>
          </a:p>
          <a:p>
            <a:pPr indent="0" lvl="0" marL="0" rtl="0" algn="ctr">
              <a:lnSpc>
                <a:spcPct val="100000"/>
              </a:lnSpc>
              <a:spcBef>
                <a:spcPts val="0"/>
              </a:spcBef>
              <a:spcAft>
                <a:spcPts val="0"/>
              </a:spcAft>
              <a:buNone/>
            </a:pPr>
            <a:r>
              <a:t/>
            </a:r>
            <a:endParaRPr sz="2000">
              <a:solidFill>
                <a:srgbClr val="FFFFFF"/>
              </a:solidFill>
            </a:endParaRPr>
          </a:p>
          <a:p>
            <a:pPr indent="0" lvl="0" marL="0" rtl="0" algn="ctr">
              <a:lnSpc>
                <a:spcPct val="100000"/>
              </a:lnSpc>
              <a:spcBef>
                <a:spcPts val="0"/>
              </a:spcBef>
              <a:spcAft>
                <a:spcPts val="0"/>
              </a:spcAft>
              <a:buNone/>
            </a:pPr>
            <a:r>
              <a:rPr lang="en" sz="1700">
                <a:solidFill>
                  <a:srgbClr val="FFFFFF"/>
                </a:solidFill>
              </a:rPr>
              <a:t>The Drill and Ceremonies course concentrates on the elements of military drill, and describes individual and group precision movements, procedures for saluting, drill, ceremonies, reviews, parades, and development of command voice.  Students are provided detailed instruction on ceremonial performances and protocol for civilian and military events and have the opportunity to personally learn Air Force drill concepts and procedures.</a:t>
            </a:r>
            <a:r>
              <a:rPr lang="en" sz="2700">
                <a:solidFill>
                  <a:srgbClr val="FFFFFF"/>
                </a:solidFill>
              </a:rPr>
              <a:t> </a:t>
            </a:r>
            <a:r>
              <a:rPr lang="en" sz="2000">
                <a:solidFill>
                  <a:srgbClr val="FFFFFF"/>
                </a:solidFill>
              </a:rPr>
              <a:t> </a:t>
            </a:r>
            <a:endParaRPr sz="3300">
              <a:solidFill>
                <a:srgbClr val="FFFFFF"/>
              </a:solidFill>
            </a:endParaRPr>
          </a:p>
          <a:p>
            <a:pPr indent="0" lvl="0" marL="0" rtl="0" algn="ctr">
              <a:lnSpc>
                <a:spcPct val="100000"/>
              </a:lnSpc>
              <a:spcBef>
                <a:spcPts val="0"/>
              </a:spcBef>
              <a:spcAft>
                <a:spcPts val="0"/>
              </a:spcAft>
              <a:buNone/>
            </a:pPr>
            <a:r>
              <a:t/>
            </a:r>
            <a:endParaRPr sz="2400">
              <a:solidFill>
                <a:srgbClr val="FFFFFF"/>
              </a:solidFill>
            </a:endParaRPr>
          </a:p>
          <a:p>
            <a:pPr indent="0" lvl="0" marL="0" rtl="0" algn="ctr">
              <a:lnSpc>
                <a:spcPct val="100000"/>
              </a:lnSpc>
              <a:spcBef>
                <a:spcPts val="0"/>
              </a:spcBef>
              <a:spcAft>
                <a:spcPts val="0"/>
              </a:spcAft>
              <a:buNone/>
            </a:pPr>
            <a:r>
              <a:t/>
            </a:r>
            <a:endParaRPr>
              <a:solidFill>
                <a:srgbClr val="FFFFFF"/>
              </a:solidFill>
            </a:endParaRPr>
          </a:p>
          <a:p>
            <a:pPr indent="0" lvl="0" marL="0" rtl="0" algn="ctr">
              <a:lnSpc>
                <a:spcPct val="100000"/>
              </a:lnSpc>
              <a:spcBef>
                <a:spcPts val="0"/>
              </a:spcBef>
              <a:spcAft>
                <a:spcPts val="0"/>
              </a:spcAft>
              <a:buNone/>
            </a:pPr>
            <a:r>
              <a:t/>
            </a:r>
            <a:endParaRPr sz="2400">
              <a:solidFill>
                <a:srgbClr val="FFFFFF"/>
              </a:solidFill>
            </a:endParaRPr>
          </a:p>
          <a:p>
            <a:pPr indent="0" lvl="0" marL="0" rtl="0" algn="ctr">
              <a:lnSpc>
                <a:spcPct val="100000"/>
              </a:lnSpc>
              <a:spcBef>
                <a:spcPts val="0"/>
              </a:spcBef>
              <a:spcAft>
                <a:spcPts val="0"/>
              </a:spcAft>
              <a:buNone/>
            </a:pPr>
            <a:r>
              <a:t/>
            </a:r>
            <a:endParaRPr sz="2400">
              <a:solidFill>
                <a:srgbClr val="FFFFFF"/>
              </a:solidFill>
            </a:endParaRPr>
          </a:p>
          <a:p>
            <a:pPr indent="0" lvl="0" marL="0" rtl="0" algn="l">
              <a:spcBef>
                <a:spcPts val="0"/>
              </a:spcBef>
              <a:spcAft>
                <a:spcPts val="1600"/>
              </a:spcAft>
              <a:buNone/>
            </a:pPr>
            <a:r>
              <a:t/>
            </a:r>
            <a:endParaRPr>
              <a:solidFill>
                <a:srgbClr val="FFFF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7"/>
          <p:cNvSpPr txBox="1"/>
          <p:nvPr>
            <p:ph type="title"/>
          </p:nvPr>
        </p:nvSpPr>
        <p:spPr>
          <a:xfrm>
            <a:off x="175303" y="180724"/>
            <a:ext cx="7886700" cy="543000"/>
          </a:xfrm>
          <a:prstGeom prst="rect">
            <a:avLst/>
          </a:prstGeom>
          <a:noFill/>
          <a:ln>
            <a:noFill/>
          </a:ln>
        </p:spPr>
        <p:txBody>
          <a:bodyPr anchorCtr="0" anchor="b" bIns="45700" lIns="91425" spcFirstLastPara="1" rIns="91425" wrap="square" tIns="45700">
            <a:noAutofit/>
          </a:bodyPr>
          <a:lstStyle/>
          <a:p>
            <a:pPr indent="0" lvl="0" marL="0" rtl="0" algn="ctr">
              <a:lnSpc>
                <a:spcPct val="85000"/>
              </a:lnSpc>
              <a:spcBef>
                <a:spcPts val="0"/>
              </a:spcBef>
              <a:spcAft>
                <a:spcPts val="0"/>
              </a:spcAft>
              <a:buClr>
                <a:srgbClr val="833C0B"/>
              </a:buClr>
              <a:buSzPts val="3300"/>
              <a:buFont typeface="Century Gothic"/>
              <a:buNone/>
            </a:pPr>
            <a:r>
              <a:rPr lang="en">
                <a:solidFill>
                  <a:srgbClr val="FF0000"/>
                </a:solidFill>
                <a:highlight>
                  <a:srgbClr val="FFFFFF"/>
                </a:highlight>
              </a:rPr>
              <a:t>High School Math Transition Plan</a:t>
            </a:r>
            <a:endParaRPr>
              <a:solidFill>
                <a:srgbClr val="FF0000"/>
              </a:solidFill>
              <a:highlight>
                <a:srgbClr val="FFFFFF"/>
              </a:highlight>
            </a:endParaRPr>
          </a:p>
        </p:txBody>
      </p:sp>
      <p:sp>
        <p:nvSpPr>
          <p:cNvPr id="143" name="Google Shape;143;p27"/>
          <p:cNvSpPr txBox="1"/>
          <p:nvPr/>
        </p:nvSpPr>
        <p:spPr>
          <a:xfrm>
            <a:off x="1652696" y="723728"/>
            <a:ext cx="6299700" cy="2538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i="1" lang="en" sz="1200">
                <a:solidFill>
                  <a:srgbClr val="FFFFFF"/>
                </a:solidFill>
                <a:latin typeface="Century Gothic"/>
                <a:ea typeface="Century Gothic"/>
                <a:cs typeface="Century Gothic"/>
                <a:sym typeface="Century Gothic"/>
              </a:rPr>
              <a:t>All courses taken in 2020-2021 will be accepted after the implementation.</a:t>
            </a:r>
            <a:endParaRPr sz="1100">
              <a:solidFill>
                <a:srgbClr val="FFFFFF"/>
              </a:solidFill>
            </a:endParaRPr>
          </a:p>
        </p:txBody>
      </p:sp>
      <p:grpSp>
        <p:nvGrpSpPr>
          <p:cNvPr id="144" name="Google Shape;144;p27"/>
          <p:cNvGrpSpPr/>
          <p:nvPr/>
        </p:nvGrpSpPr>
        <p:grpSpPr>
          <a:xfrm>
            <a:off x="175301" y="975257"/>
            <a:ext cx="8783403" cy="3513390"/>
            <a:chOff x="250370" y="1354090"/>
            <a:chExt cx="11687829" cy="4685770"/>
          </a:xfrm>
        </p:grpSpPr>
        <p:sp>
          <p:nvSpPr>
            <p:cNvPr id="145" name="Google Shape;145;p27"/>
            <p:cNvSpPr/>
            <p:nvPr/>
          </p:nvSpPr>
          <p:spPr>
            <a:xfrm rot="-5400000">
              <a:off x="3809505" y="1778462"/>
              <a:ext cx="4569180" cy="3803842"/>
            </a:xfrm>
            <a:custGeom>
              <a:rect b="b" l="l" r="r" t="t"/>
              <a:pathLst>
                <a:path extrusionOk="0" h="4569180" w="3807650">
                  <a:moveTo>
                    <a:pt x="3648997" y="1"/>
                  </a:moveTo>
                  <a:cubicBezTo>
                    <a:pt x="3736618" y="1"/>
                    <a:pt x="3807649" y="102286"/>
                    <a:pt x="3807649" y="228461"/>
                  </a:cubicBezTo>
                  <a:lnTo>
                    <a:pt x="3807649" y="4340721"/>
                  </a:lnTo>
                  <a:cubicBezTo>
                    <a:pt x="3807649" y="4466896"/>
                    <a:pt x="3736618" y="4569180"/>
                    <a:pt x="3648997" y="4569180"/>
                  </a:cubicBezTo>
                  <a:cubicBezTo>
                    <a:pt x="2485549" y="4569180"/>
                    <a:pt x="1322100" y="4569179"/>
                    <a:pt x="158652" y="4569179"/>
                  </a:cubicBezTo>
                  <a:cubicBezTo>
                    <a:pt x="71031" y="4569179"/>
                    <a:pt x="0" y="4466894"/>
                    <a:pt x="0" y="4340719"/>
                  </a:cubicBezTo>
                  <a:lnTo>
                    <a:pt x="1" y="228461"/>
                  </a:lnTo>
                  <a:cubicBezTo>
                    <a:pt x="1" y="102286"/>
                    <a:pt x="71032" y="1"/>
                    <a:pt x="158653" y="1"/>
                  </a:cubicBezTo>
                  <a:lnTo>
                    <a:pt x="3648997" y="1"/>
                  </a:lnTo>
                  <a:close/>
                </a:path>
              </a:pathLst>
            </a:custGeom>
            <a:solidFill>
              <a:srgbClr val="599BD5"/>
            </a:solidFill>
            <a:ln cap="flat" cmpd="sng" w="12700">
              <a:solidFill>
                <a:schemeClr val="lt1"/>
              </a:solidFill>
              <a:prstDash val="solid"/>
              <a:miter lim="800000"/>
              <a:headEnd len="sm" w="sm" type="none"/>
              <a:tailEnd len="sm" w="sm" type="none"/>
            </a:ln>
          </p:spPr>
          <p:txBody>
            <a:bodyPr anchorCtr="0" anchor="t" bIns="2284400" lIns="616775" spcFirstLastPara="1" rIns="150000" wrap="square" tIns="115700">
              <a:noAutofit/>
            </a:bodyPr>
            <a:lstStyle/>
            <a:p>
              <a:pPr indent="0" lvl="0" marL="0" marR="0" rtl="0" algn="r">
                <a:lnSpc>
                  <a:spcPct val="90000"/>
                </a:lnSpc>
                <a:spcBef>
                  <a:spcPts val="0"/>
                </a:spcBef>
                <a:spcAft>
                  <a:spcPts val="0"/>
                </a:spcAft>
                <a:buNone/>
              </a:pPr>
              <a:r>
                <a:rPr lang="en" sz="3400">
                  <a:solidFill>
                    <a:schemeClr val="lt1"/>
                  </a:solidFill>
                  <a:latin typeface="Century Gothic"/>
                  <a:ea typeface="Century Gothic"/>
                  <a:cs typeface="Century Gothic"/>
                  <a:sym typeface="Century Gothic"/>
                </a:rPr>
                <a:t>2020-21</a:t>
              </a:r>
              <a:endParaRPr sz="3400">
                <a:solidFill>
                  <a:schemeClr val="lt1"/>
                </a:solidFill>
                <a:latin typeface="Century Gothic"/>
                <a:ea typeface="Century Gothic"/>
                <a:cs typeface="Century Gothic"/>
                <a:sym typeface="Century Gothic"/>
              </a:endParaRPr>
            </a:p>
          </p:txBody>
        </p:sp>
        <p:sp>
          <p:nvSpPr>
            <p:cNvPr id="146" name="Google Shape;146;p27"/>
            <p:cNvSpPr/>
            <p:nvPr/>
          </p:nvSpPr>
          <p:spPr>
            <a:xfrm>
              <a:off x="4950144" y="1354090"/>
              <a:ext cx="3049451" cy="4569180"/>
            </a:xfrm>
            <a:custGeom>
              <a:rect b="b" l="l" r="r" t="t"/>
              <a:pathLst>
                <a:path extrusionOk="0" h="4569180" w="2836699">
                  <a:moveTo>
                    <a:pt x="0" y="0"/>
                  </a:moveTo>
                  <a:lnTo>
                    <a:pt x="2836699" y="0"/>
                  </a:lnTo>
                  <a:lnTo>
                    <a:pt x="2836699" y="4569180"/>
                  </a:lnTo>
                  <a:lnTo>
                    <a:pt x="0" y="4569180"/>
                  </a:lnTo>
                  <a:lnTo>
                    <a:pt x="0" y="0"/>
                  </a:lnTo>
                  <a:close/>
                </a:path>
              </a:pathLst>
            </a:custGeom>
            <a:noFill/>
            <a:ln>
              <a:noFill/>
            </a:ln>
          </p:spPr>
          <p:txBody>
            <a:bodyPr anchorCtr="0" anchor="t" bIns="0" lIns="0" spcFirstLastPara="1" rIns="0" wrap="square" tIns="77125">
              <a:noAutofit/>
            </a:bodyPr>
            <a:lstStyle/>
            <a:p>
              <a:pPr indent="0" lvl="0" marL="0" marR="0" rtl="0" algn="l">
                <a:lnSpc>
                  <a:spcPct val="90000"/>
                </a:lnSpc>
                <a:spcBef>
                  <a:spcPts val="0"/>
                </a:spcBef>
                <a:spcAft>
                  <a:spcPts val="0"/>
                </a:spcAft>
                <a:buNone/>
              </a:pPr>
              <a:r>
                <a:rPr b="1" lang="en" sz="2200">
                  <a:solidFill>
                    <a:schemeClr val="lt1"/>
                  </a:solidFill>
                  <a:latin typeface="Century Gothic"/>
                  <a:ea typeface="Century Gothic"/>
                  <a:cs typeface="Century Gothic"/>
                  <a:sym typeface="Century Gothic"/>
                </a:rPr>
                <a:t>Transition Year</a:t>
              </a:r>
              <a:endParaRPr sz="1100"/>
            </a:p>
            <a:p>
              <a:pPr indent="0" lvl="0" marL="0" marR="0" rtl="0" algn="l">
                <a:lnSpc>
                  <a:spcPct val="90000"/>
                </a:lnSpc>
                <a:spcBef>
                  <a:spcPts val="800"/>
                </a:spcBef>
                <a:spcAft>
                  <a:spcPts val="0"/>
                </a:spcAft>
                <a:buNone/>
              </a:pPr>
              <a:r>
                <a:rPr b="1" lang="en" sz="1400">
                  <a:solidFill>
                    <a:schemeClr val="lt1"/>
                  </a:solidFill>
                  <a:latin typeface="Century Gothic"/>
                  <a:ea typeface="Century Gothic"/>
                  <a:cs typeface="Century Gothic"/>
                  <a:sym typeface="Century Gothic"/>
                </a:rPr>
                <a:t>Algebra I with Probability**</a:t>
              </a:r>
              <a:endParaRPr sz="1100"/>
            </a:p>
            <a:p>
              <a:pPr indent="-215900" lvl="0" marL="215900" marR="0" rtl="0" algn="l">
                <a:lnSpc>
                  <a:spcPct val="90000"/>
                </a:lnSpc>
                <a:spcBef>
                  <a:spcPts val="500"/>
                </a:spcBef>
                <a:spcAft>
                  <a:spcPts val="0"/>
                </a:spcAft>
                <a:buClr>
                  <a:schemeClr val="lt1"/>
                </a:buClr>
                <a:buSzPts val="1000"/>
                <a:buFont typeface="Arial"/>
                <a:buChar char="•"/>
              </a:pPr>
              <a:r>
                <a:rPr lang="en" sz="1000">
                  <a:solidFill>
                    <a:schemeClr val="lt1"/>
                  </a:solidFill>
                  <a:latin typeface="Century Gothic"/>
                  <a:ea typeface="Century Gothic"/>
                  <a:cs typeface="Century Gothic"/>
                  <a:sym typeface="Century Gothic"/>
                </a:rPr>
                <a:t>Taken by incoming 9</a:t>
              </a:r>
              <a:r>
                <a:rPr baseline="30000" lang="en" sz="1000">
                  <a:solidFill>
                    <a:schemeClr val="lt1"/>
                  </a:solidFill>
                  <a:latin typeface="Century Gothic"/>
                  <a:ea typeface="Century Gothic"/>
                  <a:cs typeface="Century Gothic"/>
                  <a:sym typeface="Century Gothic"/>
                </a:rPr>
                <a:t>th</a:t>
              </a:r>
              <a:r>
                <a:rPr lang="en" sz="1000">
                  <a:solidFill>
                    <a:schemeClr val="lt1"/>
                  </a:solidFill>
                  <a:latin typeface="Century Gothic"/>
                  <a:ea typeface="Century Gothic"/>
                  <a:cs typeface="Century Gothic"/>
                  <a:sym typeface="Century Gothic"/>
                </a:rPr>
                <a:t> graders (except those who took Algebra I in middle school)</a:t>
              </a:r>
              <a:endParaRPr b="1" sz="1000">
                <a:solidFill>
                  <a:schemeClr val="lt1"/>
                </a:solidFill>
                <a:latin typeface="Century Gothic"/>
                <a:ea typeface="Century Gothic"/>
                <a:cs typeface="Century Gothic"/>
                <a:sym typeface="Century Gothic"/>
              </a:endParaRPr>
            </a:p>
            <a:p>
              <a:pPr indent="0" lvl="0" marL="0" marR="0" rtl="0" algn="l">
                <a:lnSpc>
                  <a:spcPct val="90000"/>
                </a:lnSpc>
                <a:spcBef>
                  <a:spcPts val="300"/>
                </a:spcBef>
                <a:spcAft>
                  <a:spcPts val="0"/>
                </a:spcAft>
                <a:buNone/>
              </a:pPr>
              <a:r>
                <a:rPr b="1" lang="en" sz="1400">
                  <a:solidFill>
                    <a:schemeClr val="lt1"/>
                  </a:solidFill>
                  <a:latin typeface="Century Gothic"/>
                  <a:ea typeface="Century Gothic"/>
                  <a:cs typeface="Century Gothic"/>
                  <a:sym typeface="Century Gothic"/>
                </a:rPr>
                <a:t>Geometry with Data Analysis**</a:t>
              </a:r>
              <a:endParaRPr sz="1100"/>
            </a:p>
            <a:p>
              <a:pPr indent="-215900" lvl="0" marL="215900" marR="0" rtl="0" algn="l">
                <a:lnSpc>
                  <a:spcPct val="90000"/>
                </a:lnSpc>
                <a:spcBef>
                  <a:spcPts val="500"/>
                </a:spcBef>
                <a:spcAft>
                  <a:spcPts val="0"/>
                </a:spcAft>
                <a:buClr>
                  <a:schemeClr val="lt1"/>
                </a:buClr>
                <a:buSzPts val="1000"/>
                <a:buFont typeface="Arial"/>
                <a:buChar char="•"/>
              </a:pPr>
              <a:r>
                <a:rPr lang="en" sz="1000">
                  <a:solidFill>
                    <a:schemeClr val="lt1"/>
                  </a:solidFill>
                  <a:latin typeface="Century Gothic"/>
                  <a:ea typeface="Century Gothic"/>
                  <a:cs typeface="Century Gothic"/>
                  <a:sym typeface="Century Gothic"/>
                </a:rPr>
                <a:t>Taken by all 10</a:t>
              </a:r>
              <a:r>
                <a:rPr baseline="30000" lang="en" sz="1000">
                  <a:solidFill>
                    <a:schemeClr val="lt1"/>
                  </a:solidFill>
                  <a:latin typeface="Century Gothic"/>
                  <a:ea typeface="Century Gothic"/>
                  <a:cs typeface="Century Gothic"/>
                  <a:sym typeface="Century Gothic"/>
                </a:rPr>
                <a:t>th</a:t>
              </a:r>
              <a:r>
                <a:rPr lang="en" sz="1000">
                  <a:solidFill>
                    <a:schemeClr val="lt1"/>
                  </a:solidFill>
                  <a:latin typeface="Century Gothic"/>
                  <a:ea typeface="Century Gothic"/>
                  <a:cs typeface="Century Gothic"/>
                  <a:sym typeface="Century Gothic"/>
                </a:rPr>
                <a:t> graders</a:t>
              </a:r>
              <a:endParaRPr sz="1100"/>
            </a:p>
            <a:p>
              <a:pPr indent="0" lvl="0" marL="0" marR="0" rtl="0" algn="l">
                <a:lnSpc>
                  <a:spcPct val="90000"/>
                </a:lnSpc>
                <a:spcBef>
                  <a:spcPts val="300"/>
                </a:spcBef>
                <a:spcAft>
                  <a:spcPts val="0"/>
                </a:spcAft>
                <a:buNone/>
              </a:pPr>
              <a:r>
                <a:rPr b="1" lang="en">
                  <a:solidFill>
                    <a:schemeClr val="lt1"/>
                  </a:solidFill>
                  <a:latin typeface="Century Gothic"/>
                  <a:ea typeface="Century Gothic"/>
                  <a:cs typeface="Century Gothic"/>
                  <a:sym typeface="Century Gothic"/>
                </a:rPr>
                <a:t>Applications of Finite Mathematics**</a:t>
              </a:r>
              <a:endParaRPr/>
            </a:p>
            <a:p>
              <a:pPr indent="0" lvl="0" marL="0" marR="0" rtl="0" algn="l">
                <a:lnSpc>
                  <a:spcPct val="90000"/>
                </a:lnSpc>
                <a:spcBef>
                  <a:spcPts val="500"/>
                </a:spcBef>
                <a:spcAft>
                  <a:spcPts val="0"/>
                </a:spcAft>
                <a:buNone/>
              </a:pPr>
              <a:r>
                <a:rPr b="1" lang="en">
                  <a:solidFill>
                    <a:schemeClr val="lt1"/>
                  </a:solidFill>
                  <a:latin typeface="Century Gothic"/>
                  <a:ea typeface="Century Gothic"/>
                  <a:cs typeface="Century Gothic"/>
                  <a:sym typeface="Century Gothic"/>
                </a:rPr>
                <a:t>Mathematical Modeling**</a:t>
              </a:r>
              <a:endParaRPr/>
            </a:p>
            <a:p>
              <a:pPr indent="0" lvl="0" marL="0" marR="0" rtl="0" algn="l">
                <a:lnSpc>
                  <a:spcPct val="90000"/>
                </a:lnSpc>
                <a:spcBef>
                  <a:spcPts val="500"/>
                </a:spcBef>
                <a:spcAft>
                  <a:spcPts val="0"/>
                </a:spcAft>
                <a:buNone/>
              </a:pPr>
              <a:r>
                <a:rPr b="1" lang="en">
                  <a:solidFill>
                    <a:schemeClr val="lt1"/>
                  </a:solidFill>
                  <a:latin typeface="Century Gothic"/>
                  <a:ea typeface="Century Gothic"/>
                  <a:cs typeface="Century Gothic"/>
                  <a:sym typeface="Century Gothic"/>
                </a:rPr>
                <a:t>Algebra B - offered for those requiring it from the previous year.</a:t>
              </a:r>
              <a:endParaRPr/>
            </a:p>
            <a:p>
              <a:pPr indent="0" lvl="0" marL="0" marR="0" rtl="0" algn="l">
                <a:lnSpc>
                  <a:spcPct val="90000"/>
                </a:lnSpc>
                <a:spcBef>
                  <a:spcPts val="50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lnSpc>
                  <a:spcPct val="90000"/>
                </a:lnSpc>
                <a:spcBef>
                  <a:spcPts val="600"/>
                </a:spcBef>
                <a:spcAft>
                  <a:spcPts val="0"/>
                </a:spcAft>
                <a:buNone/>
              </a:pPr>
              <a:r>
                <a:t/>
              </a:r>
              <a:endParaRPr sz="2000">
                <a:solidFill>
                  <a:schemeClr val="lt1"/>
                </a:solidFill>
                <a:latin typeface="Century Gothic"/>
                <a:ea typeface="Century Gothic"/>
                <a:cs typeface="Century Gothic"/>
                <a:sym typeface="Century Gothic"/>
              </a:endParaRPr>
            </a:p>
            <a:p>
              <a:pPr indent="0" lvl="0" marL="0" marR="0" rtl="0" algn="l">
                <a:lnSpc>
                  <a:spcPct val="90000"/>
                </a:lnSpc>
                <a:spcBef>
                  <a:spcPts val="700"/>
                </a:spcBef>
                <a:spcAft>
                  <a:spcPts val="0"/>
                </a:spcAft>
                <a:buNone/>
              </a:pPr>
              <a:r>
                <a:t/>
              </a:r>
              <a:endParaRPr sz="2200">
                <a:solidFill>
                  <a:schemeClr val="lt1"/>
                </a:solidFill>
                <a:latin typeface="Century Gothic"/>
                <a:ea typeface="Century Gothic"/>
                <a:cs typeface="Century Gothic"/>
                <a:sym typeface="Century Gothic"/>
              </a:endParaRPr>
            </a:p>
          </p:txBody>
        </p:sp>
        <p:sp>
          <p:nvSpPr>
            <p:cNvPr id="147" name="Google Shape;147;p27"/>
            <p:cNvSpPr/>
            <p:nvPr/>
          </p:nvSpPr>
          <p:spPr>
            <a:xfrm rot="-5400000">
              <a:off x="7708662" y="1810324"/>
              <a:ext cx="4654852" cy="3804222"/>
            </a:xfrm>
            <a:custGeom>
              <a:rect b="b" l="l" r="r" t="t"/>
              <a:pathLst>
                <a:path extrusionOk="0" h="4653482" w="3807650">
                  <a:moveTo>
                    <a:pt x="3651871" y="1"/>
                  </a:moveTo>
                  <a:cubicBezTo>
                    <a:pt x="3737906" y="1"/>
                    <a:pt x="3807650" y="104172"/>
                    <a:pt x="3807650" y="232675"/>
                  </a:cubicBezTo>
                  <a:lnTo>
                    <a:pt x="3807650" y="4420808"/>
                  </a:lnTo>
                  <a:cubicBezTo>
                    <a:pt x="3807650" y="4549311"/>
                    <a:pt x="3737906" y="4653483"/>
                    <a:pt x="3651871" y="4653483"/>
                  </a:cubicBezTo>
                  <a:cubicBezTo>
                    <a:pt x="2486507" y="4653483"/>
                    <a:pt x="1321142" y="4653481"/>
                    <a:pt x="155778" y="4653481"/>
                  </a:cubicBezTo>
                  <a:cubicBezTo>
                    <a:pt x="69744" y="4653481"/>
                    <a:pt x="0" y="4549310"/>
                    <a:pt x="0" y="4420807"/>
                  </a:cubicBezTo>
                  <a:lnTo>
                    <a:pt x="0" y="232675"/>
                  </a:lnTo>
                  <a:cubicBezTo>
                    <a:pt x="0" y="104172"/>
                    <a:pt x="69744" y="1"/>
                    <a:pt x="155779" y="1"/>
                  </a:cubicBezTo>
                  <a:lnTo>
                    <a:pt x="3651871" y="1"/>
                  </a:lnTo>
                  <a:close/>
                </a:path>
              </a:pathLst>
            </a:custGeom>
            <a:solidFill>
              <a:srgbClr val="599BD5"/>
            </a:solidFill>
            <a:ln cap="flat" cmpd="sng" w="12700">
              <a:solidFill>
                <a:schemeClr val="lt1"/>
              </a:solidFill>
              <a:prstDash val="solid"/>
              <a:miter lim="800000"/>
              <a:headEnd len="sm" w="sm" type="none"/>
              <a:tailEnd len="sm" w="sm" type="none"/>
            </a:ln>
          </p:spPr>
          <p:txBody>
            <a:bodyPr anchorCtr="0" anchor="t" bIns="2284400" lIns="628150" spcFirstLastPara="1" rIns="150000" wrap="square" tIns="115700">
              <a:noAutofit/>
            </a:bodyPr>
            <a:lstStyle/>
            <a:p>
              <a:pPr indent="0" lvl="0" marL="0" marR="0" rtl="0" algn="r">
                <a:lnSpc>
                  <a:spcPct val="90000"/>
                </a:lnSpc>
                <a:spcBef>
                  <a:spcPts val="0"/>
                </a:spcBef>
                <a:spcAft>
                  <a:spcPts val="0"/>
                </a:spcAft>
                <a:buNone/>
              </a:pPr>
              <a:r>
                <a:rPr lang="en" sz="3400">
                  <a:solidFill>
                    <a:schemeClr val="lt1"/>
                  </a:solidFill>
                  <a:latin typeface="Century Gothic"/>
                  <a:ea typeface="Century Gothic"/>
                  <a:cs typeface="Century Gothic"/>
                  <a:sym typeface="Century Gothic"/>
                </a:rPr>
                <a:t>2021-22</a:t>
              </a:r>
              <a:endParaRPr sz="3400">
                <a:solidFill>
                  <a:schemeClr val="lt1"/>
                </a:solidFill>
                <a:latin typeface="Century Gothic"/>
                <a:ea typeface="Century Gothic"/>
                <a:cs typeface="Century Gothic"/>
                <a:sym typeface="Century Gothic"/>
              </a:endParaRPr>
            </a:p>
          </p:txBody>
        </p:sp>
        <p:sp>
          <p:nvSpPr>
            <p:cNvPr id="148" name="Google Shape;148;p27"/>
            <p:cNvSpPr/>
            <p:nvPr/>
          </p:nvSpPr>
          <p:spPr>
            <a:xfrm>
              <a:off x="8895498" y="1356177"/>
              <a:ext cx="2971442" cy="4653482"/>
            </a:xfrm>
            <a:custGeom>
              <a:rect b="b" l="l" r="r" t="t"/>
              <a:pathLst>
                <a:path extrusionOk="0" h="4653482" w="2836699">
                  <a:moveTo>
                    <a:pt x="0" y="0"/>
                  </a:moveTo>
                  <a:lnTo>
                    <a:pt x="2836699" y="0"/>
                  </a:lnTo>
                  <a:lnTo>
                    <a:pt x="2836699" y="4653482"/>
                  </a:lnTo>
                  <a:lnTo>
                    <a:pt x="0" y="4653482"/>
                  </a:lnTo>
                  <a:lnTo>
                    <a:pt x="0" y="0"/>
                  </a:lnTo>
                  <a:close/>
                </a:path>
              </a:pathLst>
            </a:custGeom>
            <a:noFill/>
            <a:ln>
              <a:noFill/>
            </a:ln>
          </p:spPr>
          <p:txBody>
            <a:bodyPr anchorCtr="0" anchor="t" bIns="0" lIns="0" spcFirstLastPara="1" rIns="0" wrap="square" tIns="77125">
              <a:noAutofit/>
            </a:bodyPr>
            <a:lstStyle/>
            <a:p>
              <a:pPr indent="0" lvl="0" marL="0" marR="0" rtl="0" algn="l">
                <a:lnSpc>
                  <a:spcPct val="90000"/>
                </a:lnSpc>
                <a:spcBef>
                  <a:spcPts val="0"/>
                </a:spcBef>
                <a:spcAft>
                  <a:spcPts val="0"/>
                </a:spcAft>
                <a:buNone/>
              </a:pPr>
              <a:r>
                <a:rPr b="1" lang="en" sz="2200">
                  <a:solidFill>
                    <a:schemeClr val="lt1"/>
                  </a:solidFill>
                  <a:latin typeface="Century Gothic"/>
                  <a:ea typeface="Century Gothic"/>
                  <a:cs typeface="Century Gothic"/>
                  <a:sym typeface="Century Gothic"/>
                </a:rPr>
                <a:t>Implementation Year</a:t>
              </a:r>
              <a:endParaRPr sz="1100"/>
            </a:p>
            <a:p>
              <a:pPr indent="0" lvl="0" marL="0" marR="0" rtl="0" algn="l">
                <a:lnSpc>
                  <a:spcPct val="90000"/>
                </a:lnSpc>
                <a:spcBef>
                  <a:spcPts val="800"/>
                </a:spcBef>
                <a:spcAft>
                  <a:spcPts val="0"/>
                </a:spcAft>
                <a:buNone/>
              </a:pPr>
              <a:r>
                <a:rPr b="1" lang="en" sz="1500">
                  <a:solidFill>
                    <a:schemeClr val="lt1"/>
                  </a:solidFill>
                  <a:latin typeface="Century Gothic"/>
                  <a:ea typeface="Century Gothic"/>
                  <a:cs typeface="Century Gothic"/>
                  <a:sym typeface="Century Gothic"/>
                </a:rPr>
                <a:t>Geometry with Data Analysis**</a:t>
              </a:r>
              <a:endParaRPr sz="1100"/>
            </a:p>
            <a:p>
              <a:pPr indent="-215900" lvl="0" marL="215900" marR="0" rtl="0" algn="l">
                <a:lnSpc>
                  <a:spcPct val="90000"/>
                </a:lnSpc>
                <a:spcBef>
                  <a:spcPts val="500"/>
                </a:spcBef>
                <a:spcAft>
                  <a:spcPts val="0"/>
                </a:spcAft>
                <a:buClr>
                  <a:schemeClr val="lt1"/>
                </a:buClr>
                <a:buSzPts val="1000"/>
                <a:buFont typeface="Arial"/>
                <a:buChar char="•"/>
              </a:pPr>
              <a:r>
                <a:rPr lang="en" sz="1000">
                  <a:solidFill>
                    <a:schemeClr val="lt1"/>
                  </a:solidFill>
                  <a:latin typeface="Century Gothic"/>
                  <a:ea typeface="Century Gothic"/>
                  <a:cs typeface="Century Gothic"/>
                  <a:sym typeface="Century Gothic"/>
                </a:rPr>
                <a:t>Taken by incoming 9</a:t>
              </a:r>
              <a:r>
                <a:rPr baseline="30000" lang="en" sz="1000">
                  <a:solidFill>
                    <a:schemeClr val="lt1"/>
                  </a:solidFill>
                  <a:latin typeface="Century Gothic"/>
                  <a:ea typeface="Century Gothic"/>
                  <a:cs typeface="Century Gothic"/>
                  <a:sym typeface="Century Gothic"/>
                </a:rPr>
                <a:t>th</a:t>
              </a:r>
              <a:r>
                <a:rPr lang="en" sz="1000">
                  <a:solidFill>
                    <a:schemeClr val="lt1"/>
                  </a:solidFill>
                  <a:latin typeface="Century Gothic"/>
                  <a:ea typeface="Century Gothic"/>
                  <a:cs typeface="Century Gothic"/>
                  <a:sym typeface="Century Gothic"/>
                </a:rPr>
                <a:t> graders (except those who took Geometry in 8</a:t>
              </a:r>
              <a:r>
                <a:rPr baseline="30000" lang="en" sz="1000">
                  <a:solidFill>
                    <a:schemeClr val="lt1"/>
                  </a:solidFill>
                  <a:latin typeface="Century Gothic"/>
                  <a:ea typeface="Century Gothic"/>
                  <a:cs typeface="Century Gothic"/>
                  <a:sym typeface="Century Gothic"/>
                </a:rPr>
                <a:t>th</a:t>
              </a:r>
              <a:r>
                <a:rPr lang="en" sz="1000">
                  <a:solidFill>
                    <a:schemeClr val="lt1"/>
                  </a:solidFill>
                  <a:latin typeface="Century Gothic"/>
                  <a:ea typeface="Century Gothic"/>
                  <a:cs typeface="Century Gothic"/>
                  <a:sym typeface="Century Gothic"/>
                </a:rPr>
                <a:t> grade)</a:t>
              </a:r>
              <a:endParaRPr b="1" sz="1000">
                <a:solidFill>
                  <a:schemeClr val="lt1"/>
                </a:solidFill>
                <a:latin typeface="Century Gothic"/>
                <a:ea typeface="Century Gothic"/>
                <a:cs typeface="Century Gothic"/>
                <a:sym typeface="Century Gothic"/>
              </a:endParaRPr>
            </a:p>
            <a:p>
              <a:pPr indent="0" lvl="0" marL="0" marR="0" rtl="0" algn="l">
                <a:lnSpc>
                  <a:spcPct val="90000"/>
                </a:lnSpc>
                <a:spcBef>
                  <a:spcPts val="300"/>
                </a:spcBef>
                <a:spcAft>
                  <a:spcPts val="0"/>
                </a:spcAft>
                <a:buNone/>
              </a:pPr>
              <a:r>
                <a:rPr b="1" lang="en" sz="1500">
                  <a:solidFill>
                    <a:schemeClr val="lt1"/>
                  </a:solidFill>
                  <a:latin typeface="Century Gothic"/>
                  <a:ea typeface="Century Gothic"/>
                  <a:cs typeface="Century Gothic"/>
                  <a:sym typeface="Century Gothic"/>
                </a:rPr>
                <a:t>Algebra I with Probability**</a:t>
              </a:r>
              <a:endParaRPr sz="1100"/>
            </a:p>
            <a:p>
              <a:pPr indent="-254000" lvl="0" marL="254000" marR="0" rtl="0" algn="l">
                <a:lnSpc>
                  <a:spcPct val="90000"/>
                </a:lnSpc>
                <a:spcBef>
                  <a:spcPts val="500"/>
                </a:spcBef>
                <a:spcAft>
                  <a:spcPts val="0"/>
                </a:spcAft>
                <a:buClr>
                  <a:schemeClr val="lt1"/>
                </a:buClr>
                <a:buSzPts val="1000"/>
                <a:buFont typeface="Arial"/>
                <a:buChar char="•"/>
              </a:pPr>
              <a:r>
                <a:rPr lang="en" sz="1000">
                  <a:solidFill>
                    <a:schemeClr val="lt1"/>
                  </a:solidFill>
                  <a:latin typeface="Century Gothic"/>
                  <a:ea typeface="Century Gothic"/>
                  <a:cs typeface="Century Gothic"/>
                  <a:sym typeface="Century Gothic"/>
                </a:rPr>
                <a:t>Taken by all 10</a:t>
              </a:r>
              <a:r>
                <a:rPr baseline="30000" lang="en" sz="1000">
                  <a:solidFill>
                    <a:schemeClr val="lt1"/>
                  </a:solidFill>
                  <a:latin typeface="Century Gothic"/>
                  <a:ea typeface="Century Gothic"/>
                  <a:cs typeface="Century Gothic"/>
                  <a:sym typeface="Century Gothic"/>
                </a:rPr>
                <a:t>th</a:t>
              </a:r>
              <a:r>
                <a:rPr lang="en" sz="1000">
                  <a:solidFill>
                    <a:schemeClr val="lt1"/>
                  </a:solidFill>
                  <a:latin typeface="Century Gothic"/>
                  <a:ea typeface="Century Gothic"/>
                  <a:cs typeface="Century Gothic"/>
                  <a:sym typeface="Century Gothic"/>
                </a:rPr>
                <a:t> graders (except those who completed Algebra I in 8</a:t>
              </a:r>
              <a:r>
                <a:rPr baseline="30000" lang="en" sz="1000">
                  <a:solidFill>
                    <a:schemeClr val="lt1"/>
                  </a:solidFill>
                  <a:latin typeface="Century Gothic"/>
                  <a:ea typeface="Century Gothic"/>
                  <a:cs typeface="Century Gothic"/>
                  <a:sym typeface="Century Gothic"/>
                </a:rPr>
                <a:t>th</a:t>
              </a:r>
              <a:r>
                <a:rPr lang="en" sz="1000">
                  <a:solidFill>
                    <a:schemeClr val="lt1"/>
                  </a:solidFill>
                  <a:latin typeface="Century Gothic"/>
                  <a:ea typeface="Century Gothic"/>
                  <a:cs typeface="Century Gothic"/>
                  <a:sym typeface="Century Gothic"/>
                </a:rPr>
                <a:t> grade)</a:t>
              </a:r>
              <a:endParaRPr b="1" sz="1000">
                <a:solidFill>
                  <a:schemeClr val="lt1"/>
                </a:solidFill>
                <a:latin typeface="Century Gothic"/>
                <a:ea typeface="Century Gothic"/>
                <a:cs typeface="Century Gothic"/>
                <a:sym typeface="Century Gothic"/>
              </a:endParaRPr>
            </a:p>
            <a:p>
              <a:pPr indent="0" lvl="0" marL="0" marR="0" rtl="0" algn="l">
                <a:lnSpc>
                  <a:spcPct val="90000"/>
                </a:lnSpc>
                <a:spcBef>
                  <a:spcPts val="300"/>
                </a:spcBef>
                <a:spcAft>
                  <a:spcPts val="0"/>
                </a:spcAft>
                <a:buNone/>
              </a:pPr>
              <a:r>
                <a:rPr b="1" lang="en" sz="1500">
                  <a:solidFill>
                    <a:schemeClr val="lt1"/>
                  </a:solidFill>
                  <a:latin typeface="Century Gothic"/>
                  <a:ea typeface="Century Gothic"/>
                  <a:cs typeface="Century Gothic"/>
                  <a:sym typeface="Century Gothic"/>
                </a:rPr>
                <a:t>Algebra II with Statistics**</a:t>
              </a:r>
              <a:endParaRPr sz="1100"/>
            </a:p>
            <a:p>
              <a:pPr indent="0" lvl="0" marL="0" marR="0" rtl="0" algn="l">
                <a:lnSpc>
                  <a:spcPct val="90000"/>
                </a:lnSpc>
                <a:spcBef>
                  <a:spcPts val="500"/>
                </a:spcBef>
                <a:spcAft>
                  <a:spcPts val="0"/>
                </a:spcAft>
                <a:buNone/>
              </a:pPr>
              <a:r>
                <a:rPr b="1" lang="en" sz="1500">
                  <a:solidFill>
                    <a:schemeClr val="lt1"/>
                  </a:solidFill>
                  <a:latin typeface="Century Gothic"/>
                  <a:ea typeface="Century Gothic"/>
                  <a:cs typeface="Century Gothic"/>
                  <a:sym typeface="Century Gothic"/>
                </a:rPr>
                <a:t>Precalculus*</a:t>
              </a:r>
              <a:endParaRPr sz="1100"/>
            </a:p>
          </p:txBody>
        </p:sp>
        <p:sp>
          <p:nvSpPr>
            <p:cNvPr id="149" name="Google Shape;149;p27"/>
            <p:cNvSpPr/>
            <p:nvPr/>
          </p:nvSpPr>
          <p:spPr>
            <a:xfrm rot="-5400000">
              <a:off x="-132299" y="1769049"/>
              <a:ext cx="4569180" cy="3803842"/>
            </a:xfrm>
            <a:custGeom>
              <a:rect b="b" l="l" r="r" t="t"/>
              <a:pathLst>
                <a:path extrusionOk="0" h="4569180" w="3807650">
                  <a:moveTo>
                    <a:pt x="3648997" y="1"/>
                  </a:moveTo>
                  <a:cubicBezTo>
                    <a:pt x="3736618" y="1"/>
                    <a:pt x="3807649" y="102286"/>
                    <a:pt x="3807649" y="228461"/>
                  </a:cubicBezTo>
                  <a:lnTo>
                    <a:pt x="3807649" y="4340721"/>
                  </a:lnTo>
                  <a:cubicBezTo>
                    <a:pt x="3807649" y="4466896"/>
                    <a:pt x="3736618" y="4569180"/>
                    <a:pt x="3648997" y="4569180"/>
                  </a:cubicBezTo>
                  <a:cubicBezTo>
                    <a:pt x="2485549" y="4569180"/>
                    <a:pt x="1322100" y="4569179"/>
                    <a:pt x="158652" y="4569179"/>
                  </a:cubicBezTo>
                  <a:cubicBezTo>
                    <a:pt x="71031" y="4569179"/>
                    <a:pt x="0" y="4466894"/>
                    <a:pt x="0" y="4340719"/>
                  </a:cubicBezTo>
                  <a:lnTo>
                    <a:pt x="1" y="228461"/>
                  </a:lnTo>
                  <a:cubicBezTo>
                    <a:pt x="1" y="102286"/>
                    <a:pt x="71032" y="1"/>
                    <a:pt x="158653" y="1"/>
                  </a:cubicBezTo>
                  <a:lnTo>
                    <a:pt x="3648997" y="1"/>
                  </a:lnTo>
                  <a:close/>
                </a:path>
              </a:pathLst>
            </a:custGeom>
            <a:solidFill>
              <a:srgbClr val="599BD5"/>
            </a:solidFill>
            <a:ln cap="flat" cmpd="sng" w="12700">
              <a:solidFill>
                <a:schemeClr val="lt1"/>
              </a:solidFill>
              <a:prstDash val="solid"/>
              <a:miter lim="800000"/>
              <a:headEnd len="sm" w="sm" type="none"/>
              <a:tailEnd len="sm" w="sm" type="none"/>
            </a:ln>
          </p:spPr>
          <p:txBody>
            <a:bodyPr anchorCtr="0" anchor="t" bIns="2284400" lIns="616775" spcFirstLastPara="1" rIns="150000" wrap="square" tIns="115700">
              <a:noAutofit/>
            </a:bodyPr>
            <a:lstStyle/>
            <a:p>
              <a:pPr indent="0" lvl="0" marL="0" marR="0" rtl="0" algn="r">
                <a:lnSpc>
                  <a:spcPct val="90000"/>
                </a:lnSpc>
                <a:spcBef>
                  <a:spcPts val="0"/>
                </a:spcBef>
                <a:spcAft>
                  <a:spcPts val="0"/>
                </a:spcAft>
                <a:buNone/>
              </a:pPr>
              <a:r>
                <a:rPr lang="en" sz="3400">
                  <a:solidFill>
                    <a:schemeClr val="lt1"/>
                  </a:solidFill>
                  <a:latin typeface="Century Gothic"/>
                  <a:ea typeface="Century Gothic"/>
                  <a:cs typeface="Century Gothic"/>
                  <a:sym typeface="Century Gothic"/>
                </a:rPr>
                <a:t>2019-20</a:t>
              </a:r>
              <a:endParaRPr sz="3400">
                <a:solidFill>
                  <a:schemeClr val="lt1"/>
                </a:solidFill>
                <a:latin typeface="Century Gothic"/>
                <a:ea typeface="Century Gothic"/>
                <a:cs typeface="Century Gothic"/>
                <a:sym typeface="Century Gothic"/>
              </a:endParaRPr>
            </a:p>
          </p:txBody>
        </p:sp>
        <p:sp>
          <p:nvSpPr>
            <p:cNvPr id="150" name="Google Shape;150;p27"/>
            <p:cNvSpPr/>
            <p:nvPr/>
          </p:nvSpPr>
          <p:spPr>
            <a:xfrm rot="5400000">
              <a:off x="7816491" y="4979040"/>
              <a:ext cx="671278" cy="571147"/>
            </a:xfrm>
            <a:prstGeom prst="flowChartExtract">
              <a:avLst/>
            </a:prstGeom>
            <a:solidFill>
              <a:schemeClr val="lt1"/>
            </a:solidFill>
            <a:ln cap="flat" cmpd="sng" w="12700">
              <a:solidFill>
                <a:srgbClr val="599BD5"/>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51" name="Google Shape;151;p27"/>
            <p:cNvSpPr/>
            <p:nvPr/>
          </p:nvSpPr>
          <p:spPr>
            <a:xfrm>
              <a:off x="1011901" y="1386380"/>
              <a:ext cx="2836699" cy="4569180"/>
            </a:xfrm>
            <a:custGeom>
              <a:rect b="b" l="l" r="r" t="t"/>
              <a:pathLst>
                <a:path extrusionOk="0" h="4569180" w="2836699">
                  <a:moveTo>
                    <a:pt x="0" y="0"/>
                  </a:moveTo>
                  <a:lnTo>
                    <a:pt x="2836699" y="0"/>
                  </a:lnTo>
                  <a:lnTo>
                    <a:pt x="2836699" y="4569180"/>
                  </a:lnTo>
                  <a:lnTo>
                    <a:pt x="0" y="4569180"/>
                  </a:lnTo>
                  <a:lnTo>
                    <a:pt x="0" y="0"/>
                  </a:lnTo>
                  <a:close/>
                </a:path>
              </a:pathLst>
            </a:custGeom>
            <a:noFill/>
            <a:ln>
              <a:noFill/>
            </a:ln>
          </p:spPr>
          <p:txBody>
            <a:bodyPr anchorCtr="0" anchor="t" bIns="0" lIns="0" spcFirstLastPara="1" rIns="0" wrap="square" tIns="77125">
              <a:noAutofit/>
            </a:bodyPr>
            <a:lstStyle/>
            <a:p>
              <a:pPr indent="0" lvl="0" marL="0" marR="0" rtl="0" algn="l">
                <a:lnSpc>
                  <a:spcPct val="90000"/>
                </a:lnSpc>
                <a:spcBef>
                  <a:spcPts val="0"/>
                </a:spcBef>
                <a:spcAft>
                  <a:spcPts val="0"/>
                </a:spcAft>
                <a:buNone/>
              </a:pPr>
              <a:r>
                <a:rPr b="1" lang="en" sz="2200">
                  <a:solidFill>
                    <a:schemeClr val="lt1"/>
                  </a:solidFill>
                  <a:latin typeface="Century Gothic"/>
                  <a:ea typeface="Century Gothic"/>
                  <a:cs typeface="Century Gothic"/>
                  <a:sym typeface="Century Gothic"/>
                </a:rPr>
                <a:t>Current Year</a:t>
              </a:r>
              <a:endParaRPr sz="1100"/>
            </a:p>
            <a:p>
              <a:pPr indent="0" lvl="0" marL="0" marR="0" rtl="0" algn="l">
                <a:lnSpc>
                  <a:spcPct val="90000"/>
                </a:lnSpc>
                <a:spcBef>
                  <a:spcPts val="800"/>
                </a:spcBef>
                <a:spcAft>
                  <a:spcPts val="0"/>
                </a:spcAft>
                <a:buNone/>
              </a:pPr>
              <a:r>
                <a:rPr b="1" lang="en" sz="1800">
                  <a:solidFill>
                    <a:schemeClr val="lt1"/>
                  </a:solidFill>
                  <a:latin typeface="Century Gothic"/>
                  <a:ea typeface="Century Gothic"/>
                  <a:cs typeface="Century Gothic"/>
                  <a:sym typeface="Century Gothic"/>
                </a:rPr>
                <a:t>Algebra for Mastery (A/B)</a:t>
              </a:r>
              <a:endParaRPr sz="1100"/>
            </a:p>
            <a:p>
              <a:pPr indent="-247650" lvl="0" marL="254000" marR="0" rtl="0" algn="l">
                <a:lnSpc>
                  <a:spcPct val="90000"/>
                </a:lnSpc>
                <a:spcBef>
                  <a:spcPts val="600"/>
                </a:spcBef>
                <a:spcAft>
                  <a:spcPts val="0"/>
                </a:spcAft>
                <a:buClr>
                  <a:schemeClr val="lt1"/>
                </a:buClr>
                <a:buSzPts val="1500"/>
                <a:buFont typeface="Arial"/>
                <a:buChar char="•"/>
              </a:pPr>
              <a:r>
                <a:rPr lang="en" sz="1500">
                  <a:solidFill>
                    <a:schemeClr val="lt1"/>
                  </a:solidFill>
                  <a:latin typeface="Century Gothic"/>
                  <a:ea typeface="Century Gothic"/>
                  <a:cs typeface="Century Gothic"/>
                  <a:sym typeface="Century Gothic"/>
                </a:rPr>
                <a:t>Taken by incoming 9</a:t>
              </a:r>
              <a:r>
                <a:rPr baseline="30000" lang="en" sz="1500">
                  <a:solidFill>
                    <a:schemeClr val="lt1"/>
                  </a:solidFill>
                  <a:latin typeface="Century Gothic"/>
                  <a:ea typeface="Century Gothic"/>
                  <a:cs typeface="Century Gothic"/>
                  <a:sym typeface="Century Gothic"/>
                </a:rPr>
                <a:t>th</a:t>
              </a:r>
              <a:r>
                <a:rPr lang="en" sz="1500">
                  <a:solidFill>
                    <a:schemeClr val="lt1"/>
                  </a:solidFill>
                  <a:latin typeface="Century Gothic"/>
                  <a:ea typeface="Century Gothic"/>
                  <a:cs typeface="Century Gothic"/>
                  <a:sym typeface="Century Gothic"/>
                </a:rPr>
                <a:t> graders</a:t>
              </a:r>
              <a:endParaRPr b="1" sz="1800">
                <a:solidFill>
                  <a:schemeClr val="lt1"/>
                </a:solidFill>
                <a:latin typeface="Century Gothic"/>
                <a:ea typeface="Century Gothic"/>
                <a:cs typeface="Century Gothic"/>
                <a:sym typeface="Century Gothic"/>
              </a:endParaRPr>
            </a:p>
            <a:p>
              <a:pPr indent="0" lvl="0" marL="0" marR="0" rtl="0" algn="l">
                <a:lnSpc>
                  <a:spcPct val="90000"/>
                </a:lnSpc>
                <a:spcBef>
                  <a:spcPts val="500"/>
                </a:spcBef>
                <a:spcAft>
                  <a:spcPts val="0"/>
                </a:spcAft>
                <a:buNone/>
              </a:pPr>
              <a:r>
                <a:rPr b="1" lang="en" sz="1800">
                  <a:solidFill>
                    <a:schemeClr val="lt1"/>
                  </a:solidFill>
                  <a:latin typeface="Century Gothic"/>
                  <a:ea typeface="Century Gothic"/>
                  <a:cs typeface="Century Gothic"/>
                  <a:sym typeface="Century Gothic"/>
                </a:rPr>
                <a:t>Geometry</a:t>
              </a:r>
              <a:endParaRPr sz="1100"/>
            </a:p>
            <a:p>
              <a:pPr indent="0" lvl="0" marL="0" marR="0" rtl="0" algn="l">
                <a:lnSpc>
                  <a:spcPct val="90000"/>
                </a:lnSpc>
                <a:spcBef>
                  <a:spcPts val="600"/>
                </a:spcBef>
                <a:spcAft>
                  <a:spcPts val="0"/>
                </a:spcAft>
                <a:buNone/>
              </a:pPr>
              <a:r>
                <a:rPr b="1" lang="en" sz="1800">
                  <a:solidFill>
                    <a:schemeClr val="lt1"/>
                  </a:solidFill>
                  <a:latin typeface="Century Gothic"/>
                  <a:ea typeface="Century Gothic"/>
                  <a:cs typeface="Century Gothic"/>
                  <a:sym typeface="Century Gothic"/>
                </a:rPr>
                <a:t>Algebra II w/Trigonometry</a:t>
              </a:r>
              <a:endParaRPr b="1" sz="1800">
                <a:solidFill>
                  <a:schemeClr val="lt1"/>
                </a:solidFill>
                <a:latin typeface="Century Gothic"/>
                <a:ea typeface="Century Gothic"/>
                <a:cs typeface="Century Gothic"/>
                <a:sym typeface="Century Gothic"/>
              </a:endParaRPr>
            </a:p>
            <a:p>
              <a:pPr indent="0" lvl="0" marL="0" marR="0" rtl="0" algn="l">
                <a:lnSpc>
                  <a:spcPct val="90000"/>
                </a:lnSpc>
                <a:spcBef>
                  <a:spcPts val="600"/>
                </a:spcBef>
                <a:spcAft>
                  <a:spcPts val="0"/>
                </a:spcAft>
                <a:buNone/>
              </a:pPr>
              <a:r>
                <a:t/>
              </a:r>
              <a:endParaRPr sz="2200">
                <a:solidFill>
                  <a:schemeClr val="lt1"/>
                </a:solidFill>
                <a:latin typeface="Century Gothic"/>
                <a:ea typeface="Century Gothic"/>
                <a:cs typeface="Century Gothic"/>
                <a:sym typeface="Century Gothic"/>
              </a:endParaRPr>
            </a:p>
          </p:txBody>
        </p:sp>
        <p:sp>
          <p:nvSpPr>
            <p:cNvPr id="152" name="Google Shape;152;p27"/>
            <p:cNvSpPr/>
            <p:nvPr/>
          </p:nvSpPr>
          <p:spPr>
            <a:xfrm rot="5400000">
              <a:off x="3875573" y="4979040"/>
              <a:ext cx="671278" cy="571147"/>
            </a:xfrm>
            <a:prstGeom prst="flowChartExtract">
              <a:avLst/>
            </a:prstGeom>
            <a:solidFill>
              <a:schemeClr val="lt1"/>
            </a:solidFill>
            <a:ln cap="flat" cmpd="sng" w="12700">
              <a:solidFill>
                <a:srgbClr val="599BD5"/>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153" name="Google Shape;153;p27"/>
          <p:cNvSpPr txBox="1"/>
          <p:nvPr/>
        </p:nvSpPr>
        <p:spPr>
          <a:xfrm>
            <a:off x="6834080" y="4506740"/>
            <a:ext cx="2129400" cy="8076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1500">
                <a:solidFill>
                  <a:schemeClr val="dk1"/>
                </a:solidFill>
                <a:latin typeface="Century Gothic"/>
                <a:ea typeface="Century Gothic"/>
                <a:cs typeface="Century Gothic"/>
                <a:sym typeface="Century Gothic"/>
              </a:rPr>
              <a:t>*New course of study</a:t>
            </a:r>
            <a:endParaRPr sz="1100"/>
          </a:p>
          <a:p>
            <a:pPr indent="0" lvl="0" marL="0" marR="0" rtl="0" algn="l">
              <a:spcBef>
                <a:spcPts val="0"/>
              </a:spcBef>
              <a:spcAft>
                <a:spcPts val="0"/>
              </a:spcAft>
              <a:buNone/>
            </a:pPr>
            <a:r>
              <a:rPr lang="en" sz="1500">
                <a:solidFill>
                  <a:schemeClr val="dk1"/>
                </a:solidFill>
                <a:latin typeface="Century Gothic"/>
                <a:ea typeface="Century Gothic"/>
                <a:cs typeface="Century Gothic"/>
                <a:sym typeface="Century Gothic"/>
              </a:rPr>
              <a:t>**New courses</a:t>
            </a:r>
            <a:endParaRPr sz="1100"/>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54" name="Google Shape;154;p27"/>
          <p:cNvSpPr txBox="1"/>
          <p:nvPr/>
        </p:nvSpPr>
        <p:spPr>
          <a:xfrm>
            <a:off x="341797" y="4652747"/>
            <a:ext cx="4836000" cy="410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Clr>
                <a:schemeClr val="accent1"/>
              </a:buClr>
              <a:buSzPts val="800"/>
              <a:buFont typeface="Noto Sans Symbols"/>
              <a:buNone/>
            </a:pPr>
            <a:r>
              <a:t/>
            </a:r>
            <a:endParaRPr sz="1100">
              <a:solidFill>
                <a:srgbClr val="3F3F3F"/>
              </a:solidFill>
              <a:latin typeface="Century Gothic"/>
              <a:ea typeface="Century Gothic"/>
              <a:cs typeface="Century Gothic"/>
              <a:sym typeface="Century Gothic"/>
            </a:endParaRPr>
          </a:p>
        </p:txBody>
      </p:sp>
      <p:sp>
        <p:nvSpPr>
          <p:cNvPr id="155" name="Google Shape;155;p27"/>
          <p:cNvSpPr txBox="1"/>
          <p:nvPr/>
        </p:nvSpPr>
        <p:spPr>
          <a:xfrm>
            <a:off x="72650" y="4513250"/>
            <a:ext cx="6837900" cy="689400"/>
          </a:xfrm>
          <a:prstGeom prst="rect">
            <a:avLst/>
          </a:prstGeom>
          <a:noFill/>
          <a:ln>
            <a:noFill/>
          </a:ln>
        </p:spPr>
        <p:txBody>
          <a:bodyPr anchorCtr="0" anchor="t" bIns="34275" lIns="68575" spcFirstLastPara="1" rIns="68575" wrap="square" tIns="34275">
            <a:noAutofit/>
          </a:bodyPr>
          <a:lstStyle/>
          <a:p>
            <a:pPr indent="-222250" lvl="0" marL="215900" marR="0" rtl="0" algn="l">
              <a:lnSpc>
                <a:spcPct val="95000"/>
              </a:lnSpc>
              <a:spcBef>
                <a:spcPts val="0"/>
              </a:spcBef>
              <a:spcAft>
                <a:spcPts val="0"/>
              </a:spcAft>
              <a:buClr>
                <a:schemeClr val="dk1"/>
              </a:buClr>
              <a:buSzPts val="1100"/>
              <a:buFont typeface="Noto Sans Symbols"/>
              <a:buChar char="⮚"/>
            </a:pPr>
            <a:r>
              <a:rPr lang="en" sz="1100">
                <a:solidFill>
                  <a:schemeClr val="dk1"/>
                </a:solidFill>
                <a:latin typeface="Century Gothic"/>
                <a:ea typeface="Century Gothic"/>
                <a:cs typeface="Century Gothic"/>
                <a:sym typeface="Century Gothic"/>
              </a:rPr>
              <a:t>Students completing and showing adequate progress in 7</a:t>
            </a:r>
            <a:r>
              <a:rPr baseline="30000" lang="en" sz="1100">
                <a:solidFill>
                  <a:schemeClr val="dk1"/>
                </a:solidFill>
                <a:latin typeface="Century Gothic"/>
                <a:ea typeface="Century Gothic"/>
                <a:cs typeface="Century Gothic"/>
                <a:sym typeface="Century Gothic"/>
              </a:rPr>
              <a:t>th</a:t>
            </a:r>
            <a:r>
              <a:rPr lang="en" sz="1100">
                <a:solidFill>
                  <a:schemeClr val="dk1"/>
                </a:solidFill>
                <a:latin typeface="Century Gothic"/>
                <a:ea typeface="Century Gothic"/>
                <a:cs typeface="Century Gothic"/>
                <a:sym typeface="Century Gothic"/>
              </a:rPr>
              <a:t> Grade Accelerated, 8</a:t>
            </a:r>
            <a:r>
              <a:rPr baseline="30000" lang="en" sz="1100">
                <a:solidFill>
                  <a:schemeClr val="dk1"/>
                </a:solidFill>
                <a:latin typeface="Century Gothic"/>
                <a:ea typeface="Century Gothic"/>
                <a:cs typeface="Century Gothic"/>
                <a:sym typeface="Century Gothic"/>
              </a:rPr>
              <a:t>th</a:t>
            </a:r>
            <a:r>
              <a:rPr lang="en" sz="1100">
                <a:solidFill>
                  <a:schemeClr val="dk1"/>
                </a:solidFill>
                <a:latin typeface="Century Gothic"/>
                <a:ea typeface="Century Gothic"/>
                <a:cs typeface="Century Gothic"/>
                <a:sym typeface="Century Gothic"/>
              </a:rPr>
              <a:t> Grade Accelerated, and Geometry with Data Analysis may move directly to Algebra II with Statistics.</a:t>
            </a:r>
            <a:endParaRPr sz="1100"/>
          </a:p>
          <a:p>
            <a:pPr indent="-222250" lvl="0" marL="215900" marR="0" rtl="0" algn="l">
              <a:lnSpc>
                <a:spcPct val="95000"/>
              </a:lnSpc>
              <a:spcBef>
                <a:spcPts val="0"/>
              </a:spcBef>
              <a:spcAft>
                <a:spcPts val="0"/>
              </a:spcAft>
              <a:buClr>
                <a:schemeClr val="dk1"/>
              </a:buClr>
              <a:buSzPts val="1100"/>
              <a:buFont typeface="Noto Sans Symbols"/>
              <a:buChar char="⮚"/>
            </a:pPr>
            <a:r>
              <a:rPr lang="en" sz="1100">
                <a:solidFill>
                  <a:schemeClr val="dk1"/>
                </a:solidFill>
                <a:latin typeface="Century Gothic"/>
                <a:ea typeface="Century Gothic"/>
                <a:cs typeface="Century Gothic"/>
                <a:sym typeface="Century Gothic"/>
              </a:rPr>
              <a:t>A/B options are not included in the new COS (i.e. Geometry A/B). The new COS supports struggling students through concurrent math lab courses.</a:t>
            </a:r>
            <a:endParaRPr sz="1100"/>
          </a:p>
          <a:p>
            <a:pPr indent="0" lvl="0" marL="0" marR="0" rtl="0" algn="l">
              <a:lnSpc>
                <a:spcPct val="95000"/>
              </a:lnSpc>
              <a:spcBef>
                <a:spcPts val="0"/>
              </a:spcBef>
              <a:spcAft>
                <a:spcPts val="0"/>
              </a:spcAft>
              <a:buNone/>
            </a:pPr>
            <a:r>
              <a:rPr lang="en" sz="1200">
                <a:solidFill>
                  <a:schemeClr val="dk1"/>
                </a:solidFill>
                <a:latin typeface="Century Gothic"/>
                <a:ea typeface="Century Gothic"/>
                <a:cs typeface="Century Gothic"/>
                <a:sym typeface="Century Gothic"/>
              </a:rPr>
              <a:t> </a:t>
            </a:r>
            <a:endParaRPr sz="1200">
              <a:solidFill>
                <a:schemeClr val="dk1"/>
              </a:solidFill>
              <a:latin typeface="Century Gothic"/>
              <a:ea typeface="Century Gothic"/>
              <a:cs typeface="Century Gothic"/>
              <a:sym typeface="Century Gothic"/>
            </a:endParaRPr>
          </a:p>
          <a:p>
            <a:pPr indent="0" lvl="0" marL="0" marR="0" rtl="0" algn="l">
              <a:lnSpc>
                <a:spcPct val="95000"/>
              </a:lnSpc>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id="160" name="Google Shape;160;p28"/>
          <p:cNvPicPr preferRelativeResize="0"/>
          <p:nvPr/>
        </p:nvPicPr>
        <p:blipFill>
          <a:blip r:embed="rId3">
            <a:alphaModFix/>
          </a:blip>
          <a:stretch>
            <a:fillRect/>
          </a:stretch>
        </p:blipFill>
        <p:spPr>
          <a:xfrm>
            <a:off x="2702500" y="152400"/>
            <a:ext cx="3738997" cy="483870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F9D58"/>
      </a:accent4>
      <a:accent5>
        <a:srgbClr val="01AFD1"/>
      </a:accent5>
      <a:accent6>
        <a:srgbClr val="9C27B0"/>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