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sldIdLst>
    <p:sldId id="265" r:id="rId2"/>
    <p:sldId id="272" r:id="rId3"/>
    <p:sldId id="277" r:id="rId4"/>
    <p:sldId id="278" r:id="rId5"/>
    <p:sldId id="279" r:id="rId6"/>
    <p:sldId id="281" r:id="rId7"/>
    <p:sldId id="298" r:id="rId8"/>
    <p:sldId id="282" r:id="rId9"/>
    <p:sldId id="295" r:id="rId10"/>
    <p:sldId id="283" r:id="rId11"/>
    <p:sldId id="284" r:id="rId12"/>
    <p:sldId id="285" r:id="rId13"/>
    <p:sldId id="286" r:id="rId14"/>
    <p:sldId id="287" r:id="rId15"/>
    <p:sldId id="288" r:id="rId16"/>
    <p:sldId id="296" r:id="rId17"/>
    <p:sldId id="297" r:id="rId18"/>
    <p:sldId id="289" r:id="rId19"/>
    <p:sldId id="290" r:id="rId20"/>
    <p:sldId id="291" r:id="rId21"/>
    <p:sldId id="292" r:id="rId22"/>
    <p:sldId id="293" r:id="rId23"/>
    <p:sldId id="294" r:id="rId24"/>
  </p:sldIdLst>
  <p:sldSz cx="9144000" cy="6858000" type="screen4x3"/>
  <p:notesSz cx="7023100" cy="93091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3A2"/>
    <a:srgbClr val="90B957"/>
    <a:srgbClr val="1E5F86"/>
    <a:srgbClr val="155F86"/>
    <a:srgbClr val="1D81AA"/>
    <a:srgbClr val="0F7BC8"/>
    <a:srgbClr val="95C94E"/>
    <a:srgbClr val="96BC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1462" autoAdjust="0"/>
    <p:restoredTop sz="84615" autoAdjust="0"/>
  </p:normalViewPr>
  <p:slideViewPr>
    <p:cSldViewPr snapToObjects="1">
      <p:cViewPr varScale="1">
        <p:scale>
          <a:sx n="66" d="100"/>
          <a:sy n="66" d="100"/>
        </p:scale>
        <p:origin x="212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3" tIns="46656" rIns="93313" bIns="4665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13" tIns="46656" rIns="93313" bIns="46656" rtlCol="0"/>
          <a:lstStyle>
            <a:lvl1pPr algn="r" fontAlgn="auto">
              <a:spcBef>
                <a:spcPts val="0"/>
              </a:spcBef>
              <a:spcAft>
                <a:spcPts val="0"/>
              </a:spcAft>
              <a:defRPr sz="1200">
                <a:latin typeface="+mn-lt"/>
                <a:cs typeface="+mn-cs"/>
              </a:defRPr>
            </a:lvl1pPr>
          </a:lstStyle>
          <a:p>
            <a:pPr>
              <a:defRPr/>
            </a:pPr>
            <a:endParaRPr lang="en-US" dirty="0"/>
          </a:p>
        </p:txBody>
      </p:sp>
      <p:sp>
        <p:nvSpPr>
          <p:cNvPr id="4" name="Slide Image Placeholder 3"/>
          <p:cNvSpPr>
            <a:spLocks noGrp="1" noRot="1" noChangeAspect="1"/>
          </p:cNvSpPr>
          <p:nvPr>
            <p:ph type="sldImg" idx="2"/>
          </p:nvPr>
        </p:nvSpPr>
        <p:spPr>
          <a:xfrm>
            <a:off x="1184275" y="696913"/>
            <a:ext cx="4654550" cy="3492500"/>
          </a:xfrm>
          <a:prstGeom prst="rect">
            <a:avLst/>
          </a:prstGeom>
          <a:noFill/>
          <a:ln w="12700">
            <a:solidFill>
              <a:prstClr val="black"/>
            </a:solidFill>
          </a:ln>
        </p:spPr>
        <p:txBody>
          <a:bodyPr vert="horz" lIns="93313" tIns="46656" rIns="93313" bIns="46656" rtlCol="0" anchor="ctr"/>
          <a:lstStyle/>
          <a:p>
            <a:pPr lvl="0"/>
            <a:endParaRPr lang="en-US" noProof="0"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3" tIns="46656" rIns="93313" bIns="4665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13" tIns="46656" rIns="93313" bIns="46656"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wrap="square" lIns="93313" tIns="46656" rIns="93313" bIns="46656" numCol="1" anchor="b" anchorCtr="0" compatLnSpc="1">
            <a:prstTxWarp prst="textNoShape">
              <a:avLst/>
            </a:prstTxWarp>
          </a:bodyPr>
          <a:lstStyle>
            <a:lvl1pPr algn="r">
              <a:defRPr sz="1200">
                <a:latin typeface="Calibri" panose="020F0502020204030204" pitchFamily="34" charset="0"/>
              </a:defRPr>
            </a:lvl1pPr>
          </a:lstStyle>
          <a:p>
            <a:fld id="{D0D97063-3249-4BB0-B32E-E08AA53DD73E}" type="slidenum">
              <a:rPr lang="en-US" altLang="en-US"/>
              <a:pPr/>
              <a:t>‹#›</a:t>
            </a:fld>
            <a:endParaRPr lang="en-US" altLang="en-US" dirty="0"/>
          </a:p>
        </p:txBody>
      </p:sp>
    </p:spTree>
    <p:extLst>
      <p:ext uri="{BB962C8B-B14F-4D97-AF65-F5344CB8AC3E}">
        <p14:creationId xmlns:p14="http://schemas.microsoft.com/office/powerpoint/2010/main" val="35915007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D97063-3249-4BB0-B32E-E08AA53DD73E}" type="slidenum">
              <a:rPr lang="en-US" altLang="en-US" smtClean="0"/>
              <a:pPr/>
              <a:t>1</a:t>
            </a:fld>
            <a:endParaRPr lang="en-US" altLang="en-US" dirty="0"/>
          </a:p>
        </p:txBody>
      </p:sp>
    </p:spTree>
    <p:extLst>
      <p:ext uri="{BB962C8B-B14F-4D97-AF65-F5344CB8AC3E}">
        <p14:creationId xmlns:p14="http://schemas.microsoft.com/office/powerpoint/2010/main" val="770716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Here you can briefly state the main topics of the presentation.</a:t>
            </a:r>
          </a:p>
          <a:p>
            <a:pPr>
              <a:spcBef>
                <a:spcPct val="0"/>
              </a:spcBef>
            </a:pPr>
            <a:endParaRPr lang="en-US" alt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484CEAF0-ADDA-4F33-B010-607B1F84F663}" type="slidenum">
              <a:rPr lang="en-US" altLang="en-US">
                <a:latin typeface="Calibri" panose="020F0502020204030204" pitchFamily="34" charset="0"/>
              </a:rPr>
              <a:pPr/>
              <a:t>2</a:t>
            </a:fld>
            <a:endParaRPr lang="en-US" altLang="en-US" dirty="0">
              <a:latin typeface="Calibri" panose="020F0502020204030204" pitchFamily="34" charset="0"/>
            </a:endParaRPr>
          </a:p>
        </p:txBody>
      </p:sp>
    </p:spTree>
    <p:extLst>
      <p:ext uri="{BB962C8B-B14F-4D97-AF65-F5344CB8AC3E}">
        <p14:creationId xmlns:p14="http://schemas.microsoft.com/office/powerpoint/2010/main" val="757508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Here you can briefly list the questions that will be answered during the presentation.</a:t>
            </a:r>
          </a:p>
          <a:p>
            <a:pPr>
              <a:spcBef>
                <a:spcPct val="0"/>
              </a:spcBef>
            </a:pPr>
            <a:endParaRPr lang="en-US" alt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0FD05780-8D04-4EB1-8C41-27306E29F9E1}" type="slidenum">
              <a:rPr lang="en-US" altLang="en-US">
                <a:latin typeface="Calibri" panose="020F0502020204030204" pitchFamily="34" charset="0"/>
              </a:rPr>
              <a:pPr/>
              <a:t>3</a:t>
            </a:fld>
            <a:endParaRPr lang="en-US" altLang="en-US" dirty="0">
              <a:latin typeface="Calibri" panose="020F0502020204030204" pitchFamily="34" charset="0"/>
            </a:endParaRPr>
          </a:p>
        </p:txBody>
      </p:sp>
    </p:spTree>
    <p:extLst>
      <p:ext uri="{BB962C8B-B14F-4D97-AF65-F5344CB8AC3E}">
        <p14:creationId xmlns:p14="http://schemas.microsoft.com/office/powerpoint/2010/main" val="2848446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4961" indent="-174961" fontAlgn="auto">
              <a:spcBef>
                <a:spcPts val="0"/>
              </a:spcBef>
              <a:spcAft>
                <a:spcPts val="0"/>
              </a:spcAft>
              <a:buFont typeface="Arial" pitchFamily="34" charset="0"/>
              <a:buChar char="•"/>
              <a:defRPr/>
            </a:pPr>
            <a:r>
              <a:rPr lang="en-US" dirty="0" smtClean="0"/>
              <a:t>Financial aid is money for educational expenses for college or career school.</a:t>
            </a:r>
          </a:p>
          <a:p>
            <a:pPr marL="174961" indent="-174961" fontAlgn="auto">
              <a:spcBef>
                <a:spcPts val="0"/>
              </a:spcBef>
              <a:spcAft>
                <a:spcPts val="0"/>
              </a:spcAft>
              <a:buFont typeface="Arial" pitchFamily="34" charset="0"/>
              <a:buChar char="•"/>
              <a:defRPr/>
            </a:pPr>
            <a:r>
              <a:rPr lang="en-US" dirty="0" smtClean="0"/>
              <a:t>Grants do not have to be repaid (they are often called “gift aid”).</a:t>
            </a:r>
          </a:p>
          <a:p>
            <a:pPr marL="174961" indent="-174961" fontAlgn="auto">
              <a:spcBef>
                <a:spcPts val="0"/>
              </a:spcBef>
              <a:spcAft>
                <a:spcPts val="0"/>
              </a:spcAft>
              <a:buFont typeface="Arial" pitchFamily="34" charset="0"/>
              <a:buChar char="•"/>
              <a:defRPr/>
            </a:pPr>
            <a:r>
              <a:rPr lang="en-US" dirty="0" smtClean="0"/>
              <a:t>Loans have to be repaid with interest.</a:t>
            </a:r>
          </a:p>
          <a:p>
            <a:pPr marL="174961" indent="-174961" fontAlgn="auto">
              <a:spcBef>
                <a:spcPts val="0"/>
              </a:spcBef>
              <a:spcAft>
                <a:spcPts val="0"/>
              </a:spcAft>
              <a:buFont typeface="Arial" pitchFamily="34" charset="0"/>
              <a:buChar char="•"/>
              <a:defRPr/>
            </a:pPr>
            <a:r>
              <a:rPr lang="en-US" dirty="0" smtClean="0"/>
              <a:t>Work-study is money earned by the student at a job (often on campus) that helps the student pay his or her educational expenses. This money does not have to be repaid </a:t>
            </a:r>
            <a:r>
              <a:rPr lang="en-US" dirty="0" smtClean="0">
                <a:solidFill>
                  <a:srgbClr val="FF0000"/>
                </a:solidFill>
              </a:rPr>
              <a:t>and is not taken into account in assessing a student’s eligibility for financial aid the following year</a:t>
            </a:r>
            <a:r>
              <a:rPr lang="en-US" dirty="0" smtClean="0"/>
              <a:t>.</a:t>
            </a:r>
          </a:p>
          <a:p>
            <a:pPr marL="174961" indent="-174961" fontAlgn="auto">
              <a:spcBef>
                <a:spcPts val="0"/>
              </a:spcBef>
              <a:spcAft>
                <a:spcPts val="0"/>
              </a:spcAft>
              <a:buFont typeface="Arial" pitchFamily="34" charset="0"/>
              <a:buChar char="•"/>
              <a:defRPr/>
            </a:pPr>
            <a:r>
              <a:rPr lang="en-US" dirty="0" smtClean="0"/>
              <a:t>Scholarships are funds that do not have to be repaid. Scholarships are usually based on academic merit but can be based on a student’s interests, hobbies, religion, ethnicity, and/or financial need.</a:t>
            </a:r>
          </a:p>
          <a:p>
            <a:pPr fontAlgn="auto">
              <a:spcBef>
                <a:spcPts val="0"/>
              </a:spcBef>
              <a:spcAft>
                <a:spcPts val="0"/>
              </a:spcAft>
              <a:defRPr/>
            </a:pPr>
            <a:endParaRPr lang="en-US" dirty="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974887DA-F2DF-48F6-A685-9BEBBA621993}" type="slidenum">
              <a:rPr lang="en-US" altLang="en-US">
                <a:latin typeface="Calibri" panose="020F0502020204030204" pitchFamily="34" charset="0"/>
              </a:rPr>
              <a:pPr/>
              <a:t>4</a:t>
            </a:fld>
            <a:endParaRPr lang="en-US" altLang="en-US" dirty="0">
              <a:latin typeface="Calibri" panose="020F0502020204030204" pitchFamily="34" charset="0"/>
            </a:endParaRPr>
          </a:p>
        </p:txBody>
      </p:sp>
    </p:spTree>
    <p:extLst>
      <p:ext uri="{BB962C8B-B14F-4D97-AF65-F5344CB8AC3E}">
        <p14:creationId xmlns:p14="http://schemas.microsoft.com/office/powerpoint/2010/main" val="1838949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fontAlgn="auto">
              <a:spcBef>
                <a:spcPts val="0"/>
              </a:spcBef>
              <a:spcAft>
                <a:spcPts val="0"/>
              </a:spcAft>
              <a:defRPr/>
            </a:pPr>
            <a:r>
              <a:rPr lang="en-US" dirty="0" smtClean="0"/>
              <a:t>**This is not a comprehensive list of eligibility criteria for federal student aid. For complete details, visit www.ifap.ed.gov and go to the Student Eligibility chapter of the Federal Student Aid Handbook. (Students should refer </a:t>
            </a:r>
            <a:r>
              <a:rPr lang="en-US" dirty="0" smtClean="0">
                <a:solidFill>
                  <a:srgbClr val="FF0000"/>
                </a:solidFill>
              </a:rPr>
              <a:t>StudentAid.gov/eligibility</a:t>
            </a:r>
            <a:r>
              <a:rPr lang="en-US" dirty="0" smtClean="0"/>
              <a:t>.)**</a:t>
            </a:r>
          </a:p>
          <a:p>
            <a:pPr fontAlgn="auto">
              <a:spcBef>
                <a:spcPts val="0"/>
              </a:spcBef>
              <a:spcAft>
                <a:spcPts val="0"/>
              </a:spcAft>
              <a:defRPr/>
            </a:pPr>
            <a:endParaRPr lang="en-US" b="1"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87873A46-E909-4619-A012-D6B93232958C}" type="slidenum">
              <a:rPr lang="en-US" altLang="en-US">
                <a:latin typeface="Calibri" panose="020F0502020204030204" pitchFamily="34" charset="0"/>
              </a:rPr>
              <a:pPr/>
              <a:t>5</a:t>
            </a:fld>
            <a:endParaRPr lang="en-US" altLang="en-US" dirty="0">
              <a:latin typeface="Calibri" panose="020F0502020204030204" pitchFamily="34" charset="0"/>
            </a:endParaRPr>
          </a:p>
        </p:txBody>
      </p:sp>
    </p:spTree>
    <p:extLst>
      <p:ext uri="{BB962C8B-B14F-4D97-AF65-F5344CB8AC3E}">
        <p14:creationId xmlns:p14="http://schemas.microsoft.com/office/powerpoint/2010/main" val="4264984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4961" indent="-174961" fontAlgn="auto">
              <a:spcBef>
                <a:spcPts val="0"/>
              </a:spcBef>
              <a:spcAft>
                <a:spcPts val="0"/>
              </a:spcAft>
              <a:buFont typeface="Arial" pitchFamily="34" charset="0"/>
              <a:buChar char="•"/>
              <a:defRPr/>
            </a:pPr>
            <a:r>
              <a:rPr lang="en-US" dirty="0" smtClean="0"/>
              <a:t>EFC is determined by a formula that takes into account information such as the student’s and parents’ income and (often) their assets, how many people are in the family household, and how many of those people are in college. For a full explanation of the EFC formula, go to StudentAid.gov/resources#efc.</a:t>
            </a:r>
            <a:br>
              <a:rPr lang="en-US" dirty="0" smtClean="0"/>
            </a:br>
            <a:endParaRPr lang="en-US" dirty="0" smtClean="0"/>
          </a:p>
          <a:p>
            <a:pPr marL="174961" indent="-174961" fontAlgn="auto">
              <a:spcBef>
                <a:spcPts val="0"/>
              </a:spcBef>
              <a:spcAft>
                <a:spcPts val="0"/>
              </a:spcAft>
              <a:buFont typeface="Arial" pitchFamily="34" charset="0"/>
              <a:buChar char="•"/>
              <a:defRPr/>
            </a:pPr>
            <a:r>
              <a:rPr lang="en-US" dirty="0" smtClean="0"/>
              <a:t>Financial need is determined by subtracting the EFC from the COA. Because COA differs from school to school, a student’s financial need will also differ from school to school.</a:t>
            </a:r>
          </a:p>
          <a:p>
            <a:pPr fontAlgn="auto">
              <a:spcBef>
                <a:spcPts val="0"/>
              </a:spcBef>
              <a:spcAft>
                <a:spcPts val="0"/>
              </a:spcAft>
              <a:defRPr/>
            </a:pPr>
            <a:endParaRPr lang="en-US" dirty="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706973C8-62FF-43D3-98C8-05D8917D318D}" type="slidenum">
              <a:rPr lang="en-US" altLang="en-US">
                <a:latin typeface="Calibri" panose="020F0502020204030204" pitchFamily="34" charset="0"/>
              </a:rPr>
              <a:pPr/>
              <a:t>6</a:t>
            </a:fld>
            <a:endParaRPr lang="en-US" altLang="en-US" dirty="0">
              <a:latin typeface="Calibri" panose="020F0502020204030204" pitchFamily="34" charset="0"/>
            </a:endParaRPr>
          </a:p>
        </p:txBody>
      </p:sp>
    </p:spTree>
    <p:extLst>
      <p:ext uri="{BB962C8B-B14F-4D97-AF65-F5344CB8AC3E}">
        <p14:creationId xmlns:p14="http://schemas.microsoft.com/office/powerpoint/2010/main" val="1728376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specific school example</a:t>
            </a:r>
            <a:endParaRPr lang="en-US" dirty="0"/>
          </a:p>
        </p:txBody>
      </p:sp>
      <p:sp>
        <p:nvSpPr>
          <p:cNvPr id="4" name="Slide Number Placeholder 3"/>
          <p:cNvSpPr>
            <a:spLocks noGrp="1"/>
          </p:cNvSpPr>
          <p:nvPr>
            <p:ph type="sldNum" sz="quarter" idx="10"/>
          </p:nvPr>
        </p:nvSpPr>
        <p:spPr/>
        <p:txBody>
          <a:bodyPr/>
          <a:lstStyle/>
          <a:p>
            <a:fld id="{D0D97063-3249-4BB0-B32E-E08AA53DD73E}" type="slidenum">
              <a:rPr lang="en-US" altLang="en-US" smtClean="0"/>
              <a:pPr/>
              <a:t>7</a:t>
            </a:fld>
            <a:endParaRPr lang="en-US" altLang="en-US" dirty="0"/>
          </a:p>
        </p:txBody>
      </p:sp>
    </p:spTree>
    <p:extLst>
      <p:ext uri="{BB962C8B-B14F-4D97-AF65-F5344CB8AC3E}">
        <p14:creationId xmlns:p14="http://schemas.microsoft.com/office/powerpoint/2010/main" val="4270075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fontAlgn="auto">
              <a:spcBef>
                <a:spcPts val="0"/>
              </a:spcBef>
              <a:spcAft>
                <a:spcPts val="0"/>
              </a:spcAft>
              <a:defRPr/>
            </a:pPr>
            <a:r>
              <a:rPr lang="en-US" dirty="0" smtClean="0"/>
              <a:t>Federal work study is more for spending money.</a:t>
            </a:r>
          </a:p>
          <a:p>
            <a:pPr fontAlgn="auto">
              <a:spcBef>
                <a:spcPts val="0"/>
              </a:spcBef>
              <a:spcAft>
                <a:spcPts val="0"/>
              </a:spcAft>
              <a:defRPr/>
            </a:pPr>
            <a:r>
              <a:rPr lang="en-US" dirty="0" smtClean="0"/>
              <a:t>PLUS loan students must also meet SAP</a:t>
            </a: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B474E2DF-3570-4A83-A57E-4553F1AAF958}" type="slidenum">
              <a:rPr lang="en-US" altLang="en-US">
                <a:latin typeface="Calibri" panose="020F0502020204030204" pitchFamily="34" charset="0"/>
              </a:rPr>
              <a:pPr/>
              <a:t>8</a:t>
            </a:fld>
            <a:endParaRPr lang="en-US" altLang="en-US" dirty="0">
              <a:latin typeface="Calibri" panose="020F0502020204030204" pitchFamily="34" charset="0"/>
            </a:endParaRPr>
          </a:p>
        </p:txBody>
      </p:sp>
    </p:spTree>
    <p:extLst>
      <p:ext uri="{BB962C8B-B14F-4D97-AF65-F5344CB8AC3E}">
        <p14:creationId xmlns:p14="http://schemas.microsoft.com/office/powerpoint/2010/main" val="117812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a:t>
            </a:r>
            <a:r>
              <a:rPr lang="en-US" baseline="0" dirty="0" smtClean="0"/>
              <a:t> resources for parent to investigate</a:t>
            </a:r>
            <a:endParaRPr lang="en-US" dirty="0"/>
          </a:p>
        </p:txBody>
      </p:sp>
      <p:sp>
        <p:nvSpPr>
          <p:cNvPr id="4" name="Slide Number Placeholder 3"/>
          <p:cNvSpPr>
            <a:spLocks noGrp="1"/>
          </p:cNvSpPr>
          <p:nvPr>
            <p:ph type="sldNum" sz="quarter" idx="10"/>
          </p:nvPr>
        </p:nvSpPr>
        <p:spPr/>
        <p:txBody>
          <a:bodyPr/>
          <a:lstStyle/>
          <a:p>
            <a:fld id="{D0D97063-3249-4BB0-B32E-E08AA53DD73E}" type="slidenum">
              <a:rPr lang="en-US" altLang="en-US" smtClean="0"/>
              <a:pPr/>
              <a:t>9</a:t>
            </a:fld>
            <a:endParaRPr lang="en-US" altLang="en-US" dirty="0"/>
          </a:p>
        </p:txBody>
      </p:sp>
    </p:spTree>
    <p:extLst>
      <p:ext uri="{BB962C8B-B14F-4D97-AF65-F5344CB8AC3E}">
        <p14:creationId xmlns:p14="http://schemas.microsoft.com/office/powerpoint/2010/main" val="3733183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4961" indent="-174961" fontAlgn="auto">
              <a:spcBef>
                <a:spcPts val="0"/>
              </a:spcBef>
              <a:spcAft>
                <a:spcPts val="0"/>
              </a:spcAft>
              <a:buFont typeface="Arial" pitchFamily="34" charset="0"/>
              <a:buChar char="•"/>
              <a:defRPr/>
            </a:pPr>
            <a:r>
              <a:rPr lang="en-US" dirty="0" smtClean="0"/>
              <a:t>A student of any age can use </a:t>
            </a:r>
            <a:r>
              <a:rPr lang="en-US" i="1" dirty="0" smtClean="0"/>
              <a:t>FAFSA4caster</a:t>
            </a:r>
            <a:r>
              <a:rPr lang="en-US" dirty="0" smtClean="0"/>
              <a:t>. </a:t>
            </a:r>
          </a:p>
          <a:p>
            <a:pPr marL="174961" indent="-174961" fontAlgn="auto">
              <a:spcBef>
                <a:spcPts val="0"/>
              </a:spcBef>
              <a:spcAft>
                <a:spcPts val="0"/>
              </a:spcAft>
              <a:buFont typeface="Arial" pitchFamily="34" charset="0"/>
              <a:buChar char="•"/>
              <a:defRPr/>
            </a:pPr>
            <a:r>
              <a:rPr lang="en-US" dirty="0" smtClean="0"/>
              <a:t>Purpose of the tool is to provide early estimate of aid eligibility so the family can plan ahead.</a:t>
            </a:r>
          </a:p>
          <a:p>
            <a:pPr marL="174961" indent="-174961" fontAlgn="auto">
              <a:spcBef>
                <a:spcPts val="0"/>
              </a:spcBef>
              <a:spcAft>
                <a:spcPts val="0"/>
              </a:spcAft>
              <a:buFont typeface="Arial" pitchFamily="34" charset="0"/>
              <a:buChar char="•"/>
              <a:defRPr/>
            </a:pPr>
            <a:r>
              <a:rPr lang="en-US" i="1" dirty="0" smtClean="0"/>
              <a:t>FAFSA4caster</a:t>
            </a:r>
            <a:r>
              <a:rPr lang="en-US" dirty="0" smtClean="0"/>
              <a:t> asks for information such as earnings and taxes and then provides estimate of how much the student might get from the federal student aid programs.</a:t>
            </a:r>
          </a:p>
          <a:p>
            <a:pPr marL="174961" indent="-174961" fontAlgn="auto">
              <a:spcBef>
                <a:spcPts val="0"/>
              </a:spcBef>
              <a:spcAft>
                <a:spcPts val="0"/>
              </a:spcAft>
              <a:buFont typeface="Arial" pitchFamily="34" charset="0"/>
              <a:buChar char="•"/>
              <a:defRPr/>
            </a:pPr>
            <a:r>
              <a:rPr lang="en-US" dirty="0" smtClean="0"/>
              <a:t>Students and parents should remember that</a:t>
            </a:r>
          </a:p>
          <a:p>
            <a:pPr marL="641524" lvl="1" indent="-174961" fontAlgn="auto">
              <a:spcBef>
                <a:spcPts val="0"/>
              </a:spcBef>
              <a:spcAft>
                <a:spcPts val="0"/>
              </a:spcAft>
              <a:buFont typeface="Arial" pitchFamily="34" charset="0"/>
              <a:buChar char="•"/>
              <a:defRPr/>
            </a:pPr>
            <a:r>
              <a:rPr lang="en-US" i="1" dirty="0" smtClean="0"/>
              <a:t>FAFSA4caster</a:t>
            </a:r>
            <a:r>
              <a:rPr lang="en-US" dirty="0" smtClean="0"/>
              <a:t> is not the official federal aid application</a:t>
            </a:r>
          </a:p>
          <a:p>
            <a:pPr marL="641524" lvl="1" indent="-174961" fontAlgn="auto">
              <a:spcBef>
                <a:spcPts val="0"/>
              </a:spcBef>
              <a:spcAft>
                <a:spcPts val="0"/>
              </a:spcAft>
              <a:buFont typeface="Arial" pitchFamily="34" charset="0"/>
              <a:buChar char="•"/>
              <a:defRPr/>
            </a:pPr>
            <a:r>
              <a:rPr lang="en-US" i="1" dirty="0" smtClean="0"/>
              <a:t>FAFSA4caster</a:t>
            </a:r>
            <a:r>
              <a:rPr lang="en-US" dirty="0" smtClean="0"/>
              <a:t> provides information only about federal aid; students also should apply for state and institutional aid as well as private scholarships</a:t>
            </a:r>
          </a:p>
          <a:p>
            <a:pPr fontAlgn="auto">
              <a:spcBef>
                <a:spcPts val="0"/>
              </a:spcBef>
              <a:spcAft>
                <a:spcPts val="0"/>
              </a:spcAft>
              <a:defRPr/>
            </a:pPr>
            <a:endParaRPr 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15972BF2-85BF-42BB-893B-86FEF1EBB8CB}" type="slidenum">
              <a:rPr lang="en-US" altLang="en-US">
                <a:latin typeface="Calibri" panose="020F0502020204030204" pitchFamily="34" charset="0"/>
              </a:rPr>
              <a:pPr/>
              <a:t>10</a:t>
            </a:fld>
            <a:endParaRPr lang="en-US" altLang="en-US" dirty="0">
              <a:latin typeface="Calibri" panose="020F0502020204030204" pitchFamily="34" charset="0"/>
            </a:endParaRPr>
          </a:p>
        </p:txBody>
      </p:sp>
    </p:spTree>
    <p:extLst>
      <p:ext uri="{BB962C8B-B14F-4D97-AF65-F5344CB8AC3E}">
        <p14:creationId xmlns:p14="http://schemas.microsoft.com/office/powerpoint/2010/main" val="2443710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It’s important to research early so you don’t miss out on any aid.</a:t>
            </a:r>
          </a:p>
          <a:p>
            <a:pPr>
              <a:spcBef>
                <a:spcPct val="0"/>
              </a:spcBef>
            </a:pPr>
            <a:endParaRPr lang="en-US" altLang="en-US" dirty="0" smtClean="0"/>
          </a:p>
          <a:p>
            <a:pPr>
              <a:spcBef>
                <a:spcPct val="0"/>
              </a:spcBef>
            </a:pPr>
            <a:r>
              <a:rPr lang="en-US" altLang="en-US" dirty="0" smtClean="0"/>
              <a:t>Parent</a:t>
            </a:r>
            <a:r>
              <a:rPr lang="en-US" altLang="en-US" baseline="0" dirty="0" smtClean="0"/>
              <a:t> to parent tip:  Authorization form signed by student for parent access.</a:t>
            </a:r>
            <a:endParaRPr lang="en-US" altLang="en-US" dirty="0" smtClean="0"/>
          </a:p>
          <a:p>
            <a:pPr>
              <a:spcBef>
                <a:spcPct val="0"/>
              </a:spcBef>
            </a:pPr>
            <a:endParaRPr lang="en-US" altLang="en-US" dirty="0"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542208E0-B9E8-4936-926A-0612C0686634}" type="slidenum">
              <a:rPr lang="en-US" altLang="en-US">
                <a:latin typeface="Calibri" panose="020F0502020204030204" pitchFamily="34" charset="0"/>
              </a:rPr>
              <a:pPr/>
              <a:t>11</a:t>
            </a:fld>
            <a:endParaRPr lang="en-US" altLang="en-US" dirty="0">
              <a:latin typeface="Calibri" panose="020F0502020204030204" pitchFamily="34" charset="0"/>
            </a:endParaRPr>
          </a:p>
        </p:txBody>
      </p:sp>
    </p:spTree>
    <p:extLst>
      <p:ext uri="{BB962C8B-B14F-4D97-AF65-F5344CB8AC3E}">
        <p14:creationId xmlns:p14="http://schemas.microsoft.com/office/powerpoint/2010/main" val="2823626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Re the FAFSA, stress that it is a free application. If a student finds him or herself at a website that asks for payment, the student is not at the official U.S. Department of Education FAFSA site. There is no fee to file the FAFSA.</a:t>
            </a:r>
          </a:p>
          <a:p>
            <a:pPr marL="174961" indent="-174961">
              <a:spcBef>
                <a:spcPct val="0"/>
              </a:spcBef>
              <a:buFontTx/>
              <a:buChar char="•"/>
            </a:pPr>
            <a:r>
              <a:rPr lang="en-US" altLang="en-US" dirty="0" smtClean="0"/>
              <a:t>Note: the FAFSA is also available in paper form, but the online application is much quicker.</a:t>
            </a:r>
          </a:p>
          <a:p>
            <a:pPr marL="174961" indent="-174961">
              <a:spcBef>
                <a:spcPct val="0"/>
              </a:spcBef>
              <a:buFontTx/>
              <a:buChar char="•"/>
            </a:pPr>
            <a:endParaRPr lang="en-US"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468B5B7A-AC1D-4EE4-AF4F-BE0BF469F24B}" type="slidenum">
              <a:rPr lang="en-US" altLang="en-US">
                <a:latin typeface="Calibri" panose="020F0502020204030204" pitchFamily="34" charset="0"/>
              </a:rPr>
              <a:pPr/>
              <a:t>12</a:t>
            </a:fld>
            <a:endParaRPr lang="en-US" altLang="en-US" dirty="0">
              <a:latin typeface="Calibri" panose="020F0502020204030204" pitchFamily="34" charset="0"/>
            </a:endParaRPr>
          </a:p>
        </p:txBody>
      </p:sp>
    </p:spTree>
    <p:extLst>
      <p:ext uri="{BB962C8B-B14F-4D97-AF65-F5344CB8AC3E}">
        <p14:creationId xmlns:p14="http://schemas.microsoft.com/office/powerpoint/2010/main" val="2720619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Students and parents can get PINs at any time. The student does not have to be ready to fill out a FAFSA.</a:t>
            </a:r>
          </a:p>
          <a:p>
            <a:pPr marL="174961" indent="-174961">
              <a:spcBef>
                <a:spcPct val="0"/>
              </a:spcBef>
              <a:buFontTx/>
              <a:buChar char="•"/>
            </a:pPr>
            <a:r>
              <a:rPr lang="en-US" altLang="en-US" dirty="0" smtClean="0"/>
              <a:t>The benefit of a parent getting a PIN is that he or she, along with the student, will be able to sign the FAFSA electronically, thus speeding up the process greatly.</a:t>
            </a:r>
          </a:p>
          <a:p>
            <a:pPr marL="174961" indent="-174961">
              <a:spcBef>
                <a:spcPct val="0"/>
              </a:spcBef>
              <a:buFontTx/>
              <a:buChar char="•"/>
            </a:pPr>
            <a:r>
              <a:rPr lang="en-US" altLang="en-US" dirty="0" smtClean="0"/>
              <a:t>Important to note here that student and parent need separate PINs – one each.</a:t>
            </a:r>
          </a:p>
          <a:p>
            <a:pPr marL="174961" indent="-174961">
              <a:spcBef>
                <a:spcPct val="0"/>
              </a:spcBef>
              <a:buFontTx/>
              <a:buChar char="•"/>
            </a:pPr>
            <a:r>
              <a:rPr lang="en-US" altLang="en-US" dirty="0" smtClean="0"/>
              <a:t>FSA ID</a:t>
            </a:r>
            <a:r>
              <a:rPr lang="en-US" altLang="en-US" baseline="0" dirty="0" smtClean="0"/>
              <a:t> will be used same as PIN but for those with FAFSA already complete before implementation then no action will be needed.</a:t>
            </a:r>
            <a:endParaRPr lang="en-US" altLang="en-US" dirty="0"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9F5C9369-82DA-4112-99F4-85A7695475DC}" type="slidenum">
              <a:rPr lang="en-US" altLang="en-US">
                <a:latin typeface="Calibri" panose="020F0502020204030204" pitchFamily="34" charset="0"/>
              </a:rPr>
              <a:pPr/>
              <a:t>13</a:t>
            </a:fld>
            <a:endParaRPr lang="en-US" altLang="en-US" dirty="0">
              <a:latin typeface="Calibri" panose="020F0502020204030204" pitchFamily="34" charset="0"/>
            </a:endParaRPr>
          </a:p>
        </p:txBody>
      </p:sp>
    </p:spTree>
    <p:extLst>
      <p:ext uri="{BB962C8B-B14F-4D97-AF65-F5344CB8AC3E}">
        <p14:creationId xmlns:p14="http://schemas.microsoft.com/office/powerpoint/2010/main" val="1435348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endParaRPr lang="en-US" altLang="en-US" dirty="0"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F0D0B7B3-2A4E-44D6-9964-10B00BE0C53C}" type="slidenum">
              <a:rPr lang="en-US" altLang="en-US">
                <a:latin typeface="Calibri" panose="020F0502020204030204" pitchFamily="34" charset="0"/>
              </a:rPr>
              <a:pPr/>
              <a:t>14</a:t>
            </a:fld>
            <a:endParaRPr lang="en-US" altLang="en-US" dirty="0">
              <a:latin typeface="Calibri" panose="020F0502020204030204" pitchFamily="34" charset="0"/>
            </a:endParaRPr>
          </a:p>
        </p:txBody>
      </p:sp>
    </p:spTree>
    <p:extLst>
      <p:ext uri="{BB962C8B-B14F-4D97-AF65-F5344CB8AC3E}">
        <p14:creationId xmlns:p14="http://schemas.microsoft.com/office/powerpoint/2010/main" val="792227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If the student and/or parents have not yet filed their tax returns, it’s okay for them to carefully estimate the amounts that will be on their tax forms and report the estimated amounts on the FAFSA. They will need to correct those amounts once they have filed their taxes. </a:t>
            </a:r>
          </a:p>
          <a:p>
            <a:pPr marL="174961" indent="-174961">
              <a:spcBef>
                <a:spcPct val="0"/>
              </a:spcBef>
              <a:buFontTx/>
              <a:buChar char="•"/>
            </a:pPr>
            <a:r>
              <a:rPr lang="en-US" altLang="en-US" dirty="0" smtClean="0"/>
              <a:t>Students need to understand that they have not finished with the FAFSA until they have submitted it and have a confirmation page on the screen.</a:t>
            </a:r>
          </a:p>
          <a:p>
            <a:pPr>
              <a:spcBef>
                <a:spcPct val="0"/>
              </a:spcBef>
            </a:pPr>
            <a:endParaRPr lang="en-US"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061ACDB0-9EEF-4DE2-B02F-DC2389C815CF}" type="slidenum">
              <a:rPr lang="en-US" altLang="en-US">
                <a:latin typeface="Calibri" panose="020F0502020204030204" pitchFamily="34" charset="0"/>
              </a:rPr>
              <a:pPr/>
              <a:t>15</a:t>
            </a:fld>
            <a:endParaRPr lang="en-US" altLang="en-US" dirty="0">
              <a:latin typeface="Calibri" panose="020F0502020204030204" pitchFamily="34" charset="0"/>
            </a:endParaRPr>
          </a:p>
        </p:txBody>
      </p:sp>
    </p:spTree>
    <p:extLst>
      <p:ext uri="{BB962C8B-B14F-4D97-AF65-F5344CB8AC3E}">
        <p14:creationId xmlns:p14="http://schemas.microsoft.com/office/powerpoint/2010/main" val="3702949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Easy to link</a:t>
            </a:r>
            <a:endParaRPr lang="en-US" dirty="0"/>
          </a:p>
        </p:txBody>
      </p:sp>
      <p:sp>
        <p:nvSpPr>
          <p:cNvPr id="4" name="Slide Number Placeholder 3"/>
          <p:cNvSpPr>
            <a:spLocks noGrp="1"/>
          </p:cNvSpPr>
          <p:nvPr>
            <p:ph type="sldNum" sz="quarter" idx="10"/>
          </p:nvPr>
        </p:nvSpPr>
        <p:spPr/>
        <p:txBody>
          <a:bodyPr/>
          <a:lstStyle/>
          <a:p>
            <a:fld id="{D0D97063-3249-4BB0-B32E-E08AA53DD73E}" type="slidenum">
              <a:rPr lang="en-US" altLang="en-US" smtClean="0"/>
              <a:pPr/>
              <a:t>16</a:t>
            </a:fld>
            <a:endParaRPr lang="en-US" altLang="en-US" dirty="0"/>
          </a:p>
        </p:txBody>
      </p:sp>
    </p:spTree>
    <p:extLst>
      <p:ext uri="{BB962C8B-B14F-4D97-AF65-F5344CB8AC3E}">
        <p14:creationId xmlns:p14="http://schemas.microsoft.com/office/powerpoint/2010/main" val="3343634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EXACT name and address</a:t>
            </a:r>
          </a:p>
          <a:p>
            <a:endParaRPr lang="en-US" dirty="0" smtClean="0"/>
          </a:p>
          <a:p>
            <a:r>
              <a:rPr lang="en-US" dirty="0" smtClean="0"/>
              <a:t>Do NOT change “Transferred from IRS” answers</a:t>
            </a:r>
            <a:endParaRPr lang="en-US" dirty="0"/>
          </a:p>
        </p:txBody>
      </p:sp>
      <p:sp>
        <p:nvSpPr>
          <p:cNvPr id="4" name="Slide Number Placeholder 3"/>
          <p:cNvSpPr>
            <a:spLocks noGrp="1"/>
          </p:cNvSpPr>
          <p:nvPr>
            <p:ph type="sldNum" sz="quarter" idx="10"/>
          </p:nvPr>
        </p:nvSpPr>
        <p:spPr/>
        <p:txBody>
          <a:bodyPr/>
          <a:lstStyle/>
          <a:p>
            <a:fld id="{D0D97063-3249-4BB0-B32E-E08AA53DD73E}" type="slidenum">
              <a:rPr lang="en-US" altLang="en-US" smtClean="0"/>
              <a:pPr/>
              <a:t>17</a:t>
            </a:fld>
            <a:endParaRPr lang="en-US" altLang="en-US" dirty="0"/>
          </a:p>
        </p:txBody>
      </p:sp>
    </p:spTree>
    <p:extLst>
      <p:ext uri="{BB962C8B-B14F-4D97-AF65-F5344CB8AC3E}">
        <p14:creationId xmlns:p14="http://schemas.microsoft.com/office/powerpoint/2010/main" val="370103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The paper or online </a:t>
            </a:r>
            <a:r>
              <a:rPr lang="en-US" altLang="en-US" i="1" dirty="0" smtClean="0"/>
              <a:t>Student Aid Report</a:t>
            </a:r>
            <a:r>
              <a:rPr lang="en-US" altLang="en-US" dirty="0" smtClean="0"/>
              <a:t> (SAR) will list the student’s EFC and will show the information the student reported on the FAFSA. The student can review the FAFSA information online by logging in at www.fafsa.gov.</a:t>
            </a:r>
          </a:p>
          <a:p>
            <a:pPr marL="174961" indent="-174961">
              <a:spcBef>
                <a:spcPct val="0"/>
              </a:spcBef>
              <a:buFontTx/>
              <a:buChar char="•"/>
            </a:pPr>
            <a:r>
              <a:rPr lang="en-US" altLang="en-US" dirty="0" smtClean="0"/>
              <a:t>If the student estimated any tax or income information on the FAFSA, he or she should remember to correct that information once the taxes are filed. Many college financial aid administrators ask that the student contact them before making the corrections.</a:t>
            </a:r>
          </a:p>
          <a:p>
            <a:pPr marL="174961" indent="-174961">
              <a:spcBef>
                <a:spcPct val="0"/>
              </a:spcBef>
              <a:buFontTx/>
              <a:buChar char="•"/>
            </a:pPr>
            <a:r>
              <a:rPr lang="en-US" altLang="en-US" dirty="0" smtClean="0"/>
              <a:t>Corrections can be made on the paper SAR or online at www.fafsa.gov. Online corrections can be processed immediately in some cases. The student will then receive a new SAR, and the school will receive updated information.</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5A5A6705-579F-4A32-870A-3D4650A738F4}" type="slidenum">
              <a:rPr lang="en-US" altLang="en-US">
                <a:latin typeface="Calibri" panose="020F0502020204030204" pitchFamily="34" charset="0"/>
              </a:rPr>
              <a:pPr/>
              <a:t>18</a:t>
            </a:fld>
            <a:endParaRPr lang="en-US" altLang="en-US" dirty="0">
              <a:latin typeface="Calibri" panose="020F0502020204030204" pitchFamily="34" charset="0"/>
            </a:endParaRPr>
          </a:p>
        </p:txBody>
      </p:sp>
    </p:spTree>
    <p:extLst>
      <p:ext uri="{BB962C8B-B14F-4D97-AF65-F5344CB8AC3E}">
        <p14:creationId xmlns:p14="http://schemas.microsoft.com/office/powerpoint/2010/main" val="3036618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Any schools that are listed on the student’s FAFSA and that have accepted the student’s application for admission will contact the student to offer an aid “package” (a list of aid the student is eligible for at that school). </a:t>
            </a:r>
          </a:p>
          <a:p>
            <a:pPr marL="174961" indent="-174961">
              <a:spcBef>
                <a:spcPct val="0"/>
              </a:spcBef>
              <a:buFontTx/>
              <a:buChar char="•"/>
            </a:pPr>
            <a:r>
              <a:rPr lang="en-US" altLang="en-US" dirty="0" smtClean="0"/>
              <a:t>A school might ask for additional paperwork, either to verify information on the FAFSA, or to submit an application for financial aid from the school’s funds.</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57B288F8-D780-41EB-92D2-E9055E9E682A}" type="slidenum">
              <a:rPr lang="en-US" altLang="en-US">
                <a:latin typeface="Calibri" panose="020F0502020204030204" pitchFamily="34" charset="0"/>
              </a:rPr>
              <a:pPr/>
              <a:t>19</a:t>
            </a:fld>
            <a:endParaRPr lang="en-US" altLang="en-US" dirty="0">
              <a:latin typeface="Calibri" panose="020F0502020204030204" pitchFamily="34" charset="0"/>
            </a:endParaRPr>
          </a:p>
        </p:txBody>
      </p:sp>
    </p:spTree>
    <p:extLst>
      <p:ext uri="{BB962C8B-B14F-4D97-AF65-F5344CB8AC3E}">
        <p14:creationId xmlns:p14="http://schemas.microsoft.com/office/powerpoint/2010/main" val="4204976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You might wish to point out to students that affordability is not the most important factor in choosing a school. Ideally, a student should find the school that will best suit his or her educational and training needs, as well as fitting his or her personality. If two or more schools are “tied,” then cost can be a determining factor.</a:t>
            </a:r>
          </a:p>
          <a:p>
            <a:pPr>
              <a:spcBef>
                <a:spcPct val="0"/>
              </a:spcBef>
            </a:pPr>
            <a:endParaRPr lang="en-US" altLang="en-US"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55A485D8-6DD2-4335-AF90-84B58B3B871E}" type="slidenum">
              <a:rPr lang="en-US" altLang="en-US">
                <a:latin typeface="Calibri" panose="020F0502020204030204" pitchFamily="34" charset="0"/>
              </a:rPr>
              <a:pPr/>
              <a:t>20</a:t>
            </a:fld>
            <a:endParaRPr lang="en-US" altLang="en-US" dirty="0">
              <a:latin typeface="Calibri" panose="020F0502020204030204" pitchFamily="34" charset="0"/>
            </a:endParaRPr>
          </a:p>
        </p:txBody>
      </p:sp>
    </p:spTree>
    <p:extLst>
      <p:ext uri="{BB962C8B-B14F-4D97-AF65-F5344CB8AC3E}">
        <p14:creationId xmlns:p14="http://schemas.microsoft.com/office/powerpoint/2010/main" val="2690511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Compare schools on College Navigator</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FFDC9ECD-D6C6-42D2-B17F-2F20831A105D}" type="slidenum">
              <a:rPr lang="en-US" altLang="en-US">
                <a:latin typeface="Calibri" panose="020F0502020204030204" pitchFamily="34" charset="0"/>
              </a:rPr>
              <a:pPr/>
              <a:t>21</a:t>
            </a:fld>
            <a:endParaRPr lang="en-US" altLang="en-US" dirty="0">
              <a:latin typeface="Calibri" panose="020F0502020204030204" pitchFamily="34" charset="0"/>
            </a:endParaRPr>
          </a:p>
        </p:txBody>
      </p:sp>
    </p:spTree>
    <p:extLst>
      <p:ext uri="{BB962C8B-B14F-4D97-AF65-F5344CB8AC3E}">
        <p14:creationId xmlns:p14="http://schemas.microsoft.com/office/powerpoint/2010/main" val="2386144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r>
              <a:rPr lang="en-US" altLang="en-US" dirty="0" smtClean="0"/>
              <a:t>College is an investment.</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96D9DCDA-AE20-4AB6-8DFC-19EF534CCCD7}" type="slidenum">
              <a:rPr lang="en-US" altLang="en-US">
                <a:latin typeface="Calibri" panose="020F0502020204030204" pitchFamily="34" charset="0"/>
              </a:rPr>
              <a:pPr/>
              <a:t>22</a:t>
            </a:fld>
            <a:endParaRPr lang="en-US" altLang="en-US" dirty="0">
              <a:latin typeface="Calibri" panose="020F0502020204030204" pitchFamily="34" charset="0"/>
            </a:endParaRPr>
          </a:p>
        </p:txBody>
      </p:sp>
    </p:spTree>
    <p:extLst>
      <p:ext uri="{BB962C8B-B14F-4D97-AF65-F5344CB8AC3E}">
        <p14:creationId xmlns:p14="http://schemas.microsoft.com/office/powerpoint/2010/main" val="2849711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961" indent="-174961">
              <a:spcBef>
                <a:spcPct val="0"/>
              </a:spcBef>
              <a:buFontTx/>
              <a:buChar char="•"/>
            </a:pPr>
            <a:endParaRPr lang="en-US" altLang="en-US" dirty="0"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8165" indent="-291601">
              <a:defRPr>
                <a:solidFill>
                  <a:schemeClr val="tx1"/>
                </a:solidFill>
                <a:latin typeface="Arial" panose="020B0604020202020204" pitchFamily="34" charset="0"/>
              </a:defRPr>
            </a:lvl2pPr>
            <a:lvl3pPr marL="1166408" indent="-233282">
              <a:defRPr>
                <a:solidFill>
                  <a:schemeClr val="tx1"/>
                </a:solidFill>
                <a:latin typeface="Arial" panose="020B0604020202020204" pitchFamily="34" charset="0"/>
              </a:defRPr>
            </a:lvl3pPr>
            <a:lvl4pPr marL="1632971" indent="-233282">
              <a:defRPr>
                <a:solidFill>
                  <a:schemeClr val="tx1"/>
                </a:solidFill>
                <a:latin typeface="Arial" panose="020B0604020202020204" pitchFamily="34" charset="0"/>
              </a:defRPr>
            </a:lvl4pPr>
            <a:lvl5pPr marL="2099533" indent="-233282">
              <a:defRPr>
                <a:solidFill>
                  <a:schemeClr val="tx1"/>
                </a:solidFill>
                <a:latin typeface="Arial" panose="020B0604020202020204" pitchFamily="34" charset="0"/>
              </a:defRPr>
            </a:lvl5pPr>
            <a:lvl6pPr marL="2566097" indent="-233282" defTabSz="466563" fontAlgn="base">
              <a:spcBef>
                <a:spcPct val="0"/>
              </a:spcBef>
              <a:spcAft>
                <a:spcPct val="0"/>
              </a:spcAft>
              <a:defRPr>
                <a:solidFill>
                  <a:schemeClr val="tx1"/>
                </a:solidFill>
                <a:latin typeface="Arial" panose="020B0604020202020204" pitchFamily="34" charset="0"/>
              </a:defRPr>
            </a:lvl6pPr>
            <a:lvl7pPr marL="3032659" indent="-233282" defTabSz="466563" fontAlgn="base">
              <a:spcBef>
                <a:spcPct val="0"/>
              </a:spcBef>
              <a:spcAft>
                <a:spcPct val="0"/>
              </a:spcAft>
              <a:defRPr>
                <a:solidFill>
                  <a:schemeClr val="tx1"/>
                </a:solidFill>
                <a:latin typeface="Arial" panose="020B0604020202020204" pitchFamily="34" charset="0"/>
              </a:defRPr>
            </a:lvl7pPr>
            <a:lvl8pPr marL="3499223" indent="-233282" defTabSz="466563" fontAlgn="base">
              <a:spcBef>
                <a:spcPct val="0"/>
              </a:spcBef>
              <a:spcAft>
                <a:spcPct val="0"/>
              </a:spcAft>
              <a:defRPr>
                <a:solidFill>
                  <a:schemeClr val="tx1"/>
                </a:solidFill>
                <a:latin typeface="Arial" panose="020B0604020202020204" pitchFamily="34" charset="0"/>
              </a:defRPr>
            </a:lvl8pPr>
            <a:lvl9pPr marL="3965785" indent="-233282" defTabSz="466563" fontAlgn="base">
              <a:spcBef>
                <a:spcPct val="0"/>
              </a:spcBef>
              <a:spcAft>
                <a:spcPct val="0"/>
              </a:spcAft>
              <a:defRPr>
                <a:solidFill>
                  <a:schemeClr val="tx1"/>
                </a:solidFill>
                <a:latin typeface="Arial" panose="020B0604020202020204" pitchFamily="34" charset="0"/>
              </a:defRPr>
            </a:lvl9pPr>
          </a:lstStyle>
          <a:p>
            <a:fld id="{72EAB89D-3693-481D-B05A-E470E188E0B4}" type="slidenum">
              <a:rPr lang="en-US" altLang="en-US">
                <a:latin typeface="Calibri" panose="020F0502020204030204" pitchFamily="34" charset="0"/>
              </a:rPr>
              <a:pPr/>
              <a:t>23</a:t>
            </a:fld>
            <a:endParaRPr lang="en-US" altLang="en-US" dirty="0">
              <a:latin typeface="Calibri" panose="020F0502020204030204" pitchFamily="34" charset="0"/>
            </a:endParaRPr>
          </a:p>
        </p:txBody>
      </p:sp>
    </p:spTree>
    <p:extLst>
      <p:ext uri="{BB962C8B-B14F-4D97-AF65-F5344CB8AC3E}">
        <p14:creationId xmlns:p14="http://schemas.microsoft.com/office/powerpoint/2010/main" val="306243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mbo">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9"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0"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12" name="Title 12"/>
          <p:cNvSpPr>
            <a:spLocks noGrp="1"/>
          </p:cNvSpPr>
          <p:nvPr>
            <p:ph type="title"/>
          </p:nvPr>
        </p:nvSpPr>
        <p:spPr>
          <a:xfrm>
            <a:off x="381000" y="2137955"/>
            <a:ext cx="8229600" cy="738595"/>
          </a:xfrm>
          <a:prstGeom prst="rect">
            <a:avLst/>
          </a:prstGeom>
          <a:noFill/>
        </p:spPr>
        <p:txBody>
          <a:bodyPr vert="horz"/>
          <a:lstStyle>
            <a:lvl1pPr algn="l">
              <a:defRPr sz="4800">
                <a:solidFill>
                  <a:srgbClr val="155F86"/>
                </a:solidFill>
                <a:latin typeface="Arial"/>
                <a:cs typeface="Arial"/>
              </a:defRPr>
            </a:lvl1pPr>
          </a:lstStyle>
          <a:p>
            <a:r>
              <a:rPr lang="en-US" dirty="0"/>
              <a:t>Click to edit Master </a:t>
            </a:r>
            <a:r>
              <a:rPr lang="en-US" dirty="0" smtClean="0"/>
              <a:t>title</a:t>
            </a:r>
            <a:endParaRPr lang="en-US" dirty="0"/>
          </a:p>
        </p:txBody>
      </p:sp>
      <p:sp>
        <p:nvSpPr>
          <p:cNvPr id="15" name="Subtitle 2"/>
          <p:cNvSpPr>
            <a:spLocks noGrp="1"/>
          </p:cNvSpPr>
          <p:nvPr>
            <p:ph type="subTitle" idx="1"/>
          </p:nvPr>
        </p:nvSpPr>
        <p:spPr>
          <a:xfrm>
            <a:off x="410190" y="2800350"/>
            <a:ext cx="8425545" cy="704850"/>
          </a:xfrm>
          <a:prstGeom prst="rect">
            <a:avLst/>
          </a:prstGeom>
          <a:noFill/>
        </p:spPr>
        <p:txBody>
          <a:bodyPr vert="horz"/>
          <a:lstStyle>
            <a:lvl1pPr marL="0" indent="0" algn="l">
              <a:buNone/>
              <a:defRPr sz="2400" b="0">
                <a:solidFill>
                  <a:srgbClr val="96BC5A"/>
                </a:solidFill>
                <a:latin typeface="Arial"/>
                <a:cs typeface="Aria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a:t>
            </a:r>
            <a:r>
              <a:rPr lang="en-US" dirty="0" smtClean="0"/>
              <a:t>subtitle</a:t>
            </a:r>
            <a:endParaRPr lang="en-US" dirty="0"/>
          </a:p>
        </p:txBody>
      </p:sp>
      <p:sp>
        <p:nvSpPr>
          <p:cNvPr id="16" name="Content Placeholder 10"/>
          <p:cNvSpPr>
            <a:spLocks noGrp="1"/>
          </p:cNvSpPr>
          <p:nvPr>
            <p:ph sz="quarter" idx="11"/>
          </p:nvPr>
        </p:nvSpPr>
        <p:spPr>
          <a:xfrm>
            <a:off x="533400" y="5340461"/>
            <a:ext cx="7021286" cy="596677"/>
          </a:xfrm>
          <a:prstGeom prst="rect">
            <a:avLst/>
          </a:prstGeom>
        </p:spPr>
        <p:txBody>
          <a:bodyPr vert="horz"/>
          <a:lstStyle>
            <a:lvl1pPr marL="0" indent="0" algn="l">
              <a:buNone/>
              <a:defRPr sz="2200">
                <a:solidFill>
                  <a:srgbClr val="155F86"/>
                </a:solidFill>
                <a:latin typeface="Arial"/>
                <a:cs typeface="Arial"/>
              </a:defRPr>
            </a:lvl1pPr>
            <a:lvl2pPr algn="r">
              <a:defRPr sz="3600">
                <a:latin typeface="Arial"/>
                <a:cs typeface="Arial"/>
              </a:defRPr>
            </a:lvl2pPr>
            <a:lvl3pPr algn="r">
              <a:defRPr sz="3600">
                <a:latin typeface="Arial"/>
                <a:cs typeface="Arial"/>
              </a:defRPr>
            </a:lvl3pPr>
            <a:lvl4pPr algn="r">
              <a:defRPr sz="3600">
                <a:latin typeface="Arial"/>
                <a:cs typeface="Arial"/>
              </a:defRPr>
            </a:lvl4pPr>
            <a:lvl5pPr algn="r">
              <a:defRPr sz="3600">
                <a:latin typeface="Arial"/>
                <a:cs typeface="Arial"/>
              </a:defRPr>
            </a:lvl5pPr>
          </a:lstStyle>
          <a:p>
            <a:pPr lvl="0"/>
            <a:r>
              <a:rPr lang="en-US" dirty="0"/>
              <a:t>Click to edit Master </a:t>
            </a:r>
            <a:r>
              <a:rPr lang="en-US" dirty="0" smtClean="0"/>
              <a:t>text</a:t>
            </a:r>
            <a:endParaRPr lang="en-US" dirty="0"/>
          </a:p>
        </p:txBody>
      </p:sp>
    </p:spTree>
    <p:extLst>
      <p:ext uri="{BB962C8B-B14F-4D97-AF65-F5344CB8AC3E}">
        <p14:creationId xmlns:p14="http://schemas.microsoft.com/office/powerpoint/2010/main" val="1092323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60375" y="1062038"/>
            <a:ext cx="8150225" cy="0"/>
          </a:xfrm>
          <a:prstGeom prst="line">
            <a:avLst/>
          </a:prstGeom>
          <a:ln w="50800"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2" name="Title 1"/>
          <p:cNvSpPr>
            <a:spLocks noGrp="1"/>
          </p:cNvSpPr>
          <p:nvPr>
            <p:ph type="title"/>
          </p:nvPr>
        </p:nvSpPr>
        <p:spPr>
          <a:xfrm>
            <a:off x="459708" y="414325"/>
            <a:ext cx="8554162" cy="647698"/>
          </a:xfrm>
          <a:prstGeom prst="rect">
            <a:avLst/>
          </a:prstGeom>
        </p:spPr>
        <p:txBody>
          <a:bodyPr/>
          <a:lstStyle>
            <a:lvl1pPr algn="l">
              <a:defRPr sz="4000">
                <a:solidFill>
                  <a:schemeClr val="tx1">
                    <a:lumMod val="65000"/>
                    <a:lumOff val="35000"/>
                  </a:schemeClr>
                </a:solidFill>
                <a:latin typeface="Arial"/>
                <a:cs typeface="Arial"/>
              </a:defRPr>
            </a:lvl1pPr>
          </a:lstStyle>
          <a:p>
            <a:r>
              <a:rPr lang="en-US" smtClean="0"/>
              <a:t>Click to edit Master title style</a:t>
            </a:r>
            <a:endParaRPr lang="en-US" dirty="0"/>
          </a:p>
        </p:txBody>
      </p:sp>
      <p:sp>
        <p:nvSpPr>
          <p:cNvPr id="3" name="Content Placeholder 2"/>
          <p:cNvSpPr>
            <a:spLocks noGrp="1"/>
          </p:cNvSpPr>
          <p:nvPr>
            <p:ph idx="1"/>
          </p:nvPr>
        </p:nvSpPr>
        <p:spPr>
          <a:xfrm>
            <a:off x="533400" y="1752600"/>
            <a:ext cx="8229600" cy="4297363"/>
          </a:xfrm>
          <a:prstGeom prst="rect">
            <a:avLst/>
          </a:prstGeom>
        </p:spPr>
        <p:txBody>
          <a:bodyPr/>
          <a:lstStyle>
            <a:lvl1pPr marL="230188" indent="-230188">
              <a:buSzPct val="80000"/>
              <a:defRPr sz="2000">
                <a:solidFill>
                  <a:srgbClr val="535353"/>
                </a:solidFill>
                <a:latin typeface="Arial"/>
                <a:cs typeface="Arial"/>
              </a:defRPr>
            </a:lvl1pPr>
            <a:lvl2pPr marL="404813" indent="-174625">
              <a:buSzPct val="75000"/>
              <a:buFont typeface="Arial"/>
              <a:buChar char="•"/>
              <a:defRPr sz="1800">
                <a:solidFill>
                  <a:srgbClr val="535353"/>
                </a:solidFill>
                <a:latin typeface="Arial"/>
                <a:cs typeface="Arial"/>
              </a:defRPr>
            </a:lvl2pPr>
            <a:lvl3pPr marL="623888" indent="-163513">
              <a:buSzPct val="80000"/>
              <a:defRPr sz="1600">
                <a:solidFill>
                  <a:srgbClr val="535353"/>
                </a:solidFill>
                <a:latin typeface="Arial"/>
                <a:cs typeface="Arial"/>
              </a:defRPr>
            </a:lvl3pPr>
            <a:lvl4pPr marL="854075" indent="-230188">
              <a:defRPr sz="1100">
                <a:solidFill>
                  <a:srgbClr val="535353"/>
                </a:solidFill>
                <a:latin typeface="Arial"/>
                <a:cs typeface="Arial"/>
              </a:defRPr>
            </a:lvl4pPr>
            <a:lvl5pPr marL="1028700" indent="-228600">
              <a:defRPr sz="1200">
                <a:solidFill>
                  <a:srgbClr val="535353"/>
                </a:solidFill>
                <a:latin typeface="Arial"/>
                <a:cs typeface="Arial"/>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3334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23" name="Title 22"/>
          <p:cNvSpPr>
            <a:spLocks noGrp="1"/>
          </p:cNvSpPr>
          <p:nvPr>
            <p:ph type="title"/>
          </p:nvPr>
        </p:nvSpPr>
        <p:spPr>
          <a:xfrm>
            <a:off x="323850" y="2971799"/>
            <a:ext cx="8229600" cy="790575"/>
          </a:xfrm>
          <a:prstGeom prst="rect">
            <a:avLst/>
          </a:prstGeom>
        </p:spPr>
        <p:txBody>
          <a:bodyPr/>
          <a:lstStyle>
            <a:lvl1pPr algn="l">
              <a:defRPr sz="4800">
                <a:solidFill>
                  <a:srgbClr val="1B73A2"/>
                </a:solidFill>
              </a:defRPr>
            </a:lvl1pPr>
          </a:lstStyle>
          <a:p>
            <a:r>
              <a:rPr lang="en-US" dirty="0" smtClean="0"/>
              <a:t>Click to edit Master title</a:t>
            </a:r>
            <a:endParaRPr lang="en-US" dirty="0"/>
          </a:p>
        </p:txBody>
      </p:sp>
      <p:sp>
        <p:nvSpPr>
          <p:cNvPr id="25" name="Text Placeholder 24"/>
          <p:cNvSpPr>
            <a:spLocks noGrp="1"/>
          </p:cNvSpPr>
          <p:nvPr>
            <p:ph type="body" sz="quarter" idx="10"/>
          </p:nvPr>
        </p:nvSpPr>
        <p:spPr>
          <a:xfrm>
            <a:off x="447675" y="3657600"/>
            <a:ext cx="8229600" cy="762000"/>
          </a:xfrm>
          <a:prstGeom prst="rect">
            <a:avLst/>
          </a:prstGeom>
        </p:spPr>
        <p:txBody>
          <a:bodyPr/>
          <a:lstStyle>
            <a:lvl1pPr marL="0" indent="0">
              <a:buNone/>
              <a:defRPr sz="2400">
                <a:solidFill>
                  <a:srgbClr val="90B957"/>
                </a:solidFill>
              </a:defRPr>
            </a:lvl1pPr>
          </a:lstStyle>
          <a:p>
            <a:pPr lvl="0"/>
            <a:r>
              <a:rPr lang="en-US" dirty="0" smtClean="0"/>
              <a:t>Click to edit Master text</a:t>
            </a:r>
          </a:p>
        </p:txBody>
      </p:sp>
    </p:spTree>
    <p:extLst>
      <p:ext uri="{BB962C8B-B14F-4D97-AF65-F5344CB8AC3E}">
        <p14:creationId xmlns:p14="http://schemas.microsoft.com/office/powerpoint/2010/main" val="340553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cxnSp>
        <p:nvCxnSpPr>
          <p:cNvPr id="12" name="Straight Connector 11"/>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
        <p:nvSpPr>
          <p:cNvPr id="13" name="Content Placeholder 15"/>
          <p:cNvSpPr>
            <a:spLocks noGrp="1"/>
          </p:cNvSpPr>
          <p:nvPr>
            <p:ph sz="quarter" idx="10"/>
          </p:nvPr>
        </p:nvSpPr>
        <p:spPr>
          <a:xfrm>
            <a:off x="533400" y="1252538"/>
            <a:ext cx="8077200" cy="41148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
        <p:nvSpPr>
          <p:cNvPr id="14" name="Text Placeholder 3"/>
          <p:cNvSpPr>
            <a:spLocks noGrp="1"/>
          </p:cNvSpPr>
          <p:nvPr>
            <p:ph type="body" sz="half" idx="2"/>
          </p:nvPr>
        </p:nvSpPr>
        <p:spPr>
          <a:xfrm>
            <a:off x="533400" y="5532437"/>
            <a:ext cx="8077200" cy="804862"/>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271993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cxnSp>
        <p:nvCxnSpPr>
          <p:cNvPr id="14" name="Straight Connector 13"/>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
        <p:nvSpPr>
          <p:cNvPr id="12" name="Content Placeholder 2"/>
          <p:cNvSpPr>
            <a:spLocks noGrp="1"/>
          </p:cNvSpPr>
          <p:nvPr>
            <p:ph idx="1"/>
          </p:nvPr>
        </p:nvSpPr>
        <p:spPr>
          <a:xfrm>
            <a:off x="533400" y="1752600"/>
            <a:ext cx="3886200" cy="4584699"/>
          </a:xfrm>
          <a:prstGeom prst="rect">
            <a:avLst/>
          </a:prstGeom>
        </p:spPr>
        <p:txBody>
          <a:bodyPr/>
          <a:lstStyle>
            <a:lvl1pPr marL="230188" indent="-230188">
              <a:buSzPct val="80000"/>
              <a:defRPr sz="2000">
                <a:solidFill>
                  <a:srgbClr val="535353"/>
                </a:solidFill>
                <a:latin typeface="Arial"/>
                <a:cs typeface="Arial"/>
              </a:defRPr>
            </a:lvl1pPr>
            <a:lvl2pPr marL="404813" indent="-174625">
              <a:buSzPct val="75000"/>
              <a:buFont typeface="Arial"/>
              <a:buChar char="•"/>
              <a:defRPr sz="1800">
                <a:solidFill>
                  <a:srgbClr val="535353"/>
                </a:solidFill>
                <a:latin typeface="Arial"/>
                <a:cs typeface="Arial"/>
              </a:defRPr>
            </a:lvl2pPr>
            <a:lvl3pPr marL="623888" indent="-163513">
              <a:buSzPct val="80000"/>
              <a:defRPr sz="1600">
                <a:solidFill>
                  <a:srgbClr val="535353"/>
                </a:solidFill>
                <a:latin typeface="Arial"/>
                <a:cs typeface="Arial"/>
              </a:defRPr>
            </a:lvl3pPr>
            <a:lvl4pPr marL="854075" indent="-230188">
              <a:defRPr sz="1100">
                <a:solidFill>
                  <a:srgbClr val="535353"/>
                </a:solidFill>
                <a:latin typeface="Arial"/>
                <a:cs typeface="Arial"/>
              </a:defRPr>
            </a:lvl4pPr>
            <a:lvl5pPr marL="1028700" indent="-228600">
              <a:defRPr sz="1200">
                <a:solidFill>
                  <a:srgbClr val="535353"/>
                </a:solidFill>
                <a:latin typeface="Arial"/>
                <a:cs typeface="Arial"/>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2"/>
          <p:cNvSpPr>
            <a:spLocks noGrp="1"/>
          </p:cNvSpPr>
          <p:nvPr>
            <p:ph idx="10"/>
          </p:nvPr>
        </p:nvSpPr>
        <p:spPr>
          <a:xfrm>
            <a:off x="4724400" y="1743075"/>
            <a:ext cx="3886200" cy="4594224"/>
          </a:xfrm>
          <a:prstGeom prst="rect">
            <a:avLst/>
          </a:prstGeom>
        </p:spPr>
        <p:txBody>
          <a:bodyPr/>
          <a:lstStyle>
            <a:lvl1pPr marL="230188" indent="-230188">
              <a:buSzPct val="80000"/>
              <a:defRPr sz="2000">
                <a:solidFill>
                  <a:srgbClr val="535353"/>
                </a:solidFill>
                <a:latin typeface="Arial"/>
                <a:cs typeface="Arial"/>
              </a:defRPr>
            </a:lvl1pPr>
            <a:lvl2pPr marL="404813" indent="-174625">
              <a:buSzPct val="75000"/>
              <a:buFont typeface="Arial"/>
              <a:buChar char="•"/>
              <a:defRPr sz="1800">
                <a:solidFill>
                  <a:srgbClr val="535353"/>
                </a:solidFill>
                <a:latin typeface="Arial"/>
                <a:cs typeface="Arial"/>
              </a:defRPr>
            </a:lvl2pPr>
            <a:lvl3pPr marL="623888" indent="-163513">
              <a:buSzPct val="80000"/>
              <a:defRPr sz="1600">
                <a:solidFill>
                  <a:srgbClr val="535353"/>
                </a:solidFill>
                <a:latin typeface="Arial"/>
                <a:cs typeface="Arial"/>
              </a:defRPr>
            </a:lvl3pPr>
            <a:lvl4pPr marL="854075" indent="-230188">
              <a:defRPr sz="1100">
                <a:solidFill>
                  <a:srgbClr val="535353"/>
                </a:solidFill>
                <a:latin typeface="Arial"/>
                <a:cs typeface="Arial"/>
              </a:defRPr>
            </a:lvl4pPr>
            <a:lvl5pPr marL="1028700" indent="-228600">
              <a:defRPr sz="1200">
                <a:solidFill>
                  <a:srgbClr val="535353"/>
                </a:solidFill>
                <a:latin typeface="Arial"/>
                <a:cs typeface="Arial"/>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77859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7"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10"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2"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5"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cxnSp>
        <p:nvCxnSpPr>
          <p:cNvPr id="18" name="Straight Connector 17"/>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
        <p:nvSpPr>
          <p:cNvPr id="13" name="Text Placeholder 2"/>
          <p:cNvSpPr>
            <a:spLocks noGrp="1"/>
          </p:cNvSpPr>
          <p:nvPr>
            <p:ph type="body" idx="1"/>
          </p:nvPr>
        </p:nvSpPr>
        <p:spPr>
          <a:xfrm>
            <a:off x="457200" y="1535113"/>
            <a:ext cx="4040188" cy="639762"/>
          </a:xfrm>
          <a:prstGeom prst="rect">
            <a:avLst/>
          </a:prstGeom>
        </p:spPr>
        <p:txBody>
          <a:bodyPr/>
          <a:lstStyle>
            <a:lvl1pPr>
              <a:defRPr sz="2000" baseline="0">
                <a:solidFill>
                  <a:schemeClr val="tx1">
                    <a:lumMod val="65000"/>
                    <a:lumOff val="35000"/>
                  </a:schemeClr>
                </a:solidFill>
              </a:defRPr>
            </a:lvl1pPr>
          </a:lstStyle>
          <a:p>
            <a:endParaRPr lang="en-US" dirty="0"/>
          </a:p>
        </p:txBody>
      </p:sp>
      <p:sp>
        <p:nvSpPr>
          <p:cNvPr id="14" name="Content Placeholder 3"/>
          <p:cNvSpPr>
            <a:spLocks noGrp="1"/>
          </p:cNvSpPr>
          <p:nvPr>
            <p:ph sz="half" idx="2"/>
          </p:nvPr>
        </p:nvSpPr>
        <p:spPr>
          <a:xfrm>
            <a:off x="457200" y="2174875"/>
            <a:ext cx="4040188" cy="3951288"/>
          </a:xfrm>
          <a:prstGeom prst="rect">
            <a:avLst/>
          </a:prstGeom>
        </p:spPr>
        <p:txBody>
          <a:bodyPr/>
          <a:lstStyle>
            <a:lvl1pPr>
              <a:defRPr sz="2000" baseline="0">
                <a:solidFill>
                  <a:schemeClr val="tx1">
                    <a:lumMod val="65000"/>
                    <a:lumOff val="35000"/>
                  </a:schemeClr>
                </a:solidFill>
              </a:defRPr>
            </a:lvl1pPr>
          </a:lstStyle>
          <a:p>
            <a:endParaRPr lang="en-US" dirty="0"/>
          </a:p>
        </p:txBody>
      </p:sp>
      <p:sp>
        <p:nvSpPr>
          <p:cNvPr id="16" name="Text Placeholder 4"/>
          <p:cNvSpPr>
            <a:spLocks noGrp="1"/>
          </p:cNvSpPr>
          <p:nvPr>
            <p:ph type="body" sz="quarter" idx="3"/>
          </p:nvPr>
        </p:nvSpPr>
        <p:spPr>
          <a:xfrm>
            <a:off x="4645025" y="1535113"/>
            <a:ext cx="4041775" cy="639762"/>
          </a:xfrm>
          <a:prstGeom prst="rect">
            <a:avLst/>
          </a:prstGeom>
        </p:spPr>
        <p:txBody>
          <a:bodyPr/>
          <a:lstStyle>
            <a:lvl1pPr>
              <a:defRPr sz="2000" baseline="0">
                <a:solidFill>
                  <a:schemeClr val="tx1">
                    <a:lumMod val="65000"/>
                    <a:lumOff val="35000"/>
                  </a:schemeClr>
                </a:solidFill>
              </a:defRPr>
            </a:lvl1pPr>
          </a:lstStyle>
          <a:p>
            <a:endParaRPr lang="en-US" dirty="0"/>
          </a:p>
        </p:txBody>
      </p:sp>
      <p:sp>
        <p:nvSpPr>
          <p:cNvPr id="17" name="Content Placeholder 5"/>
          <p:cNvSpPr>
            <a:spLocks noGrp="1"/>
          </p:cNvSpPr>
          <p:nvPr>
            <p:ph sz="quarter" idx="4"/>
          </p:nvPr>
        </p:nvSpPr>
        <p:spPr>
          <a:xfrm>
            <a:off x="4645025" y="2174875"/>
            <a:ext cx="4041775" cy="3951288"/>
          </a:xfrm>
          <a:prstGeom prst="rect">
            <a:avLst/>
          </a:prstGeom>
        </p:spPr>
        <p:txBody>
          <a:bodyPr/>
          <a:lstStyle>
            <a:lvl1pPr>
              <a:defRPr sz="2000" baseline="0">
                <a:solidFill>
                  <a:schemeClr val="tx1">
                    <a:lumMod val="65000"/>
                    <a:lumOff val="35000"/>
                  </a:schemeClr>
                </a:solidFill>
              </a:defRPr>
            </a:lvl1pPr>
          </a:lstStyle>
          <a:p>
            <a:endParaRPr lang="en-US" dirty="0"/>
          </a:p>
        </p:txBody>
      </p:sp>
    </p:spTree>
    <p:extLst>
      <p:ext uri="{BB962C8B-B14F-4D97-AF65-F5344CB8AC3E}">
        <p14:creationId xmlns:p14="http://schemas.microsoft.com/office/powerpoint/2010/main" val="2669402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 Caption on Top">
    <p:spTree>
      <p:nvGrpSpPr>
        <p:cNvPr id="1" name=""/>
        <p:cNvGrpSpPr/>
        <p:nvPr/>
      </p:nvGrpSpPr>
      <p:grpSpPr>
        <a:xfrm>
          <a:off x="0" y="0"/>
          <a:ext cx="0" cy="0"/>
          <a:chOff x="0" y="0"/>
          <a:chExt cx="0" cy="0"/>
        </a:xfrm>
      </p:grpSpPr>
      <p:cxnSp>
        <p:nvCxnSpPr>
          <p:cNvPr id="5" name="Straight Connector 4"/>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6"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9"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1"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2"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2"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
        <p:nvSpPr>
          <p:cNvPr id="10" name="Text Placeholder 3"/>
          <p:cNvSpPr>
            <a:spLocks noGrp="1"/>
          </p:cNvSpPr>
          <p:nvPr>
            <p:ph type="body" sz="half" idx="2"/>
          </p:nvPr>
        </p:nvSpPr>
        <p:spPr>
          <a:xfrm>
            <a:off x="763254" y="1196973"/>
            <a:ext cx="7543800" cy="11430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
        <p:nvSpPr>
          <p:cNvPr id="17" name="Content Placeholder 15"/>
          <p:cNvSpPr>
            <a:spLocks noGrp="1"/>
          </p:cNvSpPr>
          <p:nvPr>
            <p:ph sz="quarter" idx="10"/>
          </p:nvPr>
        </p:nvSpPr>
        <p:spPr>
          <a:xfrm>
            <a:off x="744204" y="2505075"/>
            <a:ext cx="7543800" cy="41148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105576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 Two Captions">
    <p:spTree>
      <p:nvGrpSpPr>
        <p:cNvPr id="1" name=""/>
        <p:cNvGrpSpPr/>
        <p:nvPr/>
      </p:nvGrpSpPr>
      <p:grpSpPr>
        <a:xfrm>
          <a:off x="0" y="0"/>
          <a:ext cx="0" cy="0"/>
          <a:chOff x="0" y="0"/>
          <a:chExt cx="0" cy="0"/>
        </a:xfrm>
      </p:grpSpPr>
      <p:cxnSp>
        <p:nvCxnSpPr>
          <p:cNvPr id="6" name="Straight Connector 5"/>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7"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11"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2"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13"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2"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
        <p:nvSpPr>
          <p:cNvPr id="10" name="Text Placeholder 3"/>
          <p:cNvSpPr>
            <a:spLocks noGrp="1"/>
          </p:cNvSpPr>
          <p:nvPr>
            <p:ph type="body" sz="half" idx="2"/>
          </p:nvPr>
        </p:nvSpPr>
        <p:spPr>
          <a:xfrm>
            <a:off x="763254" y="1196973"/>
            <a:ext cx="7543800" cy="631827"/>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
        <p:nvSpPr>
          <p:cNvPr id="17" name="Content Placeholder 15"/>
          <p:cNvSpPr>
            <a:spLocks noGrp="1"/>
          </p:cNvSpPr>
          <p:nvPr>
            <p:ph sz="quarter" idx="10"/>
          </p:nvPr>
        </p:nvSpPr>
        <p:spPr>
          <a:xfrm>
            <a:off x="744204" y="1981200"/>
            <a:ext cx="7543800" cy="39624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
        <p:nvSpPr>
          <p:cNvPr id="18" name="Text Placeholder 3"/>
          <p:cNvSpPr>
            <a:spLocks noGrp="1"/>
          </p:cNvSpPr>
          <p:nvPr>
            <p:ph type="body" sz="half" idx="11"/>
          </p:nvPr>
        </p:nvSpPr>
        <p:spPr>
          <a:xfrm>
            <a:off x="725154" y="6096000"/>
            <a:ext cx="7543800" cy="631827"/>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84303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lank ">
    <p:spTree>
      <p:nvGrpSpPr>
        <p:cNvPr id="1" name=""/>
        <p:cNvGrpSpPr/>
        <p:nvPr/>
      </p:nvGrpSpPr>
      <p:grpSpPr>
        <a:xfrm>
          <a:off x="0" y="0"/>
          <a:ext cx="0" cy="0"/>
          <a:chOff x="0" y="0"/>
          <a:chExt cx="0" cy="0"/>
        </a:xfrm>
      </p:grpSpPr>
      <p:cxnSp>
        <p:nvCxnSpPr>
          <p:cNvPr id="3" name="Straight Connector 2"/>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2" name="Title 1"/>
          <p:cNvSpPr>
            <a:spLocks noGrp="1"/>
          </p:cNvSpPr>
          <p:nvPr>
            <p:ph type="title"/>
          </p:nvPr>
        </p:nvSpPr>
        <p:spPr>
          <a:xfrm>
            <a:off x="459708" y="414325"/>
            <a:ext cx="8554162" cy="647698"/>
          </a:xfrm>
          <a:prstGeom prst="rect">
            <a:avLst/>
          </a:prstGeom>
        </p:spPr>
        <p:txBody>
          <a:bodyPr/>
          <a:lstStyle>
            <a:lvl1pPr algn="l">
              <a:defRPr sz="4000">
                <a:solidFill>
                  <a:srgbClr val="595959"/>
                </a:solidFill>
                <a:latin typeface="Arial"/>
                <a:cs typeface="Arial"/>
              </a:defRPr>
            </a:lvl1pPr>
          </a:lstStyle>
          <a:p>
            <a:r>
              <a:rPr lang="en-US" smtClean="0"/>
              <a:t>Click to edit Master title style</a:t>
            </a:r>
            <a:endParaRPr lang="en-US" dirty="0"/>
          </a:p>
        </p:txBody>
      </p:sp>
    </p:spTree>
    <p:extLst>
      <p:ext uri="{BB962C8B-B14F-4D97-AF65-F5344CB8AC3E}">
        <p14:creationId xmlns:p14="http://schemas.microsoft.com/office/powerpoint/2010/main" val="2537097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16" name="Content Placeholder 15"/>
          <p:cNvSpPr>
            <a:spLocks noGrp="1"/>
          </p:cNvSpPr>
          <p:nvPr>
            <p:ph sz="quarter" idx="10"/>
          </p:nvPr>
        </p:nvSpPr>
        <p:spPr>
          <a:xfrm>
            <a:off x="762000" y="609600"/>
            <a:ext cx="7543800" cy="41148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
        <p:nvSpPr>
          <p:cNvPr id="10" name="Text Placeholder 3"/>
          <p:cNvSpPr>
            <a:spLocks noGrp="1"/>
          </p:cNvSpPr>
          <p:nvPr>
            <p:ph type="body" sz="half" idx="2"/>
          </p:nvPr>
        </p:nvSpPr>
        <p:spPr>
          <a:xfrm>
            <a:off x="762000" y="5029200"/>
            <a:ext cx="7543800" cy="1143000"/>
          </a:xfrm>
          <a:prstGeom prst="rect">
            <a:avLst/>
          </a:prstGeom>
        </p:spPr>
        <p:txBody>
          <a:bodyPr/>
          <a:lstStyle>
            <a:lvl1pPr>
              <a:defRPr sz="2000" baseline="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3256195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3"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4"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
        <p:nvSpPr>
          <p:cNvPr id="5"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6"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7"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dirty="0">
                <a:latin typeface="+mn-lt"/>
                <a:cs typeface="+mn-cs"/>
              </a:rPr>
              <a:t>             </a:t>
            </a:r>
          </a:p>
        </p:txBody>
      </p:sp>
    </p:spTree>
    <p:extLst>
      <p:ext uri="{BB962C8B-B14F-4D97-AF65-F5344CB8AC3E}">
        <p14:creationId xmlns:p14="http://schemas.microsoft.com/office/powerpoint/2010/main" val="3457441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DB25508-DA3B-4757-9900-C1971021C358}"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Arial" panose="020B0604020202020204" pitchFamily="34" charset="0"/>
        </a:defRPr>
      </a:lvl2pPr>
      <a:lvl3pPr algn="ctr" defTabSz="457200" rtl="0" fontAlgn="base">
        <a:spcBef>
          <a:spcPct val="0"/>
        </a:spcBef>
        <a:spcAft>
          <a:spcPct val="0"/>
        </a:spcAft>
        <a:defRPr sz="4400">
          <a:solidFill>
            <a:schemeClr val="tx1"/>
          </a:solidFill>
          <a:latin typeface="Arial" panose="020B0604020202020204" pitchFamily="34" charset="0"/>
        </a:defRPr>
      </a:lvl3pPr>
      <a:lvl4pPr algn="ctr" defTabSz="457200" rtl="0" fontAlgn="base">
        <a:spcBef>
          <a:spcPct val="0"/>
        </a:spcBef>
        <a:spcAft>
          <a:spcPct val="0"/>
        </a:spcAft>
        <a:defRPr sz="4400">
          <a:solidFill>
            <a:schemeClr val="tx1"/>
          </a:solidFill>
          <a:latin typeface="Arial" panose="020B0604020202020204" pitchFamily="34" charset="0"/>
        </a:defRPr>
      </a:lvl4pPr>
      <a:lvl5pPr algn="ctr" defTabSz="457200" rtl="0" fontAlgn="base">
        <a:spcBef>
          <a:spcPct val="0"/>
        </a:spcBef>
        <a:spcAft>
          <a:spcPct val="0"/>
        </a:spcAft>
        <a:defRPr sz="4400">
          <a:solidFill>
            <a:schemeClr val="tx1"/>
          </a:solidFill>
          <a:latin typeface="Arial" panose="020B0604020202020204" pitchFamily="34" charset="0"/>
        </a:defRPr>
      </a:lvl5pPr>
      <a:lvl6pPr marL="457200" algn="ctr" defTabSz="457200" rtl="0" fontAlgn="base">
        <a:spcBef>
          <a:spcPct val="0"/>
        </a:spcBef>
        <a:spcAft>
          <a:spcPct val="0"/>
        </a:spcAft>
        <a:defRPr sz="4400">
          <a:solidFill>
            <a:schemeClr val="tx1"/>
          </a:solidFill>
          <a:latin typeface="Arial" panose="020B0604020202020204" pitchFamily="34" charset="0"/>
        </a:defRPr>
      </a:lvl6pPr>
      <a:lvl7pPr marL="914400" algn="ctr" defTabSz="457200" rtl="0" fontAlgn="base">
        <a:spcBef>
          <a:spcPct val="0"/>
        </a:spcBef>
        <a:spcAft>
          <a:spcPct val="0"/>
        </a:spcAft>
        <a:defRPr sz="4400">
          <a:solidFill>
            <a:schemeClr val="tx1"/>
          </a:solidFill>
          <a:latin typeface="Arial" panose="020B0604020202020204" pitchFamily="34" charset="0"/>
        </a:defRPr>
      </a:lvl7pPr>
      <a:lvl8pPr marL="1371600" algn="ctr" defTabSz="457200" rtl="0" fontAlgn="base">
        <a:spcBef>
          <a:spcPct val="0"/>
        </a:spcBef>
        <a:spcAft>
          <a:spcPct val="0"/>
        </a:spcAft>
        <a:defRPr sz="4400">
          <a:solidFill>
            <a:schemeClr val="tx1"/>
          </a:solidFill>
          <a:latin typeface="Arial" panose="020B0604020202020204" pitchFamily="34" charset="0"/>
        </a:defRPr>
      </a:lvl8pPr>
      <a:lvl9pPr marL="1828800" algn="ctr" defTabSz="457200"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fafsa4caster.ed.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tudentaid.ed.gov/types/grants-scholarships/finding-scholarships#how-do-i-find-scholarship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fafsa.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pin.ed.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udentaid.ed.gov/resources#fafsa-documen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tudentaid.ed.gov/resources#workshee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fafsa.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tudentaid.ed.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4"/>
          <p:cNvSpPr>
            <a:spLocks noGrp="1"/>
          </p:cNvSpPr>
          <p:nvPr>
            <p:ph type="title"/>
          </p:nvPr>
        </p:nvSpPr>
        <p:spPr bwMode="auto">
          <a:xfrm>
            <a:off x="381000" y="2138363"/>
            <a:ext cx="8229600" cy="738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dirty="0" smtClean="0">
                <a:latin typeface="Arial" panose="020B0604020202020204" pitchFamily="34" charset="0"/>
                <a:cs typeface="Arial" panose="020B0604020202020204" pitchFamily="34" charset="0"/>
              </a:rPr>
              <a:t>Finding Money for College</a:t>
            </a:r>
          </a:p>
        </p:txBody>
      </p:sp>
      <p:sp>
        <p:nvSpPr>
          <p:cNvPr id="13315" name="Subtitle 5"/>
          <p:cNvSpPr>
            <a:spLocks noGrp="1"/>
          </p:cNvSpPr>
          <p:nvPr>
            <p:ph type="subTitle" idx="1"/>
          </p:nvPr>
        </p:nvSpPr>
        <p:spPr bwMode="auto">
          <a:xfrm>
            <a:off x="409575" y="2800350"/>
            <a:ext cx="8426450" cy="704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dirty="0" smtClean="0">
                <a:latin typeface="Arial" panose="020B0604020202020204" pitchFamily="34" charset="0"/>
                <a:cs typeface="Arial" panose="020B0604020202020204" pitchFamily="34" charset="0"/>
              </a:rPr>
              <a:t>Basics of Financial Aid and the FAFSA</a:t>
            </a:r>
          </a:p>
        </p:txBody>
      </p:sp>
      <p:sp>
        <p:nvSpPr>
          <p:cNvPr id="13316" name="Content Placeholder 6"/>
          <p:cNvSpPr>
            <a:spLocks noGrp="1"/>
          </p:cNvSpPr>
          <p:nvPr>
            <p:ph sz="quarter" idx="11"/>
          </p:nvPr>
        </p:nvSpPr>
        <p:spPr bwMode="auto">
          <a:xfrm>
            <a:off x="533400" y="5340350"/>
            <a:ext cx="7021513" cy="596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dirty="0" smtClean="0">
                <a:latin typeface="Arial" panose="020B0604020202020204" pitchFamily="34" charset="0"/>
                <a:cs typeface="Arial" panose="020B0604020202020204" pitchFamily="34" charset="0"/>
              </a:rPr>
              <a:t>Susan Bryant</a:t>
            </a:r>
          </a:p>
          <a:p>
            <a:r>
              <a:rPr lang="en-US" altLang="en-US" dirty="0" smtClean="0">
                <a:latin typeface="Arial" panose="020B0604020202020204" pitchFamily="34" charset="0"/>
                <a:cs typeface="Arial" panose="020B0604020202020204" pitchFamily="34" charset="0"/>
              </a:rPr>
              <a:t>Financial Aid Officer</a:t>
            </a:r>
          </a:p>
          <a:p>
            <a:r>
              <a:rPr lang="en-US" altLang="en-US" dirty="0" smtClean="0">
                <a:latin typeface="Arial" panose="020B0604020202020204" pitchFamily="34" charset="0"/>
                <a:cs typeface="Arial" panose="020B0604020202020204" pitchFamily="34" charset="0"/>
              </a:rPr>
              <a:t>Chattahoochee Valley Community College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lstStyle/>
          <a:p>
            <a:pPr fontAlgn="auto">
              <a:spcAft>
                <a:spcPts val="0"/>
              </a:spcAft>
              <a:defRPr/>
            </a:pPr>
            <a:r>
              <a:rPr lang="en-US" dirty="0" smtClean="0"/>
              <a:t>We will talk about:</a:t>
            </a:r>
            <a:endParaRPr lang="en-US" dirty="0"/>
          </a:p>
        </p:txBody>
      </p:sp>
      <p:sp>
        <p:nvSpPr>
          <p:cNvPr id="14339"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latin typeface="Arial" panose="020B0604020202020204" pitchFamily="34" charset="0"/>
                <a:cs typeface="Arial" panose="020B0604020202020204" pitchFamily="34" charset="0"/>
              </a:rPr>
              <a:t>Federal student aid</a:t>
            </a:r>
          </a:p>
          <a:p>
            <a:r>
              <a:rPr lang="en-US" altLang="en-US" sz="2800" dirty="0" smtClean="0">
                <a:latin typeface="Arial" panose="020B0604020202020204" pitchFamily="34" charset="0"/>
                <a:cs typeface="Arial" panose="020B0604020202020204" pitchFamily="34" charset="0"/>
              </a:rPr>
              <a:t>State student aid</a:t>
            </a:r>
          </a:p>
          <a:p>
            <a:r>
              <a:rPr lang="en-US" altLang="en-US" sz="2800" dirty="0" smtClean="0">
                <a:latin typeface="Arial" panose="020B0604020202020204" pitchFamily="34" charset="0"/>
                <a:cs typeface="Arial" panose="020B0604020202020204" pitchFamily="34" charset="0"/>
              </a:rPr>
              <a:t>Student aid from colleges</a:t>
            </a:r>
          </a:p>
          <a:p>
            <a:r>
              <a:rPr lang="en-US" altLang="en-US" sz="2800" dirty="0" smtClean="0">
                <a:latin typeface="Arial" panose="020B0604020202020204" pitchFamily="34" charset="0"/>
                <a:cs typeface="Arial" panose="020B0604020202020204" pitchFamily="34" charset="0"/>
              </a:rPr>
              <a:t>Scholarships from other sources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lstStyle/>
          <a:p>
            <a:pPr fontAlgn="auto">
              <a:spcAft>
                <a:spcPts val="0"/>
              </a:spcAft>
              <a:defRPr/>
            </a:pPr>
            <a:r>
              <a:rPr lang="en-US" dirty="0" smtClean="0"/>
              <a:t>We will answer:</a:t>
            </a:r>
            <a:endParaRPr lang="en-US" dirty="0"/>
          </a:p>
        </p:txBody>
      </p:sp>
      <p:sp>
        <p:nvSpPr>
          <p:cNvPr id="15363"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latin typeface="Arial" panose="020B0604020202020204" pitchFamily="34" charset="0"/>
                <a:cs typeface="Arial" panose="020B0604020202020204" pitchFamily="34" charset="0"/>
              </a:rPr>
              <a:t>What is financial aid?</a:t>
            </a:r>
          </a:p>
          <a:p>
            <a:r>
              <a:rPr lang="en-US" altLang="en-US" sz="2800" dirty="0" smtClean="0">
                <a:latin typeface="Arial" panose="020B0604020202020204" pitchFamily="34" charset="0"/>
                <a:cs typeface="Arial" panose="020B0604020202020204" pitchFamily="34" charset="0"/>
              </a:rPr>
              <a:t>Who can get it?</a:t>
            </a:r>
          </a:p>
          <a:p>
            <a:r>
              <a:rPr lang="en-US" altLang="en-US" sz="2800" dirty="0" smtClean="0">
                <a:latin typeface="Arial" panose="020B0604020202020204" pitchFamily="34" charset="0"/>
                <a:cs typeface="Arial" panose="020B0604020202020204" pitchFamily="34" charset="0"/>
              </a:rPr>
              <a:t>How much can I get?</a:t>
            </a:r>
          </a:p>
          <a:p>
            <a:r>
              <a:rPr lang="en-US" altLang="en-US" sz="2800" dirty="0" smtClean="0">
                <a:latin typeface="Arial" panose="020B0604020202020204" pitchFamily="34" charset="0"/>
                <a:cs typeface="Arial" panose="020B0604020202020204" pitchFamily="34" charset="0"/>
              </a:rPr>
              <a:t>How do I apply?</a:t>
            </a:r>
          </a:p>
          <a:p>
            <a:r>
              <a:rPr lang="en-US" altLang="en-US" sz="2800" dirty="0" smtClean="0">
                <a:latin typeface="Arial" panose="020B0604020202020204" pitchFamily="34" charset="0"/>
                <a:cs typeface="Arial" panose="020B0604020202020204" pitchFamily="34" charset="0"/>
              </a:rPr>
              <a:t>What happens next?</a:t>
            </a:r>
          </a:p>
          <a:p>
            <a:r>
              <a:rPr lang="en-US" altLang="en-US" sz="2800" dirty="0" smtClean="0">
                <a:latin typeface="Arial" panose="020B0604020202020204" pitchFamily="34" charset="0"/>
                <a:cs typeface="Arial" panose="020B0604020202020204" pitchFamily="34" charset="0"/>
              </a:rPr>
              <a:t>Where can I get more info?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lstStyle/>
          <a:p>
            <a:pPr fontAlgn="auto">
              <a:spcAft>
                <a:spcPts val="0"/>
              </a:spcAft>
              <a:defRPr/>
            </a:pPr>
            <a:r>
              <a:rPr lang="en-US" dirty="0" smtClean="0"/>
              <a:t>What is financial aid?</a:t>
            </a:r>
            <a:endParaRPr lang="en-US" dirty="0"/>
          </a:p>
        </p:txBody>
      </p:sp>
      <p:sp>
        <p:nvSpPr>
          <p:cNvPr id="16387"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latin typeface="Arial" panose="020B0604020202020204" pitchFamily="34" charset="0"/>
                <a:cs typeface="Arial" panose="020B0604020202020204" pitchFamily="34" charset="0"/>
              </a:rPr>
              <a:t>Money to pay for college or career school</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Grants</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Loans</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Work-study</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Scholarships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lstStyle/>
          <a:p>
            <a:pPr fontAlgn="auto">
              <a:spcAft>
                <a:spcPts val="0"/>
              </a:spcAft>
              <a:defRPr/>
            </a:pPr>
            <a:r>
              <a:rPr lang="en-US" dirty="0" smtClean="0"/>
              <a:t>Who can get federal student aid?</a:t>
            </a:r>
            <a:endParaRPr lang="en-US" dirty="0"/>
          </a:p>
        </p:txBody>
      </p:sp>
      <p:sp>
        <p:nvSpPr>
          <p:cNvPr id="3" name="Content Placeholder 2"/>
          <p:cNvSpPr>
            <a:spLocks noGrp="1"/>
          </p:cNvSpPr>
          <p:nvPr>
            <p:ph idx="1"/>
          </p:nvPr>
        </p:nvSpPr>
        <p:spPr/>
        <p:txBody>
          <a:bodyPr/>
          <a:lstStyle/>
          <a:p>
            <a:pPr fontAlgn="auto">
              <a:spcAft>
                <a:spcPts val="0"/>
              </a:spcAft>
              <a:buFont typeface="Arial"/>
              <a:buChar char="•"/>
              <a:defRPr/>
            </a:pPr>
            <a:r>
              <a:rPr lang="en-US" sz="2800" dirty="0" smtClean="0"/>
              <a:t>U.S. citizen or permanent resident</a:t>
            </a:r>
          </a:p>
          <a:p>
            <a:pPr fontAlgn="auto">
              <a:spcAft>
                <a:spcPts val="0"/>
              </a:spcAft>
              <a:buFont typeface="Arial"/>
              <a:buChar char="•"/>
              <a:defRPr/>
            </a:pPr>
            <a:r>
              <a:rPr lang="en-US" sz="2800" dirty="0" smtClean="0"/>
              <a:t>High school graduate/GED holder</a:t>
            </a:r>
          </a:p>
          <a:p>
            <a:pPr fontAlgn="auto">
              <a:spcAft>
                <a:spcPts val="0"/>
              </a:spcAft>
              <a:buFont typeface="Arial"/>
              <a:buChar char="•"/>
              <a:defRPr/>
            </a:pPr>
            <a:r>
              <a:rPr lang="en-US" sz="2800" dirty="0" smtClean="0"/>
              <a:t>Eligible degree/certificate program</a:t>
            </a:r>
          </a:p>
          <a:p>
            <a:pPr fontAlgn="auto">
              <a:spcAft>
                <a:spcPts val="0"/>
              </a:spcAft>
              <a:buFont typeface="Arial"/>
              <a:buChar char="•"/>
              <a:defRPr/>
            </a:pPr>
            <a:r>
              <a:rPr lang="en-US" sz="2800" dirty="0" smtClean="0"/>
              <a:t>Valid Social Security number</a:t>
            </a:r>
          </a:p>
          <a:p>
            <a:pPr fontAlgn="auto">
              <a:spcAft>
                <a:spcPts val="0"/>
              </a:spcAft>
              <a:buFont typeface="Arial"/>
              <a:buChar char="•"/>
              <a:defRPr/>
            </a:pPr>
            <a:r>
              <a:rPr lang="en-US" sz="2800" dirty="0" smtClean="0"/>
              <a:t>Males registered for Selective Service</a:t>
            </a:r>
          </a:p>
          <a:p>
            <a:pPr fontAlgn="auto">
              <a:spcAft>
                <a:spcPts val="0"/>
              </a:spcAft>
              <a:buFont typeface="Arial"/>
              <a:buChar char="•"/>
              <a:defRPr/>
            </a:pPr>
            <a:r>
              <a:rPr lang="en-US" sz="2800" dirty="0" smtClean="0"/>
              <a:t>Satisfactory academic progress in college/career school</a:t>
            </a:r>
          </a:p>
          <a:p>
            <a:pPr marL="0" indent="0" fontAlgn="auto">
              <a:spcAft>
                <a:spcPts val="0"/>
              </a:spcAft>
              <a:buFont typeface="Arial"/>
              <a:buNone/>
              <a:defRPr/>
            </a:pP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much federal student aid can I get?</a:t>
            </a:r>
            <a:endParaRPr lang="en-US" dirty="0"/>
          </a:p>
        </p:txBody>
      </p:sp>
      <p:sp>
        <p:nvSpPr>
          <p:cNvPr id="3" name="Content Placeholder 2"/>
          <p:cNvSpPr>
            <a:spLocks noGrp="1"/>
          </p:cNvSpPr>
          <p:nvPr>
            <p:ph idx="1"/>
          </p:nvPr>
        </p:nvSpPr>
        <p:spPr/>
        <p:txBody>
          <a:bodyPr/>
          <a:lstStyle/>
          <a:p>
            <a:pPr marL="0" indent="0" fontAlgn="auto">
              <a:spcAft>
                <a:spcPts val="0"/>
              </a:spcAft>
              <a:buFont typeface="Arial"/>
              <a:buNone/>
              <a:defRPr/>
            </a:pPr>
            <a:r>
              <a:rPr lang="en-US" sz="2800" dirty="0" smtClean="0"/>
              <a:t>In general, depends on your financial need.</a:t>
            </a:r>
          </a:p>
          <a:p>
            <a:pPr fontAlgn="auto">
              <a:spcAft>
                <a:spcPts val="0"/>
              </a:spcAft>
              <a:buFont typeface="Arial"/>
              <a:buChar char="•"/>
              <a:defRPr/>
            </a:pPr>
            <a:r>
              <a:rPr lang="en-US" sz="2800" dirty="0" smtClean="0"/>
              <a:t>Financial need determined by Expected Family Contribution (EFC) and cost of attendance (COA)</a:t>
            </a:r>
          </a:p>
          <a:p>
            <a:pPr fontAlgn="auto">
              <a:spcAft>
                <a:spcPts val="0"/>
              </a:spcAft>
              <a:buFont typeface="Arial"/>
              <a:buChar char="•"/>
              <a:defRPr/>
            </a:pPr>
            <a:r>
              <a:rPr lang="en-US" sz="2800" dirty="0" smtClean="0"/>
              <a:t>EFC comes from what you report on FAFSA</a:t>
            </a:r>
          </a:p>
          <a:p>
            <a:pPr fontAlgn="auto">
              <a:spcAft>
                <a:spcPts val="0"/>
              </a:spcAft>
              <a:buFont typeface="Arial"/>
              <a:buChar char="•"/>
              <a:defRPr/>
            </a:pPr>
            <a:r>
              <a:rPr lang="en-US" sz="2800" dirty="0" smtClean="0"/>
              <a:t>COA is tuition, fees, room and board, transportation, etc.</a:t>
            </a:r>
          </a:p>
          <a:p>
            <a:pPr marL="0" indent="0" fontAlgn="auto">
              <a:spcAft>
                <a:spcPts val="0"/>
              </a:spcAft>
              <a:buFont typeface="Arial"/>
              <a:buNone/>
              <a:defRPr/>
            </a:pPr>
            <a:endParaRPr lang="en-US" sz="2800" dirty="0" smtClean="0"/>
          </a:p>
          <a:p>
            <a:pPr marL="0" indent="0" algn="ctr" fontAlgn="auto">
              <a:spcAft>
                <a:spcPts val="0"/>
              </a:spcAft>
              <a:buFont typeface="Arial"/>
              <a:buNone/>
              <a:defRPr/>
            </a:pPr>
            <a:r>
              <a:rPr lang="en-US" sz="2800" dirty="0" smtClean="0"/>
              <a:t>COA – EFC = financial need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Attendance (COA)</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828800"/>
            <a:ext cx="3923809" cy="3936508"/>
          </a:xfrm>
          <a:prstGeom prst="rect">
            <a:avLst/>
          </a:prstGeom>
        </p:spPr>
      </p:pic>
      <p:sp>
        <p:nvSpPr>
          <p:cNvPr id="5" name="TextBox 4"/>
          <p:cNvSpPr txBox="1"/>
          <p:nvPr/>
        </p:nvSpPr>
        <p:spPr>
          <a:xfrm>
            <a:off x="533400" y="1335052"/>
            <a:ext cx="1828800" cy="2677656"/>
          </a:xfrm>
          <a:prstGeom prst="rect">
            <a:avLst/>
          </a:prstGeom>
          <a:noFill/>
        </p:spPr>
        <p:txBody>
          <a:bodyPr wrap="square" rtlCol="0">
            <a:spAutoFit/>
          </a:bodyPr>
          <a:lstStyle/>
          <a:p>
            <a:r>
              <a:rPr lang="en-US" sz="2800" dirty="0" smtClean="0"/>
              <a:t>Tuition and fees</a:t>
            </a:r>
          </a:p>
          <a:p>
            <a:r>
              <a:rPr lang="en-US" sz="2800" dirty="0" smtClean="0"/>
              <a:t>make up about one third of COA</a:t>
            </a:r>
            <a:endParaRPr lang="en-US" sz="2800" dirty="0"/>
          </a:p>
        </p:txBody>
      </p:sp>
      <p:sp>
        <p:nvSpPr>
          <p:cNvPr id="6" name="TextBox 5"/>
          <p:cNvSpPr txBox="1"/>
          <p:nvPr/>
        </p:nvSpPr>
        <p:spPr>
          <a:xfrm>
            <a:off x="6057409" y="3581400"/>
            <a:ext cx="2956461"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Books and supplies</a:t>
            </a:r>
          </a:p>
          <a:p>
            <a:pPr marL="285750" indent="-285750">
              <a:buFont typeface="Arial" panose="020B0604020202020204" pitchFamily="34" charset="0"/>
              <a:buChar char="•"/>
            </a:pPr>
            <a:r>
              <a:rPr lang="en-US" sz="2800" dirty="0" smtClean="0"/>
              <a:t>Room and board</a:t>
            </a:r>
          </a:p>
          <a:p>
            <a:pPr marL="285750" indent="-285750">
              <a:buFont typeface="Arial" panose="020B0604020202020204" pitchFamily="34" charset="0"/>
              <a:buChar char="•"/>
            </a:pPr>
            <a:r>
              <a:rPr lang="en-US" sz="2800" dirty="0" smtClean="0"/>
              <a:t>Miscellaneous</a:t>
            </a:r>
          </a:p>
          <a:p>
            <a:pPr marL="285750" indent="-285750">
              <a:buFont typeface="Arial" panose="020B0604020202020204" pitchFamily="34" charset="0"/>
              <a:buChar char="•"/>
            </a:pPr>
            <a:r>
              <a:rPr lang="en-US" sz="2800" dirty="0" smtClean="0"/>
              <a:t>Transportation</a:t>
            </a:r>
            <a:endParaRPr lang="en-US" sz="2800" dirty="0"/>
          </a:p>
        </p:txBody>
      </p:sp>
    </p:spTree>
    <p:extLst>
      <p:ext uri="{BB962C8B-B14F-4D97-AF65-F5344CB8AC3E}">
        <p14:creationId xmlns:p14="http://schemas.microsoft.com/office/powerpoint/2010/main" val="1392678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much federal student aid can I get?</a:t>
            </a:r>
            <a:endParaRPr lang="en-US" dirty="0"/>
          </a:p>
        </p:txBody>
      </p:sp>
      <p:sp>
        <p:nvSpPr>
          <p:cNvPr id="3" name="Content Placeholder 2"/>
          <p:cNvSpPr>
            <a:spLocks noGrp="1"/>
          </p:cNvSpPr>
          <p:nvPr>
            <p:ph idx="1"/>
          </p:nvPr>
        </p:nvSpPr>
        <p:spPr>
          <a:xfrm>
            <a:off x="501650" y="1143000"/>
            <a:ext cx="8229600" cy="4297363"/>
          </a:xfrm>
        </p:spPr>
        <p:txBody>
          <a:bodyPr/>
          <a:lstStyle/>
          <a:p>
            <a:pPr marL="0" indent="0" fontAlgn="auto">
              <a:spcAft>
                <a:spcPts val="0"/>
              </a:spcAft>
              <a:buFont typeface="Arial"/>
              <a:buNone/>
              <a:defRPr/>
            </a:pPr>
            <a:r>
              <a:rPr lang="en-US" sz="2800" dirty="0" smtClean="0"/>
              <a:t>Basic amounts-dependent freshman in 2015-16:</a:t>
            </a:r>
          </a:p>
          <a:p>
            <a:pPr fontAlgn="auto">
              <a:spcAft>
                <a:spcPts val="0"/>
              </a:spcAft>
              <a:buFont typeface="Arial"/>
              <a:buChar char="•"/>
              <a:defRPr/>
            </a:pPr>
            <a:r>
              <a:rPr lang="en-US" sz="2800" dirty="0" smtClean="0"/>
              <a:t>Federal Pell Grant: $290-$5775</a:t>
            </a:r>
          </a:p>
          <a:p>
            <a:pPr fontAlgn="auto">
              <a:spcAft>
                <a:spcPts val="0"/>
              </a:spcAft>
              <a:buFont typeface="Arial"/>
              <a:buChar char="•"/>
              <a:defRPr/>
            </a:pPr>
            <a:r>
              <a:rPr lang="en-US" sz="2800" dirty="0" smtClean="0"/>
              <a:t>Direct Subsidized and Unsubsidized Loans: $5,500 total</a:t>
            </a:r>
          </a:p>
          <a:p>
            <a:pPr fontAlgn="auto">
              <a:spcAft>
                <a:spcPts val="0"/>
              </a:spcAft>
              <a:buFont typeface="Arial"/>
              <a:buChar char="•"/>
              <a:defRPr/>
            </a:pPr>
            <a:r>
              <a:rPr lang="en-US" sz="2800" dirty="0" smtClean="0"/>
              <a:t>Federal Work-Study: depends on funds available at school</a:t>
            </a:r>
          </a:p>
          <a:p>
            <a:pPr fontAlgn="auto">
              <a:spcAft>
                <a:spcPts val="0"/>
              </a:spcAft>
              <a:buFont typeface="Arial"/>
              <a:buChar char="•"/>
              <a:defRPr/>
            </a:pPr>
            <a:r>
              <a:rPr lang="en-US" sz="2800" dirty="0" smtClean="0"/>
              <a:t>Direct PLUS Loan (for parents): COA minus other aid received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grant, scholarship, resources</a:t>
            </a:r>
            <a:endParaRPr lang="en-US" dirty="0"/>
          </a:p>
        </p:txBody>
      </p:sp>
      <p:sp>
        <p:nvSpPr>
          <p:cNvPr id="3" name="Content Placeholder 2"/>
          <p:cNvSpPr>
            <a:spLocks noGrp="1"/>
          </p:cNvSpPr>
          <p:nvPr>
            <p:ph idx="1"/>
          </p:nvPr>
        </p:nvSpPr>
        <p:spPr/>
        <p:txBody>
          <a:bodyPr/>
          <a:lstStyle/>
          <a:p>
            <a:r>
              <a:rPr lang="en-US" sz="2800" dirty="0" smtClean="0"/>
              <a:t>Supplemental Educational Opportunity Grant $300-$1000 LIMITED</a:t>
            </a:r>
          </a:p>
          <a:p>
            <a:r>
              <a:rPr lang="en-US" sz="2800" dirty="0" smtClean="0"/>
              <a:t>Alabama Student Assistance Program (also grant) $300-$1000 LIMITED</a:t>
            </a:r>
          </a:p>
          <a:p>
            <a:r>
              <a:rPr lang="en-US" sz="2800" dirty="0" smtClean="0"/>
              <a:t>Academics, music, athletics, technical scholarships</a:t>
            </a:r>
          </a:p>
          <a:p>
            <a:r>
              <a:rPr lang="en-US" sz="2800" dirty="0" smtClean="0"/>
              <a:t>Clubs, organizations or church</a:t>
            </a:r>
          </a:p>
          <a:p>
            <a:r>
              <a:rPr lang="en-US" sz="2800" dirty="0" smtClean="0"/>
              <a:t>Business or workplace</a:t>
            </a:r>
          </a:p>
          <a:p>
            <a:r>
              <a:rPr lang="en-US" sz="2800" dirty="0" smtClean="0"/>
              <a:t>Dependent of military-VA benefits</a:t>
            </a:r>
            <a:endParaRPr lang="en-US" sz="2800" dirty="0"/>
          </a:p>
        </p:txBody>
      </p:sp>
    </p:spTree>
    <p:extLst>
      <p:ext uri="{BB962C8B-B14F-4D97-AF65-F5344CB8AC3E}">
        <p14:creationId xmlns:p14="http://schemas.microsoft.com/office/powerpoint/2010/main" val="2678555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much federal student aid can I get?</a:t>
            </a:r>
            <a:endParaRPr lang="en-US" dirty="0"/>
          </a:p>
        </p:txBody>
      </p:sp>
      <p:sp>
        <p:nvSpPr>
          <p:cNvPr id="3" name="Content Placeholder 2"/>
          <p:cNvSpPr>
            <a:spLocks noGrp="1"/>
          </p:cNvSpPr>
          <p:nvPr>
            <p:ph idx="1"/>
          </p:nvPr>
        </p:nvSpPr>
        <p:spPr/>
        <p:txBody>
          <a:bodyPr/>
          <a:lstStyle/>
          <a:p>
            <a:pPr marL="0" indent="0" fontAlgn="auto">
              <a:spcAft>
                <a:spcPts val="0"/>
              </a:spcAft>
              <a:buFont typeface="Arial"/>
              <a:buNone/>
              <a:defRPr/>
            </a:pPr>
            <a:r>
              <a:rPr lang="en-US" sz="2800" dirty="0" smtClean="0"/>
              <a:t>For early estimate, use </a:t>
            </a:r>
            <a:r>
              <a:rPr lang="en-US" sz="2800" i="1" dirty="0" smtClean="0"/>
              <a:t>FAFSA4caster</a:t>
            </a:r>
            <a:r>
              <a:rPr lang="en-US" sz="2800" dirty="0" smtClean="0"/>
              <a:t>:</a:t>
            </a:r>
          </a:p>
          <a:p>
            <a:pPr fontAlgn="auto">
              <a:spcAft>
                <a:spcPts val="0"/>
              </a:spcAft>
              <a:buFont typeface="Arial"/>
              <a:buChar char="•"/>
              <a:defRPr/>
            </a:pPr>
            <a:r>
              <a:rPr lang="en-US" sz="2800" dirty="0" smtClean="0"/>
              <a:t>Go to </a:t>
            </a:r>
            <a:r>
              <a:rPr lang="en-US" sz="2800" dirty="0" smtClean="0">
                <a:hlinkClick r:id="rId3"/>
              </a:rPr>
              <a:t>www.fafsa4caster.ed.gov</a:t>
            </a:r>
            <a:r>
              <a:rPr lang="en-US" sz="2800" dirty="0" smtClean="0"/>
              <a:t> </a:t>
            </a:r>
          </a:p>
          <a:p>
            <a:pPr fontAlgn="auto">
              <a:spcAft>
                <a:spcPts val="0"/>
              </a:spcAft>
              <a:buFont typeface="Arial"/>
              <a:buChar char="•"/>
              <a:defRPr/>
            </a:pPr>
            <a:r>
              <a:rPr lang="en-US" sz="2800" dirty="0" smtClean="0"/>
              <a:t>Enter some financial information</a:t>
            </a:r>
          </a:p>
          <a:p>
            <a:pPr fontAlgn="auto">
              <a:spcAft>
                <a:spcPts val="0"/>
              </a:spcAft>
              <a:buFont typeface="Arial"/>
              <a:buChar char="•"/>
              <a:defRPr/>
            </a:pPr>
            <a:r>
              <a:rPr lang="en-US" sz="2800" dirty="0" smtClean="0"/>
              <a:t>Get an estimate</a:t>
            </a:r>
          </a:p>
          <a:p>
            <a:pPr marL="0" indent="0" fontAlgn="auto">
              <a:spcAft>
                <a:spcPts val="0"/>
              </a:spcAft>
              <a:buNone/>
              <a:defRPr/>
            </a:pPr>
            <a:r>
              <a:rPr lang="en-US" sz="2800" dirty="0" smtClean="0"/>
              <a:t>Also several schools will have estimate calculators on their website (i.e. Net Price Calculator)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76200"/>
            <a:ext cx="8553450" cy="647700"/>
          </a:xfrm>
        </p:spPr>
        <p:txBody>
          <a:bodyPr>
            <a:normAutofit fontScale="90000"/>
          </a:bodyPr>
          <a:lstStyle/>
          <a:p>
            <a:pPr fontAlgn="auto">
              <a:spcAft>
                <a:spcPts val="0"/>
              </a:spcAft>
              <a:defRPr/>
            </a:pPr>
            <a:r>
              <a:rPr lang="en-US" dirty="0" smtClean="0"/>
              <a:t>How much state, school, and private scholarship money can I get?</a:t>
            </a:r>
            <a:endParaRPr lang="en-US" dirty="0"/>
          </a:p>
        </p:txBody>
      </p:sp>
      <p:sp>
        <p:nvSpPr>
          <p:cNvPr id="3" name="Content Placeholder 2"/>
          <p:cNvSpPr>
            <a:spLocks noGrp="1"/>
          </p:cNvSpPr>
          <p:nvPr>
            <p:ph idx="1"/>
          </p:nvPr>
        </p:nvSpPr>
        <p:spPr/>
        <p:txBody>
          <a:bodyPr/>
          <a:lstStyle/>
          <a:p>
            <a:pPr marL="0" indent="0" fontAlgn="auto">
              <a:spcAft>
                <a:spcPts val="0"/>
              </a:spcAft>
              <a:buFont typeface="Arial"/>
              <a:buNone/>
              <a:defRPr/>
            </a:pPr>
            <a:r>
              <a:rPr lang="en-US" sz="2800" dirty="0" smtClean="0"/>
              <a:t>Depends on the program; do your research!</a:t>
            </a:r>
          </a:p>
          <a:p>
            <a:pPr marL="0" indent="0" fontAlgn="auto">
              <a:spcAft>
                <a:spcPts val="0"/>
              </a:spcAft>
              <a:buFont typeface="Arial"/>
              <a:buNone/>
              <a:defRPr/>
            </a:pPr>
            <a:endParaRPr lang="en-US" sz="2800" dirty="0"/>
          </a:p>
          <a:p>
            <a:pPr fontAlgn="auto">
              <a:spcAft>
                <a:spcPts val="0"/>
              </a:spcAft>
              <a:buFont typeface="Arial"/>
              <a:buChar char="•"/>
              <a:defRPr/>
            </a:pPr>
            <a:r>
              <a:rPr lang="en-US" sz="2800" dirty="0" smtClean="0"/>
              <a:t>Ask college financial aid offices for info about aid available at their schools</a:t>
            </a:r>
          </a:p>
          <a:p>
            <a:pPr fontAlgn="auto">
              <a:spcAft>
                <a:spcPts val="0"/>
              </a:spcAft>
              <a:buFont typeface="Arial"/>
              <a:buChar char="•"/>
              <a:defRPr/>
            </a:pPr>
            <a:r>
              <a:rPr lang="en-US" sz="2800" dirty="0" smtClean="0"/>
              <a:t>Free scholarship search at </a:t>
            </a:r>
            <a:r>
              <a:rPr lang="en-US" sz="2800" dirty="0" smtClean="0">
                <a:hlinkClick r:id="rId3"/>
              </a:rPr>
              <a:t>StudentAid.gov/scholarships</a:t>
            </a:r>
            <a:endParaRPr lang="en-US" sz="2800" dirty="0" smtClean="0"/>
          </a:p>
          <a:p>
            <a:pPr fontAlgn="auto">
              <a:spcAft>
                <a:spcPts val="0"/>
              </a:spcAft>
              <a:buFont typeface="Arial"/>
              <a:buChar char="•"/>
              <a:defRPr/>
            </a:pPr>
            <a:r>
              <a:rPr lang="en-US" sz="2800" dirty="0" smtClean="0"/>
              <a:t>Research and APPLY!</a:t>
            </a:r>
          </a:p>
          <a:p>
            <a:pPr fontAlgn="auto">
              <a:spcAft>
                <a:spcPts val="0"/>
              </a:spcAft>
              <a:buFont typeface="Arial"/>
              <a:buChar char="•"/>
              <a:defRPr/>
            </a:pPr>
            <a:endParaRPr lang="en-U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aid?</a:t>
            </a:r>
            <a:endParaRPr lang="en-US" dirty="0"/>
          </a:p>
        </p:txBody>
      </p:sp>
      <p:sp>
        <p:nvSpPr>
          <p:cNvPr id="23555"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latin typeface="Arial" panose="020B0604020202020204" pitchFamily="34" charset="0"/>
                <a:cs typeface="Arial" panose="020B0604020202020204" pitchFamily="34" charset="0"/>
              </a:rPr>
              <a:t>Federal student aid: fill out </a:t>
            </a:r>
            <a:r>
              <a:rPr lang="en-US" altLang="en-US" sz="2800" i="1" dirty="0" smtClean="0">
                <a:latin typeface="Arial" panose="020B0604020202020204" pitchFamily="34" charset="0"/>
                <a:cs typeface="Arial" panose="020B0604020202020204" pitchFamily="34" charset="0"/>
              </a:rPr>
              <a:t>Free Application for Federal Student Aid </a:t>
            </a:r>
            <a:r>
              <a:rPr lang="en-US" altLang="en-US" sz="2800" dirty="0" smtClean="0">
                <a:latin typeface="Arial" panose="020B0604020202020204" pitchFamily="34" charset="0"/>
                <a:cs typeface="Arial" panose="020B0604020202020204" pitchFamily="34" charset="0"/>
              </a:rPr>
              <a:t>(FAFSA</a:t>
            </a:r>
            <a:r>
              <a:rPr lang="en-US" altLang="en-US" sz="2800" baseline="30000" dirty="0" smtClean="0">
                <a:latin typeface="Arial" panose="020B0604020202020204" pitchFamily="34" charset="0"/>
                <a:cs typeface="Arial" panose="020B0604020202020204" pitchFamily="34" charset="0"/>
              </a:rPr>
              <a:t>SM</a:t>
            </a:r>
            <a:r>
              <a:rPr lang="en-US" altLang="en-US" sz="2800" dirty="0" smtClean="0">
                <a:latin typeface="Arial" panose="020B0604020202020204" pitchFamily="34" charset="0"/>
                <a:cs typeface="Arial" panose="020B0604020202020204" pitchFamily="34" charset="0"/>
              </a:rPr>
              <a:t>) at </a:t>
            </a:r>
            <a:r>
              <a:rPr lang="en-US" altLang="en-US" sz="2800" dirty="0" smtClean="0">
                <a:latin typeface="Arial" panose="020B0604020202020204" pitchFamily="34" charset="0"/>
                <a:cs typeface="Arial" panose="020B0604020202020204" pitchFamily="34" charset="0"/>
                <a:hlinkClick r:id="rId3"/>
              </a:rPr>
              <a:t>www.fafsa.gov</a:t>
            </a:r>
            <a:r>
              <a:rPr lang="en-US" altLang="en-US" sz="2800" dirty="0" smtClean="0">
                <a:latin typeface="Arial" panose="020B0604020202020204" pitchFamily="34" charset="0"/>
                <a:cs typeface="Arial" panose="020B0604020202020204" pitchFamily="34" charset="0"/>
              </a:rPr>
              <a:t> </a:t>
            </a:r>
          </a:p>
          <a:p>
            <a:r>
              <a:rPr lang="en-US" altLang="en-US" sz="2800" dirty="0" smtClean="0">
                <a:latin typeface="Arial" panose="020B0604020202020204" pitchFamily="34" charset="0"/>
                <a:cs typeface="Arial" panose="020B0604020202020204" pitchFamily="34" charset="0"/>
              </a:rPr>
              <a:t>School aid: contact financial aid offices at schools you are considering</a:t>
            </a:r>
          </a:p>
          <a:p>
            <a:r>
              <a:rPr lang="en-US" altLang="en-US" sz="2800" dirty="0" smtClean="0">
                <a:latin typeface="Arial" panose="020B0604020202020204" pitchFamily="34" charset="0"/>
                <a:cs typeface="Arial" panose="020B0604020202020204" pitchFamily="34" charset="0"/>
              </a:rPr>
              <a:t>Scholarships: visit scholarship website or call contact number for information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federal student aid?</a:t>
            </a:r>
            <a:endParaRPr lang="en-US" dirty="0"/>
          </a:p>
        </p:txBody>
      </p:sp>
      <p:sp>
        <p:nvSpPr>
          <p:cNvPr id="24579"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indent="-457200">
              <a:buFont typeface="Arial" panose="020B0604020202020204" pitchFamily="34" charset="0"/>
              <a:buAutoNum type="arabicPeriod"/>
            </a:pPr>
            <a:r>
              <a:rPr lang="en-US" altLang="en-US" sz="2800" dirty="0" smtClean="0">
                <a:latin typeface="Arial" panose="020B0604020202020204" pitchFamily="34" charset="0"/>
                <a:cs typeface="Arial" panose="020B0604020202020204" pitchFamily="34" charset="0"/>
              </a:rPr>
              <a:t>Get a PIN at </a:t>
            </a:r>
            <a:r>
              <a:rPr lang="en-US" altLang="en-US" sz="2800" dirty="0" smtClean="0">
                <a:latin typeface="Arial" panose="020B0604020202020204" pitchFamily="34" charset="0"/>
                <a:cs typeface="Arial" panose="020B0604020202020204" pitchFamily="34" charset="0"/>
                <a:hlinkClick r:id="rId3"/>
              </a:rPr>
              <a:t>www.pin.ed.gov</a:t>
            </a:r>
            <a:r>
              <a:rPr lang="en-US" altLang="en-US" sz="2800" dirty="0" smtClean="0">
                <a:latin typeface="Arial" panose="020B0604020202020204" pitchFamily="34" charset="0"/>
                <a:cs typeface="Arial" panose="020B0604020202020204" pitchFamily="34" charset="0"/>
              </a:rPr>
              <a:t>. </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Your parent might need a PIN too.</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Choose your own PIN or let the site choose one for you.</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Don’t tell anyone your PIN!</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Later this year, FSA ID will be implemented.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federal student aid?</a:t>
            </a:r>
            <a:endParaRPr lang="en-US" dirty="0"/>
          </a:p>
        </p:txBody>
      </p:sp>
      <p:sp>
        <p:nvSpPr>
          <p:cNvPr id="25603"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indent="-457200">
              <a:buFont typeface="Arial" panose="020B0604020202020204" pitchFamily="34" charset="0"/>
              <a:buAutoNum type="arabicPeriod" startAt="2"/>
            </a:pPr>
            <a:r>
              <a:rPr lang="en-US" altLang="en-US" sz="2800" dirty="0" smtClean="0">
                <a:latin typeface="Arial" panose="020B0604020202020204" pitchFamily="34" charset="0"/>
                <a:cs typeface="Arial" panose="020B0604020202020204" pitchFamily="34" charset="0"/>
              </a:rPr>
              <a:t>Gather the documents you need to apply. </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Find checklist at </a:t>
            </a:r>
            <a:r>
              <a:rPr lang="en-US" altLang="en-US" sz="2400" dirty="0" smtClean="0">
                <a:latin typeface="Arial" panose="020B0604020202020204" pitchFamily="34" charset="0"/>
                <a:cs typeface="Arial" panose="020B0604020202020204" pitchFamily="34" charset="0"/>
                <a:hlinkClick r:id="rId3"/>
              </a:rPr>
              <a:t>StudentAid.gov/resources#fafsa-documents</a:t>
            </a:r>
            <a:endParaRPr lang="en-US" altLang="en-US" sz="2400" dirty="0" smtClean="0">
              <a:latin typeface="Arial" panose="020B0604020202020204" pitchFamily="34" charset="0"/>
              <a:cs typeface="Arial" panose="020B0604020202020204" pitchFamily="34" charset="0"/>
            </a:endParaRPr>
          </a:p>
          <a:p>
            <a:pPr lvl="2"/>
            <a:r>
              <a:rPr lang="en-US" altLang="en-US" sz="2200" dirty="0" smtClean="0">
                <a:latin typeface="Arial" panose="020B0604020202020204" pitchFamily="34" charset="0"/>
                <a:cs typeface="Arial" panose="020B0604020202020204" pitchFamily="34" charset="0"/>
              </a:rPr>
              <a:t>Driver’s license, tax returns, etc.</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Optional: Use </a:t>
            </a:r>
            <a:r>
              <a:rPr lang="en-US" altLang="en-US" sz="2400" i="1" dirty="0" smtClean="0">
                <a:latin typeface="Arial" panose="020B0604020202020204" pitchFamily="34" charset="0"/>
                <a:cs typeface="Arial" panose="020B0604020202020204" pitchFamily="34" charset="0"/>
              </a:rPr>
              <a:t>FAFSA on the Web Worksheet </a:t>
            </a:r>
            <a:r>
              <a:rPr lang="en-US" altLang="en-US" sz="2400" dirty="0" smtClean="0">
                <a:latin typeface="Arial" panose="020B0604020202020204" pitchFamily="34" charset="0"/>
                <a:cs typeface="Arial" panose="020B0604020202020204" pitchFamily="34" charset="0"/>
              </a:rPr>
              <a:t>to prepare your answers. (Get the Worksheet at </a:t>
            </a:r>
            <a:r>
              <a:rPr lang="en-US" altLang="en-US" sz="2400" dirty="0" smtClean="0">
                <a:latin typeface="Arial" panose="020B0604020202020204" pitchFamily="34" charset="0"/>
                <a:cs typeface="Arial" panose="020B0604020202020204" pitchFamily="34" charset="0"/>
                <a:hlinkClick r:id="rId4"/>
              </a:rPr>
              <a:t>StudentAid.gov/resources#worksheet</a:t>
            </a:r>
            <a:r>
              <a:rPr lang="en-US" altLang="en-US" sz="2400" dirty="0" smtClean="0">
                <a:latin typeface="Arial" panose="020B0604020202020204" pitchFamily="34" charset="0"/>
                <a:cs typeface="Arial" panose="020B0604020202020204" pitchFamily="34" charset="0"/>
              </a:rPr>
              <a:t>)</a:t>
            </a:r>
          </a:p>
          <a:p>
            <a:pPr lvl="2"/>
            <a:r>
              <a:rPr lang="en-US" altLang="en-US" sz="2200" dirty="0" smtClean="0">
                <a:latin typeface="Arial" panose="020B0604020202020204" pitchFamily="34" charset="0"/>
                <a:cs typeface="Arial" panose="020B0604020202020204" pitchFamily="34" charset="0"/>
              </a:rPr>
              <a:t>Many schools will have these in financial aid office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federal student aid?</a:t>
            </a:r>
            <a:endParaRPr lang="en-US" dirty="0"/>
          </a:p>
        </p:txBody>
      </p:sp>
      <p:sp>
        <p:nvSpPr>
          <p:cNvPr id="26627"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indent="-457200">
              <a:buFont typeface="Arial" panose="020B0604020202020204" pitchFamily="34" charset="0"/>
              <a:buAutoNum type="arabicPeriod" startAt="3"/>
            </a:pPr>
            <a:r>
              <a:rPr lang="en-US" altLang="en-US" sz="2800" dirty="0" smtClean="0">
                <a:latin typeface="Arial" panose="020B0604020202020204" pitchFamily="34" charset="0"/>
                <a:cs typeface="Arial" panose="020B0604020202020204" pitchFamily="34" charset="0"/>
              </a:rPr>
              <a:t>Fill out your FAFSA at </a:t>
            </a:r>
            <a:r>
              <a:rPr lang="en-US" altLang="en-US" sz="2800" dirty="0" smtClean="0">
                <a:latin typeface="Arial" panose="020B0604020202020204" pitchFamily="34" charset="0"/>
                <a:cs typeface="Arial" panose="020B0604020202020204" pitchFamily="34" charset="0"/>
                <a:hlinkClick r:id="rId3"/>
              </a:rPr>
              <a:t>www.fafsa.gov</a:t>
            </a:r>
            <a:r>
              <a:rPr lang="en-US" altLang="en-US" sz="2800" dirty="0" smtClean="0">
                <a:latin typeface="Arial" panose="020B0604020202020204" pitchFamily="34" charset="0"/>
                <a:cs typeface="Arial" panose="020B0604020202020204" pitchFamily="34" charset="0"/>
              </a:rPr>
              <a:t>. </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Apply on or after January 1 but as early as possible to meet all deadlines.</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Need help? Use the help functions within the FAFSA (including live chat) or call 1-800-4-FED-AID.</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Don’t forget: watch for the confirmation page that says your FAFSA has been submitted. THEN log out.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Data Retrieval</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232" y="1679448"/>
            <a:ext cx="5603443" cy="4198925"/>
          </a:xfrm>
          <a:prstGeom prst="rect">
            <a:avLst/>
          </a:prstGeom>
        </p:spPr>
      </p:pic>
    </p:spTree>
    <p:extLst>
      <p:ext uri="{BB962C8B-B14F-4D97-AF65-F5344CB8AC3E}">
        <p14:creationId xmlns:p14="http://schemas.microsoft.com/office/powerpoint/2010/main" val="39396354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Data Retrieval</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029" y="1679296"/>
            <a:ext cx="4669941" cy="349940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600200"/>
            <a:ext cx="6303874" cy="472379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6585" y="1295400"/>
            <a:ext cx="6770827" cy="5073701"/>
          </a:xfrm>
          <a:prstGeom prst="rect">
            <a:avLst/>
          </a:prstGeom>
        </p:spPr>
      </p:pic>
    </p:spTree>
    <p:extLst>
      <p:ext uri="{BB962C8B-B14F-4D97-AF65-F5344CB8AC3E}">
        <p14:creationId xmlns:p14="http://schemas.microsoft.com/office/powerpoint/2010/main" val="302901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federal student aid?</a:t>
            </a:r>
            <a:endParaRPr lang="en-US" dirty="0"/>
          </a:p>
        </p:txBody>
      </p:sp>
      <p:sp>
        <p:nvSpPr>
          <p:cNvPr id="27651"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indent="-457200">
              <a:buFont typeface="Arial" panose="020B0604020202020204" pitchFamily="34" charset="0"/>
              <a:buAutoNum type="arabicPeriod" startAt="4"/>
            </a:pPr>
            <a:r>
              <a:rPr lang="en-US" altLang="en-US" sz="2800" dirty="0" smtClean="0">
                <a:latin typeface="Arial" panose="020B0604020202020204" pitchFamily="34" charset="0"/>
                <a:cs typeface="Arial" panose="020B0604020202020204" pitchFamily="34" charset="0"/>
              </a:rPr>
              <a:t>Watch for response by e-mail or by mail. </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Double-check that your info is correct by logging on at the FAFSA site and reviewing your data.</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Correct any mistakes and submit the corrected info.</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Complete the academic year student plans to attend.</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TIP:  Submit admission application to each school</a:t>
            </a:r>
          </a:p>
          <a:p>
            <a:pPr marL="230188" lvl="1" indent="0">
              <a:buNone/>
            </a:pPr>
            <a:endParaRPr lang="en-US" altLang="en-US" sz="2400"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How do I apply for federal student aid?</a:t>
            </a:r>
            <a:endParaRPr lang="en-US" dirty="0"/>
          </a:p>
        </p:txBody>
      </p:sp>
      <p:sp>
        <p:nvSpPr>
          <p:cNvPr id="28675"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indent="-457200">
              <a:buFont typeface="Arial" panose="020B0604020202020204" pitchFamily="34" charset="0"/>
              <a:buAutoNum type="arabicPeriod" startAt="5"/>
            </a:pPr>
            <a:r>
              <a:rPr lang="en-US" altLang="en-US" sz="2800" dirty="0" smtClean="0">
                <a:latin typeface="Arial" panose="020B0604020202020204" pitchFamily="34" charset="0"/>
                <a:cs typeface="Arial" panose="020B0604020202020204" pitchFamily="34" charset="0"/>
              </a:rPr>
              <a:t>Watch for e-mails or letters from the schools you are considering. </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Give the schools any additional paperwork they ask for.</a:t>
            </a:r>
          </a:p>
          <a:p>
            <a:pPr lvl="1">
              <a:buFont typeface="Arial" panose="020B0604020202020204" pitchFamily="34" charset="0"/>
              <a:buChar char="•"/>
            </a:pPr>
            <a:r>
              <a:rPr lang="en-US" altLang="en-US" sz="2400" dirty="0" smtClean="0">
                <a:latin typeface="Arial" panose="020B0604020202020204" pitchFamily="34" charset="0"/>
                <a:cs typeface="Arial" panose="020B0604020202020204" pitchFamily="34" charset="0"/>
              </a:rPr>
              <a:t>Meet all deadlines or you could miss out on aid!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What happens next?</a:t>
            </a:r>
            <a:endParaRPr lang="en-US" dirty="0"/>
          </a:p>
        </p:txBody>
      </p:sp>
      <p:sp>
        <p:nvSpPr>
          <p:cNvPr id="29699"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latin typeface="Arial" panose="020B0604020202020204" pitchFamily="34" charset="0"/>
                <a:cs typeface="Arial" panose="020B0604020202020204" pitchFamily="34" charset="0"/>
              </a:rPr>
              <a:t>Each school will tell you how much aid you can get at that school.</a:t>
            </a:r>
          </a:p>
          <a:p>
            <a:r>
              <a:rPr lang="en-US" altLang="en-US" sz="2800" dirty="0" smtClean="0">
                <a:latin typeface="Arial" panose="020B0604020202020204" pitchFamily="34" charset="0"/>
                <a:cs typeface="Arial" panose="020B0604020202020204" pitchFamily="34" charset="0"/>
              </a:rPr>
              <a:t>Once you decide which school to attend, keep in touch with the financial aid office to find out when and how you will get your aid.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Where can I get more info?</a:t>
            </a:r>
            <a:endParaRPr lang="en-US" dirty="0"/>
          </a:p>
        </p:txBody>
      </p:sp>
      <p:sp>
        <p:nvSpPr>
          <p:cNvPr id="3" name="Content Placeholder 2"/>
          <p:cNvSpPr>
            <a:spLocks noGrp="1"/>
          </p:cNvSpPr>
          <p:nvPr>
            <p:ph idx="1"/>
          </p:nvPr>
        </p:nvSpPr>
        <p:spPr/>
        <p:txBody>
          <a:bodyPr/>
          <a:lstStyle/>
          <a:p>
            <a:pPr fontAlgn="auto">
              <a:spcAft>
                <a:spcPts val="0"/>
              </a:spcAft>
              <a:buFont typeface="Arial"/>
              <a:buChar char="•"/>
              <a:defRPr/>
            </a:pPr>
            <a:r>
              <a:rPr lang="en-US" sz="2800" dirty="0" smtClean="0">
                <a:hlinkClick r:id="rId3"/>
              </a:rPr>
              <a:t>StudentAid.gov</a:t>
            </a:r>
            <a:endParaRPr lang="en-US" sz="2800" dirty="0" smtClean="0"/>
          </a:p>
          <a:p>
            <a:pPr lvl="1" fontAlgn="auto">
              <a:spcAft>
                <a:spcPts val="0"/>
              </a:spcAft>
              <a:defRPr/>
            </a:pPr>
            <a:r>
              <a:rPr lang="en-US" sz="2400" dirty="0" smtClean="0"/>
              <a:t>Info about aid programs</a:t>
            </a:r>
          </a:p>
          <a:p>
            <a:pPr lvl="1" fontAlgn="auto">
              <a:spcAft>
                <a:spcPts val="0"/>
              </a:spcAft>
              <a:defRPr/>
            </a:pPr>
            <a:r>
              <a:rPr lang="en-US" sz="2400" dirty="0" smtClean="0"/>
              <a:t>Links to free scholarship and college searches</a:t>
            </a:r>
          </a:p>
          <a:p>
            <a:pPr fontAlgn="auto">
              <a:spcAft>
                <a:spcPts val="0"/>
              </a:spcAft>
              <a:buFont typeface="Arial"/>
              <a:buChar char="•"/>
              <a:defRPr/>
            </a:pPr>
            <a:r>
              <a:rPr lang="en-US" sz="2800" dirty="0" smtClean="0">
                <a:hlinkClick r:id="rId3"/>
              </a:rPr>
              <a:t>StudentLoans.gov</a:t>
            </a:r>
            <a:endParaRPr lang="en-US" sz="2800" dirty="0" smtClean="0"/>
          </a:p>
          <a:p>
            <a:pPr lvl="1" fontAlgn="auto">
              <a:spcAft>
                <a:spcPts val="0"/>
              </a:spcAft>
              <a:defRPr/>
            </a:pPr>
            <a:r>
              <a:rPr lang="en-US" sz="2400" dirty="0" smtClean="0"/>
              <a:t>Complete entrance counseling &amp; MPN</a:t>
            </a:r>
          </a:p>
          <a:p>
            <a:pPr lvl="1" fontAlgn="auto">
              <a:spcAft>
                <a:spcPts val="0"/>
              </a:spcAft>
              <a:defRPr/>
            </a:pPr>
            <a:r>
              <a:rPr lang="en-US" sz="2400" dirty="0" smtClean="0"/>
              <a:t>View disclosure statements and disbursements</a:t>
            </a:r>
          </a:p>
          <a:p>
            <a:pPr fontAlgn="auto">
              <a:spcAft>
                <a:spcPts val="0"/>
              </a:spcAft>
              <a:buFont typeface="Arial"/>
              <a:buChar char="•"/>
              <a:defRPr/>
            </a:pPr>
            <a:r>
              <a:rPr lang="en-US" sz="2800" dirty="0" smtClean="0">
                <a:solidFill>
                  <a:schemeClr val="tx1">
                    <a:lumMod val="95000"/>
                    <a:lumOff val="5000"/>
                  </a:schemeClr>
                </a:solidFill>
                <a:hlinkClick r:id="rId3"/>
              </a:rPr>
              <a:t>College Navigator </a:t>
            </a:r>
            <a:r>
              <a:rPr lang="en-US" sz="2400" b="1" dirty="0" smtClean="0"/>
              <a:t>nces.ed.gov</a:t>
            </a:r>
            <a:r>
              <a:rPr lang="en-US" sz="2400" dirty="0" smtClean="0"/>
              <a:t>/</a:t>
            </a:r>
            <a:r>
              <a:rPr lang="en-US" sz="2400" b="1" dirty="0" smtClean="0"/>
              <a:t>collegenavigator</a:t>
            </a:r>
          </a:p>
          <a:p>
            <a:pPr lvl="1" fontAlgn="auto">
              <a:spcAft>
                <a:spcPts val="0"/>
              </a:spcAft>
              <a:defRPr/>
            </a:pPr>
            <a:r>
              <a:rPr lang="en-US" sz="2600" dirty="0" smtClean="0"/>
              <a:t>Compare colleges</a:t>
            </a:r>
            <a:endParaRPr lang="en-US" sz="2600" b="1" dirty="0" smtClean="0"/>
          </a:p>
          <a:p>
            <a:pPr fontAlgn="auto">
              <a:spcAft>
                <a:spcPts val="0"/>
              </a:spcAft>
              <a:buFont typeface="Arial"/>
              <a:buChar char="•"/>
              <a:defRPr/>
            </a:pPr>
            <a:r>
              <a:rPr lang="en-US" sz="2800" dirty="0" smtClean="0"/>
              <a:t>1-800-4-FED-AID</a:t>
            </a:r>
          </a:p>
          <a:p>
            <a:pPr marL="0" indent="0" fontAlgn="auto">
              <a:spcAft>
                <a:spcPts val="0"/>
              </a:spcAft>
              <a:buFont typeface="Arial"/>
              <a:buNone/>
              <a:defRPr/>
            </a:pPr>
            <a:endParaRPr lang="en-US" sz="24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Questions?</a:t>
            </a:r>
            <a:endParaRPr lang="en-US" dirty="0"/>
          </a:p>
        </p:txBody>
      </p:sp>
      <p:sp>
        <p:nvSpPr>
          <p:cNvPr id="3" name="Rectangle 2"/>
          <p:cNvSpPr/>
          <p:nvPr/>
        </p:nvSpPr>
        <p:spPr>
          <a:xfrm>
            <a:off x="2971800" y="3505200"/>
            <a:ext cx="5936468" cy="2585323"/>
          </a:xfrm>
          <a:prstGeom prst="rect">
            <a:avLst/>
          </a:prstGeom>
          <a:noFill/>
        </p:spPr>
        <p:txBody>
          <a:bodyPr wrap="square" lIns="91440" tIns="45720" rIns="91440" bIns="45720">
            <a:spAutoFit/>
          </a:bodyPr>
          <a:lstStyle/>
          <a:p>
            <a:pPr algn="ctr"/>
            <a:r>
              <a:rPr lang="en-US" sz="5400" b="0" cap="none" spc="0" dirty="0" smtClean="0">
                <a:ln w="0"/>
                <a:gradFill>
                  <a:gsLst>
                    <a:gs pos="21000">
                      <a:srgbClr val="53575C"/>
                    </a:gs>
                    <a:gs pos="88000">
                      <a:srgbClr val="C5C7CA"/>
                    </a:gs>
                  </a:gsLst>
                  <a:lin ang="5400000"/>
                </a:gradFill>
                <a:effectLst/>
              </a:rPr>
              <a:t>Discuss openly with your student college options</a:t>
            </a:r>
            <a:endParaRPr lang="en-US" sz="5400" b="0" cap="none" spc="0" dirty="0">
              <a:ln w="0"/>
              <a:gradFill>
                <a:gsLst>
                  <a:gs pos="21000">
                    <a:srgbClr val="53575C"/>
                  </a:gs>
                  <a:gs pos="88000">
                    <a:srgbClr val="C5C7CA"/>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2500"/>
                                  </p:stCondLst>
                                  <p:iterate type="lt">
                                    <p:tmAbs val="0"/>
                                  </p:iterate>
                                  <p:childTnLst>
                                    <p:set>
                                      <p:cBhvr>
                                        <p:cTn id="6" dur="1" fill="hold">
                                          <p:stCondLst>
                                            <p:cond delay="0"/>
                                          </p:stCondLst>
                                        </p:cTn>
                                        <p:tgtEl>
                                          <p:spTgt spid="3"/>
                                        </p:tgtEl>
                                        <p:attrNameLst>
                                          <p:attrName>style.visibility</p:attrName>
                                        </p:attrNameLst>
                                      </p:cBhvr>
                                      <p:to>
                                        <p:strVal val="visible"/>
                                      </p:to>
                                    </p:set>
                                  </p:childTnLst>
                                </p:cTn>
                              </p:par>
                              <p:par>
                                <p:cTn id="7" presetID="16" presetClass="emph" presetSubtype="0" fill="hold" grpId="0" nodeType="withEffect">
                                  <p:stCondLst>
                                    <p:cond delay="3000"/>
                                  </p:stCondLst>
                                  <p:iterate type="lt">
                                    <p:tmPct val="4000"/>
                                  </p:iterate>
                                  <p:childTnLst>
                                    <p:set>
                                      <p:cBhvr override="childStyle">
                                        <p:cTn id="8" dur="500" fill="hold"/>
                                        <p:tgtEl>
                                          <p:spTgt spid="3"/>
                                        </p:tgtEl>
                                        <p:attrNameLst>
                                          <p:attrName>style.color</p:attrName>
                                        </p:attrNameLst>
                                      </p:cBhvr>
                                      <p:to>
                                        <p:clrVal>
                                          <a:schemeClr val="accent2"/>
                                        </p:clrVal>
                                      </p:to>
                                    </p:set>
                                    <p:set>
                                      <p:cBhvr>
                                        <p:cTn id="9" dur="500" fill="hold"/>
                                        <p:tgtEl>
                                          <p:spTgt spid="3"/>
                                        </p:tgtEl>
                                        <p:attrNameLst>
                                          <p:attrName>fillcolor</p:attrName>
                                        </p:attrNameLst>
                                      </p:cBhvr>
                                      <p:to>
                                        <p:clrVal>
                                          <a:schemeClr val="accent2"/>
                                        </p:clrVal>
                                      </p:to>
                                    </p:set>
                                    <p:set>
                                      <p:cBhvr>
                                        <p:cTn id="10"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414338"/>
            <a:ext cx="8553450" cy="647700"/>
          </a:xfrm>
        </p:spPr>
        <p:txBody>
          <a:bodyPr>
            <a:normAutofit fontScale="90000"/>
          </a:bodyPr>
          <a:lstStyle/>
          <a:p>
            <a:pPr fontAlgn="auto">
              <a:spcAft>
                <a:spcPts val="0"/>
              </a:spcAft>
              <a:defRPr/>
            </a:pPr>
            <a:r>
              <a:rPr lang="en-US" dirty="0" smtClean="0"/>
              <a:t>Thanks for coming</a:t>
            </a:r>
            <a:endParaRPr lang="en-US" dirty="0"/>
          </a:p>
        </p:txBody>
      </p:sp>
      <p:sp>
        <p:nvSpPr>
          <p:cNvPr id="3" name="Content Placeholder 2"/>
          <p:cNvSpPr>
            <a:spLocks noGrp="1"/>
          </p:cNvSpPr>
          <p:nvPr>
            <p:ph idx="1"/>
          </p:nvPr>
        </p:nvSpPr>
        <p:spPr/>
        <p:txBody>
          <a:bodyPr/>
          <a:lstStyle/>
          <a:p>
            <a:pPr marL="0" indent="0" fontAlgn="auto">
              <a:spcAft>
                <a:spcPts val="0"/>
              </a:spcAft>
              <a:buFont typeface="Arial"/>
              <a:buNone/>
              <a:defRPr/>
            </a:pPr>
            <a:r>
              <a:rPr lang="en-US" sz="2800" dirty="0" smtClean="0"/>
              <a:t>Contact information:</a:t>
            </a:r>
          </a:p>
          <a:p>
            <a:pPr fontAlgn="auto">
              <a:spcAft>
                <a:spcPts val="0"/>
              </a:spcAft>
              <a:buFont typeface="Arial"/>
              <a:buChar char="•"/>
              <a:defRPr/>
            </a:pPr>
            <a:r>
              <a:rPr lang="en-US" sz="2800" dirty="0" smtClean="0"/>
              <a:t>Chattahoochee Valley Community College</a:t>
            </a:r>
          </a:p>
          <a:p>
            <a:pPr lvl="1" fontAlgn="auto">
              <a:spcAft>
                <a:spcPts val="0"/>
              </a:spcAft>
              <a:defRPr/>
            </a:pPr>
            <a:r>
              <a:rPr lang="en-US" sz="2400" dirty="0" smtClean="0"/>
              <a:t>Phone: (334) 291-4915</a:t>
            </a:r>
          </a:p>
          <a:p>
            <a:pPr lvl="1" fontAlgn="auto">
              <a:spcAft>
                <a:spcPts val="0"/>
              </a:spcAft>
              <a:defRPr/>
            </a:pPr>
            <a:r>
              <a:rPr lang="en-US" sz="2400" dirty="0" smtClean="0"/>
              <a:t>E-mail: financial.aid@cv.edu</a:t>
            </a:r>
          </a:p>
          <a:p>
            <a:pPr marL="0" indent="0" fontAlgn="auto">
              <a:spcAft>
                <a:spcPts val="0"/>
              </a:spcAft>
              <a:buFont typeface="Arial"/>
              <a:buNone/>
              <a:defRPr/>
            </a:pPr>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ocal Market Activation-G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941</TotalTime>
  <Words>1809</Words>
  <Application>Microsoft Office PowerPoint</Application>
  <PresentationFormat>On-screen Show (4:3)</PresentationFormat>
  <Paragraphs>188</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Local Market Activation-Green</vt:lpstr>
      <vt:lpstr>Finding Money for College</vt:lpstr>
      <vt:lpstr>We will talk about:</vt:lpstr>
      <vt:lpstr>We will answer:</vt:lpstr>
      <vt:lpstr>What is financial aid?</vt:lpstr>
      <vt:lpstr>Who can get federal student aid?</vt:lpstr>
      <vt:lpstr>How much federal student aid can I get?</vt:lpstr>
      <vt:lpstr>Cost of Attendance (COA)</vt:lpstr>
      <vt:lpstr>How much federal student aid can I get?</vt:lpstr>
      <vt:lpstr>Other grant, scholarship, resources</vt:lpstr>
      <vt:lpstr>How much federal student aid can I get?</vt:lpstr>
      <vt:lpstr>How much state, school, and private scholarship money can I get?</vt:lpstr>
      <vt:lpstr>How do I apply for aid?</vt:lpstr>
      <vt:lpstr>How do I apply for federal student aid?</vt:lpstr>
      <vt:lpstr>How do I apply for federal student aid?</vt:lpstr>
      <vt:lpstr>How do I apply for federal student aid?</vt:lpstr>
      <vt:lpstr>IRS Data Retrieval</vt:lpstr>
      <vt:lpstr>IRS Data Retrieval</vt:lpstr>
      <vt:lpstr>How do I apply for federal student aid?</vt:lpstr>
      <vt:lpstr>How do I apply for federal student aid?</vt:lpstr>
      <vt:lpstr>What happens next?</vt:lpstr>
      <vt:lpstr>Where can I get more info?</vt:lpstr>
      <vt:lpstr>Questions?</vt:lpstr>
      <vt:lpstr>Thanks for coming</vt:lpstr>
    </vt:vector>
  </TitlesOfParts>
  <Company>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 ce</dc:creator>
  <dc:description>508 compliant</dc:description>
  <cp:lastModifiedBy>Keel,Adam</cp:lastModifiedBy>
  <cp:revision>115</cp:revision>
  <cp:lastPrinted>2015-02-12T21:51:39Z</cp:lastPrinted>
  <dcterms:created xsi:type="dcterms:W3CDTF">2012-06-11T19:08:42Z</dcterms:created>
  <dcterms:modified xsi:type="dcterms:W3CDTF">2015-02-13T00:59:44Z</dcterms:modified>
</cp:coreProperties>
</file>