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B15AE-7816-4300-9ADA-B93F758AAB4E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070E6-8762-4871-AA09-36E1A1CCB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5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70E6-8762-4871-AA09-36E1A1CCB5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5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70E6-8762-4871-AA09-36E1A1CCB5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61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70E6-8762-4871-AA09-36E1A1CCB5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57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70E6-8762-4871-AA09-36E1A1CCB5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463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70E6-8762-4871-AA09-36E1A1CCB5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44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70E6-8762-4871-AA09-36E1A1CCB5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35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70E6-8762-4871-AA09-36E1A1CCB5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58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70E6-8762-4871-AA09-36E1A1CCB5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93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7A4CE01-03B7-4E52-8A06-1BB69A4BAE9A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7B8F944-2DCA-423C-BB3A-3AAE76BBB5E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533400"/>
            <a:ext cx="6477000" cy="286816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Other command forms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3429000"/>
            <a:ext cx="6400800" cy="121211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Avancemos</a:t>
            </a:r>
            <a:r>
              <a:rPr lang="en-US" sz="28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3 – </a:t>
            </a:r>
            <a:r>
              <a:rPr lang="en-US" sz="28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Unidad</a:t>
            </a:r>
            <a:r>
              <a:rPr lang="en-US" sz="28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2 </a:t>
            </a:r>
            <a:r>
              <a:rPr lang="en-US" sz="28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Lección</a:t>
            </a:r>
            <a:r>
              <a:rPr lang="en-US" sz="28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1</a:t>
            </a:r>
            <a:endParaRPr lang="en-US" sz="28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1000"/>
            <a:ext cx="2667000" cy="2667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" y="0"/>
            <a:ext cx="2663446" cy="2663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5274388"/>
            <a:ext cx="1600200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7600" y="16957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8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81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Command forms: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153400" cy="6019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sz="2200" dirty="0">
                <a:latin typeface="Century Gothic" pitchFamily="34" charset="0"/>
              </a:rPr>
              <a:t>In English, commands almost always stay the same. </a:t>
            </a:r>
            <a:r>
              <a:rPr lang="en-US" sz="2200" dirty="0" smtClean="0">
                <a:latin typeface="Century Gothic" pitchFamily="34" charset="0"/>
              </a:rPr>
              <a:t>Stop! is Stop! regardless of who you are speaking to.</a:t>
            </a:r>
          </a:p>
          <a:p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In English when 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you include yourself in a group (we), you simply add “let’s” in front of the 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Century Gothic" pitchFamily="34" charset="0"/>
              </a:rPr>
              <a:t>verb to form the command:</a:t>
            </a:r>
          </a:p>
          <a:p>
            <a:r>
              <a:rPr lang="en-US" sz="2200" dirty="0" smtClean="0">
                <a:latin typeface="Century Gothic" pitchFamily="34" charset="0"/>
              </a:rPr>
              <a:t>In Spanish, there are more variations of the command form.  In this PowerPoint, we will look at the </a:t>
            </a:r>
            <a:r>
              <a:rPr lang="en-US" sz="2200" dirty="0" err="1" smtClean="0">
                <a:latin typeface="Century Gothic" pitchFamily="34" charset="0"/>
              </a:rPr>
              <a:t>usted</a:t>
            </a:r>
            <a:r>
              <a:rPr lang="en-US" sz="2200" dirty="0" smtClean="0">
                <a:latin typeface="Century Gothic" pitchFamily="34" charset="0"/>
              </a:rPr>
              <a:t>/</a:t>
            </a:r>
            <a:r>
              <a:rPr lang="en-US" sz="2200" dirty="0" err="1" smtClean="0">
                <a:latin typeface="Century Gothic" pitchFamily="34" charset="0"/>
              </a:rPr>
              <a:t>ustedes</a:t>
            </a:r>
            <a:r>
              <a:rPr lang="en-US" sz="2200" dirty="0" smtClean="0">
                <a:latin typeface="Century Gothic" pitchFamily="34" charset="0"/>
              </a:rPr>
              <a:t>/</a:t>
            </a:r>
            <a:r>
              <a:rPr lang="en-US" sz="2200" dirty="0" err="1" smtClean="0">
                <a:latin typeface="Century Gothic" pitchFamily="34" charset="0"/>
              </a:rPr>
              <a:t>nosotros</a:t>
            </a:r>
            <a:r>
              <a:rPr lang="en-US" sz="2200" dirty="0" smtClean="0">
                <a:latin typeface="Century Gothic" pitchFamily="34" charset="0"/>
              </a:rPr>
              <a:t> command forms:</a:t>
            </a:r>
            <a:endParaRPr lang="en-US" sz="2200" dirty="0">
              <a:latin typeface="Century Gothic" pitchFamily="34" charset="0"/>
            </a:endParaRPr>
          </a:p>
          <a:p>
            <a:r>
              <a:rPr lang="en-US" sz="2400" u="sng" dirty="0" smtClean="0">
                <a:latin typeface="Century Gothic" pitchFamily="34" charset="0"/>
              </a:rPr>
              <a:t>Example</a:t>
            </a:r>
            <a:r>
              <a:rPr lang="en-US" dirty="0" smtClean="0">
                <a:latin typeface="Century Gothic" pitchFamily="34" charset="0"/>
              </a:rPr>
              <a:t>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        Stop! </a:t>
            </a:r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(command in English)</a:t>
            </a:r>
            <a:r>
              <a:rPr lang="en-US" dirty="0" smtClean="0">
                <a:solidFill>
                  <a:srgbClr val="FF0000"/>
                </a:solidFill>
                <a:latin typeface="Century Gothic" pitchFamily="34" charset="0"/>
              </a:rPr>
              <a:t> 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entury Gothic" pitchFamily="34" charset="0"/>
              </a:rPr>
              <a:t>         </a:t>
            </a:r>
            <a:r>
              <a:rPr lang="en-US" dirty="0" smtClean="0">
                <a:solidFill>
                  <a:srgbClr val="000000"/>
                </a:solidFill>
                <a:latin typeface="Century Gothic" pitchFamily="34" charset="0"/>
              </a:rPr>
              <a:t>= in Spanish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                    ¡Para! </a:t>
            </a:r>
            <a:r>
              <a:rPr lang="en-US" dirty="0" smtClean="0">
                <a:latin typeface="Century Gothic" pitchFamily="34" charset="0"/>
              </a:rPr>
              <a:t>(</a:t>
            </a:r>
            <a:r>
              <a:rPr lang="en-US" dirty="0" err="1" smtClean="0">
                <a:latin typeface="Century Gothic" pitchFamily="34" charset="0"/>
              </a:rPr>
              <a:t>tú</a:t>
            </a:r>
            <a:r>
              <a:rPr lang="en-US" dirty="0" smtClean="0">
                <a:latin typeface="Century Gothic" pitchFamily="34" charset="0"/>
              </a:rPr>
              <a:t> command)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                     ¡Pare! </a:t>
            </a:r>
            <a:r>
              <a:rPr lang="en-US" dirty="0" smtClean="0">
                <a:latin typeface="Century Gothic" pitchFamily="34" charset="0"/>
              </a:rPr>
              <a:t>(</a:t>
            </a:r>
            <a:r>
              <a:rPr lang="en-US" dirty="0" err="1" smtClean="0">
                <a:latin typeface="Century Gothic" pitchFamily="34" charset="0"/>
              </a:rPr>
              <a:t>usted</a:t>
            </a:r>
            <a:r>
              <a:rPr lang="en-US" dirty="0" smtClean="0">
                <a:latin typeface="Century Gothic" pitchFamily="34" charset="0"/>
              </a:rPr>
              <a:t> command)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                    ¡</a:t>
            </a:r>
            <a:r>
              <a:rPr lang="en-US" b="1" dirty="0" err="1" smtClean="0">
                <a:solidFill>
                  <a:srgbClr val="FF0000"/>
                </a:solidFill>
                <a:latin typeface="Century Gothic" pitchFamily="34" charset="0"/>
              </a:rPr>
              <a:t>Paren</a:t>
            </a: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! </a:t>
            </a:r>
            <a:r>
              <a:rPr lang="en-US" dirty="0" smtClean="0">
                <a:latin typeface="Century Gothic" pitchFamily="34" charset="0"/>
              </a:rPr>
              <a:t>(</a:t>
            </a:r>
            <a:r>
              <a:rPr lang="en-US" dirty="0" err="1" smtClean="0">
                <a:latin typeface="Century Gothic" pitchFamily="34" charset="0"/>
              </a:rPr>
              <a:t>ustedes</a:t>
            </a:r>
            <a:r>
              <a:rPr lang="en-US" dirty="0" smtClean="0">
                <a:latin typeface="Century Gothic" pitchFamily="34" charset="0"/>
              </a:rPr>
              <a:t> command)</a:t>
            </a:r>
          </a:p>
          <a:p>
            <a:pPr marL="0" indent="0">
              <a:buNone/>
            </a:pPr>
            <a:endParaRPr lang="en-US" dirty="0">
              <a:latin typeface="Century Gothic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Century Gothic" pitchFamily="34" charset="0"/>
              </a:rPr>
              <a:t>   </a:t>
            </a: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BUT           ¡</a:t>
            </a:r>
            <a:r>
              <a:rPr lang="en-US" b="1" dirty="0" err="1" smtClean="0">
                <a:solidFill>
                  <a:srgbClr val="FF0000"/>
                </a:solidFill>
                <a:latin typeface="Century Gothic" pitchFamily="34" charset="0"/>
              </a:rPr>
              <a:t>Paremos</a:t>
            </a: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! </a:t>
            </a:r>
            <a:r>
              <a:rPr lang="en-US" dirty="0" smtClean="0">
                <a:latin typeface="Century Gothic" pitchFamily="34" charset="0"/>
              </a:rPr>
              <a:t>= Let’s stop! </a:t>
            </a:r>
            <a:r>
              <a:rPr lang="en-US" sz="2200" dirty="0" smtClean="0">
                <a:latin typeface="Century Gothic" pitchFamily="34" charset="0"/>
              </a:rPr>
              <a:t>(</a:t>
            </a:r>
            <a:r>
              <a:rPr lang="en-US" sz="2200" dirty="0" err="1" smtClean="0">
                <a:latin typeface="Century Gothic" pitchFamily="34" charset="0"/>
              </a:rPr>
              <a:t>nosotros</a:t>
            </a:r>
            <a:r>
              <a:rPr lang="en-US" sz="2200" dirty="0" smtClean="0">
                <a:latin typeface="Century Gothic" pitchFamily="34" charset="0"/>
              </a:rPr>
              <a:t> command)</a:t>
            </a:r>
          </a:p>
          <a:p>
            <a:pPr marL="0" indent="0">
              <a:buNone/>
            </a:pPr>
            <a:endParaRPr lang="en-US" dirty="0">
              <a:latin typeface="Century Gothic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40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r>
              <a:rPr lang="en-US" dirty="0" err="1" smtClean="0"/>
              <a:t>Otros</a:t>
            </a:r>
            <a:r>
              <a:rPr lang="en-US" dirty="0" smtClean="0"/>
              <a:t> </a:t>
            </a:r>
            <a:r>
              <a:rPr lang="en-US" dirty="0" err="1" smtClean="0"/>
              <a:t>mandatos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219200"/>
            <a:ext cx="8153400" cy="56388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So far we have learned how to construct affirmative and negative commands with “</a:t>
            </a:r>
            <a:r>
              <a:rPr lang="en-US" dirty="0" err="1" smtClean="0"/>
              <a:t>tú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dirty="0" smtClean="0"/>
              <a:t>We also need to know the command forms used with “</a:t>
            </a:r>
            <a:r>
              <a:rPr lang="en-US" dirty="0" err="1" smtClean="0"/>
              <a:t>usted</a:t>
            </a:r>
            <a:r>
              <a:rPr lang="en-US" dirty="0" smtClean="0"/>
              <a:t>”/ “</a:t>
            </a:r>
            <a:r>
              <a:rPr lang="en-US" dirty="0" err="1" smtClean="0"/>
              <a:t>ustedes</a:t>
            </a:r>
            <a:r>
              <a:rPr lang="en-US" dirty="0" smtClean="0"/>
              <a:t>” and “</a:t>
            </a:r>
            <a:r>
              <a:rPr lang="en-US" dirty="0" err="1" smtClean="0"/>
              <a:t>nosotros</a:t>
            </a:r>
            <a:r>
              <a:rPr lang="en-US" dirty="0" smtClean="0"/>
              <a:t>”.  </a:t>
            </a:r>
          </a:p>
          <a:p>
            <a:endParaRPr lang="en-US" dirty="0"/>
          </a:p>
          <a:p>
            <a:r>
              <a:rPr lang="en-US" dirty="0" smtClean="0"/>
              <a:t>The good news is – </a:t>
            </a:r>
            <a:r>
              <a:rPr lang="en-US" u="sng" dirty="0" smtClean="0">
                <a:solidFill>
                  <a:srgbClr val="FF0000"/>
                </a:solidFill>
              </a:rPr>
              <a:t>once you know </a:t>
            </a:r>
            <a:r>
              <a:rPr lang="en-US" dirty="0" smtClean="0">
                <a:solidFill>
                  <a:srgbClr val="FF0000"/>
                </a:solidFill>
              </a:rPr>
              <a:t>how to conjugate a negative </a:t>
            </a:r>
            <a:r>
              <a:rPr lang="en-US" dirty="0" err="1" smtClean="0">
                <a:solidFill>
                  <a:srgbClr val="FF0000"/>
                </a:solidFill>
              </a:rPr>
              <a:t>tú</a:t>
            </a:r>
            <a:r>
              <a:rPr lang="en-US" dirty="0" smtClean="0">
                <a:solidFill>
                  <a:srgbClr val="FF0000"/>
                </a:solidFill>
              </a:rPr>
              <a:t> command</a:t>
            </a:r>
            <a:r>
              <a:rPr lang="en-US" dirty="0" smtClean="0"/>
              <a:t>, </a:t>
            </a:r>
            <a:r>
              <a:rPr lang="en-US" dirty="0" err="1" smtClean="0"/>
              <a:t>usted</a:t>
            </a:r>
            <a:r>
              <a:rPr lang="en-US" dirty="0" smtClean="0"/>
              <a:t>, </a:t>
            </a:r>
            <a:r>
              <a:rPr lang="en-US" dirty="0" err="1" smtClean="0"/>
              <a:t>ustedes</a:t>
            </a:r>
            <a:r>
              <a:rPr lang="en-US" dirty="0" smtClean="0"/>
              <a:t>, and </a:t>
            </a:r>
            <a:r>
              <a:rPr lang="en-US" dirty="0" err="1" smtClean="0"/>
              <a:t>nosotros</a:t>
            </a:r>
            <a:r>
              <a:rPr lang="en-US" dirty="0" smtClean="0"/>
              <a:t> commands are easy!!  </a:t>
            </a:r>
          </a:p>
          <a:p>
            <a:endParaRPr lang="en-US" dirty="0"/>
          </a:p>
          <a:p>
            <a:r>
              <a:rPr lang="en-US" dirty="0" smtClean="0"/>
              <a:t>You follow the same 3 step process as for negative </a:t>
            </a:r>
            <a:r>
              <a:rPr lang="en-US" dirty="0" err="1" smtClean="0"/>
              <a:t>tú</a:t>
            </a:r>
            <a:r>
              <a:rPr lang="en-US" dirty="0" smtClean="0"/>
              <a:t> commands but use a </a:t>
            </a:r>
            <a:r>
              <a:rPr lang="en-US" dirty="0" smtClean="0">
                <a:solidFill>
                  <a:srgbClr val="FF0000"/>
                </a:solidFill>
              </a:rPr>
              <a:t>different opposite ending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04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Usted</a:t>
            </a:r>
            <a:r>
              <a:rPr lang="en-US" dirty="0" smtClean="0"/>
              <a:t> and </a:t>
            </a:r>
            <a:r>
              <a:rPr lang="en-US" dirty="0" err="1" smtClean="0"/>
              <a:t>ustedes</a:t>
            </a:r>
            <a:r>
              <a:rPr lang="en-US" dirty="0" smtClean="0"/>
              <a:t> commands: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153400" cy="58674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rgbClr val="000000"/>
                </a:solidFill>
              </a:rPr>
              <a:t>The 3 step process</a:t>
            </a:r>
            <a:r>
              <a:rPr lang="en-US" dirty="0" smtClean="0">
                <a:solidFill>
                  <a:srgbClr val="000000"/>
                </a:solidFill>
              </a:rPr>
              <a:t>: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1.  Go to the YO form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2.  Drop the </a:t>
            </a:r>
            <a:r>
              <a:rPr lang="en-US" dirty="0" smtClean="0">
                <a:solidFill>
                  <a:srgbClr val="000000"/>
                </a:solidFill>
              </a:rPr>
              <a:t>“o”</a:t>
            </a:r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3.  Add the opposite ending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(For </a:t>
            </a:r>
            <a:r>
              <a:rPr lang="en-US" dirty="0" smtClean="0">
                <a:solidFill>
                  <a:schemeClr val="tx2"/>
                </a:solidFill>
              </a:rPr>
              <a:t>AR</a:t>
            </a:r>
            <a:r>
              <a:rPr lang="en-US" dirty="0" smtClean="0">
                <a:solidFill>
                  <a:srgbClr val="000000"/>
                </a:solidFill>
              </a:rPr>
              <a:t> verbs either </a:t>
            </a:r>
            <a:r>
              <a:rPr lang="en-US" dirty="0" smtClean="0">
                <a:solidFill>
                  <a:srgbClr val="B13F9A"/>
                </a:solidFill>
              </a:rPr>
              <a:t>e</a:t>
            </a:r>
            <a:r>
              <a:rPr lang="en-US" dirty="0" smtClean="0">
                <a:solidFill>
                  <a:srgbClr val="000000"/>
                </a:solidFill>
              </a:rPr>
              <a:t> (</a:t>
            </a:r>
            <a:r>
              <a:rPr lang="en-US" dirty="0" err="1" smtClean="0">
                <a:solidFill>
                  <a:srgbClr val="000000"/>
                </a:solidFill>
              </a:rPr>
              <a:t>usted</a:t>
            </a:r>
            <a:r>
              <a:rPr lang="en-US" dirty="0" smtClean="0">
                <a:solidFill>
                  <a:srgbClr val="000000"/>
                </a:solidFill>
              </a:rPr>
              <a:t>) or </a:t>
            </a:r>
            <a:r>
              <a:rPr lang="en-US" dirty="0" smtClean="0">
                <a:solidFill>
                  <a:srgbClr val="B13F9A"/>
                </a:solidFill>
              </a:rPr>
              <a:t>en</a:t>
            </a:r>
            <a:r>
              <a:rPr lang="en-US" dirty="0" smtClean="0">
                <a:solidFill>
                  <a:srgbClr val="000000"/>
                </a:solidFill>
              </a:rPr>
              <a:t> (</a:t>
            </a:r>
            <a:r>
              <a:rPr lang="en-US" dirty="0" err="1" smtClean="0">
                <a:solidFill>
                  <a:srgbClr val="000000"/>
                </a:solidFill>
              </a:rPr>
              <a:t>ustedes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(For </a:t>
            </a:r>
            <a:r>
              <a:rPr lang="en-US" dirty="0" smtClean="0">
                <a:solidFill>
                  <a:srgbClr val="0000FF"/>
                </a:solidFill>
              </a:rPr>
              <a:t>ER/IR </a:t>
            </a:r>
            <a:r>
              <a:rPr lang="en-US" dirty="0" smtClean="0">
                <a:solidFill>
                  <a:srgbClr val="000000"/>
                </a:solidFill>
              </a:rPr>
              <a:t>verbs either </a:t>
            </a:r>
            <a:r>
              <a:rPr lang="en-US" dirty="0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 (</a:t>
            </a:r>
            <a:r>
              <a:rPr lang="en-US" dirty="0" err="1" smtClean="0">
                <a:solidFill>
                  <a:srgbClr val="000000"/>
                </a:solidFill>
              </a:rPr>
              <a:t>usted</a:t>
            </a:r>
            <a:r>
              <a:rPr lang="en-US" dirty="0" smtClean="0">
                <a:solidFill>
                  <a:srgbClr val="000000"/>
                </a:solidFill>
              </a:rPr>
              <a:t>) or </a:t>
            </a:r>
            <a:r>
              <a:rPr lang="en-US" dirty="0" smtClean="0">
                <a:solidFill>
                  <a:srgbClr val="0000FF"/>
                </a:solidFill>
              </a:rPr>
              <a:t>an</a:t>
            </a:r>
            <a:r>
              <a:rPr lang="en-US" dirty="0" smtClean="0">
                <a:solidFill>
                  <a:srgbClr val="000000"/>
                </a:solidFill>
              </a:rPr>
              <a:t> (</a:t>
            </a:r>
            <a:r>
              <a:rPr lang="en-US" dirty="0" err="1" smtClean="0">
                <a:solidFill>
                  <a:srgbClr val="000000"/>
                </a:solidFill>
              </a:rPr>
              <a:t>ustedes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u="sng" dirty="0" smtClean="0">
                <a:solidFill>
                  <a:srgbClr val="000000"/>
                </a:solidFill>
              </a:rPr>
              <a:t>Example 1</a:t>
            </a:r>
            <a:r>
              <a:rPr lang="en-US" dirty="0" smtClean="0">
                <a:solidFill>
                  <a:srgbClr val="000000"/>
                </a:solidFill>
              </a:rPr>
              <a:t>:  </a:t>
            </a:r>
            <a:r>
              <a:rPr lang="en-US" dirty="0" err="1" smtClean="0">
                <a:solidFill>
                  <a:srgbClr val="000000"/>
                </a:solidFill>
              </a:rPr>
              <a:t>Tirar</a:t>
            </a: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000000"/>
                </a:solidFill>
              </a:rPr>
              <a:t>Yo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tiro</a:t>
            </a:r>
            <a:r>
              <a:rPr lang="en-US" dirty="0" smtClean="0">
                <a:solidFill>
                  <a:srgbClr val="000000"/>
                </a:solidFill>
              </a:rPr>
              <a:t>      ¡(No) tire!            ¡(No) </a:t>
            </a:r>
            <a:r>
              <a:rPr lang="en-US" dirty="0" err="1" smtClean="0">
                <a:solidFill>
                  <a:srgbClr val="000000"/>
                </a:solidFill>
              </a:rPr>
              <a:t>tiren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u="sng" dirty="0" smtClean="0">
                <a:solidFill>
                  <a:srgbClr val="000000"/>
                </a:solidFill>
              </a:rPr>
              <a:t>Example 2</a:t>
            </a:r>
            <a:r>
              <a:rPr lang="en-US" dirty="0" smtClean="0">
                <a:solidFill>
                  <a:srgbClr val="000000"/>
                </a:solidFill>
              </a:rPr>
              <a:t>:  Comer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0000"/>
                </a:solidFill>
              </a:rPr>
              <a:t>Yo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como</a:t>
            </a:r>
            <a:r>
              <a:rPr lang="en-US" dirty="0" smtClean="0">
                <a:solidFill>
                  <a:srgbClr val="000000"/>
                </a:solidFill>
              </a:rPr>
              <a:t>    ¡(No) coma!         ¡(No) </a:t>
            </a:r>
            <a:r>
              <a:rPr lang="en-US" dirty="0" err="1" smtClean="0">
                <a:solidFill>
                  <a:srgbClr val="000000"/>
                </a:solidFill>
              </a:rPr>
              <a:t>coman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7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838200"/>
          </a:xfrm>
        </p:spPr>
        <p:txBody>
          <a:bodyPr/>
          <a:lstStyle/>
          <a:p>
            <a:r>
              <a:rPr lang="en-US" dirty="0" err="1" smtClean="0"/>
              <a:t>Nosotros</a:t>
            </a:r>
            <a:r>
              <a:rPr lang="en-US" dirty="0" smtClean="0"/>
              <a:t> 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153400" cy="59436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u="sng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7400" u="sng" dirty="0" smtClean="0">
                <a:solidFill>
                  <a:srgbClr val="000000"/>
                </a:solidFill>
              </a:rPr>
              <a:t>The </a:t>
            </a:r>
            <a:r>
              <a:rPr lang="en-US" sz="7400" u="sng" dirty="0">
                <a:solidFill>
                  <a:srgbClr val="000000"/>
                </a:solidFill>
              </a:rPr>
              <a:t>3 step process</a:t>
            </a:r>
            <a:r>
              <a:rPr lang="en-US" sz="7400" dirty="0">
                <a:solidFill>
                  <a:srgbClr val="000000"/>
                </a:solidFill>
              </a:rPr>
              <a:t>:</a:t>
            </a:r>
          </a:p>
          <a:p>
            <a:r>
              <a:rPr lang="en-US" sz="7400" dirty="0">
                <a:solidFill>
                  <a:srgbClr val="000000"/>
                </a:solidFill>
              </a:rPr>
              <a:t>1.  Go to the YO form</a:t>
            </a:r>
          </a:p>
          <a:p>
            <a:r>
              <a:rPr lang="en-US" sz="7400" dirty="0">
                <a:solidFill>
                  <a:srgbClr val="000000"/>
                </a:solidFill>
              </a:rPr>
              <a:t>2.  Drop </a:t>
            </a:r>
            <a:r>
              <a:rPr lang="en-US" sz="7400">
                <a:solidFill>
                  <a:srgbClr val="000000"/>
                </a:solidFill>
              </a:rPr>
              <a:t>the </a:t>
            </a:r>
            <a:r>
              <a:rPr lang="en-US" sz="7400" smtClean="0">
                <a:solidFill>
                  <a:srgbClr val="000000"/>
                </a:solidFill>
              </a:rPr>
              <a:t>“o”</a:t>
            </a:r>
            <a:endParaRPr lang="en-US" sz="7400" dirty="0">
              <a:solidFill>
                <a:srgbClr val="000000"/>
              </a:solidFill>
            </a:endParaRPr>
          </a:p>
          <a:p>
            <a:r>
              <a:rPr lang="en-US" sz="7400" dirty="0">
                <a:solidFill>
                  <a:srgbClr val="000000"/>
                </a:solidFill>
              </a:rPr>
              <a:t>3.  Add the opposite </a:t>
            </a:r>
            <a:r>
              <a:rPr lang="en-US" sz="7400" dirty="0" smtClean="0">
                <a:solidFill>
                  <a:srgbClr val="000000"/>
                </a:solidFill>
              </a:rPr>
              <a:t>ending</a:t>
            </a:r>
          </a:p>
          <a:p>
            <a:endParaRPr lang="en-US" sz="7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7400" dirty="0">
                <a:solidFill>
                  <a:srgbClr val="000000"/>
                </a:solidFill>
              </a:rPr>
              <a:t>(For </a:t>
            </a:r>
            <a:r>
              <a:rPr lang="en-US" sz="7400" dirty="0">
                <a:solidFill>
                  <a:schemeClr val="tx2"/>
                </a:solidFill>
              </a:rPr>
              <a:t>AR</a:t>
            </a:r>
            <a:r>
              <a:rPr lang="en-US" sz="7400" dirty="0">
                <a:solidFill>
                  <a:srgbClr val="000000"/>
                </a:solidFill>
              </a:rPr>
              <a:t> verbs </a:t>
            </a:r>
            <a:r>
              <a:rPr lang="en-US" sz="7400" dirty="0" smtClean="0">
                <a:solidFill>
                  <a:srgbClr val="000000"/>
                </a:solidFill>
              </a:rPr>
              <a:t>use </a:t>
            </a:r>
            <a:r>
              <a:rPr lang="en-US" sz="7400" dirty="0" err="1" smtClean="0">
                <a:solidFill>
                  <a:srgbClr val="B13F9A"/>
                </a:solidFill>
              </a:rPr>
              <a:t>emos</a:t>
            </a:r>
            <a:r>
              <a:rPr lang="en-US" sz="7400" dirty="0" smtClean="0">
                <a:solidFill>
                  <a:srgbClr val="00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sz="7400" dirty="0" smtClean="0">
                <a:solidFill>
                  <a:srgbClr val="000000"/>
                </a:solidFill>
              </a:rPr>
              <a:t>(</a:t>
            </a:r>
            <a:r>
              <a:rPr lang="en-US" sz="7400" dirty="0">
                <a:solidFill>
                  <a:srgbClr val="000000"/>
                </a:solidFill>
              </a:rPr>
              <a:t>For </a:t>
            </a:r>
            <a:r>
              <a:rPr lang="en-US" sz="7400" dirty="0">
                <a:solidFill>
                  <a:srgbClr val="0000FF"/>
                </a:solidFill>
              </a:rPr>
              <a:t>ER/IR </a:t>
            </a:r>
            <a:r>
              <a:rPr lang="en-US" sz="7400" dirty="0">
                <a:solidFill>
                  <a:srgbClr val="000000"/>
                </a:solidFill>
              </a:rPr>
              <a:t>verbs </a:t>
            </a:r>
            <a:r>
              <a:rPr lang="en-US" sz="7400" dirty="0" smtClean="0">
                <a:solidFill>
                  <a:srgbClr val="000000"/>
                </a:solidFill>
              </a:rPr>
              <a:t>use </a:t>
            </a:r>
            <a:r>
              <a:rPr lang="en-US" sz="7400" dirty="0" err="1" smtClean="0">
                <a:solidFill>
                  <a:srgbClr val="0000FF"/>
                </a:solidFill>
              </a:rPr>
              <a:t>amos</a:t>
            </a:r>
            <a:r>
              <a:rPr lang="en-US" sz="7400" dirty="0" smtClean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endParaRPr lang="en-US" sz="7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7400" u="sng" dirty="0">
                <a:solidFill>
                  <a:srgbClr val="000000"/>
                </a:solidFill>
              </a:rPr>
              <a:t>Example 1</a:t>
            </a:r>
            <a:r>
              <a:rPr lang="en-US" sz="7400" dirty="0">
                <a:solidFill>
                  <a:srgbClr val="000000"/>
                </a:solidFill>
              </a:rPr>
              <a:t>:  </a:t>
            </a:r>
            <a:r>
              <a:rPr lang="en-US" sz="7400" dirty="0" err="1">
                <a:solidFill>
                  <a:srgbClr val="000000"/>
                </a:solidFill>
              </a:rPr>
              <a:t>Tirar</a:t>
            </a:r>
            <a:endParaRPr lang="en-US" sz="7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7400" dirty="0" err="1">
                <a:solidFill>
                  <a:srgbClr val="000000"/>
                </a:solidFill>
              </a:rPr>
              <a:t>Yo</a:t>
            </a:r>
            <a:r>
              <a:rPr lang="en-US" sz="7400" dirty="0">
                <a:solidFill>
                  <a:srgbClr val="000000"/>
                </a:solidFill>
              </a:rPr>
              <a:t> </a:t>
            </a:r>
            <a:r>
              <a:rPr lang="en-US" sz="7400" dirty="0" err="1">
                <a:solidFill>
                  <a:srgbClr val="000000"/>
                </a:solidFill>
              </a:rPr>
              <a:t>tiro</a:t>
            </a:r>
            <a:r>
              <a:rPr lang="en-US" sz="7400" dirty="0">
                <a:solidFill>
                  <a:srgbClr val="000000"/>
                </a:solidFill>
              </a:rPr>
              <a:t>      ¡(No) </a:t>
            </a:r>
            <a:r>
              <a:rPr lang="en-US" sz="7400" dirty="0" err="1" smtClean="0">
                <a:solidFill>
                  <a:srgbClr val="000000"/>
                </a:solidFill>
              </a:rPr>
              <a:t>tiremos</a:t>
            </a:r>
            <a:r>
              <a:rPr lang="en-US" sz="7400" dirty="0" smtClean="0">
                <a:solidFill>
                  <a:srgbClr val="000000"/>
                </a:solidFill>
              </a:rPr>
              <a:t>!  </a:t>
            </a:r>
          </a:p>
          <a:p>
            <a:pPr marL="0" indent="0">
              <a:buNone/>
            </a:pPr>
            <a:r>
              <a:rPr lang="en-US" sz="7400" dirty="0" smtClean="0">
                <a:solidFill>
                  <a:srgbClr val="000000"/>
                </a:solidFill>
              </a:rPr>
              <a:t>          </a:t>
            </a:r>
            <a:endParaRPr lang="en-US" sz="7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7400" u="sng" dirty="0">
                <a:solidFill>
                  <a:srgbClr val="000000"/>
                </a:solidFill>
              </a:rPr>
              <a:t>Example 2</a:t>
            </a:r>
            <a:r>
              <a:rPr lang="en-US" sz="7400" dirty="0">
                <a:solidFill>
                  <a:srgbClr val="000000"/>
                </a:solidFill>
              </a:rPr>
              <a:t>:  Comer</a:t>
            </a:r>
          </a:p>
          <a:p>
            <a:pPr marL="0" indent="0">
              <a:buNone/>
            </a:pPr>
            <a:r>
              <a:rPr lang="en-US" sz="7400" dirty="0" err="1">
                <a:solidFill>
                  <a:srgbClr val="000000"/>
                </a:solidFill>
              </a:rPr>
              <a:t>Yo</a:t>
            </a:r>
            <a:r>
              <a:rPr lang="en-US" sz="7400" dirty="0">
                <a:solidFill>
                  <a:srgbClr val="000000"/>
                </a:solidFill>
              </a:rPr>
              <a:t> </a:t>
            </a:r>
            <a:r>
              <a:rPr lang="en-US" sz="7400" dirty="0" err="1">
                <a:solidFill>
                  <a:srgbClr val="000000"/>
                </a:solidFill>
              </a:rPr>
              <a:t>como</a:t>
            </a:r>
            <a:r>
              <a:rPr lang="en-US" sz="7400" dirty="0">
                <a:solidFill>
                  <a:srgbClr val="000000"/>
                </a:solidFill>
              </a:rPr>
              <a:t>    ¡(No) </a:t>
            </a:r>
            <a:r>
              <a:rPr lang="en-US" sz="7400" dirty="0" err="1" smtClean="0">
                <a:solidFill>
                  <a:srgbClr val="000000"/>
                </a:solidFill>
              </a:rPr>
              <a:t>comamos</a:t>
            </a:r>
            <a:r>
              <a:rPr lang="en-US" sz="7400" dirty="0" smtClean="0">
                <a:solidFill>
                  <a:srgbClr val="000000"/>
                </a:solidFill>
              </a:rPr>
              <a:t>! </a:t>
            </a:r>
          </a:p>
          <a:p>
            <a:pPr marL="0" indent="0">
              <a:buNone/>
            </a:pPr>
            <a:endParaRPr lang="en-US" sz="7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7400" dirty="0" smtClean="0">
                <a:solidFill>
                  <a:srgbClr val="000000"/>
                </a:solidFill>
              </a:rPr>
              <a:t>The </a:t>
            </a:r>
            <a:r>
              <a:rPr lang="en-US" sz="7400" dirty="0" err="1" smtClean="0">
                <a:solidFill>
                  <a:srgbClr val="000000"/>
                </a:solidFill>
              </a:rPr>
              <a:t>nosotros</a:t>
            </a:r>
            <a:r>
              <a:rPr lang="en-US" sz="7400" dirty="0" smtClean="0">
                <a:solidFill>
                  <a:srgbClr val="000000"/>
                </a:solidFill>
              </a:rPr>
              <a:t> command translates as “</a:t>
            </a:r>
            <a:r>
              <a:rPr lang="en-US" sz="7400" dirty="0" smtClean="0">
                <a:solidFill>
                  <a:schemeClr val="accent1"/>
                </a:solidFill>
              </a:rPr>
              <a:t>Let’s…..</a:t>
            </a:r>
            <a:r>
              <a:rPr lang="en-US" sz="7400" dirty="0" smtClean="0">
                <a:solidFill>
                  <a:srgbClr val="000000"/>
                </a:solidFill>
              </a:rPr>
              <a:t>”  In English </a:t>
            </a:r>
          </a:p>
          <a:p>
            <a:pPr marL="0" indent="0">
              <a:buNone/>
            </a:pPr>
            <a:endParaRPr lang="en-US" sz="7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7400" dirty="0" smtClean="0">
                <a:solidFill>
                  <a:srgbClr val="000000"/>
                </a:solidFill>
              </a:rPr>
              <a:t>To make any of these commands (</a:t>
            </a:r>
            <a:r>
              <a:rPr lang="en-US" sz="7400" dirty="0" err="1" smtClean="0">
                <a:solidFill>
                  <a:srgbClr val="000000"/>
                </a:solidFill>
              </a:rPr>
              <a:t>usted</a:t>
            </a:r>
            <a:r>
              <a:rPr lang="en-US" sz="7400" dirty="0" smtClean="0">
                <a:solidFill>
                  <a:srgbClr val="000000"/>
                </a:solidFill>
              </a:rPr>
              <a:t>, </a:t>
            </a:r>
            <a:r>
              <a:rPr lang="en-US" sz="7400" dirty="0" err="1" smtClean="0">
                <a:solidFill>
                  <a:srgbClr val="000000"/>
                </a:solidFill>
              </a:rPr>
              <a:t>ustedes</a:t>
            </a:r>
            <a:r>
              <a:rPr lang="en-US" sz="7400" dirty="0" smtClean="0">
                <a:solidFill>
                  <a:srgbClr val="000000"/>
                </a:solidFill>
              </a:rPr>
              <a:t>, </a:t>
            </a:r>
            <a:r>
              <a:rPr lang="en-US" sz="7400" dirty="0" err="1" smtClean="0">
                <a:solidFill>
                  <a:srgbClr val="000000"/>
                </a:solidFill>
              </a:rPr>
              <a:t>nosotros</a:t>
            </a:r>
            <a:r>
              <a:rPr lang="en-US" sz="7400" dirty="0" smtClean="0">
                <a:solidFill>
                  <a:srgbClr val="000000"/>
                </a:solidFill>
              </a:rPr>
              <a:t>) negative, you simply add a NO in front of the command. YOU DON’T HAVE TO CHANGE ANYTHING ELSE.       </a:t>
            </a:r>
          </a:p>
          <a:p>
            <a:pPr marL="0" indent="0">
              <a:buNone/>
            </a:pPr>
            <a:endParaRPr lang="en-US" sz="7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7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7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00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943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SIDES – Irregular </a:t>
            </a:r>
            <a:r>
              <a:rPr lang="en-US" dirty="0" err="1" smtClean="0"/>
              <a:t>Tú</a:t>
            </a:r>
            <a:r>
              <a:rPr lang="en-US" dirty="0" smtClean="0"/>
              <a:t> 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153400" cy="579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latin typeface="Century Gothic"/>
                <a:cs typeface="Century Gothic"/>
              </a:rPr>
              <a:t>As with </a:t>
            </a:r>
            <a:r>
              <a:rPr lang="en-US" dirty="0" err="1" smtClean="0">
                <a:latin typeface="Century Gothic"/>
                <a:cs typeface="Century Gothic"/>
              </a:rPr>
              <a:t>tú</a:t>
            </a:r>
            <a:r>
              <a:rPr lang="en-US" dirty="0" smtClean="0">
                <a:latin typeface="Century Gothic"/>
                <a:cs typeface="Century Gothic"/>
              </a:rPr>
              <a:t> commands, the same irregulars apply here.  If there is an irregular “</a:t>
            </a:r>
            <a:r>
              <a:rPr lang="en-US" dirty="0" err="1" smtClean="0">
                <a:latin typeface="Century Gothic"/>
                <a:cs typeface="Century Gothic"/>
              </a:rPr>
              <a:t>yo</a:t>
            </a:r>
            <a:r>
              <a:rPr lang="en-US" dirty="0" smtClean="0">
                <a:latin typeface="Century Gothic"/>
                <a:cs typeface="Century Gothic"/>
              </a:rPr>
              <a:t>” form, the </a:t>
            </a:r>
            <a:r>
              <a:rPr lang="en-US" dirty="0" err="1" smtClean="0">
                <a:latin typeface="Century Gothic"/>
                <a:cs typeface="Century Gothic"/>
              </a:rPr>
              <a:t>usted</a:t>
            </a:r>
            <a:r>
              <a:rPr lang="en-US" dirty="0" smtClean="0">
                <a:latin typeface="Century Gothic"/>
                <a:cs typeface="Century Gothic"/>
              </a:rPr>
              <a:t>/</a:t>
            </a:r>
            <a:r>
              <a:rPr lang="en-US" dirty="0" err="1" smtClean="0">
                <a:latin typeface="Century Gothic"/>
                <a:cs typeface="Century Gothic"/>
              </a:rPr>
              <a:t>ustedes</a:t>
            </a:r>
            <a:r>
              <a:rPr lang="en-US" dirty="0" smtClean="0">
                <a:latin typeface="Century Gothic"/>
                <a:cs typeface="Century Gothic"/>
              </a:rPr>
              <a:t>/</a:t>
            </a:r>
            <a:r>
              <a:rPr lang="en-US" dirty="0" err="1" smtClean="0">
                <a:latin typeface="Century Gothic"/>
                <a:cs typeface="Century Gothic"/>
              </a:rPr>
              <a:t>nosotros</a:t>
            </a:r>
            <a:r>
              <a:rPr lang="en-US" dirty="0" smtClean="0">
                <a:latin typeface="Century Gothic"/>
                <a:cs typeface="Century Gothic"/>
              </a:rPr>
              <a:t> commands will also be irregular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latin typeface="Century Gothic"/>
                <a:cs typeface="Century Gothic"/>
              </a:rPr>
              <a:t>We also see the same irregular SIDES verbs:</a:t>
            </a:r>
          </a:p>
          <a:p>
            <a:r>
              <a:rPr lang="en-US" sz="3200" b="1" dirty="0" smtClean="0">
                <a:latin typeface="Bookman Old Style"/>
                <a:cs typeface="Bookman Old Style"/>
              </a:rPr>
              <a:t>S – </a:t>
            </a:r>
            <a:r>
              <a:rPr lang="en-US" sz="3200" dirty="0" err="1" smtClean="0">
                <a:latin typeface="Bookman Old Style"/>
                <a:cs typeface="Bookman Old Style"/>
              </a:rPr>
              <a:t>ser</a:t>
            </a:r>
            <a:r>
              <a:rPr lang="en-US" sz="3200" dirty="0" smtClean="0">
                <a:latin typeface="Bookman Old Style"/>
                <a:cs typeface="Bookman Old Style"/>
              </a:rPr>
              <a:t> – sea/</a:t>
            </a:r>
            <a:r>
              <a:rPr lang="en-US" sz="3200" dirty="0" err="1" smtClean="0">
                <a:latin typeface="Bookman Old Style"/>
                <a:cs typeface="Bookman Old Style"/>
              </a:rPr>
              <a:t>sean</a:t>
            </a:r>
            <a:r>
              <a:rPr lang="en-US" sz="3200" dirty="0" smtClean="0">
                <a:latin typeface="Bookman Old Style"/>
                <a:cs typeface="Bookman Old Style"/>
              </a:rPr>
              <a:t>/</a:t>
            </a:r>
            <a:r>
              <a:rPr lang="en-US" sz="3200" dirty="0" err="1" smtClean="0">
                <a:latin typeface="Bookman Old Style"/>
                <a:cs typeface="Bookman Old Style"/>
              </a:rPr>
              <a:t>seamos</a:t>
            </a:r>
            <a:endParaRPr lang="en-US" sz="3200" b="1" dirty="0" smtClean="0">
              <a:latin typeface="Bookman Old Style"/>
              <a:cs typeface="Bookman Old Style"/>
            </a:endParaRPr>
          </a:p>
          <a:p>
            <a:r>
              <a:rPr lang="en-US" sz="3200" b="1" dirty="0" smtClean="0">
                <a:latin typeface="Bookman Old Style"/>
                <a:cs typeface="Bookman Old Style"/>
              </a:rPr>
              <a:t>I –  </a:t>
            </a:r>
            <a:r>
              <a:rPr lang="en-US" sz="3200" dirty="0" err="1" smtClean="0">
                <a:latin typeface="Bookman Old Style"/>
                <a:cs typeface="Bookman Old Style"/>
              </a:rPr>
              <a:t>ir</a:t>
            </a:r>
            <a:r>
              <a:rPr lang="en-US" sz="3200" dirty="0" smtClean="0">
                <a:latin typeface="Bookman Old Style"/>
                <a:cs typeface="Bookman Old Style"/>
              </a:rPr>
              <a:t> – </a:t>
            </a:r>
            <a:r>
              <a:rPr lang="en-US" sz="3200" dirty="0" err="1" smtClean="0">
                <a:latin typeface="Bookman Old Style"/>
                <a:cs typeface="Bookman Old Style"/>
              </a:rPr>
              <a:t>vaya</a:t>
            </a:r>
            <a:r>
              <a:rPr lang="en-US" sz="3200" dirty="0" smtClean="0">
                <a:latin typeface="Bookman Old Style"/>
                <a:cs typeface="Bookman Old Style"/>
              </a:rPr>
              <a:t>/</a:t>
            </a:r>
            <a:r>
              <a:rPr lang="en-US" sz="3200" dirty="0" err="1" smtClean="0">
                <a:latin typeface="Bookman Old Style"/>
                <a:cs typeface="Bookman Old Style"/>
              </a:rPr>
              <a:t>vayan</a:t>
            </a:r>
            <a:r>
              <a:rPr lang="en-US" sz="3200" dirty="0" smtClean="0">
                <a:latin typeface="Bookman Old Style"/>
                <a:cs typeface="Bookman Old Style"/>
              </a:rPr>
              <a:t>/** (no)</a:t>
            </a:r>
            <a:r>
              <a:rPr lang="en-US" sz="3200" dirty="0" err="1" smtClean="0">
                <a:latin typeface="Bookman Old Style"/>
                <a:cs typeface="Bookman Old Style"/>
              </a:rPr>
              <a:t>vayamos</a:t>
            </a:r>
            <a:endParaRPr lang="en-US" sz="3200" b="1" dirty="0" smtClean="0">
              <a:latin typeface="Bookman Old Style"/>
              <a:cs typeface="Bookman Old Style"/>
            </a:endParaRPr>
          </a:p>
          <a:p>
            <a:r>
              <a:rPr lang="en-US" sz="3200" b="1" dirty="0" smtClean="0">
                <a:latin typeface="Bookman Old Style"/>
                <a:cs typeface="Bookman Old Style"/>
              </a:rPr>
              <a:t>D – </a:t>
            </a:r>
            <a:r>
              <a:rPr lang="en-US" sz="3200" dirty="0" err="1" smtClean="0">
                <a:latin typeface="Bookman Old Style"/>
                <a:cs typeface="Bookman Old Style"/>
              </a:rPr>
              <a:t>dar</a:t>
            </a:r>
            <a:r>
              <a:rPr lang="en-US" sz="3200" dirty="0" smtClean="0">
                <a:latin typeface="Bookman Old Style"/>
                <a:cs typeface="Bookman Old Style"/>
              </a:rPr>
              <a:t> – </a:t>
            </a:r>
            <a:r>
              <a:rPr lang="en-US" sz="3200" dirty="0" err="1" smtClean="0">
                <a:latin typeface="Bookman Old Style"/>
                <a:cs typeface="Bookman Old Style"/>
              </a:rPr>
              <a:t>dé</a:t>
            </a:r>
            <a:r>
              <a:rPr lang="en-US" sz="3200" dirty="0" smtClean="0">
                <a:latin typeface="Bookman Old Style"/>
                <a:cs typeface="Bookman Old Style"/>
              </a:rPr>
              <a:t>/</a:t>
            </a:r>
            <a:r>
              <a:rPr lang="en-US" sz="3200" dirty="0" err="1" smtClean="0">
                <a:latin typeface="Bookman Old Style"/>
                <a:cs typeface="Bookman Old Style"/>
              </a:rPr>
              <a:t>dén</a:t>
            </a:r>
            <a:r>
              <a:rPr lang="en-US" sz="3200" dirty="0" smtClean="0">
                <a:latin typeface="Bookman Old Style"/>
                <a:cs typeface="Bookman Old Style"/>
              </a:rPr>
              <a:t>/demos</a:t>
            </a:r>
            <a:endParaRPr lang="en-US" sz="3200" b="1" dirty="0" smtClean="0">
              <a:latin typeface="Bookman Old Style"/>
              <a:cs typeface="Bookman Old Style"/>
            </a:endParaRPr>
          </a:p>
          <a:p>
            <a:r>
              <a:rPr lang="en-US" sz="3200" b="1" dirty="0" smtClean="0">
                <a:latin typeface="Bookman Old Style"/>
                <a:cs typeface="Bookman Old Style"/>
              </a:rPr>
              <a:t>E – </a:t>
            </a:r>
            <a:r>
              <a:rPr lang="en-US" sz="3200" dirty="0" err="1" smtClean="0">
                <a:latin typeface="Bookman Old Style"/>
                <a:cs typeface="Bookman Old Style"/>
              </a:rPr>
              <a:t>estar</a:t>
            </a:r>
            <a:r>
              <a:rPr lang="en-US" sz="3200" b="1" dirty="0" smtClean="0">
                <a:latin typeface="Bookman Old Style"/>
                <a:cs typeface="Bookman Old Style"/>
              </a:rPr>
              <a:t> - </a:t>
            </a:r>
            <a:r>
              <a:rPr lang="en-US" sz="3200" dirty="0" err="1" smtClean="0">
                <a:latin typeface="Bookman Old Style"/>
                <a:cs typeface="Bookman Old Style"/>
              </a:rPr>
              <a:t>esté</a:t>
            </a:r>
            <a:r>
              <a:rPr lang="en-US" sz="3200" dirty="0" smtClean="0">
                <a:latin typeface="Bookman Old Style"/>
                <a:cs typeface="Bookman Old Style"/>
              </a:rPr>
              <a:t>/</a:t>
            </a:r>
            <a:r>
              <a:rPr lang="en-US" sz="3200" dirty="0" err="1" smtClean="0">
                <a:latin typeface="Bookman Old Style"/>
                <a:cs typeface="Bookman Old Style"/>
              </a:rPr>
              <a:t>estén</a:t>
            </a:r>
            <a:r>
              <a:rPr lang="en-US" sz="3200" dirty="0" smtClean="0">
                <a:latin typeface="Bookman Old Style"/>
                <a:cs typeface="Bookman Old Style"/>
              </a:rPr>
              <a:t>/</a:t>
            </a:r>
            <a:r>
              <a:rPr lang="en-US" sz="3200" dirty="0" err="1" smtClean="0">
                <a:latin typeface="Bookman Old Style"/>
                <a:cs typeface="Bookman Old Style"/>
              </a:rPr>
              <a:t>estemos</a:t>
            </a:r>
            <a:endParaRPr lang="en-US" sz="3200" b="1" dirty="0" smtClean="0">
              <a:latin typeface="Bookman Old Style"/>
              <a:cs typeface="Bookman Old Style"/>
            </a:endParaRPr>
          </a:p>
          <a:p>
            <a:r>
              <a:rPr lang="en-US" sz="3200" b="1" dirty="0" smtClean="0">
                <a:latin typeface="Bookman Old Style"/>
                <a:cs typeface="Bookman Old Style"/>
              </a:rPr>
              <a:t>S – </a:t>
            </a:r>
            <a:r>
              <a:rPr lang="en-US" sz="3200" dirty="0" err="1" smtClean="0">
                <a:latin typeface="Bookman Old Style"/>
                <a:cs typeface="Bookman Old Style"/>
              </a:rPr>
              <a:t>sepa</a:t>
            </a:r>
            <a:r>
              <a:rPr lang="en-US" sz="3200" dirty="0" smtClean="0">
                <a:latin typeface="Bookman Old Style"/>
                <a:cs typeface="Bookman Old Style"/>
              </a:rPr>
              <a:t>/</a:t>
            </a:r>
            <a:r>
              <a:rPr lang="en-US" sz="3200" dirty="0" err="1" smtClean="0">
                <a:latin typeface="Bookman Old Style"/>
                <a:cs typeface="Bookman Old Style"/>
              </a:rPr>
              <a:t>sepan</a:t>
            </a:r>
            <a:r>
              <a:rPr lang="en-US" sz="3200" dirty="0" smtClean="0">
                <a:latin typeface="Bookman Old Style"/>
                <a:cs typeface="Bookman Old Style"/>
              </a:rPr>
              <a:t>/</a:t>
            </a:r>
            <a:r>
              <a:rPr lang="en-US" sz="3200" dirty="0" err="1" smtClean="0">
                <a:latin typeface="Bookman Old Style"/>
                <a:cs typeface="Bookman Old Style"/>
              </a:rPr>
              <a:t>sepamos</a:t>
            </a:r>
            <a:endParaRPr lang="en-US" sz="3200" dirty="0" smtClean="0">
              <a:latin typeface="Bookman Old Style"/>
              <a:cs typeface="Bookman Old Style"/>
            </a:endParaRPr>
          </a:p>
          <a:p>
            <a:pPr marL="0" indent="0">
              <a:buNone/>
            </a:pPr>
            <a:endParaRPr lang="en-US" sz="3200" dirty="0">
              <a:latin typeface="Bookman Old Style"/>
              <a:cs typeface="Bookman Old Style"/>
            </a:endParaRPr>
          </a:p>
          <a:p>
            <a:pPr marL="0" indent="0">
              <a:buNone/>
            </a:pPr>
            <a:r>
              <a:rPr lang="en-US" sz="3200" b="1" dirty="0" smtClean="0">
                <a:latin typeface="Bookman Old Style"/>
                <a:cs typeface="Bookman Old Style"/>
              </a:rPr>
              <a:t>** </a:t>
            </a:r>
            <a:r>
              <a:rPr lang="en-US" sz="2400" b="1" dirty="0" smtClean="0">
                <a:latin typeface="Bookman Old Style"/>
                <a:cs typeface="Bookman Old Style"/>
              </a:rPr>
              <a:t>exception – </a:t>
            </a:r>
            <a:r>
              <a:rPr lang="en-US" sz="2400" dirty="0" smtClean="0">
                <a:latin typeface="Bookman Old Style"/>
                <a:cs typeface="Bookman Old Style"/>
              </a:rPr>
              <a:t>To say “Let’s go”, use “¡</a:t>
            </a:r>
            <a:r>
              <a:rPr lang="en-US" sz="2400" dirty="0" err="1" smtClean="0">
                <a:latin typeface="Bookman Old Style"/>
                <a:cs typeface="Bookman Old Style"/>
              </a:rPr>
              <a:t>Vamos</a:t>
            </a:r>
            <a:r>
              <a:rPr lang="en-US" sz="2400" dirty="0" smtClean="0">
                <a:latin typeface="Bookman Old Style"/>
                <a:cs typeface="Bookman Old Style"/>
              </a:rPr>
              <a:t>!”  </a:t>
            </a:r>
            <a:r>
              <a:rPr lang="en-US" sz="2400" b="1" dirty="0" smtClean="0">
                <a:latin typeface="Bookman Old Style"/>
                <a:cs typeface="Bookman Old Style"/>
              </a:rPr>
              <a:t>BUT</a:t>
            </a:r>
          </a:p>
          <a:p>
            <a:pPr marL="0" indent="0">
              <a:buNone/>
            </a:pPr>
            <a:r>
              <a:rPr lang="en-US" sz="2400" dirty="0" smtClean="0">
                <a:latin typeface="Bookman Old Style"/>
                <a:cs typeface="Bookman Old Style"/>
              </a:rPr>
              <a:t>To say “Let’s not go”, use “</a:t>
            </a:r>
            <a:r>
              <a:rPr lang="en-US" sz="2400" dirty="0" err="1" smtClean="0">
                <a:latin typeface="Bookman Old Style"/>
                <a:cs typeface="Bookman Old Style"/>
              </a:rPr>
              <a:t>vayamos</a:t>
            </a:r>
            <a:r>
              <a:rPr lang="en-US" sz="2400" dirty="0" smtClean="0">
                <a:latin typeface="Bookman Old Style"/>
                <a:cs typeface="Bookman Old Style"/>
              </a:rPr>
              <a:t>”</a:t>
            </a:r>
            <a:endParaRPr lang="en-US" sz="2400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93393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r>
              <a:rPr lang="en-US" dirty="0" smtClean="0"/>
              <a:t>CAR/GAR/ZAR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153400" cy="5715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Century Gothic"/>
                <a:cs typeface="Century Gothic"/>
              </a:rPr>
              <a:t>As with the negative </a:t>
            </a:r>
            <a:r>
              <a:rPr lang="en-US" dirty="0" err="1" smtClean="0">
                <a:latin typeface="Century Gothic"/>
                <a:cs typeface="Century Gothic"/>
              </a:rPr>
              <a:t>tú</a:t>
            </a:r>
            <a:r>
              <a:rPr lang="en-US" dirty="0" smtClean="0">
                <a:latin typeface="Century Gothic"/>
                <a:cs typeface="Century Gothic"/>
              </a:rPr>
              <a:t> commands, verbs that end in CAR/GAR/ZAR will require a spelling change in the </a:t>
            </a:r>
            <a:r>
              <a:rPr lang="en-US" dirty="0" err="1" smtClean="0">
                <a:latin typeface="Century Gothic"/>
                <a:cs typeface="Century Gothic"/>
              </a:rPr>
              <a:t>usted</a:t>
            </a:r>
            <a:r>
              <a:rPr lang="en-US" dirty="0" smtClean="0">
                <a:latin typeface="Century Gothic"/>
                <a:cs typeface="Century Gothic"/>
              </a:rPr>
              <a:t>/</a:t>
            </a:r>
            <a:r>
              <a:rPr lang="en-US" dirty="0" err="1" smtClean="0">
                <a:latin typeface="Century Gothic"/>
                <a:cs typeface="Century Gothic"/>
              </a:rPr>
              <a:t>ustedes</a:t>
            </a:r>
            <a:r>
              <a:rPr lang="en-US" dirty="0" smtClean="0">
                <a:latin typeface="Century Gothic"/>
                <a:cs typeface="Century Gothic"/>
              </a:rPr>
              <a:t>/</a:t>
            </a:r>
            <a:r>
              <a:rPr lang="en-US" dirty="0" err="1" smtClean="0">
                <a:latin typeface="Century Gothic"/>
                <a:cs typeface="Century Gothic"/>
              </a:rPr>
              <a:t>nosotros</a:t>
            </a:r>
            <a:r>
              <a:rPr lang="en-US" dirty="0" smtClean="0">
                <a:latin typeface="Century Gothic"/>
                <a:cs typeface="Century Gothic"/>
              </a:rPr>
              <a:t> commands (c-</a:t>
            </a:r>
            <a:r>
              <a:rPr lang="en-US" dirty="0" err="1" smtClean="0">
                <a:latin typeface="Century Gothic"/>
                <a:cs typeface="Century Gothic"/>
              </a:rPr>
              <a:t>qu</a:t>
            </a:r>
            <a:r>
              <a:rPr lang="en-US" dirty="0" smtClean="0">
                <a:latin typeface="Century Gothic"/>
                <a:cs typeface="Century Gothic"/>
              </a:rPr>
              <a:t>, g-</a:t>
            </a:r>
            <a:r>
              <a:rPr lang="en-US" dirty="0" err="1" smtClean="0">
                <a:latin typeface="Century Gothic"/>
                <a:cs typeface="Century Gothic"/>
              </a:rPr>
              <a:t>gu</a:t>
            </a:r>
            <a:r>
              <a:rPr lang="en-US" dirty="0" smtClean="0">
                <a:latin typeface="Century Gothic"/>
                <a:cs typeface="Century Gothic"/>
              </a:rPr>
              <a:t>, z-c):</a:t>
            </a:r>
          </a:p>
          <a:p>
            <a:pPr marL="0" indent="0">
              <a:buNone/>
            </a:pPr>
            <a:r>
              <a:rPr lang="en-US" sz="2400" u="sng" dirty="0" err="1" smtClean="0">
                <a:latin typeface="Century Gothic"/>
                <a:cs typeface="Century Gothic"/>
              </a:rPr>
              <a:t>Bus</a:t>
            </a:r>
            <a:r>
              <a:rPr lang="en-US" sz="2400" u="sng" dirty="0" err="1" smtClean="0">
                <a:solidFill>
                  <a:srgbClr val="B83D68"/>
                </a:solidFill>
                <a:latin typeface="Century Gothic"/>
                <a:cs typeface="Century Gothic"/>
              </a:rPr>
              <a:t>car</a:t>
            </a:r>
            <a:r>
              <a:rPr lang="en-US" sz="2400" dirty="0" smtClean="0">
                <a:latin typeface="Century Gothic"/>
                <a:cs typeface="Century Gothic"/>
              </a:rPr>
              <a:t>:</a:t>
            </a:r>
          </a:p>
          <a:p>
            <a:pPr marL="0" indent="0">
              <a:buNone/>
            </a:pPr>
            <a:r>
              <a:rPr lang="en-US" sz="2400" dirty="0" err="1" smtClean="0">
                <a:latin typeface="Century Gothic"/>
                <a:cs typeface="Century Gothic"/>
              </a:rPr>
              <a:t>Yo</a:t>
            </a:r>
            <a:r>
              <a:rPr lang="en-US" sz="2400" dirty="0" smtClean="0"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latin typeface="Century Gothic"/>
                <a:cs typeface="Century Gothic"/>
              </a:rPr>
              <a:t>bus</a:t>
            </a:r>
            <a:r>
              <a:rPr lang="en-US" sz="2400" u="sng" dirty="0" err="1" smtClean="0">
                <a:latin typeface="Century Gothic"/>
                <a:cs typeface="Century Gothic"/>
              </a:rPr>
              <a:t>c</a:t>
            </a:r>
            <a:r>
              <a:rPr lang="en-US" sz="2400" dirty="0" err="1" smtClean="0">
                <a:latin typeface="Century Gothic"/>
                <a:cs typeface="Century Gothic"/>
              </a:rPr>
              <a:t>o</a:t>
            </a:r>
            <a:r>
              <a:rPr lang="en-US" sz="2400" dirty="0" smtClean="0">
                <a:latin typeface="Century Gothic"/>
                <a:cs typeface="Century Gothic"/>
              </a:rPr>
              <a:t> - ¡</a:t>
            </a:r>
            <a:r>
              <a:rPr lang="en-US" sz="2400" dirty="0" err="1" smtClean="0">
                <a:latin typeface="Century Gothic"/>
                <a:cs typeface="Century Gothic"/>
              </a:rPr>
              <a:t>busque</a:t>
            </a:r>
            <a:r>
              <a:rPr lang="en-US" sz="2400" dirty="0" smtClean="0">
                <a:latin typeface="Century Gothic"/>
                <a:cs typeface="Century Gothic"/>
              </a:rPr>
              <a:t>!/¡</a:t>
            </a:r>
            <a:r>
              <a:rPr lang="en-US" sz="2400" dirty="0" err="1" smtClean="0">
                <a:latin typeface="Century Gothic"/>
                <a:cs typeface="Century Gothic"/>
              </a:rPr>
              <a:t>busquen</a:t>
            </a:r>
            <a:r>
              <a:rPr lang="en-US" sz="2400" dirty="0" smtClean="0">
                <a:latin typeface="Century Gothic"/>
                <a:cs typeface="Century Gothic"/>
              </a:rPr>
              <a:t>!/¡</a:t>
            </a:r>
            <a:r>
              <a:rPr lang="en-US" sz="2400" dirty="0" err="1" smtClean="0">
                <a:latin typeface="Century Gothic"/>
                <a:cs typeface="Century Gothic"/>
              </a:rPr>
              <a:t>busquemos</a:t>
            </a:r>
            <a:r>
              <a:rPr lang="en-US" sz="2400" dirty="0" smtClean="0">
                <a:latin typeface="Century Gothic"/>
                <a:cs typeface="Century Gothic"/>
              </a:rPr>
              <a:t>! </a:t>
            </a:r>
          </a:p>
          <a:p>
            <a:pPr marL="0" indent="0">
              <a:buNone/>
            </a:pPr>
            <a:endParaRPr lang="en-US" sz="2400" dirty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sz="2400" u="sng" dirty="0" err="1" smtClean="0">
                <a:latin typeface="Century Gothic"/>
                <a:cs typeface="Century Gothic"/>
              </a:rPr>
              <a:t>Organi</a:t>
            </a:r>
            <a:r>
              <a:rPr lang="en-US" sz="2400" u="sng" dirty="0" err="1" smtClean="0">
                <a:solidFill>
                  <a:srgbClr val="B83D68"/>
                </a:solidFill>
                <a:latin typeface="Century Gothic"/>
                <a:cs typeface="Century Gothic"/>
              </a:rPr>
              <a:t>zar</a:t>
            </a:r>
            <a:r>
              <a:rPr lang="en-US" sz="2400" dirty="0" smtClean="0">
                <a:latin typeface="Century Gothic"/>
                <a:cs typeface="Century Gothic"/>
              </a:rPr>
              <a:t>:</a:t>
            </a:r>
          </a:p>
          <a:p>
            <a:pPr marL="0" indent="0">
              <a:buNone/>
            </a:pPr>
            <a:r>
              <a:rPr lang="en-US" sz="2400" dirty="0" err="1" smtClean="0">
                <a:latin typeface="Century Gothic"/>
                <a:cs typeface="Century Gothic"/>
              </a:rPr>
              <a:t>Yo</a:t>
            </a:r>
            <a:r>
              <a:rPr lang="en-US" sz="2400" dirty="0" smtClean="0"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latin typeface="Century Gothic"/>
                <a:cs typeface="Century Gothic"/>
              </a:rPr>
              <a:t>organizo</a:t>
            </a:r>
            <a:r>
              <a:rPr lang="en-US" sz="2400" dirty="0" smtClean="0">
                <a:latin typeface="Century Gothic"/>
                <a:cs typeface="Century Gothic"/>
              </a:rPr>
              <a:t> - ¡</a:t>
            </a:r>
            <a:r>
              <a:rPr lang="en-US" sz="2400" dirty="0" err="1" smtClean="0">
                <a:latin typeface="Century Gothic"/>
                <a:cs typeface="Century Gothic"/>
              </a:rPr>
              <a:t>organice</a:t>
            </a:r>
            <a:r>
              <a:rPr lang="en-US" sz="2400" dirty="0" smtClean="0">
                <a:latin typeface="Century Gothic"/>
                <a:cs typeface="Century Gothic"/>
              </a:rPr>
              <a:t>!</a:t>
            </a:r>
            <a:r>
              <a:rPr lang="en-US" sz="2400" dirty="0">
                <a:latin typeface="Century Gothic"/>
                <a:cs typeface="Century Gothic"/>
              </a:rPr>
              <a:t>/</a:t>
            </a:r>
            <a:r>
              <a:rPr lang="en-US" sz="2400" dirty="0" smtClean="0">
                <a:latin typeface="Century Gothic"/>
                <a:cs typeface="Century Gothic"/>
              </a:rPr>
              <a:t>¡</a:t>
            </a:r>
            <a:r>
              <a:rPr lang="en-US" sz="2400" dirty="0" err="1" smtClean="0">
                <a:latin typeface="Century Gothic"/>
                <a:cs typeface="Century Gothic"/>
              </a:rPr>
              <a:t>organicen</a:t>
            </a:r>
            <a:r>
              <a:rPr lang="en-US" sz="2400" dirty="0">
                <a:latin typeface="Century Gothic"/>
                <a:cs typeface="Century Gothic"/>
              </a:rPr>
              <a:t>!/</a:t>
            </a:r>
            <a:r>
              <a:rPr lang="en-US" sz="2400" dirty="0" smtClean="0">
                <a:latin typeface="Century Gothic"/>
                <a:cs typeface="Century Gothic"/>
              </a:rPr>
              <a:t>¡</a:t>
            </a:r>
            <a:r>
              <a:rPr lang="en-US" sz="2400" dirty="0" err="1" smtClean="0">
                <a:latin typeface="Century Gothic"/>
                <a:cs typeface="Century Gothic"/>
              </a:rPr>
              <a:t>organicemos</a:t>
            </a:r>
            <a:r>
              <a:rPr lang="en-US" sz="2400" dirty="0">
                <a:latin typeface="Century Gothic"/>
                <a:cs typeface="Century Gothic"/>
              </a:rPr>
              <a:t>! </a:t>
            </a:r>
            <a:endParaRPr lang="en-US" sz="2400" dirty="0" smtClean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sz="2400" dirty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sz="2400" u="sng" dirty="0" err="1" smtClean="0">
                <a:latin typeface="Century Gothic"/>
                <a:cs typeface="Century Gothic"/>
              </a:rPr>
              <a:t>Ju</a:t>
            </a:r>
            <a:r>
              <a:rPr lang="en-US" sz="2400" u="sng" dirty="0" err="1" smtClean="0">
                <a:solidFill>
                  <a:srgbClr val="B83D68"/>
                </a:solidFill>
                <a:latin typeface="Century Gothic"/>
                <a:cs typeface="Century Gothic"/>
              </a:rPr>
              <a:t>gar</a:t>
            </a:r>
            <a:r>
              <a:rPr lang="en-US" sz="2400" dirty="0" smtClean="0">
                <a:latin typeface="Century Gothic"/>
                <a:cs typeface="Century Gothic"/>
              </a:rPr>
              <a:t>:</a:t>
            </a:r>
          </a:p>
          <a:p>
            <a:pPr marL="0" indent="0">
              <a:buNone/>
            </a:pPr>
            <a:r>
              <a:rPr lang="en-US" sz="2400" dirty="0" err="1" smtClean="0">
                <a:latin typeface="Century Gothic"/>
                <a:cs typeface="Century Gothic"/>
              </a:rPr>
              <a:t>Yo</a:t>
            </a:r>
            <a:r>
              <a:rPr lang="en-US" sz="2400" dirty="0" smtClean="0"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latin typeface="Century Gothic"/>
                <a:cs typeface="Century Gothic"/>
              </a:rPr>
              <a:t>juego</a:t>
            </a:r>
            <a:r>
              <a:rPr lang="en-US" sz="2400" dirty="0" smtClean="0">
                <a:latin typeface="Century Gothic"/>
                <a:cs typeface="Century Gothic"/>
              </a:rPr>
              <a:t> - ¡</a:t>
            </a:r>
            <a:r>
              <a:rPr lang="en-US" sz="2400" dirty="0" err="1" smtClean="0">
                <a:latin typeface="Century Gothic"/>
                <a:cs typeface="Century Gothic"/>
              </a:rPr>
              <a:t>juegue</a:t>
            </a:r>
            <a:r>
              <a:rPr lang="en-US" sz="2400" dirty="0">
                <a:latin typeface="Century Gothic"/>
                <a:cs typeface="Century Gothic"/>
              </a:rPr>
              <a:t>!/</a:t>
            </a:r>
            <a:r>
              <a:rPr lang="en-US" sz="2400" dirty="0" smtClean="0">
                <a:latin typeface="Century Gothic"/>
                <a:cs typeface="Century Gothic"/>
              </a:rPr>
              <a:t>¡</a:t>
            </a:r>
            <a:r>
              <a:rPr lang="en-US" sz="2400" dirty="0" err="1" smtClean="0">
                <a:latin typeface="Century Gothic"/>
                <a:cs typeface="Century Gothic"/>
              </a:rPr>
              <a:t>jueguen</a:t>
            </a:r>
            <a:r>
              <a:rPr lang="en-US" sz="2400" dirty="0">
                <a:latin typeface="Century Gothic"/>
                <a:cs typeface="Century Gothic"/>
              </a:rPr>
              <a:t>!/</a:t>
            </a:r>
            <a:r>
              <a:rPr lang="en-US" sz="2400" dirty="0" smtClean="0">
                <a:latin typeface="Century Gothic"/>
                <a:cs typeface="Century Gothic"/>
              </a:rPr>
              <a:t>¡</a:t>
            </a:r>
            <a:r>
              <a:rPr lang="en-US" sz="2400" dirty="0" err="1" smtClean="0">
                <a:latin typeface="Century Gothic"/>
                <a:cs typeface="Century Gothic"/>
              </a:rPr>
              <a:t>juguemos</a:t>
            </a:r>
            <a:r>
              <a:rPr lang="en-US" sz="2400" dirty="0">
                <a:latin typeface="Century Gothic"/>
                <a:cs typeface="Century Gothic"/>
              </a:rPr>
              <a:t>! </a:t>
            </a:r>
          </a:p>
          <a:p>
            <a:pPr marL="0" indent="0">
              <a:buNone/>
            </a:pPr>
            <a:endParaRPr lang="en-US" sz="2400" dirty="0"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2961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94360"/>
          </a:xfrm>
        </p:spPr>
        <p:txBody>
          <a:bodyPr/>
          <a:lstStyle/>
          <a:p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práctica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990600"/>
            <a:ext cx="4114800" cy="5867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atin typeface="Century Gothic"/>
                <a:cs typeface="Century Gothic"/>
              </a:rPr>
              <a:t>Don’t delegate (</a:t>
            </a:r>
            <a:r>
              <a:rPr lang="en-US" sz="2000" b="1" dirty="0" err="1" smtClean="0">
                <a:latin typeface="Century Gothic"/>
                <a:cs typeface="Century Gothic"/>
              </a:rPr>
              <a:t>Uds</a:t>
            </a:r>
            <a:r>
              <a:rPr lang="en-US" sz="2000" b="1" dirty="0" smtClean="0">
                <a:latin typeface="Century Gothic"/>
                <a:cs typeface="Century Gothic"/>
              </a:rPr>
              <a:t>.)</a:t>
            </a:r>
          </a:p>
          <a:p>
            <a:pPr marL="514350" indent="-514350">
              <a:buFont typeface="+mj-lt"/>
              <a:buAutoNum type="arabicPeriod"/>
            </a:pPr>
            <a:endParaRPr lang="en-US" sz="2000" b="1" dirty="0">
              <a:latin typeface="Century Gothic"/>
              <a:cs typeface="Century Gothic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atin typeface="Century Gothic"/>
                <a:cs typeface="Century Gothic"/>
              </a:rPr>
              <a:t>Give (</a:t>
            </a:r>
            <a:r>
              <a:rPr lang="en-US" sz="2000" b="1" dirty="0" err="1" smtClean="0">
                <a:latin typeface="Century Gothic"/>
                <a:cs typeface="Century Gothic"/>
              </a:rPr>
              <a:t>Ud</a:t>
            </a:r>
            <a:r>
              <a:rPr lang="en-US" sz="2000" b="1" dirty="0" smtClean="0">
                <a:latin typeface="Century Gothic"/>
                <a:cs typeface="Century Gothic"/>
              </a:rPr>
              <a:t>.)</a:t>
            </a:r>
          </a:p>
          <a:p>
            <a:pPr marL="0" indent="0">
              <a:buNone/>
            </a:pPr>
            <a:endParaRPr lang="en-US" sz="2000" b="1" dirty="0">
              <a:latin typeface="Century Gothic"/>
              <a:cs typeface="Century Gothic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atin typeface="Century Gothic"/>
                <a:cs typeface="Century Gothic"/>
              </a:rPr>
              <a:t>Be nice (</a:t>
            </a:r>
            <a:r>
              <a:rPr lang="en-US" sz="2000" b="1" dirty="0" err="1" smtClean="0">
                <a:latin typeface="Century Gothic"/>
                <a:cs typeface="Century Gothic"/>
              </a:rPr>
              <a:t>Uds</a:t>
            </a:r>
            <a:r>
              <a:rPr lang="en-US" sz="2000" b="1" dirty="0" smtClean="0">
                <a:latin typeface="Century Gothic"/>
                <a:cs typeface="Century Gothic"/>
              </a:rPr>
              <a:t>.)</a:t>
            </a:r>
          </a:p>
          <a:p>
            <a:pPr marL="514350" indent="-514350">
              <a:buFont typeface="+mj-lt"/>
              <a:buAutoNum type="arabicPeriod"/>
            </a:pPr>
            <a:endParaRPr lang="en-US" sz="2000" b="1" dirty="0">
              <a:latin typeface="Century Gothic"/>
              <a:cs typeface="Century Gothic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atin typeface="Century Gothic"/>
                <a:cs typeface="Century Gothic"/>
              </a:rPr>
              <a:t>Let’s go</a:t>
            </a:r>
          </a:p>
          <a:p>
            <a:pPr marL="514350" indent="-514350">
              <a:buFont typeface="+mj-lt"/>
              <a:buAutoNum type="arabicPeriod"/>
            </a:pPr>
            <a:endParaRPr lang="en-US" sz="2000" b="1" dirty="0">
              <a:latin typeface="Century Gothic"/>
              <a:cs typeface="Century Gothic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atin typeface="Century Gothic"/>
                <a:cs typeface="Century Gothic"/>
              </a:rPr>
              <a:t>Don’t play (</a:t>
            </a:r>
            <a:r>
              <a:rPr lang="en-US" sz="2000" b="1" dirty="0" err="1" smtClean="0">
                <a:latin typeface="Century Gothic"/>
                <a:cs typeface="Century Gothic"/>
              </a:rPr>
              <a:t>Uds</a:t>
            </a:r>
            <a:r>
              <a:rPr lang="en-US" sz="2000" b="1" dirty="0" smtClean="0">
                <a:latin typeface="Century Gothic"/>
                <a:cs typeface="Century Gothic"/>
              </a:rPr>
              <a:t>.)</a:t>
            </a:r>
          </a:p>
          <a:p>
            <a:pPr marL="514350" indent="-514350">
              <a:buFont typeface="+mj-lt"/>
              <a:buAutoNum type="arabicPeriod"/>
            </a:pPr>
            <a:endParaRPr lang="en-US" sz="2000" b="1" dirty="0">
              <a:latin typeface="Century Gothic"/>
              <a:cs typeface="Century Gothic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atin typeface="Century Gothic"/>
                <a:cs typeface="Century Gothic"/>
              </a:rPr>
              <a:t>Start (</a:t>
            </a:r>
            <a:r>
              <a:rPr lang="en-US" sz="2000" b="1" dirty="0" err="1" smtClean="0">
                <a:latin typeface="Century Gothic"/>
                <a:cs typeface="Century Gothic"/>
              </a:rPr>
              <a:t>Ud</a:t>
            </a:r>
            <a:r>
              <a:rPr lang="en-US" sz="2000" b="1" dirty="0" smtClean="0">
                <a:latin typeface="Century Gothic"/>
                <a:cs typeface="Century Gothic"/>
              </a:rPr>
              <a:t>.)</a:t>
            </a:r>
          </a:p>
          <a:p>
            <a:pPr marL="514350" indent="-514350">
              <a:buFont typeface="+mj-lt"/>
              <a:buAutoNum type="arabicPeriod"/>
            </a:pPr>
            <a:endParaRPr lang="en-US" sz="2000" b="1" dirty="0">
              <a:latin typeface="Century Gothic"/>
              <a:cs typeface="Century Gothic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atin typeface="Century Gothic"/>
                <a:cs typeface="Century Gothic"/>
              </a:rPr>
              <a:t>Take out (</a:t>
            </a:r>
            <a:r>
              <a:rPr lang="en-US" sz="2000" b="1" dirty="0" err="1" smtClean="0">
                <a:latin typeface="Century Gothic"/>
                <a:cs typeface="Century Gothic"/>
              </a:rPr>
              <a:t>Uds</a:t>
            </a:r>
            <a:r>
              <a:rPr lang="en-US" sz="2000" b="1" dirty="0" smtClean="0">
                <a:latin typeface="Century Gothic"/>
                <a:cs typeface="Century Gothic"/>
              </a:rPr>
              <a:t>.)</a:t>
            </a:r>
          </a:p>
          <a:p>
            <a:pPr marL="514350" indent="-514350">
              <a:buFont typeface="+mj-lt"/>
              <a:buAutoNum type="arabicPeriod"/>
            </a:pPr>
            <a:endParaRPr lang="en-US" sz="2000" b="1" dirty="0">
              <a:latin typeface="Century Gothic"/>
              <a:cs typeface="Century Gothic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atin typeface="Century Gothic"/>
                <a:cs typeface="Century Gothic"/>
              </a:rPr>
              <a:t>Let’s not change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78808" y="990600"/>
            <a:ext cx="3974592" cy="5867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r">
              <a:buFont typeface="+mj-lt"/>
              <a:buAutoNum type="arabicPeriod"/>
            </a:pP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¡No </a:t>
            </a:r>
            <a:r>
              <a:rPr lang="en-US" sz="2000" b="1" i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deleguen</a:t>
            </a: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</a:t>
            </a:r>
          </a:p>
          <a:p>
            <a:pPr marL="457200" indent="-457200" algn="r">
              <a:buFont typeface="+mj-lt"/>
              <a:buAutoNum type="arabicPeriod"/>
            </a:pPr>
            <a:endParaRPr lang="en-US" sz="2000" b="1" i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</a:t>
            </a:r>
            <a:r>
              <a:rPr lang="en-US" sz="2000" b="1" i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Dé</a:t>
            </a: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!</a:t>
            </a:r>
          </a:p>
          <a:p>
            <a:pPr marL="457200" indent="-457200" algn="r">
              <a:buFont typeface="+mj-lt"/>
              <a:buAutoNum type="arabicPeriod"/>
            </a:pPr>
            <a:endParaRPr lang="en-US" sz="2000" b="1" i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¡Sean </a:t>
            </a:r>
            <a:r>
              <a:rPr lang="en-US" sz="2000" b="1" i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amables</a:t>
            </a: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!</a:t>
            </a:r>
          </a:p>
          <a:p>
            <a:pPr marL="457200" indent="-457200" algn="r">
              <a:buFont typeface="+mj-lt"/>
              <a:buAutoNum type="arabicPeriod"/>
            </a:pPr>
            <a:endParaRPr lang="en-US" sz="2000" b="1" i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</a:t>
            </a:r>
            <a:r>
              <a:rPr lang="en-US" sz="2000" b="1" i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Vamos</a:t>
            </a: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!</a:t>
            </a:r>
          </a:p>
          <a:p>
            <a:pPr marL="457200" indent="-457200" algn="r">
              <a:buFont typeface="+mj-lt"/>
              <a:buAutoNum type="arabicPeriod"/>
            </a:pPr>
            <a:endParaRPr lang="en-US" sz="2000" b="1" i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¡No </a:t>
            </a:r>
            <a:r>
              <a:rPr lang="en-US" sz="2000" b="1" i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jueguen</a:t>
            </a: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!</a:t>
            </a:r>
          </a:p>
          <a:p>
            <a:pPr marL="457200" indent="-457200" algn="r">
              <a:buFont typeface="+mj-lt"/>
              <a:buAutoNum type="arabicPeriod"/>
            </a:pPr>
            <a:endParaRPr lang="en-US" sz="2000" b="1" i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</a:t>
            </a:r>
            <a:r>
              <a:rPr lang="en-US" sz="2000" b="1" i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Empiece</a:t>
            </a: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!</a:t>
            </a:r>
          </a:p>
          <a:p>
            <a:pPr marL="457200" indent="-457200" algn="r">
              <a:buFont typeface="+mj-lt"/>
              <a:buAutoNum type="arabicPeriod"/>
            </a:pPr>
            <a:endParaRPr lang="en-US" sz="2000" b="1" i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</a:t>
            </a:r>
            <a:r>
              <a:rPr lang="en-US" sz="2000" b="1" i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Saquen</a:t>
            </a: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!</a:t>
            </a:r>
          </a:p>
          <a:p>
            <a:pPr marL="457200" indent="-457200" algn="r">
              <a:buFont typeface="+mj-lt"/>
              <a:buAutoNum type="arabicPeriod"/>
            </a:pPr>
            <a:endParaRPr lang="en-US" sz="2000" b="1" i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¡No </a:t>
            </a:r>
            <a:r>
              <a:rPr lang="en-US" sz="2000" b="1" i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cambiemos</a:t>
            </a:r>
            <a:r>
              <a:rPr lang="en-US" sz="2000" b="1" i="1" dirty="0" smtClean="0">
                <a:solidFill>
                  <a:srgbClr val="FF0000"/>
                </a:solidFill>
                <a:latin typeface="Century Gothic"/>
                <a:cs typeface="Century Gothic"/>
              </a:rPr>
              <a:t>!</a:t>
            </a:r>
            <a:endParaRPr lang="en-US" sz="2000" b="1" i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8277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156</TotalTime>
  <Words>654</Words>
  <Application>Microsoft Office PowerPoint</Application>
  <PresentationFormat>On-screen Show (4:3)</PresentationFormat>
  <Paragraphs>126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Opulent</vt:lpstr>
      <vt:lpstr>Other command forms</vt:lpstr>
      <vt:lpstr>Command forms:</vt:lpstr>
      <vt:lpstr>Otros mandatos:</vt:lpstr>
      <vt:lpstr>Usted and ustedes commands:</vt:lpstr>
      <vt:lpstr>Nosotros commands</vt:lpstr>
      <vt:lpstr>SIDES – Irregular Tú commands</vt:lpstr>
      <vt:lpstr>CAR/GAR/ZAR verbs</vt:lpstr>
      <vt:lpstr>Una práctica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Other command forms</dc:title>
  <dc:creator>Windows User</dc:creator>
  <cp:lastModifiedBy>Windows User</cp:lastModifiedBy>
  <cp:revision>19</cp:revision>
  <dcterms:created xsi:type="dcterms:W3CDTF">2012-11-06T22:28:56Z</dcterms:created>
  <dcterms:modified xsi:type="dcterms:W3CDTF">2012-11-15T18:45:18Z</dcterms:modified>
</cp:coreProperties>
</file>