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85"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77" autoAdjust="0"/>
  </p:normalViewPr>
  <p:slideViewPr>
    <p:cSldViewPr>
      <p:cViewPr varScale="1">
        <p:scale>
          <a:sx n="85" d="100"/>
          <a:sy n="85" d="100"/>
        </p:scale>
        <p:origin x="-82" y="-17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11" name="Slide Number Placeholder 10"/>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B058910-DD1B-4220-8C19-6C914CF13B2A}" type="slidenum">
              <a:rPr lang="en-US" smtClean="0"/>
              <a:pPr/>
              <a:t>‹#›</a:t>
            </a:fld>
            <a:endParaRPr lang="en-US" dirty="0"/>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D38944B-7B45-431B-8FF3-64D42C26536F}" type="datetimeFigureOut">
              <a:rPr lang="en-US" smtClean="0"/>
              <a:pPr/>
              <a:t>6/17/2014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B058910-DD1B-4220-8C19-6C914CF13B2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D38944B-7B45-431B-8FF3-64D42C26536F}" type="datetimeFigureOut">
              <a:rPr lang="en-US" smtClean="0"/>
              <a:pPr/>
              <a:t>6/17/2014</a:t>
            </a:fld>
            <a:endParaRPr lang="en-US" dirty="0"/>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B058910-DD1B-4220-8C19-6C914CF13B2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990600"/>
            <a:ext cx="7772400" cy="2658406"/>
          </a:xfrm>
        </p:spPr>
        <p:txBody>
          <a:bodyPr>
            <a:noAutofit/>
          </a:bodyPr>
          <a:lstStyle/>
          <a:p>
            <a:r>
              <a:rPr lang="en-US" sz="5400" dirty="0" smtClean="0"/>
              <a:t>Federal Transit Administration Requirements</a:t>
            </a:r>
            <a:endParaRPr lang="en-US" sz="5400" dirty="0"/>
          </a:p>
        </p:txBody>
      </p:sp>
      <p:sp>
        <p:nvSpPr>
          <p:cNvPr id="3" name="Subtitle 2"/>
          <p:cNvSpPr>
            <a:spLocks noGrp="1"/>
          </p:cNvSpPr>
          <p:nvPr>
            <p:ph type="subTitle" idx="1"/>
          </p:nvPr>
        </p:nvSpPr>
        <p:spPr>
          <a:xfrm>
            <a:off x="381000" y="3810000"/>
            <a:ext cx="7772400" cy="1447800"/>
          </a:xfrm>
        </p:spPr>
        <p:txBody>
          <a:bodyPr>
            <a:noAutofit/>
          </a:bodyPr>
          <a:lstStyle/>
          <a:p>
            <a:pPr algn="l"/>
            <a:r>
              <a:rPr lang="en-US" sz="2800" b="1" dirty="0" smtClean="0"/>
              <a:t>Americans with Disabilities Act  </a:t>
            </a:r>
          </a:p>
          <a:p>
            <a:pPr algn="l"/>
            <a:r>
              <a:rPr lang="en-US" sz="2800" b="1" dirty="0" smtClean="0"/>
              <a:t>Title VI</a:t>
            </a:r>
          </a:p>
          <a:p>
            <a:pPr algn="l"/>
            <a:r>
              <a:rPr lang="en-US" sz="2800" b="1" dirty="0" smtClean="0"/>
              <a:t>Drug and Alcohol Programs</a:t>
            </a:r>
            <a:endParaRPr lang="en-US" sz="2800" b="1" dirty="0"/>
          </a:p>
        </p:txBody>
      </p:sp>
      <p:pic>
        <p:nvPicPr>
          <p:cNvPr id="1026" name="Picture 2"/>
          <p:cNvPicPr>
            <a:picLocks noChangeAspect="1" noChangeArrowheads="1"/>
          </p:cNvPicPr>
          <p:nvPr/>
        </p:nvPicPr>
        <p:blipFill>
          <a:blip r:embed="rId2" cstate="print"/>
          <a:srcRect/>
          <a:stretch>
            <a:fillRect/>
          </a:stretch>
        </p:blipFill>
        <p:spPr bwMode="auto">
          <a:xfrm>
            <a:off x="533400" y="533400"/>
            <a:ext cx="1276350" cy="1171575"/>
          </a:xfrm>
          <a:prstGeom prst="rect">
            <a:avLst/>
          </a:prstGeom>
          <a:noFill/>
          <a:ln w="9525">
            <a:noFill/>
            <a:miter lim="800000"/>
            <a:headEnd/>
            <a:tailEnd/>
          </a:ln>
        </p:spPr>
      </p:pic>
      <p:pic>
        <p:nvPicPr>
          <p:cNvPr id="4" name="Picture 2" descr="C:\Users\tjhauffe\Desktop\Transit Stuff\Logos &amp; Pictures\Newest Transit Logo.JPG"/>
          <p:cNvPicPr>
            <a:picLocks noChangeAspect="1" noChangeArrowheads="1"/>
          </p:cNvPicPr>
          <p:nvPr/>
        </p:nvPicPr>
        <p:blipFill>
          <a:blip r:embed="rId3" cstate="print"/>
          <a:srcRect/>
          <a:stretch>
            <a:fillRect/>
          </a:stretch>
        </p:blipFill>
        <p:spPr bwMode="auto">
          <a:xfrm>
            <a:off x="6096000" y="5145284"/>
            <a:ext cx="2593682" cy="128469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3100" dirty="0" smtClean="0"/>
              <a:t>Americans with Disabilities Act  (ADA)</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b="1" dirty="0" smtClean="0"/>
              <a:t>Basic Requirement:</a:t>
            </a:r>
          </a:p>
          <a:p>
            <a:pPr>
              <a:buNone/>
            </a:pPr>
            <a:endParaRPr lang="en-US" b="1" dirty="0" smtClean="0"/>
          </a:p>
          <a:p>
            <a:pPr>
              <a:buNone/>
            </a:pPr>
            <a:r>
              <a:rPr lang="en-US" dirty="0" smtClean="0"/>
              <a:t>Titles II and III of the Americans with Disabilities Act of 1990 (ADA) provide that no entity shall discriminate against an individual with a disability in connection with the provision of transportation service.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05400"/>
            <a:ext cx="8183880" cy="990600"/>
          </a:xfrm>
        </p:spPr>
        <p:txBody>
          <a:bodyPr>
            <a:normAutofit fontScale="90000"/>
          </a:bodyPr>
          <a:lstStyle/>
          <a:p>
            <a:pPr algn="ctr"/>
            <a:r>
              <a:rPr lang="en-US" dirty="0" smtClean="0"/>
              <a:t/>
            </a:r>
            <a:br>
              <a:rPr lang="en-US" dirty="0" smtClean="0"/>
            </a:br>
            <a:r>
              <a:rPr lang="en-US" dirty="0" smtClean="0"/>
              <a:t/>
            </a:r>
            <a:br>
              <a:rPr lang="en-US" dirty="0" smtClean="0"/>
            </a:br>
            <a:r>
              <a:rPr lang="en-US" sz="3100" dirty="0" smtClean="0"/>
              <a:t>Americans with Disabilities Act  (ADA)</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Where deficiencies are found:</a:t>
            </a:r>
          </a:p>
          <a:p>
            <a:pPr>
              <a:buNone/>
            </a:pPr>
            <a:endParaRPr lang="en-US" dirty="0" smtClean="0"/>
          </a:p>
          <a:p>
            <a:pPr>
              <a:lnSpc>
                <a:spcPct val="160000"/>
              </a:lnSpc>
            </a:pPr>
            <a:r>
              <a:rPr lang="en-US" dirty="0" smtClean="0"/>
              <a:t>Vehicle accessibility violations</a:t>
            </a:r>
          </a:p>
          <a:p>
            <a:pPr>
              <a:lnSpc>
                <a:spcPct val="160000"/>
              </a:lnSpc>
            </a:pPr>
            <a:r>
              <a:rPr lang="en-US" dirty="0" smtClean="0"/>
              <a:t>Facility accessibility standards deficiency</a:t>
            </a:r>
          </a:p>
          <a:p>
            <a:pPr>
              <a:lnSpc>
                <a:spcPct val="160000"/>
              </a:lnSpc>
            </a:pPr>
            <a:r>
              <a:rPr lang="en-US" dirty="0" smtClean="0"/>
              <a:t>ADA service provision deficiencies</a:t>
            </a:r>
          </a:p>
          <a:p>
            <a:pPr>
              <a:lnSpc>
                <a:spcPct val="160000"/>
              </a:lnSpc>
            </a:pPr>
            <a:r>
              <a:rPr lang="en-US" dirty="0" smtClean="0"/>
              <a:t>ADA maintenance deficiencies</a:t>
            </a:r>
          </a:p>
          <a:p>
            <a:pPr>
              <a:lnSpc>
                <a:spcPct val="160000"/>
              </a:lnSpc>
            </a:pPr>
            <a:r>
              <a:rPr lang="en-US" dirty="0" smtClean="0"/>
              <a:t>Complementary paratransit service deficiencies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smtClean="0"/>
              <a:t>Americans with Disabilities Act  (ADA)</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sz="2000" dirty="0" smtClean="0"/>
              <a:t>The FTA Office of Civil Rights conducts on-site assessments of grantees’ compliance with ADA requirements for lift/ramp use and maintenance, stop announcements and route identification, ADA paratransit, and rail stations. The Office of Civil Rights also investigates complaints of noncompliance received from individuals who believe they have been subject to discrimination prohibited by the ADA. Both of these activities can result in findings requiring corrective actions on the part of the grantee, which are detailed in complaint resolution letters and compliance review findings transmitted to the grantee. </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883920"/>
          </a:xfrm>
        </p:spPr>
        <p:txBody>
          <a:bodyPr>
            <a:normAutofit/>
          </a:bodyPr>
          <a:lstStyle/>
          <a:p>
            <a:pPr algn="ctr"/>
            <a:r>
              <a:rPr lang="en-US" sz="2800" dirty="0" smtClean="0">
                <a:solidFill>
                  <a:srgbClr val="F07F09">
                    <a:tint val="88000"/>
                    <a:satMod val="150000"/>
                  </a:srgbClr>
                </a:solidFill>
              </a:rPr>
              <a:t>Americans with Disabilities Act  (ADA)</a:t>
            </a:r>
            <a:endParaRPr lang="en-US" sz="28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Complaints/Lawsuits</a:t>
            </a:r>
          </a:p>
          <a:p>
            <a:pPr>
              <a:buNone/>
            </a:pPr>
            <a:endParaRPr lang="en-US" b="1" dirty="0" smtClean="0"/>
          </a:p>
          <a:p>
            <a:pPr>
              <a:buNone/>
            </a:pPr>
            <a:r>
              <a:rPr lang="en-US" dirty="0" smtClean="0"/>
              <a:t>Grantees are required to have an internal complaint review system, and to retain copies of complaints for at least one year and a summary of all complaints for at least five years. Complaints or legal actions may indicate a problem with implementation of the ADA requirements. Requiring subrecipients to notify the grantee of any complaints may be part of the grantee’s oversight program.</a:t>
            </a:r>
            <a:r>
              <a:rPr lang="en-US" b="1"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183880" cy="929640"/>
          </a:xfrm>
        </p:spPr>
        <p:txBody>
          <a:bodyPr>
            <a:normAutofit/>
          </a:bodyPr>
          <a:lstStyle/>
          <a:p>
            <a:pPr algn="ctr"/>
            <a:r>
              <a:rPr lang="en-US" sz="2800" dirty="0" smtClean="0">
                <a:solidFill>
                  <a:srgbClr val="F07F09">
                    <a:tint val="88000"/>
                    <a:satMod val="150000"/>
                  </a:srgbClr>
                </a:solidFill>
              </a:rPr>
              <a:t>Americans with Disabilities Act  (ADA)</a:t>
            </a:r>
            <a:endParaRPr lang="en-US" sz="28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Buses and Vans </a:t>
            </a:r>
          </a:p>
          <a:p>
            <a:pPr>
              <a:buNone/>
            </a:pPr>
            <a:endParaRPr lang="en-US" b="1" dirty="0" smtClean="0"/>
          </a:p>
          <a:p>
            <a:pPr>
              <a:buNone/>
            </a:pPr>
            <a:r>
              <a:rPr lang="en-US" dirty="0" smtClean="0"/>
              <a:t>49 CFR Part 37 includes specific requirements for the acquisition of accessible vehicles. 49 CFR Part 38 contains accessibility standards for transportation vehicles. States must ensure that subrecipients comply with the ADA requirements when acquiring vehicles and must ensure that subrecipients provide equivalent service when acquiring non-accessible vehicles for general public demand responsive service.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0"/>
            <a:ext cx="8183880" cy="624840"/>
          </a:xfrm>
        </p:spPr>
        <p:txBody>
          <a:bodyPr>
            <a:normAutofit/>
          </a:bodyPr>
          <a:lstStyle/>
          <a:p>
            <a:pPr algn="ctr"/>
            <a:r>
              <a:rPr lang="en-US" sz="2800" dirty="0" smtClean="0">
                <a:solidFill>
                  <a:srgbClr val="F07F09">
                    <a:tint val="88000"/>
                    <a:satMod val="150000"/>
                  </a:srgbClr>
                </a:solidFill>
              </a:rPr>
              <a:t>Americans with Disabilities Act  (ADA)</a:t>
            </a:r>
            <a:endParaRPr lang="en-US" sz="2800" dirty="0"/>
          </a:p>
        </p:txBody>
      </p:sp>
      <p:sp>
        <p:nvSpPr>
          <p:cNvPr id="3" name="Content Placeholder 2"/>
          <p:cNvSpPr>
            <a:spLocks noGrp="1"/>
          </p:cNvSpPr>
          <p:nvPr>
            <p:ph idx="1"/>
          </p:nvPr>
        </p:nvSpPr>
        <p:spPr>
          <a:xfrm>
            <a:off x="502920" y="530352"/>
            <a:ext cx="8183880" cy="4651248"/>
          </a:xfrm>
        </p:spPr>
        <p:txBody>
          <a:bodyPr>
            <a:normAutofit fontScale="92500"/>
          </a:bodyPr>
          <a:lstStyle/>
          <a:p>
            <a:pPr>
              <a:buNone/>
            </a:pPr>
            <a:r>
              <a:rPr lang="en-US" b="1" dirty="0" smtClean="0"/>
              <a:t>Facilities </a:t>
            </a:r>
          </a:p>
          <a:p>
            <a:pPr>
              <a:buNone/>
            </a:pPr>
            <a:r>
              <a:rPr lang="en-US" dirty="0" smtClean="0"/>
              <a:t>Any new facility to be used in providing public transportation services must be accessible according to the standards referenced in 49 CFR 37.9 and Subpart C to 49 CFR Part 37. Subrecipients must comply with ADA requirements when constructing or altering a facility. If there are parties other than the subrecipient responsible for portions of the facility, the subrecipient must ensure that they also comply with the ADA requirements.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183880" cy="853440"/>
          </a:xfrm>
        </p:spPr>
        <p:txBody>
          <a:bodyPr>
            <a:normAutofit/>
          </a:bodyPr>
          <a:lstStyle/>
          <a:p>
            <a:pPr algn="ctr"/>
            <a:r>
              <a:rPr lang="en-US" sz="2800" dirty="0" smtClean="0">
                <a:solidFill>
                  <a:srgbClr val="F07F09">
                    <a:tint val="88000"/>
                    <a:satMod val="150000"/>
                  </a:srgbClr>
                </a:solidFill>
              </a:rPr>
              <a:t>Americans with Disabilities Act  (ADA)</a:t>
            </a:r>
            <a:endParaRPr lang="en-US" sz="28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Subrecipient Oversight </a:t>
            </a:r>
          </a:p>
          <a:p>
            <a:endParaRPr lang="en-US" sz="2000" dirty="0" smtClean="0"/>
          </a:p>
          <a:p>
            <a:pPr>
              <a:lnSpc>
                <a:spcPct val="150000"/>
              </a:lnSpc>
            </a:pPr>
            <a:r>
              <a:rPr lang="en-US" sz="2000" b="1" dirty="0" smtClean="0"/>
              <a:t>Stop announcements and route identification </a:t>
            </a:r>
            <a:endParaRPr lang="en-US" sz="2000" dirty="0" smtClean="0"/>
          </a:p>
          <a:p>
            <a:pPr>
              <a:lnSpc>
                <a:spcPct val="150000"/>
              </a:lnSpc>
            </a:pPr>
            <a:r>
              <a:rPr lang="en-US" sz="2000" b="1" dirty="0" smtClean="0"/>
              <a:t>Transporting of wheelchairs </a:t>
            </a:r>
            <a:endParaRPr lang="en-US" sz="2000" dirty="0" smtClean="0"/>
          </a:p>
          <a:p>
            <a:pPr>
              <a:lnSpc>
                <a:spcPct val="150000"/>
              </a:lnSpc>
            </a:pPr>
            <a:r>
              <a:rPr lang="en-US" sz="2000" b="1" dirty="0" smtClean="0"/>
              <a:t>Priority seating. </a:t>
            </a:r>
            <a:endParaRPr lang="en-US" sz="2000" dirty="0" smtClean="0"/>
          </a:p>
          <a:p>
            <a:pPr>
              <a:lnSpc>
                <a:spcPct val="150000"/>
              </a:lnSpc>
            </a:pPr>
            <a:r>
              <a:rPr lang="en-US" sz="2000" b="1" dirty="0" smtClean="0"/>
              <a:t>Service to persons using respirators or portable oxygen. </a:t>
            </a:r>
            <a:endParaRPr lang="en-US" sz="2000" dirty="0" smtClean="0"/>
          </a:p>
          <a:p>
            <a:pPr>
              <a:lnSpc>
                <a:spcPct val="150000"/>
              </a:lnSpc>
            </a:pPr>
            <a:r>
              <a:rPr lang="en-US" sz="2000" b="1" dirty="0" smtClean="0"/>
              <a:t>Time for boarding/disembarking a vehicle. </a:t>
            </a:r>
            <a:endParaRPr lang="en-US" sz="2000" dirty="0" smtClean="0"/>
          </a:p>
          <a:p>
            <a:pPr>
              <a:lnSpc>
                <a:spcPct val="150000"/>
              </a:lnSpc>
            </a:pPr>
            <a:r>
              <a:rPr lang="en-US" sz="2000" b="1" dirty="0" smtClean="0"/>
              <a:t>Public information </a:t>
            </a:r>
            <a:endParaRPr lang="en-US" sz="2000" dirty="0" smtClean="0"/>
          </a:p>
          <a:p>
            <a:pPr>
              <a:lnSpc>
                <a:spcPct val="150000"/>
              </a:lnSpc>
            </a:pPr>
            <a:r>
              <a:rPr lang="en-US" sz="2000" b="1" dirty="0" smtClean="0"/>
              <a:t>Training. </a:t>
            </a:r>
          </a:p>
          <a:p>
            <a:endParaRPr lang="en-US" sz="2000" b="1" dirty="0" smtClean="0"/>
          </a:p>
          <a:p>
            <a:endParaRPr lang="en-US" sz="2000" b="1" dirty="0" smtClean="0"/>
          </a:p>
          <a:p>
            <a:endParaRPr lang="en-US" sz="2000" b="1"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731520"/>
          </a:xfrm>
        </p:spPr>
        <p:txBody>
          <a:bodyPr>
            <a:normAutofit/>
          </a:bodyPr>
          <a:lstStyle/>
          <a:p>
            <a:pPr algn="ctr"/>
            <a:r>
              <a:rPr lang="en-US" sz="2800" dirty="0" smtClean="0">
                <a:solidFill>
                  <a:srgbClr val="F07F09">
                    <a:tint val="88000"/>
                    <a:satMod val="150000"/>
                  </a:srgbClr>
                </a:solidFill>
              </a:rPr>
              <a:t>Americans with Disabilities Act  (ADA)</a:t>
            </a:r>
            <a:endParaRPr lang="en-US" sz="2800"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Complementary Paratransit</a:t>
            </a:r>
          </a:p>
          <a:p>
            <a:pPr>
              <a:buNone/>
            </a:pPr>
            <a:endParaRPr lang="en-US" b="1" dirty="0" smtClean="0"/>
          </a:p>
          <a:p>
            <a:pPr>
              <a:buNone/>
            </a:pPr>
            <a:r>
              <a:rPr lang="en-US" dirty="0" smtClean="0"/>
              <a:t>Each public entity operating a fixed route system must provide paratransit or other special service to individuals with disabilities that is comparable to the level of service provided to individuals without disabilities who use the fixed route system. This requirement also applies to all Section 5311 subrecipients of FTA funding, including those that are private nonprofit entities. The requirement to provide complementary paratransit service does not apply to intercity bus, commuter bus and rail, or university service. </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105400"/>
            <a:ext cx="8183880" cy="762000"/>
          </a:xfrm>
        </p:spPr>
        <p:txBody>
          <a:bodyPr>
            <a:normAutofit/>
          </a:bodyPr>
          <a:lstStyle/>
          <a:p>
            <a:pPr algn="ctr"/>
            <a:r>
              <a:rPr lang="en-US" sz="2800" dirty="0" smtClean="0">
                <a:solidFill>
                  <a:srgbClr val="F07F09">
                    <a:tint val="88000"/>
                    <a:satMod val="150000"/>
                  </a:srgbClr>
                </a:solidFill>
              </a:rPr>
              <a:t>Americans with Disabilities Act  (ADA)</a:t>
            </a:r>
            <a:endParaRPr lang="en-US" sz="2800" dirty="0"/>
          </a:p>
        </p:txBody>
      </p:sp>
      <p:sp>
        <p:nvSpPr>
          <p:cNvPr id="3" name="Content Placeholder 2"/>
          <p:cNvSpPr>
            <a:spLocks noGrp="1"/>
          </p:cNvSpPr>
          <p:nvPr>
            <p:ph idx="1"/>
          </p:nvPr>
        </p:nvSpPr>
        <p:spPr>
          <a:xfrm>
            <a:off x="502920" y="530352"/>
            <a:ext cx="8183880" cy="4346448"/>
          </a:xfrm>
        </p:spPr>
        <p:txBody>
          <a:bodyPr>
            <a:normAutofit fontScale="92500" lnSpcReduction="10000"/>
          </a:bodyPr>
          <a:lstStyle/>
          <a:p>
            <a:pPr>
              <a:buNone/>
            </a:pPr>
            <a:r>
              <a:rPr lang="en-US" i="1" dirty="0" smtClean="0"/>
              <a:t>What are the subrecipient’s procedures for ensuring that the complementary paratransit service provided by subrecipients meets ADA requirements in the following areas: </a:t>
            </a:r>
            <a:endParaRPr lang="en-US" sz="1000" i="1" dirty="0" smtClean="0"/>
          </a:p>
          <a:p>
            <a:pPr>
              <a:buNone/>
            </a:pPr>
            <a:endParaRPr lang="en-US" sz="1100" i="1" dirty="0" smtClean="0"/>
          </a:p>
          <a:p>
            <a:pPr>
              <a:buNone/>
            </a:pPr>
            <a:r>
              <a:rPr lang="en-US" dirty="0" smtClean="0"/>
              <a:t>• </a:t>
            </a:r>
            <a:r>
              <a:rPr lang="en-US" i="1" dirty="0" smtClean="0"/>
              <a:t>Eligibility determinations </a:t>
            </a:r>
          </a:p>
          <a:p>
            <a:pPr>
              <a:buNone/>
            </a:pPr>
            <a:r>
              <a:rPr lang="en-US" dirty="0" smtClean="0"/>
              <a:t>• </a:t>
            </a:r>
            <a:r>
              <a:rPr lang="en-US" i="1" dirty="0" smtClean="0"/>
              <a:t>Service criteria </a:t>
            </a:r>
          </a:p>
          <a:p>
            <a:pPr>
              <a:buNone/>
            </a:pPr>
            <a:r>
              <a:rPr lang="en-US" dirty="0" smtClean="0"/>
              <a:t>• </a:t>
            </a:r>
            <a:r>
              <a:rPr lang="en-US" i="1" dirty="0" smtClean="0"/>
              <a:t>Service capacity </a:t>
            </a:r>
          </a:p>
          <a:p>
            <a:pPr>
              <a:buNone/>
            </a:pPr>
            <a:r>
              <a:rPr lang="en-US" dirty="0" smtClean="0"/>
              <a:t>• </a:t>
            </a:r>
            <a:r>
              <a:rPr lang="en-US" i="1" dirty="0" smtClean="0"/>
              <a:t>Origin-to-destination service </a:t>
            </a:r>
          </a:p>
          <a:p>
            <a:pPr>
              <a:buNone/>
            </a:pPr>
            <a:r>
              <a:rPr lang="en-US" dirty="0" smtClean="0"/>
              <a:t>• </a:t>
            </a:r>
            <a:r>
              <a:rPr lang="en-US" i="1" dirty="0" smtClean="0"/>
              <a:t>Visitors’ service </a:t>
            </a:r>
          </a:p>
          <a:p>
            <a:pPr>
              <a:buNone/>
            </a:pPr>
            <a:r>
              <a:rPr lang="en-US" dirty="0" smtClean="0"/>
              <a:t>• </a:t>
            </a:r>
            <a:r>
              <a:rPr lang="en-US" i="1" dirty="0" smtClean="0"/>
              <a:t>No-show policies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10200"/>
            <a:ext cx="8183880" cy="807720"/>
          </a:xfrm>
        </p:spPr>
        <p:txBody>
          <a:bodyPr>
            <a:noAutofit/>
          </a:bodyPr>
          <a:lstStyle/>
          <a:p>
            <a:pPr algn="ctr"/>
            <a:r>
              <a:rPr lang="en-US" sz="4400" dirty="0" smtClean="0"/>
              <a:t>Title VI</a:t>
            </a: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lstStyle/>
          <a:p>
            <a:pPr>
              <a:buNone/>
            </a:pPr>
            <a:r>
              <a:rPr lang="en-US" b="1" dirty="0" smtClean="0"/>
              <a:t>Basic Requirement:</a:t>
            </a:r>
          </a:p>
          <a:p>
            <a:pPr>
              <a:buNone/>
            </a:pPr>
            <a:endParaRPr lang="en-US" b="1" dirty="0" smtClean="0"/>
          </a:p>
          <a:p>
            <a:pPr>
              <a:buNone/>
            </a:pPr>
            <a:r>
              <a:rPr lang="en-US" dirty="0" smtClean="0"/>
              <a:t>No person shall, on the grounds of race, color, or national origin, be excluded from participating in, or be denied benefits of, or be subject to discrimination under any program or activity receiving Federal financial assistance.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410200"/>
            <a:ext cx="8183880" cy="701040"/>
          </a:xfrm>
        </p:spPr>
        <p:txBody>
          <a:bodyPr>
            <a:normAutofit/>
          </a:bodyPr>
          <a:lstStyle/>
          <a:p>
            <a:pPr algn="ctr"/>
            <a:r>
              <a:rPr lang="en-US" sz="2800" dirty="0" smtClean="0"/>
              <a:t>Title VI</a:t>
            </a:r>
            <a:endParaRPr lang="en-US" sz="2800" dirty="0"/>
          </a:p>
        </p:txBody>
      </p:sp>
      <p:pic>
        <p:nvPicPr>
          <p:cNvPr id="4" name="Content Placeholder 3"/>
          <p:cNvPicPr>
            <a:picLocks noGrp="1"/>
          </p:cNvPicPr>
          <p:nvPr>
            <p:ph idx="1"/>
          </p:nvPr>
        </p:nvPicPr>
        <p:blipFill>
          <a:blip r:embed="rId2" cstate="print"/>
          <a:srcRect/>
          <a:stretch>
            <a:fillRect/>
          </a:stretch>
        </p:blipFill>
        <p:spPr bwMode="auto">
          <a:xfrm>
            <a:off x="1143000" y="228600"/>
            <a:ext cx="71628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05400"/>
            <a:ext cx="8183880" cy="853440"/>
          </a:xfrm>
        </p:spPr>
        <p:txBody>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575048"/>
          </a:xfrm>
        </p:spPr>
        <p:txBody>
          <a:bodyPr>
            <a:normAutofit/>
          </a:bodyPr>
          <a:lstStyle/>
          <a:p>
            <a:pPr>
              <a:buNone/>
            </a:pPr>
            <a:r>
              <a:rPr lang="en-US" b="1" dirty="0" smtClean="0"/>
              <a:t>Where deficiencies are found:</a:t>
            </a:r>
          </a:p>
          <a:p>
            <a:pPr>
              <a:buNone/>
            </a:pPr>
            <a:endParaRPr lang="en-US" b="1" dirty="0" smtClean="0"/>
          </a:p>
          <a:p>
            <a:pPr>
              <a:lnSpc>
                <a:spcPct val="150000"/>
              </a:lnSpc>
            </a:pPr>
            <a:r>
              <a:rPr lang="en-US" sz="2400" dirty="0" smtClean="0"/>
              <a:t>Complaints not addressed properly</a:t>
            </a:r>
          </a:p>
          <a:p>
            <a:pPr>
              <a:lnSpc>
                <a:spcPct val="150000"/>
              </a:lnSpc>
            </a:pPr>
            <a:r>
              <a:rPr lang="en-US" sz="2400" dirty="0" smtClean="0"/>
              <a:t>Lacking assessment for LEP</a:t>
            </a:r>
          </a:p>
          <a:p>
            <a:pPr>
              <a:lnSpc>
                <a:spcPct val="150000"/>
              </a:lnSpc>
            </a:pPr>
            <a:r>
              <a:rPr lang="en-US" sz="2400" dirty="0" smtClean="0"/>
              <a:t>Public outreach deficiencies</a:t>
            </a:r>
          </a:p>
          <a:p>
            <a:pPr>
              <a:lnSpc>
                <a:spcPct val="150000"/>
              </a:lnSpc>
            </a:pPr>
            <a:r>
              <a:rPr lang="en-US" sz="2400" dirty="0" smtClean="0"/>
              <a:t>No determination of site or location of facilities requirements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257800"/>
            <a:ext cx="8183880" cy="685800"/>
          </a:xfrm>
        </p:spPr>
        <p:txBody>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727448"/>
          </a:xfrm>
        </p:spPr>
        <p:txBody>
          <a:bodyPr>
            <a:normAutofit fontScale="47500" lnSpcReduction="20000"/>
          </a:bodyPr>
          <a:lstStyle/>
          <a:p>
            <a:pPr>
              <a:buNone/>
            </a:pPr>
            <a:r>
              <a:rPr lang="en-US" sz="4400" b="1" dirty="0" smtClean="0"/>
              <a:t>Complaints</a:t>
            </a:r>
          </a:p>
          <a:p>
            <a:pPr>
              <a:buNone/>
            </a:pPr>
            <a:endParaRPr lang="en-US" b="1" dirty="0" smtClean="0"/>
          </a:p>
          <a:p>
            <a:r>
              <a:rPr lang="en-US" sz="3300" dirty="0" smtClean="0"/>
              <a:t>FTA requires its grantees to maintain, as part of their records, a description of the process that they use to investigate Title VI complaints filed against the agency. FTA C 4702.1B states that, “recipients and subrecipients shall develop procedures for investigating and tracking Title VI complaints filed against them and make their procedures for filing a complaint available to the public upon request.” </a:t>
            </a:r>
          </a:p>
          <a:p>
            <a:pPr>
              <a:buNone/>
            </a:pPr>
            <a:endParaRPr lang="en-US" sz="3300" dirty="0" smtClean="0"/>
          </a:p>
          <a:p>
            <a:r>
              <a:rPr lang="en-US" sz="3300" dirty="0" smtClean="0"/>
              <a:t>The process for filing a complaint should be easy to understand for the general public and not include unnecessary obstacles. The provider should have a system in place whereby it can identify which, if any, of its complaints have been filed because the complainant believes that he or she was denied the benefits of, excluded from participation in, or subject to discrimination on the grounds of race, color, or national origin under any program or activity offered by the state. Although the complainant may not refer to Title VI in the complaint to the state, the state should be able to identify and classify this type of complaint as a Title VI complaint.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81600"/>
            <a:ext cx="8183880" cy="701040"/>
          </a:xfrm>
        </p:spPr>
        <p:txBody>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498848"/>
          </a:xfrm>
        </p:spPr>
        <p:txBody>
          <a:bodyPr>
            <a:normAutofit fontScale="55000" lnSpcReduction="20000"/>
          </a:bodyPr>
          <a:lstStyle/>
          <a:p>
            <a:pPr>
              <a:buNone/>
            </a:pPr>
            <a:r>
              <a:rPr lang="en-US" sz="4400" b="1" dirty="0" smtClean="0"/>
              <a:t>Title VI Language for Publications, Communications, and Public Involvement</a:t>
            </a:r>
            <a:endParaRPr lang="en-US" sz="4400" dirty="0" smtClean="0"/>
          </a:p>
          <a:p>
            <a:pPr>
              <a:buNone/>
            </a:pPr>
            <a:r>
              <a:rPr lang="en-US" b="1" dirty="0" smtClean="0"/>
              <a:t>  </a:t>
            </a:r>
            <a:br>
              <a:rPr lang="en-US" b="1" dirty="0" smtClean="0"/>
            </a:br>
            <a:r>
              <a:rPr lang="en-US" b="1" dirty="0" smtClean="0"/>
              <a:t>English </a:t>
            </a:r>
          </a:p>
          <a:p>
            <a:pPr>
              <a:buNone/>
            </a:pPr>
            <a:endParaRPr lang="en-US" dirty="0" smtClean="0"/>
          </a:p>
          <a:p>
            <a:pPr>
              <a:buNone/>
            </a:pPr>
            <a:r>
              <a:rPr lang="en-US" b="1" dirty="0" smtClean="0"/>
              <a:t>Title VI Notice to Public </a:t>
            </a:r>
          </a:p>
          <a:p>
            <a:pPr>
              <a:buNone/>
            </a:pPr>
            <a:r>
              <a:rPr lang="en-US" b="1" dirty="0" smtClean="0"/>
              <a:t/>
            </a:r>
            <a:br>
              <a:rPr lang="en-US" b="1" dirty="0" smtClean="0"/>
            </a:br>
            <a:r>
              <a:rPr lang="en-US" dirty="0" smtClean="0"/>
              <a:t>It is the Wyoming Department of Transportation's (WYDOT) policy to assure that no person shall, on the grounds of race, color, national origin or sex, as provided by Title VI of the Civil Rights Act of 1964, be excluded from participation in, be denied the benefits of, or be otherwise discriminated against under any of its federally funded programs and activities. Any person who believes his/her Title VI protection has been violated, may file a complaint with WYDOT's Office of Civil Rights. For additional information regarding Title VI complaint procedures and/or information regarding our non-discrimination obligations, please contact WYDOT’s Office of Civil Rights, Title VI Coordinator – Lisa Fresquez at 5300 Bishop Blvd. Cheyenne, WY 82009-3340  Phone: (307) 777-4268  FAX (307) 777-4765, Monday to Friday, 8:00 AM to 5:00 PM.</a:t>
            </a:r>
          </a:p>
          <a:p>
            <a:pPr>
              <a:buNone/>
            </a:pP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81600"/>
            <a:ext cx="8183880" cy="777240"/>
          </a:xfrm>
        </p:spPr>
        <p:txBody>
          <a:bodyPr/>
          <a:lstStyle/>
          <a:p>
            <a:pPr algn="ctr"/>
            <a:r>
              <a:rPr lang="en-US" dirty="0" smtClean="0"/>
              <a:t>Title VI</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sz="2400" b="1" dirty="0" smtClean="0"/>
              <a:t>	Spanish </a:t>
            </a:r>
          </a:p>
          <a:p>
            <a:pPr>
              <a:buNone/>
            </a:pPr>
            <a:endParaRPr lang="en-US" sz="2400" dirty="0" smtClean="0"/>
          </a:p>
          <a:p>
            <a:pPr>
              <a:buNone/>
            </a:pPr>
            <a:r>
              <a:rPr lang="en-US" sz="2400" b="1" dirty="0" smtClean="0"/>
              <a:t>Notificación de Titulo VI al Público </a:t>
            </a:r>
          </a:p>
          <a:p>
            <a:pPr>
              <a:buNone/>
            </a:pPr>
            <a:r>
              <a:rPr lang="en-US" sz="2400" b="1" dirty="0" smtClean="0"/>
              <a:t/>
            </a:r>
            <a:br>
              <a:rPr lang="en-US" sz="2400" b="1" dirty="0" smtClean="0"/>
            </a:br>
            <a:r>
              <a:rPr lang="en-US" sz="2400" dirty="0" smtClean="0"/>
              <a:t>Es la póliza de el Departamento de Transportación del Estado de Wyoming (WYDOT) de asegurar que ninguna persona sea excluida de participación o sea negado los beneficios, o sea discriminado bajo cualquiera de sus programas y actividades financiado con fondos federales sobre la base de raza, color, origen nacional o sexo, como proveído por el Título VI de el Acto de Derechos Civiles de 1964. Cualquier persona que cree que sus protecciones de Titulo VI han sido violadas, puede hacer una queja con la Oficina de Igualdad de Oportunidades (OEO). Para información adicional con respecto a procedimientos de quejas de Titulo VI y/o información con respecto a nuestras obligaciones sin discriminación, por favor de comunicarse con los Coordinador de Titulo VI de la WYDOT Oficina de Derechos Civiles – Lisa Fresquez 5300 Bishop Blvd. Cheyenne, WY 82009-3340  Telefono: (307) 777-4268</a:t>
            </a:r>
            <a:br>
              <a:rPr lang="en-US" sz="2400" dirty="0" smtClean="0"/>
            </a:br>
            <a:r>
              <a:rPr lang="en-US" sz="2400" dirty="0" smtClean="0"/>
              <a:t>FAX (307) 777-4765, Lunes a Viernes, 8:00 AM a 5:00 PM.</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257800"/>
            <a:ext cx="8183880" cy="701040"/>
          </a:xfrm>
        </p:spPr>
        <p:txBody>
          <a:bodyPr>
            <a:normAutofit/>
          </a:bodyPr>
          <a:lstStyle/>
          <a:p>
            <a:r>
              <a:rPr lang="en-US" dirty="0" smtClean="0"/>
              <a:t>Title VI</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883612" y="696158"/>
            <a:ext cx="5720223" cy="4942642"/>
          </a:xfrm>
          <a:prstGeom prst="rect">
            <a:avLst/>
          </a:prstGeom>
          <a:noFill/>
          <a:ln w="9525">
            <a:noFill/>
            <a:miter lim="800000"/>
            <a:headEnd/>
            <a:tailEnd/>
          </a:ln>
        </p:spPr>
      </p:pic>
      <p:sp>
        <p:nvSpPr>
          <p:cNvPr id="5" name="Rectangle 4"/>
          <p:cNvSpPr/>
          <p:nvPr/>
        </p:nvSpPr>
        <p:spPr>
          <a:xfrm>
            <a:off x="457200" y="609600"/>
            <a:ext cx="2438400" cy="923330"/>
          </a:xfrm>
          <a:prstGeom prst="rect">
            <a:avLst/>
          </a:prstGeom>
        </p:spPr>
        <p:txBody>
          <a:bodyPr wrap="square">
            <a:spAutoFit/>
          </a:bodyPr>
          <a:lstStyle/>
          <a:p>
            <a:r>
              <a:rPr lang="en-US" b="1" dirty="0"/>
              <a:t>SAMPLE TITLE VI COMPLAINT FORM</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257800"/>
            <a:ext cx="8183880" cy="685800"/>
          </a:xfrm>
        </p:spPr>
        <p:txBody>
          <a:bodyPr/>
          <a:lstStyle/>
          <a:p>
            <a:r>
              <a:rPr lang="en-US" dirty="0" smtClean="0"/>
              <a:t>Title VI</a:t>
            </a:r>
            <a:endParaRPr lang="en-US" dirty="0"/>
          </a:p>
        </p:txBody>
      </p:sp>
      <p:sp>
        <p:nvSpPr>
          <p:cNvPr id="6" name="Rectangle 5"/>
          <p:cNvSpPr/>
          <p:nvPr/>
        </p:nvSpPr>
        <p:spPr>
          <a:xfrm>
            <a:off x="533400" y="609600"/>
            <a:ext cx="2438400" cy="923330"/>
          </a:xfrm>
          <a:prstGeom prst="rect">
            <a:avLst/>
          </a:prstGeom>
        </p:spPr>
        <p:txBody>
          <a:bodyPr wrap="square">
            <a:spAutoFit/>
          </a:bodyPr>
          <a:lstStyle/>
          <a:p>
            <a:r>
              <a:rPr lang="en-US" b="1" dirty="0" smtClean="0"/>
              <a:t>SAMPLE TITLE VI COMPLAINT FORM</a:t>
            </a:r>
            <a:endParaRPr lang="en-US" dirty="0"/>
          </a:p>
        </p:txBody>
      </p:sp>
      <p:pic>
        <p:nvPicPr>
          <p:cNvPr id="3076" name="Picture 4"/>
          <p:cNvPicPr>
            <a:picLocks noGrp="1" noChangeAspect="1" noChangeArrowheads="1"/>
          </p:cNvPicPr>
          <p:nvPr>
            <p:ph idx="1"/>
          </p:nvPr>
        </p:nvPicPr>
        <p:blipFill>
          <a:blip r:embed="rId2" cstate="print"/>
          <a:srcRect/>
          <a:stretch>
            <a:fillRect/>
          </a:stretch>
        </p:blipFill>
        <p:spPr bwMode="auto">
          <a:xfrm>
            <a:off x="3581400" y="457200"/>
            <a:ext cx="4672903" cy="55335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0"/>
            <a:ext cx="8183880" cy="6248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03648"/>
          </a:xfrm>
        </p:spPr>
        <p:txBody>
          <a:bodyPr>
            <a:normAutofit/>
          </a:bodyPr>
          <a:lstStyle/>
          <a:p>
            <a:pPr>
              <a:buNone/>
            </a:pPr>
            <a:r>
              <a:rPr lang="en-US" b="1" dirty="0" smtClean="0"/>
              <a:t>Limited English Proficiency  (LEP)</a:t>
            </a:r>
          </a:p>
          <a:p>
            <a:pPr>
              <a:buNone/>
            </a:pPr>
            <a:endParaRPr lang="en-US" b="1" dirty="0" smtClean="0"/>
          </a:p>
          <a:p>
            <a:pPr>
              <a:buNone/>
            </a:pPr>
            <a:r>
              <a:rPr lang="en-US" sz="2100" dirty="0" smtClean="0"/>
              <a:t>Individuals who have a limited ability to read, write, speak, or understand English are limited English proficient, or ‘‘LEP.” According to the 2000 U.S. Census, more than 10 million people reported that they do not speak English at all, or do not speak English well. The number of persons reporting that they do not speak English at all or do not speak English well grew by 65 percent from 1990 to 2000. Among limited English speakers, Spanish is the language most frequently spoken, followed by Chinese (Cantonese or Mandarin), Vietnamese, and Korean. </a:t>
            </a:r>
          </a:p>
          <a:p>
            <a:pPr>
              <a:buNone/>
            </a:pP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10200"/>
            <a:ext cx="8183880" cy="6248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03648"/>
          </a:xfrm>
        </p:spPr>
        <p:txBody>
          <a:bodyPr>
            <a:normAutofit fontScale="85000" lnSpcReduction="20000"/>
          </a:bodyPr>
          <a:lstStyle/>
          <a:p>
            <a:pPr>
              <a:buNone/>
            </a:pPr>
            <a:r>
              <a:rPr lang="en-US" sz="3300" b="1" dirty="0" smtClean="0"/>
              <a:t>Limited English Proficiency</a:t>
            </a:r>
            <a:r>
              <a:rPr lang="en-US" dirty="0" smtClean="0"/>
              <a:t> </a:t>
            </a:r>
          </a:p>
          <a:p>
            <a:pPr>
              <a:buNone/>
            </a:pPr>
            <a:endParaRPr lang="en-US" dirty="0" smtClean="0"/>
          </a:p>
          <a:p>
            <a:pPr>
              <a:buNone/>
            </a:pPr>
            <a:r>
              <a:rPr lang="en-US" dirty="0" smtClean="0"/>
              <a:t>Public transit is a key means of achieving mobility for many LEP persons. According to the 2000 Census, more than 11 percent of LEP persons aged 16 years and over reported use of public transit as their primary means of transportation to work, compared with about 4 percent of English speakers. Recent immigrants to the United States (including those persons who may not be limited English proficient) use public transportation at higher rates than native-born adults, however, transit use among recent arrivals decreases with length of residence in the United States.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334000"/>
            <a:ext cx="8183880" cy="701040"/>
          </a:xfrm>
        </p:spPr>
        <p:txBody>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03648"/>
          </a:xfrm>
        </p:spPr>
        <p:txBody>
          <a:bodyPr>
            <a:normAutofit fontScale="62500" lnSpcReduction="20000"/>
          </a:bodyPr>
          <a:lstStyle/>
          <a:p>
            <a:pPr>
              <a:buNone/>
            </a:pPr>
            <a:r>
              <a:rPr lang="en-US" dirty="0" smtClean="0"/>
              <a:t>The U.S. DOT published revised LEP guidance for its recipients on December 14, 2005 (Federal Register, vol. 70, no. 239, pp. 74087–74100, December 14, 2005). FTA’s Circular 4702.1B states that grantees shall document the steps undertaken to implement the DOT LEP Guidance necessary to provide “meaningful access” on the basis of four factors: </a:t>
            </a:r>
          </a:p>
          <a:p>
            <a:pPr>
              <a:buNone/>
            </a:pPr>
            <a:endParaRPr lang="en-US" dirty="0" smtClean="0"/>
          </a:p>
          <a:p>
            <a:pPr>
              <a:buNone/>
            </a:pPr>
            <a:r>
              <a:rPr lang="en-US" dirty="0" smtClean="0"/>
              <a:t>• the number and proportion of LEP persons served or encountered in the eligible service population </a:t>
            </a:r>
          </a:p>
          <a:p>
            <a:pPr>
              <a:buNone/>
            </a:pPr>
            <a:endParaRPr lang="en-US" dirty="0" smtClean="0"/>
          </a:p>
          <a:p>
            <a:pPr>
              <a:buNone/>
            </a:pPr>
            <a:r>
              <a:rPr lang="en-US" dirty="0" smtClean="0"/>
              <a:t>• the frequency with which LEP individuals come into contact with the program </a:t>
            </a:r>
          </a:p>
          <a:p>
            <a:pPr>
              <a:buNone/>
            </a:pPr>
            <a:endParaRPr lang="en-US" dirty="0" smtClean="0"/>
          </a:p>
          <a:p>
            <a:pPr>
              <a:buNone/>
            </a:pPr>
            <a:r>
              <a:rPr lang="en-US" dirty="0" smtClean="0"/>
              <a:t>• the nature and importance to people’s lives of the program, activity, or service provided </a:t>
            </a:r>
          </a:p>
          <a:p>
            <a:pPr>
              <a:buNone/>
            </a:pPr>
            <a:endParaRPr lang="en-US" dirty="0" smtClean="0"/>
          </a:p>
          <a:p>
            <a:pPr>
              <a:buNone/>
            </a:pPr>
            <a:r>
              <a:rPr lang="en-US" dirty="0" smtClean="0"/>
              <a:t>• the resources available to the recipient for LEP outreach and the associated costs </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86400"/>
            <a:ext cx="8183880" cy="5486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03648"/>
          </a:xfrm>
        </p:spPr>
        <p:txBody>
          <a:bodyPr>
            <a:normAutofit fontScale="55000" lnSpcReduction="20000"/>
          </a:bodyPr>
          <a:lstStyle/>
          <a:p>
            <a:pPr>
              <a:buNone/>
            </a:pPr>
            <a:r>
              <a:rPr lang="en-US" dirty="0" smtClean="0"/>
              <a:t>Grantees are required to ensure meaningful access to the LEP persons. A means to ensure meaningful access is to develop and carry out a Language Assistance Plan. FTA grantees must develop a Language Assistance Plan to ensure compliance with the requirement. Grantees have considerable flexibility in developing a plan, but at a minimum it must: </a:t>
            </a:r>
          </a:p>
          <a:p>
            <a:pPr>
              <a:buNone/>
            </a:pPr>
            <a:endParaRPr lang="en-US" sz="1700" dirty="0" smtClean="0"/>
          </a:p>
          <a:p>
            <a:pPr>
              <a:buNone/>
            </a:pPr>
            <a:r>
              <a:rPr lang="en-US" dirty="0" smtClean="0"/>
              <a:t>• Include the results of the four factor analysis, with a description of the LEP population(s) served </a:t>
            </a:r>
          </a:p>
          <a:p>
            <a:pPr>
              <a:buNone/>
            </a:pPr>
            <a:endParaRPr lang="en-US" sz="1500" dirty="0" smtClean="0"/>
          </a:p>
          <a:p>
            <a:pPr>
              <a:buNone/>
            </a:pPr>
            <a:r>
              <a:rPr lang="en-US" dirty="0" smtClean="0"/>
              <a:t>• Describe how it provides language assistance services by language </a:t>
            </a:r>
          </a:p>
          <a:p>
            <a:pPr>
              <a:buNone/>
            </a:pPr>
            <a:endParaRPr lang="en-US" sz="1500" dirty="0" smtClean="0"/>
          </a:p>
          <a:p>
            <a:pPr>
              <a:buNone/>
            </a:pPr>
            <a:r>
              <a:rPr lang="en-US" dirty="0" smtClean="0"/>
              <a:t>• Describe how LEP persons are notified about the availability of language assistance </a:t>
            </a:r>
          </a:p>
          <a:p>
            <a:pPr>
              <a:buNone/>
            </a:pPr>
            <a:endParaRPr lang="en-US" sz="1500" dirty="0" smtClean="0"/>
          </a:p>
          <a:p>
            <a:pPr>
              <a:buNone/>
            </a:pPr>
            <a:r>
              <a:rPr lang="en-US" dirty="0" smtClean="0"/>
              <a:t>• Describe how it monitors, evaluates and updates the language access plan, and</a:t>
            </a:r>
          </a:p>
          <a:p>
            <a:pPr>
              <a:buNone/>
            </a:pPr>
            <a:r>
              <a:rPr lang="en-US" dirty="0" smtClean="0"/>
              <a:t> </a:t>
            </a:r>
          </a:p>
          <a:p>
            <a:pPr>
              <a:buNone/>
            </a:pPr>
            <a:r>
              <a:rPr lang="en-US" dirty="0" smtClean="0"/>
              <a:t>• Describe how it trains employees to provide timely and reasonable language assistance. </a:t>
            </a:r>
          </a:p>
          <a:p>
            <a:pPr>
              <a:buNone/>
            </a:pPr>
            <a:endParaRPr lang="en-US" sz="1700" dirty="0" smtClean="0"/>
          </a:p>
          <a:p>
            <a:pPr>
              <a:buNone/>
            </a:pPr>
            <a:r>
              <a:rPr lang="en-US" dirty="0" smtClean="0"/>
              <a:t>The program needs to be based on the results of the analysis of how the four factors apply to the grantee’s programs and activities. FTA will determine, at the time the grantee submits its Title VI program or subsequent to a complaint investigation or compliance review, whether a grantee’s plan is sufficient to ensure meaningful access and thus ensure that the grantee is not engaging in discrimination on the basis of national origin.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10200"/>
            <a:ext cx="8183880" cy="6248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79848"/>
          </a:xfrm>
        </p:spPr>
        <p:txBody>
          <a:bodyPr/>
          <a:lstStyle/>
          <a:p>
            <a:pPr>
              <a:buNone/>
            </a:pPr>
            <a:r>
              <a:rPr lang="en-US" b="1" dirty="0" smtClean="0"/>
              <a:t>Public Outreach</a:t>
            </a:r>
          </a:p>
          <a:p>
            <a:pPr>
              <a:buNone/>
            </a:pPr>
            <a:r>
              <a:rPr lang="en-US" dirty="0" smtClean="0"/>
              <a:t>Subrecipients should seek out and consider the viewpoints of minority, low-income, and LEP populations in the course of conducting public outreach and involvement activities. An agency’s public participation strategy shall offer early and continuous opportunities for the public to be involved in the identification of social, economic, and environmental impacts of proposed transportation decisions. </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86400"/>
            <a:ext cx="8183880" cy="5486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79848"/>
          </a:xfrm>
        </p:spPr>
        <p:txBody>
          <a:bodyPr>
            <a:normAutofit fontScale="62500" lnSpcReduction="20000"/>
          </a:bodyPr>
          <a:lstStyle/>
          <a:p>
            <a:pPr>
              <a:buNone/>
            </a:pPr>
            <a:r>
              <a:rPr lang="en-US" dirty="0" smtClean="0"/>
              <a:t>Some effective practices to promote inclusive public involvement include: </a:t>
            </a:r>
          </a:p>
          <a:p>
            <a:pPr>
              <a:buNone/>
            </a:pPr>
            <a:endParaRPr lang="en-US" sz="1300" dirty="0" smtClean="0"/>
          </a:p>
          <a:p>
            <a:pPr>
              <a:buNone/>
            </a:pPr>
            <a:r>
              <a:rPr lang="en-US" dirty="0" smtClean="0"/>
              <a:t>• Scheduling meetings at times and locations that are convenient and accessible for minority and LEP communities. </a:t>
            </a:r>
          </a:p>
          <a:p>
            <a:pPr>
              <a:buNone/>
            </a:pPr>
            <a:endParaRPr lang="en-US" sz="1300" dirty="0" smtClean="0"/>
          </a:p>
          <a:p>
            <a:pPr>
              <a:buNone/>
            </a:pPr>
            <a:r>
              <a:rPr lang="en-US" dirty="0" smtClean="0"/>
              <a:t>• Employing different meeting sizes and formats. </a:t>
            </a:r>
          </a:p>
          <a:p>
            <a:pPr>
              <a:buNone/>
            </a:pPr>
            <a:endParaRPr lang="en-US" sz="1500" dirty="0" smtClean="0"/>
          </a:p>
          <a:p>
            <a:pPr>
              <a:buNone/>
            </a:pPr>
            <a:r>
              <a:rPr lang="en-US" dirty="0" smtClean="0"/>
              <a:t>• Coordinating with community- and faith-based organizations, educational institutions, and other organizations to implement public engagement strategies that reach out specifically to members of affected minority and/or LEP communities. </a:t>
            </a:r>
          </a:p>
          <a:p>
            <a:pPr>
              <a:buNone/>
            </a:pPr>
            <a:endParaRPr lang="en-US" sz="1500" dirty="0" smtClean="0"/>
          </a:p>
          <a:p>
            <a:pPr>
              <a:buNone/>
            </a:pPr>
            <a:r>
              <a:rPr lang="en-US" dirty="0" smtClean="0"/>
              <a:t>• Considering radio, television, or newspaper ads on stations and in publications that serve LEP populations. Outreach to LEP populations could also include audio programming available on podcasts. </a:t>
            </a:r>
          </a:p>
          <a:p>
            <a:pPr>
              <a:buNone/>
            </a:pPr>
            <a:endParaRPr lang="en-US" sz="1500" dirty="0" smtClean="0"/>
          </a:p>
          <a:p>
            <a:pPr>
              <a:buNone/>
            </a:pPr>
            <a:r>
              <a:rPr lang="en-US" dirty="0" smtClean="0"/>
              <a:t>• Providing opportunities for public participation through means other than written communication, such as personal interviews or use of audio or video recording devices to capture oral comments. </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10200"/>
            <a:ext cx="8183880" cy="6248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79848"/>
          </a:xfrm>
        </p:spPr>
        <p:txBody>
          <a:bodyPr>
            <a:normAutofit fontScale="62500" lnSpcReduction="20000"/>
          </a:bodyPr>
          <a:lstStyle/>
          <a:p>
            <a:pPr>
              <a:buNone/>
            </a:pPr>
            <a:r>
              <a:rPr lang="en-US" b="1" dirty="0" smtClean="0"/>
              <a:t>Location of facilities requirements</a:t>
            </a:r>
          </a:p>
          <a:p>
            <a:pPr>
              <a:buNone/>
            </a:pPr>
            <a:endParaRPr lang="en-US" sz="1300" b="1" dirty="0" smtClean="0"/>
          </a:p>
          <a:p>
            <a:pPr>
              <a:buNone/>
            </a:pPr>
            <a:r>
              <a:rPr lang="en-US" dirty="0" smtClean="0"/>
              <a:t>FTA C 4702.1B describes the requirements for complying with the regulations in 49 CFR Section 21.9(b)(3), which states, “In determining the site or location of facilities, a recipient or applicant may not make selections with the purpose or effect of excluding persons from, denying them the benefits of, or subjecting them to discrimination under any program to which this regulation applies, on the grounds of race, color, or national origin; or with the purpose or effect of defeating or substantially impairing the accomplishment of the objectives of the Act or this part.” </a:t>
            </a:r>
          </a:p>
          <a:p>
            <a:pPr>
              <a:buNone/>
            </a:pPr>
            <a:endParaRPr lang="en-US" sz="1500" dirty="0" smtClean="0"/>
          </a:p>
          <a:p>
            <a:pPr>
              <a:buNone/>
            </a:pPr>
            <a:r>
              <a:rPr lang="en-US" dirty="0" smtClean="0"/>
              <a:t>Grantees are required to complete a Title VI equity analysis during the planning stages with regard to where a project is located or sited to ensure the location is selected without regard to race, color, or national origin. Grantees must engage in outreach to persons potentially impacted by the siting of facilities. The Title VI equity analysis must compare the equity impacts of various siting alternatives, and the analysis must occur before the selection of the preferred site. </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10200"/>
            <a:ext cx="8183880" cy="624840"/>
          </a:xfrm>
        </p:spPr>
        <p:txBody>
          <a:bodyPr>
            <a:normAutofit fontScale="90000"/>
          </a:bodyPr>
          <a:lstStyle/>
          <a:p>
            <a:pPr algn="ctr"/>
            <a:r>
              <a:rPr lang="en-US" dirty="0" smtClean="0"/>
              <a:t>Title VI</a:t>
            </a:r>
            <a:endParaRPr lang="en-US" dirty="0"/>
          </a:p>
        </p:txBody>
      </p:sp>
      <p:sp>
        <p:nvSpPr>
          <p:cNvPr id="3" name="Content Placeholder 2"/>
          <p:cNvSpPr>
            <a:spLocks noGrp="1"/>
          </p:cNvSpPr>
          <p:nvPr>
            <p:ph idx="1"/>
          </p:nvPr>
        </p:nvSpPr>
        <p:spPr>
          <a:xfrm>
            <a:off x="502920" y="530352"/>
            <a:ext cx="8183880" cy="4879848"/>
          </a:xfrm>
        </p:spPr>
        <p:txBody>
          <a:bodyPr>
            <a:normAutofit fontScale="62500" lnSpcReduction="20000"/>
          </a:bodyPr>
          <a:lstStyle/>
          <a:p>
            <a:pPr>
              <a:buNone/>
            </a:pPr>
            <a:r>
              <a:rPr lang="en-US" dirty="0" smtClean="0"/>
              <a:t>When evaluating locations of facilities: </a:t>
            </a:r>
          </a:p>
          <a:p>
            <a:pPr>
              <a:buNone/>
            </a:pPr>
            <a:endParaRPr lang="en-US" sz="1500" dirty="0" smtClean="0"/>
          </a:p>
          <a:p>
            <a:pPr>
              <a:buNone/>
            </a:pPr>
            <a:r>
              <a:rPr lang="en-US" dirty="0" smtClean="0"/>
              <a:t>• Grantees should give attention to other facilities with similar impacts in the area to determine if any cumulative adverse impacts might result. </a:t>
            </a:r>
          </a:p>
          <a:p>
            <a:pPr>
              <a:buNone/>
            </a:pPr>
            <a:endParaRPr lang="en-US" sz="1500" dirty="0" smtClean="0"/>
          </a:p>
          <a:p>
            <a:pPr>
              <a:buNone/>
            </a:pPr>
            <a:r>
              <a:rPr lang="en-US" dirty="0" smtClean="0"/>
              <a:t>• Analysis should be done at the census tract or block group, where appropriate, to ensure that proper perspective is given to localized impacts. </a:t>
            </a:r>
          </a:p>
          <a:p>
            <a:pPr>
              <a:buNone/>
            </a:pPr>
            <a:endParaRPr lang="en-US" sz="1500" dirty="0" smtClean="0"/>
          </a:p>
          <a:p>
            <a:pPr>
              <a:buNone/>
            </a:pPr>
            <a:r>
              <a:rPr lang="en-US" dirty="0" smtClean="0"/>
              <a:t>• If the grantee determines that the location of the project will result in a disparate impact on the basis of race, color, or national origin, the grantee may only locate the project in that location if there is a substantial legitimate justification for locating the project there, and where there are no alternative locations that would have a less disparate impact on the basis of race, color, or national origin. The grantee must show how both elements are met. In order to make this showing, the grantee must consider and analyze alternatives to determine whether those alternatives would have less of a disparate impact on the basis of race, color, or national origin, and then implement the least discriminatory alternative. </a:t>
            </a:r>
          </a:p>
          <a:p>
            <a:pPr>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183880" cy="685800"/>
          </a:xfrm>
        </p:spPr>
        <p:txBody>
          <a:bodyPr>
            <a:normAutofit/>
          </a:bodyPr>
          <a:lstStyle/>
          <a:p>
            <a:pPr algn="ctr"/>
            <a:r>
              <a:rPr lang="en-US" dirty="0" smtClean="0"/>
              <a:t>Drug and Alcohol Programs</a:t>
            </a:r>
            <a:endParaRPr lang="en-US" dirty="0"/>
          </a:p>
        </p:txBody>
      </p:sp>
      <p:sp>
        <p:nvSpPr>
          <p:cNvPr id="3" name="Content Placeholder 2"/>
          <p:cNvSpPr>
            <a:spLocks noGrp="1"/>
          </p:cNvSpPr>
          <p:nvPr>
            <p:ph idx="1"/>
          </p:nvPr>
        </p:nvSpPr>
        <p:spPr>
          <a:xfrm>
            <a:off x="502920" y="530352"/>
            <a:ext cx="8183880" cy="4651248"/>
          </a:xfrm>
        </p:spPr>
        <p:txBody>
          <a:bodyPr/>
          <a:lstStyle/>
          <a:p>
            <a:pPr>
              <a:buNone/>
            </a:pPr>
            <a:r>
              <a:rPr lang="en-US" b="1" dirty="0" smtClean="0"/>
              <a:t>Basic Requirement:</a:t>
            </a:r>
          </a:p>
          <a:p>
            <a:pPr>
              <a:buNone/>
            </a:pPr>
            <a:endParaRPr lang="en-US" sz="1400" b="1" dirty="0" smtClean="0"/>
          </a:p>
          <a:p>
            <a:pPr>
              <a:buNone/>
            </a:pPr>
            <a:r>
              <a:rPr lang="en-US" dirty="0" smtClean="0"/>
              <a:t>Grantees receiving Section 5307, 5309 or 5311 funds that have safety-sensitive employees must have a drug and alcohol testing program in place for such employees. </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183880" cy="685800"/>
          </a:xfrm>
        </p:spPr>
        <p:txBody>
          <a:bodyPr>
            <a:normAutofit/>
          </a:bodyPr>
          <a:lstStyle/>
          <a:p>
            <a:pPr algn="ctr"/>
            <a:r>
              <a:rPr lang="en-US" dirty="0" smtClean="0"/>
              <a:t>Drug and Alcohol Programs</a:t>
            </a:r>
            <a:endParaRPr lang="en-US" dirty="0"/>
          </a:p>
        </p:txBody>
      </p:sp>
      <p:sp>
        <p:nvSpPr>
          <p:cNvPr id="3" name="Content Placeholder 2"/>
          <p:cNvSpPr>
            <a:spLocks noGrp="1"/>
          </p:cNvSpPr>
          <p:nvPr>
            <p:ph idx="1"/>
          </p:nvPr>
        </p:nvSpPr>
        <p:spPr/>
        <p:txBody>
          <a:bodyPr/>
          <a:lstStyle/>
          <a:p>
            <a:pPr>
              <a:buNone/>
            </a:pPr>
            <a:r>
              <a:rPr lang="en-US" b="1" dirty="0" smtClean="0"/>
              <a:t>Where deficiencies are found</a:t>
            </a:r>
          </a:p>
          <a:p>
            <a:pPr>
              <a:buNone/>
            </a:pPr>
            <a:endParaRPr lang="en-US" dirty="0" smtClean="0"/>
          </a:p>
          <a:p>
            <a:r>
              <a:rPr lang="en-US" dirty="0" smtClean="0"/>
              <a:t>Inadequate oversight of subrecipient testing programs</a:t>
            </a:r>
          </a:p>
          <a:p>
            <a:r>
              <a:rPr lang="en-US" dirty="0" smtClean="0"/>
              <a:t>Inadequate oversight of program vendors</a:t>
            </a:r>
          </a:p>
          <a:p>
            <a:r>
              <a:rPr lang="en-US" dirty="0" smtClean="0"/>
              <a:t>MIS reports not properly submitted</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257800"/>
            <a:ext cx="8183880" cy="655320"/>
          </a:xfrm>
        </p:spPr>
        <p:txBody>
          <a:bodyPr/>
          <a:lstStyle/>
          <a:p>
            <a:pPr algn="ctr"/>
            <a:r>
              <a:rPr lang="en-US" dirty="0" smtClean="0"/>
              <a:t>Drug and Alcohol Programs</a:t>
            </a:r>
            <a:endParaRPr lang="en-US" dirty="0"/>
          </a:p>
        </p:txBody>
      </p:sp>
      <p:sp>
        <p:nvSpPr>
          <p:cNvPr id="3" name="Content Placeholder 2"/>
          <p:cNvSpPr>
            <a:spLocks noGrp="1"/>
          </p:cNvSpPr>
          <p:nvPr>
            <p:ph idx="1"/>
          </p:nvPr>
        </p:nvSpPr>
        <p:spPr>
          <a:xfrm>
            <a:off x="502920" y="530352"/>
            <a:ext cx="8183880" cy="4651248"/>
          </a:xfrm>
        </p:spPr>
        <p:txBody>
          <a:bodyPr>
            <a:normAutofit fontScale="77500" lnSpcReduction="20000"/>
          </a:bodyPr>
          <a:lstStyle/>
          <a:p>
            <a:pPr>
              <a:buNone/>
            </a:pPr>
            <a:r>
              <a:rPr lang="en-US" dirty="0" smtClean="0"/>
              <a:t>Subrecipients are required to have a drug and alcohol testing program for safety-sensitive employees. States are responsible for passing through drug and alcohol testing requirements, providing technical assistance in understanding and meeting the requirements, reporting to FTA on the testing programs, and overseeing the drug and alcohol programs of subrecipients, contractors, subcontractors, and lessees with safety-sensitive employees. The oversight program must ensure that all aspects of the drug and alcohol programs are in compliance with 49 CFR Part 655 Prevention of Alcohol Misuse and Prohibited Drug Use in Transit Operations, as amended and 49 CFR Part 40 Procedures for Transportation Workplace Drug and Alcohol Testing Programs, as amended.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257800"/>
            <a:ext cx="8183880" cy="685800"/>
          </a:xfrm>
        </p:spPr>
        <p:txBody>
          <a:bodyPr/>
          <a:lstStyle/>
          <a:p>
            <a:pPr algn="ctr"/>
            <a:r>
              <a:rPr lang="en-US" dirty="0" smtClean="0"/>
              <a:t>Drug and Alcohol Programs</a:t>
            </a:r>
            <a:endParaRPr lang="en-US" dirty="0"/>
          </a:p>
        </p:txBody>
      </p:sp>
      <p:sp>
        <p:nvSpPr>
          <p:cNvPr id="3" name="Content Placeholder 2"/>
          <p:cNvSpPr>
            <a:spLocks noGrp="1"/>
          </p:cNvSpPr>
          <p:nvPr>
            <p:ph idx="1"/>
          </p:nvPr>
        </p:nvSpPr>
        <p:spPr>
          <a:xfrm>
            <a:off x="502920" y="530352"/>
            <a:ext cx="8183880" cy="4803648"/>
          </a:xfrm>
        </p:spPr>
        <p:txBody>
          <a:bodyPr>
            <a:normAutofit fontScale="62500" lnSpcReduction="20000"/>
          </a:bodyPr>
          <a:lstStyle/>
          <a:p>
            <a:pPr>
              <a:buNone/>
            </a:pPr>
            <a:r>
              <a:rPr lang="en-US" b="1" dirty="0" smtClean="0"/>
              <a:t>Elements of an effective oversight program will ensure: </a:t>
            </a:r>
          </a:p>
          <a:p>
            <a:pPr>
              <a:buNone/>
            </a:pPr>
            <a:endParaRPr lang="en-US" sz="1300" dirty="0" smtClean="0"/>
          </a:p>
          <a:p>
            <a:pPr>
              <a:buNone/>
            </a:pPr>
            <a:r>
              <a:rPr lang="en-US" dirty="0" smtClean="0"/>
              <a:t>• Drug and alcohol policies include required elements and are approved by the governing body </a:t>
            </a:r>
          </a:p>
          <a:p>
            <a:pPr>
              <a:buNone/>
            </a:pPr>
            <a:endParaRPr lang="en-US" sz="1300" dirty="0" smtClean="0"/>
          </a:p>
          <a:p>
            <a:pPr>
              <a:buNone/>
            </a:pPr>
            <a:r>
              <a:rPr lang="en-US" dirty="0" smtClean="0"/>
              <a:t>• Employees performing safety-sensitive functions are covered </a:t>
            </a:r>
          </a:p>
          <a:p>
            <a:pPr>
              <a:buNone/>
            </a:pPr>
            <a:endParaRPr lang="en-US" sz="1300" dirty="0" smtClean="0"/>
          </a:p>
          <a:p>
            <a:pPr>
              <a:buNone/>
            </a:pPr>
            <a:r>
              <a:rPr lang="en-US" dirty="0" smtClean="0"/>
              <a:t>• Marijuana, cocaine, opiates, phencyclidine, amphetamines, and alcohol are tested for </a:t>
            </a:r>
          </a:p>
          <a:p>
            <a:pPr>
              <a:buNone/>
            </a:pPr>
            <a:endParaRPr lang="en-US" sz="1300" dirty="0" smtClean="0"/>
          </a:p>
          <a:p>
            <a:pPr>
              <a:buNone/>
            </a:pPr>
            <a:r>
              <a:rPr lang="en-US" dirty="0" smtClean="0"/>
              <a:t>• Pre-employment, random, post-accident, reasonable suspicion, return-to-duty, and follow-up testing is conducted properly </a:t>
            </a:r>
          </a:p>
          <a:p>
            <a:pPr>
              <a:buNone/>
            </a:pPr>
            <a:endParaRPr lang="en-US" sz="1300" dirty="0" smtClean="0"/>
          </a:p>
          <a:p>
            <a:pPr>
              <a:buNone/>
            </a:pPr>
            <a:r>
              <a:rPr lang="en-US" dirty="0" smtClean="0"/>
              <a:t>• Proper forms are used, the forms are completed correctly, the records are stored in a secure location with limited access, and the records are maintained for the required amount of time </a:t>
            </a:r>
          </a:p>
          <a:p>
            <a:pPr>
              <a:buNone/>
            </a:pPr>
            <a:endParaRPr lang="en-US" sz="1300" dirty="0" smtClean="0"/>
          </a:p>
          <a:p>
            <a:pPr>
              <a:buNone/>
            </a:pPr>
            <a:r>
              <a:rPr lang="en-US" dirty="0" smtClean="0"/>
              <a:t>• Employees and supervisors have received the required training</a:t>
            </a:r>
          </a:p>
          <a:p>
            <a:pPr>
              <a:buNone/>
            </a:pPr>
            <a:r>
              <a:rPr lang="en-US" dirty="0" smtClean="0"/>
              <a:t> </a:t>
            </a:r>
          </a:p>
          <a:p>
            <a:pPr>
              <a:buNone/>
            </a:pPr>
            <a:r>
              <a:rPr lang="en-US" dirty="0" smtClean="0"/>
              <a:t>• Testing performed under the employer’s own authority is segregated from the testing done under FTA’s authority (separate random testing pool, separate specimens, non-DOT forms used) </a:t>
            </a:r>
          </a:p>
          <a:p>
            <a:pPr>
              <a:buNone/>
            </a:pP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1455</TotalTime>
  <Words>2354</Words>
  <Application>Microsoft Office PowerPoint</Application>
  <PresentationFormat>On-screen Show (4:3)</PresentationFormat>
  <Paragraphs>177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Aspect</vt:lpstr>
      <vt:lpstr>Federal Transit Administration Requirements</vt:lpstr>
      <vt:lpstr>       Americans with Disabilities Act  (ADA) </vt:lpstr>
      <vt:lpstr>  Americans with Disabilities Act  (ADA) </vt:lpstr>
      <vt:lpstr>Americans with Disabilities Act  (ADA) </vt:lpstr>
      <vt:lpstr>Americans with Disabilities Act  (ADA)</vt:lpstr>
      <vt:lpstr>Americans with Disabilities Act  (ADA)</vt:lpstr>
      <vt:lpstr>Americans with Disabilities Act  (ADA)</vt:lpstr>
      <vt:lpstr>Americans with Disabilities Act  (ADA)</vt:lpstr>
      <vt:lpstr>Americans with Disabilities Act  (ADA)</vt:lpstr>
      <vt:lpstr>Americans with Disabilities Act  (ADA)</vt:lpstr>
      <vt:lpstr>Title VI </vt:lpstr>
      <vt:lpstr>Title VI</vt:lpstr>
      <vt:lpstr>Title VI</vt:lpstr>
      <vt:lpstr>Title VI</vt:lpstr>
      <vt:lpstr>Title VI</vt:lpstr>
      <vt:lpstr>Title VI</vt:lpstr>
      <vt:lpstr>Title VI</vt:lpstr>
      <vt:lpstr>Title VI</vt:lpstr>
      <vt:lpstr>Title VI</vt:lpstr>
      <vt:lpstr>Title VI</vt:lpstr>
      <vt:lpstr>Title VI</vt:lpstr>
      <vt:lpstr>Title VI</vt:lpstr>
      <vt:lpstr>Title VI</vt:lpstr>
      <vt:lpstr>Title VI</vt:lpstr>
      <vt:lpstr>Title VI</vt:lpstr>
      <vt:lpstr>Title VI</vt:lpstr>
      <vt:lpstr>Drug and Alcohol Programs</vt:lpstr>
      <vt:lpstr>Drug and Alcohol Programs</vt:lpstr>
      <vt:lpstr>Drug and Alcohol Programs</vt:lpstr>
      <vt:lpstr>Drug and Alcohol Programs</vt:lpstr>
    </vt:vector>
  </TitlesOfParts>
  <Company>WYDOT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Transit Administration Requirements</dc:title>
  <dc:creator>WYDOT</dc:creator>
  <cp:lastModifiedBy>WYDOT</cp:lastModifiedBy>
  <cp:revision>155</cp:revision>
  <dcterms:created xsi:type="dcterms:W3CDTF">2014-06-16T16:19:03Z</dcterms:created>
  <dcterms:modified xsi:type="dcterms:W3CDTF">2014-06-17T16:44:38Z</dcterms:modified>
</cp:coreProperties>
</file>