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4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F141042-13FE-4843-9E62-DA6E477AEE3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301B0F8-F9BF-4092-AA6D-671240B1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Chapter 12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Supreme Court Decision Making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12</a:t>
            </a:r>
            <a:br>
              <a:rPr lang="en-US" sz="7200" dirty="0" smtClean="0"/>
            </a:br>
            <a:r>
              <a:rPr lang="en-US" sz="7200" dirty="0" smtClean="0"/>
              <a:t>Section 1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Supreme Court at Work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During two-week sessions, justices hear oral arguments on cases and then meet in secret to make decisions.</a:t>
            </a:r>
          </a:p>
          <a:p>
            <a:endParaRPr lang="en-US" dirty="0" smtClean="0"/>
          </a:p>
          <a:p>
            <a:r>
              <a:rPr lang="en-US" dirty="0" smtClean="0"/>
              <a:t>The justices consider arguments in cases they have heard and petitions from plaintiffs, and then write opinions for the cases they have decided.</a:t>
            </a:r>
          </a:p>
          <a:p>
            <a:endParaRPr lang="en-US" dirty="0" smtClean="0"/>
          </a:p>
          <a:p>
            <a:r>
              <a:rPr lang="en-US" dirty="0" smtClean="0"/>
              <a:t>Justices’ written opinions interpret the law and help shape public policy.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Court’s Procedures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8,900 cases were appealed to the Supreme Court in 2000.</a:t>
            </a:r>
          </a:p>
          <a:p>
            <a:pPr lvl="1"/>
            <a:r>
              <a:rPr lang="en-US" dirty="0" smtClean="0"/>
              <a:t>The court reviews only about 1% of these cases.</a:t>
            </a:r>
          </a:p>
          <a:p>
            <a:endParaRPr lang="en-US" dirty="0" smtClean="0"/>
          </a:p>
          <a:p>
            <a:r>
              <a:rPr lang="en-US" dirty="0" smtClean="0"/>
              <a:t>The Court gave full hearings and signed opinions in only 83 cases in 2000.</a:t>
            </a:r>
          </a:p>
          <a:p>
            <a:endParaRPr lang="en-US" dirty="0" smtClean="0"/>
          </a:p>
          <a:p>
            <a:r>
              <a:rPr lang="en-US" dirty="0" smtClean="0"/>
              <a:t>It is mainly through these few cases that the Court interprets the law and shapes public policy.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Court’s Procedures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Writ of Certiorari</a:t>
            </a:r>
          </a:p>
          <a:p>
            <a:pPr lvl="1"/>
            <a:r>
              <a:rPr lang="en-US" dirty="0" smtClean="0"/>
              <a:t>= an order from the Court to a lower court to send up the records on a case for review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party seeking review petitions the Court for certiorari and must argue either that the lower court made a legal mistake in handling the case or that the case raises a significant constitutional issue.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Denial of certiorari does not mean the judges agree with the original ruling, but the case may not be important enough to consider.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Cases Reach the Court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Appeal</a:t>
            </a:r>
          </a:p>
          <a:p>
            <a:pPr lvl="1"/>
            <a:r>
              <a:rPr lang="en-US" dirty="0" smtClean="0"/>
              <a:t>The majority of referred Court cases concern appeals from lower Courts.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Most appeals concern cases in which a lower state or federal court has ruled laws unconstitutional.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Cases the Court chooses not to hear are dismissed, and the ruling of the lower court becomes final.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Cases Reach the Court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Solicitor General</a:t>
            </a:r>
          </a:p>
          <a:p>
            <a:pPr lvl="1"/>
            <a:r>
              <a:rPr lang="en-US" dirty="0" smtClean="0"/>
              <a:t>The Solicitor General is appointed by the president and represents the federal government before the Supreme Court.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Selecting Cases</a:t>
            </a:r>
          </a:p>
          <a:p>
            <a:pPr lvl="1"/>
            <a:r>
              <a:rPr lang="en-US" dirty="0" smtClean="0"/>
              <a:t>The Chief Justice puts worthy certiorari cases on a list for discussion.</a:t>
            </a:r>
          </a:p>
          <a:p>
            <a:pPr lvl="1"/>
            <a:r>
              <a:rPr lang="en-US" dirty="0" smtClean="0"/>
              <a:t>If 4 of the 9 justices agree, the case is accepted.</a:t>
            </a:r>
          </a:p>
          <a:p>
            <a:pPr lvl="1"/>
            <a:r>
              <a:rPr lang="en-US" dirty="0" smtClean="0"/>
              <a:t>2/3 of all certiorari cases never make the list.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Cases Reach the Court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Supreme Court follows a set procedure when hearing important cases: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Submitting Briefs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Oral Arguments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Conference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Writing the Opinion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Deciding Major Cases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side submits a brief detailing legal arguments, facts, and precedents.</a:t>
            </a:r>
          </a:p>
          <a:p>
            <a:pPr lvl="1"/>
            <a:r>
              <a:rPr lang="en-US" i="1" u="sng" dirty="0" smtClean="0"/>
              <a:t>Brief</a:t>
            </a:r>
            <a:r>
              <a:rPr lang="en-US" dirty="0" smtClean="0"/>
              <a:t>: written statement setting for the legal arguments, relevant facts, and precedents supporting one side of the case</a:t>
            </a:r>
          </a:p>
          <a:p>
            <a:r>
              <a:rPr lang="en-US" dirty="0" smtClean="0"/>
              <a:t>Parties not directly involved but with an interest in the case my submit amicus curiae briefs.</a:t>
            </a:r>
          </a:p>
          <a:p>
            <a:pPr lvl="1"/>
            <a:r>
              <a:rPr lang="en-US" i="1" u="sng" dirty="0" smtClean="0"/>
              <a:t>Amicus Curiae</a:t>
            </a:r>
            <a:r>
              <a:rPr lang="en-US" dirty="0" smtClean="0"/>
              <a:t>: “friend of the court;” information coming from individuals, interest groups, or government agencies claiming to have information useful to the court’s consideration of the case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Briefs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Lawyers for each side make oral arguments during which justices may ask questions.</a:t>
            </a:r>
          </a:p>
          <a:p>
            <a:endParaRPr lang="en-US" dirty="0" smtClean="0"/>
          </a:p>
          <a:p>
            <a:r>
              <a:rPr lang="en-US" dirty="0" smtClean="0"/>
              <a:t>Each side is allowed 30 minutes to summarize the key points of its case.</a:t>
            </a:r>
          </a:p>
          <a:p>
            <a:endParaRPr lang="en-US" dirty="0" smtClean="0"/>
          </a:p>
          <a:p>
            <a:r>
              <a:rPr lang="en-US" dirty="0" smtClean="0"/>
              <a:t>A white light on the lectern indicates that a lawyer has five minutes- the red light means the lawyer must stop talking immediately.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Oral Arguments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Wednesdays and Fridays the Chief Justice presides over a secret conference in which each single case is summarized and recommendations for handling it are made.</a:t>
            </a:r>
          </a:p>
          <a:p>
            <a:endParaRPr lang="en-US" dirty="0" smtClean="0"/>
          </a:p>
          <a:p>
            <a:r>
              <a:rPr lang="en-US" dirty="0" smtClean="0"/>
              <a:t>The justices spend about 30 minutes debating each case.</a:t>
            </a:r>
          </a:p>
          <a:p>
            <a:endParaRPr lang="en-US" dirty="0" smtClean="0"/>
          </a:p>
          <a:p>
            <a:r>
              <a:rPr lang="en-US" dirty="0" smtClean="0"/>
              <a:t>Each justice has one vote and a majority vote is needed to decide a case.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Conference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justices may issue four kinds of opinions: a unanimous opinion, a majority opinion, a concurring opinion, or a dissenting opinion.</a:t>
            </a:r>
          </a:p>
          <a:p>
            <a:pPr lvl="1"/>
            <a:r>
              <a:rPr lang="en-US" i="1" u="sng" dirty="0" smtClean="0"/>
              <a:t>Unanimous Opinion</a:t>
            </a:r>
            <a:r>
              <a:rPr lang="en-US" dirty="0" smtClean="0"/>
              <a:t>: all justices vote the same way</a:t>
            </a:r>
          </a:p>
          <a:p>
            <a:pPr lvl="1"/>
            <a:r>
              <a:rPr lang="en-US" i="1" u="sng" dirty="0" smtClean="0"/>
              <a:t>Majority Opinion</a:t>
            </a:r>
            <a:r>
              <a:rPr lang="en-US" dirty="0" smtClean="0"/>
              <a:t>: expresses the views of the majority of the justices on a case</a:t>
            </a:r>
          </a:p>
          <a:p>
            <a:pPr lvl="1"/>
            <a:r>
              <a:rPr lang="en-US" i="1" u="sng" dirty="0" smtClean="0"/>
              <a:t>Concurring Opinion</a:t>
            </a:r>
            <a:r>
              <a:rPr lang="en-US" dirty="0" smtClean="0"/>
              <a:t>: written by justices who agree with the majority’s conclusions about a case but for different reasons</a:t>
            </a:r>
          </a:p>
          <a:p>
            <a:pPr lvl="1"/>
            <a:r>
              <a:rPr lang="en-US" i="1" u="sng" dirty="0" smtClean="0"/>
              <a:t>Dissenting Opinion</a:t>
            </a:r>
            <a:r>
              <a:rPr lang="en-US" dirty="0" smtClean="0"/>
              <a:t>: opinion of justices on the losing side in a case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the Opinion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chief justice votes with the majority, he or she assigns a justice in the majority to write the Court’s opinion. </a:t>
            </a:r>
          </a:p>
          <a:p>
            <a:endParaRPr lang="en-US" dirty="0" smtClean="0"/>
          </a:p>
          <a:p>
            <a:r>
              <a:rPr lang="en-US" dirty="0" smtClean="0"/>
              <a:t>If the chief justice does not vote in the majority, the most senior justice with the majority assigns a justice to write the opinion.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the Opinion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12</a:t>
            </a:r>
            <a:br>
              <a:rPr lang="en-US" sz="7200" dirty="0" smtClean="0"/>
            </a:br>
            <a:r>
              <a:rPr lang="en-US" sz="7200" dirty="0" smtClean="0"/>
              <a:t>Section 2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Shaping Public Policy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Court is both a legal and political institution.</a:t>
            </a:r>
          </a:p>
          <a:p>
            <a:endParaRPr lang="en-US" dirty="0" smtClean="0"/>
          </a:p>
          <a:p>
            <a:r>
              <a:rPr lang="en-US" dirty="0" smtClean="0"/>
              <a:t>It is a legal institution because it is ultimately responsible for settling disputes and interpreting laws.</a:t>
            </a:r>
          </a:p>
          <a:p>
            <a:endParaRPr lang="en-US" dirty="0" smtClean="0"/>
          </a:p>
          <a:p>
            <a:r>
              <a:rPr lang="en-US" dirty="0" smtClean="0"/>
              <a:t>It is a political institution because when it applies laws to specific disputes, it often determines what national policy will be.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for Shaping Public Policy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Court determines policy in three ways:</a:t>
            </a:r>
          </a:p>
          <a:p>
            <a:pPr lvl="1"/>
            <a:r>
              <a:rPr lang="en-US" dirty="0" smtClean="0"/>
              <a:t>Using judicial review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Interpreting laws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Overruling or reversing its previous decisions.</a:t>
            </a:r>
          </a:p>
          <a:p>
            <a:endParaRPr lang="en-US" dirty="0" smtClean="0"/>
          </a:p>
          <a:p>
            <a:r>
              <a:rPr lang="en-US" dirty="0" smtClean="0"/>
              <a:t>The Court has become an agent of change.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for Shaping Public Policy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judicial review, the Court may examine laws and actions at all levels of government and cancel them if they violate the Constitution.</a:t>
            </a:r>
          </a:p>
          <a:p>
            <a:endParaRPr lang="en-US" dirty="0" smtClean="0"/>
          </a:p>
          <a:p>
            <a:r>
              <a:rPr lang="en-US" dirty="0" smtClean="0"/>
              <a:t>The Court uses judicial review most often at the state and local levels, but decisions may have as much significance as those at the federal level, as in the </a:t>
            </a:r>
            <a:r>
              <a:rPr lang="en-US" i="1" dirty="0" smtClean="0"/>
              <a:t>Brown (1954) and Miranda (1966) cases.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Judicial Review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Court’s interpretation of the very general language of laws allows it to decide how the law applies to specific situations.</a:t>
            </a:r>
          </a:p>
          <a:p>
            <a:endParaRPr lang="en-US" dirty="0" smtClean="0"/>
          </a:p>
          <a:p>
            <a:r>
              <a:rPr lang="en-US" dirty="0" smtClean="0"/>
              <a:t>The Supreme Court decides what Congress means within legislation that is signed into law.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Laws.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Court’s rulings become precedents on which to base other, similar decisions; however, since times change, the Court may overturn or reverse its earlier decisions.</a:t>
            </a:r>
          </a:p>
          <a:p>
            <a:endParaRPr lang="en-US" dirty="0" smtClean="0"/>
          </a:p>
          <a:p>
            <a:r>
              <a:rPr lang="en-US" dirty="0" smtClean="0"/>
              <a:t>New justices can bring different legal views to the Court and, over time, shift its position on some issues.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Overturning Other Decisions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Despite its importance, the Court does not have unlimited power.</a:t>
            </a:r>
          </a:p>
          <a:p>
            <a:endParaRPr lang="en-US" dirty="0" smtClean="0"/>
          </a:p>
          <a:p>
            <a:r>
              <a:rPr lang="en-US" dirty="0" smtClean="0"/>
              <a:t>Restrictions on the court include:</a:t>
            </a:r>
          </a:p>
          <a:p>
            <a:pPr lvl="1"/>
            <a:r>
              <a:rPr lang="en-US" dirty="0" smtClean="0"/>
              <a:t>Limits on types of issues</a:t>
            </a:r>
          </a:p>
          <a:p>
            <a:pPr lvl="1"/>
            <a:r>
              <a:rPr lang="en-US" dirty="0" smtClean="0"/>
              <a:t>Limits on types of cases</a:t>
            </a:r>
          </a:p>
          <a:p>
            <a:pPr lvl="1"/>
            <a:r>
              <a:rPr lang="en-US" dirty="0" smtClean="0"/>
              <a:t>Limited control over agenda</a:t>
            </a:r>
          </a:p>
          <a:p>
            <a:pPr lvl="1"/>
            <a:r>
              <a:rPr lang="en-US" dirty="0" smtClean="0"/>
              <a:t>Lack of enforcement power</a:t>
            </a:r>
          </a:p>
          <a:p>
            <a:pPr lvl="1"/>
            <a:r>
              <a:rPr lang="en-US" dirty="0" smtClean="0"/>
              <a:t>Checks and balances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on the Supreme Court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Generally, the Court’s decisions have dealt largely with civil liberties, economic issues, federal laws and regulations, due process, and suits against government officials.</a:t>
            </a:r>
          </a:p>
          <a:p>
            <a:endParaRPr lang="en-US" dirty="0" smtClean="0"/>
          </a:p>
          <a:p>
            <a:r>
              <a:rPr lang="en-US" dirty="0" smtClean="0"/>
              <a:t>The Court plays only a minor role in the area of foreign policy.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on Types of Issues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liberties cases make up the largest number of Court cases.</a:t>
            </a:r>
          </a:p>
          <a:p>
            <a:endParaRPr lang="en-US" dirty="0" smtClean="0"/>
          </a:p>
          <a:p>
            <a:r>
              <a:rPr lang="en-US" dirty="0" smtClean="0"/>
              <a:t>Appeals from prisoners comprise about one-fourth of its cases.</a:t>
            </a:r>
          </a:p>
          <a:p>
            <a:endParaRPr lang="en-US" dirty="0" smtClean="0"/>
          </a:p>
          <a:p>
            <a:r>
              <a:rPr lang="en-US" dirty="0" smtClean="0"/>
              <a:t>Most cases concern constitutional issues, such as the right to a fair trial and the proper use of evidence.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on Types of Issues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its rules and customs, the Court hears only cases where its decision will make a difference, not merely those which decide a point of law.</a:t>
            </a:r>
          </a:p>
          <a:p>
            <a:endParaRPr lang="en-US" dirty="0" smtClean="0"/>
          </a:p>
          <a:p>
            <a:r>
              <a:rPr lang="en-US" dirty="0" smtClean="0"/>
              <a:t>The Court does not issue advisory opinions.</a:t>
            </a:r>
          </a:p>
          <a:p>
            <a:pPr lvl="1"/>
            <a:r>
              <a:rPr lang="en-US" i="1" u="sng" dirty="0" smtClean="0"/>
              <a:t>Advisory Opinion</a:t>
            </a:r>
            <a:r>
              <a:rPr lang="en-US" dirty="0" smtClean="0"/>
              <a:t>: a ruling on a law or action that has not been challenged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on Types of Cases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Plaintiffs must have suffered real harm.</a:t>
            </a:r>
          </a:p>
          <a:p>
            <a:pPr lvl="1"/>
            <a:r>
              <a:rPr lang="en-US" dirty="0" smtClean="0"/>
              <a:t>It is not enough for people to simply object to a ruling.</a:t>
            </a:r>
          </a:p>
          <a:p>
            <a:endParaRPr lang="en-US" dirty="0" smtClean="0"/>
          </a:p>
          <a:p>
            <a:r>
              <a:rPr lang="en-US" dirty="0" smtClean="0"/>
              <a:t>Cases must involve a federal question.</a:t>
            </a:r>
          </a:p>
          <a:p>
            <a:pPr lvl="1"/>
            <a:r>
              <a:rPr lang="en-US" dirty="0" smtClean="0"/>
              <a:t>The legal issues in dispute must affect many people or the operation of the political system itself.</a:t>
            </a:r>
          </a:p>
          <a:p>
            <a:endParaRPr lang="en-US" dirty="0" smtClean="0"/>
          </a:p>
          <a:p>
            <a:r>
              <a:rPr lang="en-US" dirty="0" smtClean="0"/>
              <a:t>The Court avoids political issues.</a:t>
            </a:r>
          </a:p>
          <a:p>
            <a:pPr lvl="1"/>
            <a:r>
              <a:rPr lang="en-US" dirty="0" smtClean="0"/>
              <a:t>The Court believes some issues should be worked out in Congress or the executive.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on Types of Cases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 Court can decide only those cases that come to it from elsewhere in the legal system, events beyond the Court’s control shape its agenda.</a:t>
            </a:r>
          </a:p>
          <a:p>
            <a:endParaRPr lang="en-US" dirty="0" smtClean="0"/>
          </a:p>
          <a:p>
            <a:r>
              <a:rPr lang="en-US" dirty="0" smtClean="0"/>
              <a:t>The Court may signal its interest in a subject by taking on a specific case.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Limited Control Over Agenda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Court’s power to shape public policy also is limited by its own limited ability to enforce its decisions.</a:t>
            </a:r>
          </a:p>
          <a:p>
            <a:endParaRPr lang="en-US" dirty="0" smtClean="0"/>
          </a:p>
          <a:p>
            <a:r>
              <a:rPr lang="en-US" dirty="0" smtClean="0"/>
              <a:t>Noncompliance by other courts also is difficult to monitor.</a:t>
            </a:r>
          </a:p>
          <a:p>
            <a:pPr lvl="1"/>
            <a:r>
              <a:rPr lang="en-US" dirty="0" smtClean="0"/>
              <a:t>Lower court judges may simply ignore a Supreme Court decision.</a:t>
            </a:r>
          </a:p>
          <a:p>
            <a:pPr lvl="1"/>
            <a:r>
              <a:rPr lang="en-US" dirty="0" smtClean="0"/>
              <a:t>It is nearly impossible to monitor millions of trial court rulings.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Enforcement Power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legislative and executive branches are able to influence or check the Supreme Court’s power.</a:t>
            </a:r>
          </a:p>
          <a:p>
            <a:endParaRPr lang="en-US" dirty="0" smtClean="0"/>
          </a:p>
          <a:p>
            <a:r>
              <a:rPr lang="en-US" dirty="0" smtClean="0"/>
              <a:t>The president must appoint justices and the Senate must approve those appointments.</a:t>
            </a:r>
          </a:p>
          <a:p>
            <a:endParaRPr lang="en-US" dirty="0" smtClean="0"/>
          </a:p>
          <a:p>
            <a:r>
              <a:rPr lang="en-US" dirty="0" smtClean="0"/>
              <a:t>Congress can impeach and </a:t>
            </a:r>
            <a:r>
              <a:rPr lang="en-US" smtClean="0"/>
              <a:t>remove justices.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 and Balances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Chapter 12</a:t>
            </a:r>
            <a:br>
              <a:rPr lang="en-US" sz="7200" dirty="0" smtClean="0"/>
            </a:br>
            <a:r>
              <a:rPr lang="en-US" sz="7200" dirty="0" smtClean="0"/>
              <a:t>Section 3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Influencing Court Decisions</a:t>
            </a:r>
            <a:endParaRPr lang="en-US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forces shape the decisions the Court makes:</a:t>
            </a:r>
          </a:p>
          <a:p>
            <a:pPr lvl="1"/>
            <a:r>
              <a:rPr lang="en-US" dirty="0" smtClean="0"/>
              <a:t>Existing laws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Personal views of the justices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Justices interactions with one another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Social forces and public attitudes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Congress and the President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Making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Justices must base their opinions on the law, not on personal opinions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Laws and the Constitution are not always clear in their meaning.</a:t>
            </a:r>
          </a:p>
          <a:p>
            <a:endParaRPr lang="en-US" dirty="0" smtClean="0"/>
          </a:p>
          <a:p>
            <a:r>
              <a:rPr lang="en-US" dirty="0" smtClean="0"/>
              <a:t>The Court must interpret laws and relate their interpretations to </a:t>
            </a:r>
            <a:r>
              <a:rPr lang="en-US" dirty="0" smtClean="0"/>
              <a:t>the Constitution </a:t>
            </a:r>
            <a:r>
              <a:rPr lang="en-US" dirty="0" smtClean="0"/>
              <a:t>itself, relevant statutes, and legal precedents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Basing Decisions on the Law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Justices monitor important issues; some become identified with them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As justices retire, the majority voting blocs on certain issues may change</a:t>
            </a:r>
            <a:r>
              <a:rPr lang="en-US" dirty="0" smtClean="0"/>
              <a:t>.</a:t>
            </a:r>
          </a:p>
          <a:p>
            <a:pPr lvl="1"/>
            <a:r>
              <a:rPr lang="en-US" i="1" u="sng" dirty="0" smtClean="0"/>
              <a:t>Bloc</a:t>
            </a:r>
            <a:r>
              <a:rPr lang="en-US" dirty="0" smtClean="0"/>
              <a:t>: coalitions of justices</a:t>
            </a:r>
          </a:p>
          <a:p>
            <a:pPr lvl="1"/>
            <a:r>
              <a:rPr lang="en-US" dirty="0" smtClean="0"/>
              <a:t>One bloc is has consistently tended toward liberal positions on civil rights and economic issues while another has been more conservative.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Views of the Justices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justices meet for discussion, but most communicate in writing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Harmony or Conflict</a:t>
            </a:r>
          </a:p>
          <a:p>
            <a:pPr lvl="1"/>
            <a:r>
              <a:rPr lang="en-US" dirty="0" smtClean="0"/>
              <a:t>Personal </a:t>
            </a:r>
            <a:r>
              <a:rPr lang="en-US" dirty="0" smtClean="0"/>
              <a:t>relations among justices may influence the Court’s decisions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Justices try to avoid open conflict, even when they disagree with each other.</a:t>
            </a:r>
            <a:endParaRPr lang="en-US" dirty="0" smtClean="0"/>
          </a:p>
          <a:p>
            <a:r>
              <a:rPr lang="en-US" dirty="0" smtClean="0"/>
              <a:t>Influence of the Chief Justice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chief justice’s skillful leadership can help promote harmony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Among the Justices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 for Public Support</a:t>
            </a:r>
          </a:p>
          <a:p>
            <a:pPr lvl="1"/>
            <a:r>
              <a:rPr lang="en-US" sz="2400" dirty="0" smtClean="0"/>
              <a:t>Although insulated from public opinion and political pressures, the </a:t>
            </a:r>
            <a:r>
              <a:rPr lang="en-US" sz="2400" dirty="0" smtClean="0"/>
              <a:t>Court needs </a:t>
            </a:r>
            <a:r>
              <a:rPr lang="en-US" sz="2400" dirty="0" smtClean="0"/>
              <a:t>public </a:t>
            </a:r>
            <a:r>
              <a:rPr lang="en-US" sz="2400" dirty="0" smtClean="0"/>
              <a:t>support.</a:t>
            </a:r>
          </a:p>
          <a:p>
            <a:pPr lvl="1"/>
            <a:r>
              <a:rPr lang="en-US" sz="2400" dirty="0" smtClean="0"/>
              <a:t>Its </a:t>
            </a:r>
            <a:r>
              <a:rPr lang="en-US" sz="2400" dirty="0" smtClean="0"/>
              <a:t>authority depends in part on public acceptance.</a:t>
            </a:r>
            <a:endParaRPr lang="en-US" dirty="0" smtClean="0"/>
          </a:p>
          <a:p>
            <a:r>
              <a:rPr lang="en-US" dirty="0" smtClean="0"/>
              <a:t>Influence of Social Forces</a:t>
            </a:r>
          </a:p>
          <a:p>
            <a:pPr lvl="1"/>
            <a:r>
              <a:rPr lang="en-US" sz="2400" dirty="0" smtClean="0"/>
              <a:t>Justices are influenced by the values and beliefs of </a:t>
            </a:r>
            <a:r>
              <a:rPr lang="en-US" sz="2400" dirty="0" smtClean="0"/>
              <a:t>society.</a:t>
            </a:r>
          </a:p>
          <a:p>
            <a:pPr lvl="1"/>
            <a:r>
              <a:rPr lang="en-US" sz="2400" dirty="0" smtClean="0"/>
              <a:t>Their decisions usually </a:t>
            </a:r>
            <a:r>
              <a:rPr lang="en-US" sz="2400" dirty="0" smtClean="0"/>
              <a:t>reflect important societal changes.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Court and Society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President’s Influence</a:t>
            </a:r>
          </a:p>
          <a:p>
            <a:pPr lvl="1"/>
            <a:r>
              <a:rPr lang="en-US" sz="2400" dirty="0" smtClean="0"/>
              <a:t>The power of presidents to fill vacancies on the </a:t>
            </a:r>
            <a:r>
              <a:rPr lang="en-US" sz="2400" dirty="0" smtClean="0"/>
              <a:t>Court gives </a:t>
            </a:r>
            <a:r>
              <a:rPr lang="en-US" sz="2400" dirty="0" smtClean="0"/>
              <a:t>them influence over the Court</a:t>
            </a:r>
            <a:r>
              <a:rPr lang="en-US" sz="2400" dirty="0" smtClean="0"/>
              <a:t>.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Every full-term president except Carter has appointed a justice.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As </a:t>
            </a:r>
            <a:r>
              <a:rPr lang="en-US" sz="2400" dirty="0" smtClean="0"/>
              <a:t>head of the executive branch, the president is responsible for </a:t>
            </a:r>
            <a:r>
              <a:rPr lang="en-US" sz="2400" dirty="0" smtClean="0"/>
              <a:t>enforcing the </a:t>
            </a:r>
            <a:r>
              <a:rPr lang="en-US" sz="2400" dirty="0" smtClean="0"/>
              <a:t>Court’s decisions but may do so vigorously or with little enthusiasm</a:t>
            </a:r>
            <a:r>
              <a:rPr lang="en-US" sz="2400" dirty="0" smtClean="0"/>
              <a:t>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the Court’s Power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Influence of Congress</a:t>
            </a:r>
          </a:p>
          <a:p>
            <a:pPr lvl="1"/>
            <a:r>
              <a:rPr lang="en-US" dirty="0" smtClean="0"/>
              <a:t>Congress has the power to limit the Court’s ability to hear certain </a:t>
            </a:r>
            <a:r>
              <a:rPr lang="en-US" dirty="0" smtClean="0"/>
              <a:t>cases.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Congress can propose </a:t>
            </a:r>
            <a:r>
              <a:rPr lang="en-US" dirty="0" smtClean="0"/>
              <a:t>a constitutional amendment to overturn a </a:t>
            </a:r>
            <a:r>
              <a:rPr lang="en-US" dirty="0" smtClean="0"/>
              <a:t>decision.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May </a:t>
            </a:r>
            <a:r>
              <a:rPr lang="en-US" dirty="0" smtClean="0"/>
              <a:t>set, but </a:t>
            </a:r>
            <a:r>
              <a:rPr lang="en-US" dirty="0" smtClean="0"/>
              <a:t>not reduce</a:t>
            </a:r>
            <a:r>
              <a:rPr lang="en-US" dirty="0" smtClean="0"/>
              <a:t>, the justices’ </a:t>
            </a:r>
            <a:r>
              <a:rPr lang="en-US" dirty="0" smtClean="0"/>
              <a:t>salaries.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Congress </a:t>
            </a:r>
            <a:r>
              <a:rPr lang="en-US" dirty="0" smtClean="0"/>
              <a:t>uses </a:t>
            </a:r>
            <a:r>
              <a:rPr lang="en-US" dirty="0" smtClean="0"/>
              <a:t>its confirmation power to shape the </a:t>
            </a:r>
            <a:r>
              <a:rPr lang="en-US" dirty="0" smtClean="0"/>
              <a:t>Court’s position </a:t>
            </a:r>
            <a:r>
              <a:rPr lang="en-US" dirty="0" smtClean="0"/>
              <a:t>on social issues.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the Court’s Power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134</TotalTime>
  <Words>1749</Words>
  <Application>Microsoft Office PowerPoint</Application>
  <PresentationFormat>On-screen Show (4:3)</PresentationFormat>
  <Paragraphs>210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Concourse</vt:lpstr>
      <vt:lpstr>Chapter 12</vt:lpstr>
      <vt:lpstr>Chapter 12 Section 1</vt:lpstr>
      <vt:lpstr>The Court’s Procedures</vt:lpstr>
      <vt:lpstr>The Court’s Procedures</vt:lpstr>
      <vt:lpstr>How Cases Reach the Court</vt:lpstr>
      <vt:lpstr>How Cases Reach the Court</vt:lpstr>
      <vt:lpstr>How Cases Reach the Court</vt:lpstr>
      <vt:lpstr>Steps in Deciding Major Cases</vt:lpstr>
      <vt:lpstr>Submitting Briefs</vt:lpstr>
      <vt:lpstr>Oral Arguments</vt:lpstr>
      <vt:lpstr>The Conference</vt:lpstr>
      <vt:lpstr>Writing the Opinion</vt:lpstr>
      <vt:lpstr>Writing the Opinion</vt:lpstr>
      <vt:lpstr>Chapter 12 Section 2</vt:lpstr>
      <vt:lpstr>Tools for Shaping Public Policy</vt:lpstr>
      <vt:lpstr>Tools for Shaping Public Policy</vt:lpstr>
      <vt:lpstr>Judicial Review</vt:lpstr>
      <vt:lpstr>Interpreting Laws.</vt:lpstr>
      <vt:lpstr>Overturning Other Decisions</vt:lpstr>
      <vt:lpstr>Limits on the Supreme Court</vt:lpstr>
      <vt:lpstr>Limits on Types of Issues</vt:lpstr>
      <vt:lpstr>Limits on Types of Issues</vt:lpstr>
      <vt:lpstr>Limits on Types of Cases</vt:lpstr>
      <vt:lpstr>Limits on Types of Cases</vt:lpstr>
      <vt:lpstr>Limited Control Over Agenda</vt:lpstr>
      <vt:lpstr>Lack of Enforcement Power</vt:lpstr>
      <vt:lpstr>Checks and Balances</vt:lpstr>
      <vt:lpstr>Chapter 12 Section 3</vt:lpstr>
      <vt:lpstr>Decision Making</vt:lpstr>
      <vt:lpstr>Basing Decisions on the Law</vt:lpstr>
      <vt:lpstr>Views of the Justices</vt:lpstr>
      <vt:lpstr>Relations Among the Justices</vt:lpstr>
      <vt:lpstr>The Court and Society</vt:lpstr>
      <vt:lpstr>Balancing the Court’s Power</vt:lpstr>
      <vt:lpstr>Balancing the Court’s Power</vt:lpstr>
    </vt:vector>
  </TitlesOfParts>
  <Company>ASD1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</dc:title>
  <dc:creator>nimmers</dc:creator>
  <cp:lastModifiedBy>nimmers</cp:lastModifiedBy>
  <cp:revision>17</cp:revision>
  <dcterms:created xsi:type="dcterms:W3CDTF">2014-10-15T17:50:51Z</dcterms:created>
  <dcterms:modified xsi:type="dcterms:W3CDTF">2014-10-20T00:35:37Z</dcterms:modified>
</cp:coreProperties>
</file>