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12"/>
  </p:notes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5" r:id="rId10"/>
    <p:sldId id="262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E55169-3D33-4F42-8243-16811F019F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B76243C-50E1-AB43-8600-16A539095FD6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5C0E20-48CF-7840-A502-9532572A091A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Can you think of a favorite folktale from childhood (or from reading to your children) that has repeating actions? {Three Little Pigs-building of houses, visit of wolf to the house of each;  Gingerbread Man—meeting with a series of people/animals who try to catch him…)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5D9C0D-913C-A643-9585-CDE7F55B5519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Uni-Dimensional:  Think again of a folk or fairytale:  Who is an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all good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character…a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completely evil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character?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Theme Question:  What actions of the evil character are punished?  What actions of the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all good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character are rewarded?  What values do these rewards/punishments reflect?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C877BD-6DAD-C64D-B0FC-0CF747854B4E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Illustrated retellings of single tales (PB format)-establish more specific time/place through pictures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Symbolism could be related to increasing intensity and tension in the plot or increasing evil in a character, etc.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A662857-A478-5E40-A244-862E6FE10F2C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Use “The Little Red Hen”—how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does it reflect the Puritan work ethic of our country’s founders?  The Ant and the Grasshopper…?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7DFE13-8559-2F4C-A907-133B28B4F6CC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Run, run, as fast as you can!  You can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 catch me, I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 the Gingerbread Man!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Little p…, little p…, Let me come in!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Not by the hair of my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chinny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-chin-chin!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Then I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ll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huff, and I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ll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puff, and I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ll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blow your house in!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 grandmother, what big eyes you have…</a:t>
            </a:r>
            <a:r>
              <a:rPr lang="ja-JP" altLang="en-US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 altLang="ja-JP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Dialect—the tales of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B’rer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Rabbit &amp;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B’rer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Bear (Uncle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Rhemus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Main character overcomes through virtues like cleverness, bravery, or loveable vices like incredible silliness or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naivete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Can you think of a folktale (“cottage” tale)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that featured the cleverness of a poor person in tricking a person of the nobility and acquiring great riches and prestige as </a:t>
            </a:r>
            <a:r>
              <a:rPr lang="en-US" baseline="0" smtClean="0">
                <a:latin typeface="Arial" charset="0"/>
                <a:ea typeface="ＭＳ Ｐゴシック" charset="0"/>
                <a:cs typeface="ＭＳ Ｐゴシック" charset="0"/>
              </a:rPr>
              <a:t>a result?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9A4940-016F-D14D-81D0-4760E083C223}" type="slidenum">
              <a:rPr lang="en-US" sz="1200"/>
              <a:pPr/>
              <a:t>10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8B8AF-A261-0D43-B129-61428595D7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9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7F9974-E074-2541-B1B7-8025697625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9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ED3C28-4640-274F-AA9F-7D382D5B1E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6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C180EA-EE8F-A24D-B157-F64ADF235C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F902E-B4A6-A74D-A862-B93EE5C4B4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18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FCB7EF-19B4-5043-87C4-6CAC288B66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7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7F66D-8CB5-FA4E-B1BC-BEA8A92935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1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67AF2C-AE83-A344-831C-7F57E801B4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0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C8BE5-1F80-6E4B-A872-75CA2D8A0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9F748-5695-8244-A1E2-3FC4AE25BF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564F5-21A3-B64D-8346-17DFE44098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5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CB19E8-BEC0-B946-9AC2-73B2F729D0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Once Upon a Time…</a:t>
            </a:r>
            <a:r>
              <a:rPr lang="en-US" sz="4000">
                <a:latin typeface="Arial" charset="0"/>
                <a:ea typeface="ＭＳ Ｐゴシック" charset="0"/>
                <a:cs typeface="ＭＳ Ｐゴシック" charset="0"/>
              </a:rPr>
              <a:t>Traditional Literature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kumimoji="0" lang="en-US">
                <a:latin typeface="Arial" charset="0"/>
                <a:ea typeface="ＭＳ Ｐゴシック" charset="0"/>
                <a:cs typeface="ＭＳ Ｐゴシック" charset="0"/>
              </a:rPr>
              <a:t>Characteristics and Markers of Quality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676400"/>
            <a:ext cx="3505200" cy="503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2514600"/>
            <a:ext cx="70326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i="1">
                <a:latin typeface="Century Schoolbook" charset="0"/>
              </a:rPr>
              <a:t>Quiet your faces; be crossed every thumb;</a:t>
            </a:r>
          </a:p>
          <a:p>
            <a:endParaRPr lang="en-US" sz="2800" i="1">
              <a:latin typeface="Century Schoolbook" charset="0"/>
            </a:endParaRPr>
          </a:p>
          <a:p>
            <a:r>
              <a:rPr lang="en-US" sz="2800" i="1">
                <a:latin typeface="Century Schoolbook" charset="0"/>
              </a:rPr>
              <a:t>Fix on me deep your eyes…</a:t>
            </a:r>
          </a:p>
          <a:p>
            <a:endParaRPr lang="en-US" sz="2800" i="1">
              <a:latin typeface="Century Schoolbook" charset="0"/>
            </a:endParaRPr>
          </a:p>
          <a:p>
            <a:r>
              <a:rPr lang="en-US" sz="2800" i="1">
                <a:latin typeface="Century Schoolbook" charset="0"/>
              </a:rPr>
              <a:t>And out of my mind a story shall come—</a:t>
            </a:r>
          </a:p>
          <a:p>
            <a:endParaRPr lang="en-US" sz="2800" i="1">
              <a:latin typeface="Century Schoolbook" charset="0"/>
            </a:endParaRPr>
          </a:p>
          <a:p>
            <a:r>
              <a:rPr lang="en-US" sz="2800" i="1">
                <a:latin typeface="Century Schoolbook" charset="0"/>
              </a:rPr>
              <a:t>Old, and lovely, and wise.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14400" y="5638800"/>
            <a:ext cx="2279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Century Schoolbook" charset="0"/>
              </a:rPr>
              <a:t>--Walter de la Mare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8600"/>
            <a:ext cx="152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4156075" y="156686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1295400" y="1143000"/>
            <a:ext cx="1563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i="1"/>
              <a:t>LISTEN!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762000"/>
          </a:xfrm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Arial" charset="0"/>
                <a:ea typeface="ＭＳ Ｐゴシック" charset="0"/>
                <a:cs typeface="ＭＳ Ｐゴシック" charset="0"/>
              </a:rPr>
              <a:t>TRADITIONAL LITERATURE…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Is a body of ancient stories &amp; poems preserved &amp; passed down by storytellers</a:t>
            </a:r>
          </a:p>
          <a:p>
            <a:pPr eaLnBrk="1" hangingPunct="1"/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Is attributed to entire groups of people or cultures</a:t>
            </a:r>
          </a:p>
          <a:p>
            <a:pPr lvl="1" eaLnBrk="1" hangingPunct="1"/>
            <a:r>
              <a:rPr lang="en-US" sz="2000" dirty="0">
                <a:latin typeface="Century Schoolbook" charset="0"/>
                <a:ea typeface="ＭＳ Ｐゴシック" charset="0"/>
                <a:cs typeface="Century Schoolbook" charset="0"/>
              </a:rPr>
              <a:t>No identifiable author</a:t>
            </a:r>
          </a:p>
          <a:p>
            <a:pPr eaLnBrk="1" hangingPunct="1"/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Includes many types of stories</a:t>
            </a:r>
          </a:p>
          <a:p>
            <a:pPr lvl="1" eaLnBrk="1" hangingPunct="1"/>
            <a:r>
              <a:rPr lang="en-US" sz="2000" dirty="0">
                <a:latin typeface="Century Schoolbook" charset="0"/>
                <a:ea typeface="ＭＳ Ｐゴシック" charset="0"/>
                <a:cs typeface="Century Schoolbook" charset="0"/>
              </a:rPr>
              <a:t>Most are fantasy, but some are realistic </a:t>
            </a:r>
          </a:p>
          <a:p>
            <a:pPr eaLnBrk="1" hangingPunct="1"/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Has common characteristics of the literary elements (plot, characters, setting, </a:t>
            </a:r>
            <a:r>
              <a:rPr lang="en-US" sz="2400" dirty="0" smtClean="0">
                <a:latin typeface="Century Schoolbook" charset="0"/>
                <a:ea typeface="ＭＳ Ｐゴシック" charset="0"/>
                <a:cs typeface="Century Schoolbook" charset="0"/>
              </a:rPr>
              <a:t>writing style</a:t>
            </a:r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, themes..)</a:t>
            </a:r>
          </a:p>
          <a:p>
            <a:pPr eaLnBrk="1" hangingPunct="1"/>
            <a:r>
              <a:rPr lang="en-US" sz="2400" dirty="0">
                <a:latin typeface="Century Schoolbook" charset="0"/>
                <a:ea typeface="ＭＳ Ｐゴシック" charset="0"/>
                <a:cs typeface="Century Schoolbook" charset="0"/>
              </a:rPr>
              <a:t>Functioned to pass cultural values on through generations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Plot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 traditional tales, story…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Is shorter than in other genres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Quickly introduces conflict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Often has recurring actions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Has a quick resolution &amp; ending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Storyteller used this element to hold attention of audience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Characterization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Less developed than in any other genre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Uni-dimensional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Good characters: completely good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Bad characters: completely evil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Consider:  What actions are rewarded?  What actions are punished?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This aspect of characterization can point to theme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Themes reflect values of culture in which story originated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Setting (Time &amp; Place)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5029200"/>
          </a:xfrm>
        </p:spPr>
        <p:txBody>
          <a:bodyPr/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Vague  (</a:t>
            </a:r>
            <a:r>
              <a:rPr lang="en-US" sz="2400" i="1">
                <a:latin typeface="Arial" charset="0"/>
                <a:ea typeface="ＭＳ Ｐゴシック" charset="0"/>
                <a:cs typeface="ＭＳ Ｐゴシック" charset="0"/>
              </a:rPr>
              <a:t>In the beginning…) (Long ago in a land far away…)</a:t>
            </a:r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May be </a:t>
            </a:r>
            <a:r>
              <a:rPr lang="ja-JP" altLang="en-US" sz="2400">
                <a:latin typeface="Arial" charset="0"/>
                <a:ea typeface="ＭＳ Ｐゴシック" charset="0"/>
              </a:rPr>
              <a:t>“</a:t>
            </a:r>
            <a:r>
              <a:rPr lang="en-US" sz="2400">
                <a:latin typeface="Arial" charset="0"/>
                <a:ea typeface="ＭＳ Ｐゴシック" charset="0"/>
              </a:rPr>
              <a:t>formulaic</a:t>
            </a:r>
            <a:r>
              <a:rPr lang="ja-JP" altLang="en-US" sz="2400">
                <a:latin typeface="Arial" charset="0"/>
                <a:ea typeface="ＭＳ Ｐゴシック" charset="0"/>
              </a:rPr>
              <a:t>”</a:t>
            </a:r>
            <a:r>
              <a:rPr lang="en-US" sz="2400">
                <a:latin typeface="Arial" charset="0"/>
                <a:ea typeface="ＭＳ Ｐゴシック" charset="0"/>
              </a:rPr>
              <a:t> (Once upon…)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Time: The far distant past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Place:  Often symbolic; careful description not needed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As you read, consider  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In picture storybooks, how is setting portrayed in illustrations?  Who makes that decision?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Is there anything in the setting that is symbolic? </a:t>
            </a:r>
          </a:p>
          <a:p>
            <a:pPr lvl="2" eaLnBrk="1" hangingPunct="1"/>
            <a:r>
              <a:rPr lang="en-US" sz="2000">
                <a:latin typeface="Arial" charset="0"/>
                <a:ea typeface="ＭＳ Ｐゴシック" charset="0"/>
              </a:rPr>
              <a:t>Does it reflect the tension in the plot?</a:t>
            </a:r>
          </a:p>
          <a:p>
            <a:pPr lvl="2" eaLnBrk="1" hangingPunct="1"/>
            <a:r>
              <a:rPr lang="en-US" sz="2000">
                <a:latin typeface="Arial" charset="0"/>
                <a:ea typeface="ＭＳ Ｐゴシック" charset="0"/>
              </a:rPr>
              <a:t>Does it symbolize the theme?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Theme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What is 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theme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universal truth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or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lesson to be learned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Reflects values of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culture </a:t>
            </a:r>
            <a:r>
              <a:rPr lang="en-US" sz="2400" dirty="0">
                <a:latin typeface="Arial" charset="0"/>
                <a:ea typeface="ＭＳ Ｐゴシック" charset="0"/>
              </a:rPr>
              <a:t>in time of story</a:t>
            </a:r>
            <a:r>
              <a:rPr lang="ja-JP" altLang="en-US" sz="2400" dirty="0">
                <a:latin typeface="Arial" charset="0"/>
                <a:ea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</a:rPr>
              <a:t>s origin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Often involves moral issues</a:t>
            </a: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Consider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What character qualities and behaviors are rewarded…punished?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How do plot, characterization, and setting contribute to the theme?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Style of Language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Remember: Stories all began as oral tales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Memory of storyteller is limited</a:t>
            </a:r>
          </a:p>
          <a:p>
            <a:pPr lvl="1" eaLnBrk="1" hangingPunct="1"/>
            <a:r>
              <a:rPr lang="en-US" sz="2400">
                <a:latin typeface="Arial" charset="0"/>
                <a:ea typeface="ＭＳ Ｐゴシック" charset="0"/>
              </a:rPr>
              <a:t>Capacity of audience to remember is limited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Simple--Only necessary description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Realistic conversation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Often enriched with repeating refrains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Some use dialect of time/place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Motifs—recurring features such as the number 3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CHOOSING/EVALUATING TRADITIONAL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467600" cy="4648200"/>
          </a:xfrm>
        </p:spPr>
        <p:txBody>
          <a:bodyPr/>
          <a:lstStyle/>
          <a:p>
            <a:pPr eaLnBrk="1" hangingPunct="1"/>
            <a:r>
              <a:rPr lang="en-US" sz="2800" i="1">
                <a:latin typeface="Arial" charset="0"/>
                <a:ea typeface="ＭＳ Ｐゴシック" charset="0"/>
                <a:cs typeface="ＭＳ Ｐゴシック" charset="0"/>
              </a:rPr>
              <a:t>Does it preserve the storytelling style ?</a:t>
            </a:r>
          </a:p>
          <a:p>
            <a:pPr eaLnBrk="1" hangingPunct="1"/>
            <a:r>
              <a:rPr lang="en-US" sz="2800" i="1">
                <a:latin typeface="Arial" charset="0"/>
                <a:ea typeface="ＭＳ Ｐゴシック" charset="0"/>
                <a:cs typeface="ＭＳ Ｐゴシック" charset="0"/>
              </a:rPr>
              <a:t>Does it preserve the flavor of the culture or country of its origin?</a:t>
            </a:r>
          </a:p>
          <a:p>
            <a:pPr lvl="1" eaLnBrk="1" hangingPunct="1"/>
            <a:r>
              <a:rPr lang="en-US" sz="2000" i="1">
                <a:latin typeface="Arial" charset="0"/>
                <a:ea typeface="ＭＳ Ｐゴシック" charset="0"/>
              </a:rPr>
              <a:t>Use of colloquialisms, unusual speech patterns, proper names common to the culture, a few foreign terms</a:t>
            </a:r>
          </a:p>
          <a:p>
            <a:pPr eaLnBrk="1" hangingPunct="1"/>
            <a:r>
              <a:rPr lang="en-US" sz="2800" i="1">
                <a:latin typeface="Arial" charset="0"/>
                <a:ea typeface="ＭＳ Ｐゴシック" charset="0"/>
                <a:cs typeface="ＭＳ Ｐゴシック" charset="0"/>
              </a:rPr>
              <a:t>Do illustrations (if present) fit well with the tone of the text and portray the essence of the culture of origin?  Are they well done?</a:t>
            </a:r>
          </a:p>
          <a:p>
            <a:pPr eaLnBrk="1" hangingPunct="1"/>
            <a:r>
              <a:rPr lang="en-US" sz="2800" i="1">
                <a:latin typeface="Arial" charset="0"/>
                <a:ea typeface="ＭＳ Ｐゴシック" charset="0"/>
                <a:cs typeface="ＭＳ Ｐゴシック" charset="0"/>
              </a:rPr>
              <a:t>Does the writing exemplify a rich literary style?</a:t>
            </a:r>
          </a:p>
          <a:p>
            <a:pPr eaLnBrk="1" hangingPunct="1"/>
            <a:endParaRPr lang="en-US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i="1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Folktales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772400" cy="4876800"/>
          </a:xfrm>
        </p:spPr>
        <p:txBody>
          <a:bodyPr/>
          <a:lstStyle/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 Sub-Category of Traditional Literature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Found in every culture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Originated in lives/imaginations of the people or </a:t>
            </a:r>
            <a:r>
              <a:rPr lang="ja-JP" altLang="en-US" sz="2000" dirty="0">
                <a:latin typeface="Arial" charset="0"/>
                <a:ea typeface="ＭＳ Ｐゴシック" charset="0"/>
              </a:rPr>
              <a:t>“</a:t>
            </a:r>
            <a:r>
              <a:rPr lang="en-US" sz="2000" dirty="0">
                <a:latin typeface="Arial" charset="0"/>
                <a:ea typeface="ＭＳ Ｐゴシック" charset="0"/>
              </a:rPr>
              <a:t>folk</a:t>
            </a:r>
            <a:r>
              <a:rPr lang="ja-JP" altLang="en-US" sz="2000" dirty="0">
                <a:latin typeface="Arial" charset="0"/>
                <a:ea typeface="ＭＳ Ｐゴシック" charset="0"/>
              </a:rPr>
              <a:t>”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Children</a:t>
            </a:r>
            <a:r>
              <a:rPr lang="ja-JP" altLang="en-US" sz="2000" dirty="0">
                <a:latin typeface="Arial" charset="0"/>
                <a:ea typeface="ＭＳ Ｐゴシック" charset="0"/>
              </a:rPr>
              <a:t>’</a:t>
            </a:r>
            <a:r>
              <a:rPr lang="en-US" sz="2000" dirty="0">
                <a:latin typeface="Arial" charset="0"/>
                <a:ea typeface="ＭＳ Ｐゴシック" charset="0"/>
              </a:rPr>
              <a:t>s favorite type of traditional lit (from age of 3 on)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Vary in content based on original intended audience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King</a:t>
            </a:r>
            <a:r>
              <a:rPr lang="ja-JP" altLang="en-US" sz="2000" dirty="0">
                <a:latin typeface="Arial" charset="0"/>
                <a:ea typeface="ＭＳ Ｐゴシック" charset="0"/>
              </a:rPr>
              <a:t>’</a:t>
            </a:r>
            <a:r>
              <a:rPr lang="en-US" sz="2000" dirty="0">
                <a:latin typeface="Arial" charset="0"/>
                <a:ea typeface="ＭＳ Ｐゴシック" charset="0"/>
              </a:rPr>
              <a:t>s court and Nobility-tales of valor, heroism, benevolence of ruling class (called </a:t>
            </a:r>
            <a:r>
              <a:rPr lang="en-US" sz="2000" b="1" i="1" dirty="0">
                <a:latin typeface="Arial" charset="0"/>
                <a:ea typeface="ＭＳ Ｐゴシック" charset="0"/>
              </a:rPr>
              <a:t>castle tales)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Common people-ruling classes are portrayed as unjust or hard taskmasters (called </a:t>
            </a:r>
            <a:r>
              <a:rPr lang="en-US" sz="2000" b="1" i="1" dirty="0">
                <a:latin typeface="Arial" charset="0"/>
                <a:ea typeface="ＭＳ Ｐゴシック" charset="0"/>
              </a:rPr>
              <a:t>cottage tales</a:t>
            </a:r>
            <a:r>
              <a:rPr lang="en-US" sz="2000" dirty="0">
                <a:latin typeface="Arial" charset="0"/>
                <a:ea typeface="ＭＳ Ｐゴシック" charset="0"/>
              </a:rPr>
              <a:t>) </a:t>
            </a:r>
          </a:p>
          <a:p>
            <a:pPr lvl="2"/>
            <a:r>
              <a:rPr lang="en-US" sz="1800" dirty="0">
                <a:latin typeface="Arial" charset="0"/>
                <a:ea typeface="ＭＳ Ｐゴシック" charset="0"/>
              </a:rPr>
              <a:t>Riches were considered 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“</a:t>
            </a:r>
            <a:r>
              <a:rPr lang="en-US" sz="1800" dirty="0">
                <a:latin typeface="Arial" charset="0"/>
                <a:ea typeface="ＭＳ Ｐゴシック" charset="0"/>
              </a:rPr>
              <a:t>fair game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”</a:t>
            </a:r>
            <a:r>
              <a:rPr lang="en-US" sz="1800" dirty="0">
                <a:latin typeface="Arial" charset="0"/>
                <a:ea typeface="ＭＳ Ｐゴシック" charset="0"/>
              </a:rPr>
              <a:t> for common folk who were clever or strong enough to acquire them</a:t>
            </a: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3792538" y="7766050"/>
            <a:ext cx="228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>
                <a:latin typeface="Times New Roman" charset="0"/>
                <a:ea typeface="Times" charset="0"/>
              </a:rPr>
              <a:t> </a:t>
            </a:r>
            <a:endParaRPr lang="en-US" sz="1200">
              <a:latin typeface="Times New Roman" charset="0"/>
              <a:ea typeface="Times" charset="0"/>
            </a:endParaRPr>
          </a:p>
          <a:p>
            <a:r>
              <a:rPr lang="en-US" sz="1200" b="1">
                <a:latin typeface="Times New Roman" charset="0"/>
                <a:ea typeface="Times" charset="0"/>
              </a:rPr>
              <a:t> </a:t>
            </a:r>
            <a:endParaRPr lang="en-US" sz="1200">
              <a:latin typeface="Times New Roman" charset="0"/>
              <a:ea typeface="Times" charset="0"/>
            </a:endParaRPr>
          </a:p>
          <a:p>
            <a:r>
              <a:rPr lang="en-US" sz="1200" b="1">
                <a:latin typeface="Times New Roman" charset="0"/>
                <a:ea typeface="Times" charset="0"/>
              </a:rPr>
              <a:t> </a:t>
            </a:r>
            <a:endParaRPr lang="en-US" sz="1200">
              <a:latin typeface="Times New Roman" charset="0"/>
              <a:ea typeface="Times" charset="0"/>
            </a:endParaRPr>
          </a:p>
          <a:p>
            <a:r>
              <a:rPr lang="en-US" sz="1200" b="1">
                <a:latin typeface="Times New Roman" charset="0"/>
                <a:ea typeface="Times" charset="0"/>
              </a:rPr>
              <a:t> </a:t>
            </a:r>
            <a:endParaRPr lang="en-US" sz="1200">
              <a:latin typeface="Times New Roman" charset="0"/>
              <a:ea typeface="Times" charset="0"/>
            </a:endParaRPr>
          </a:p>
          <a:p>
            <a:r>
              <a:rPr lang="en-US" sz="1200" b="1">
                <a:latin typeface="Times New Roman" charset="0"/>
                <a:ea typeface="Times" charset="0"/>
              </a:rPr>
              <a:t>Folktales:</a:t>
            </a:r>
            <a:r>
              <a:rPr lang="en-US" sz="1200">
                <a:latin typeface="Times New Roman" charset="0"/>
                <a:ea typeface="Times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/>
    </p:bldLst>
  </p:timing>
</p:sld>
</file>

<file path=ppt/theme/theme1.xml><?xml version="1.0" encoding="utf-8"?>
<a:theme xmlns:a="http://schemas.openxmlformats.org/drawingml/2006/main" name="Fun Clip">
  <a:themeElements>
    <a:clrScheme name="Fun Clip 1">
      <a:dk1>
        <a:srgbClr val="330000"/>
      </a:dk1>
      <a:lt1>
        <a:srgbClr val="FFFFFF"/>
      </a:lt1>
      <a:dk2>
        <a:srgbClr val="320000"/>
      </a:dk2>
      <a:lt2>
        <a:srgbClr val="808080"/>
      </a:lt2>
      <a:accent1>
        <a:srgbClr val="FFCC00"/>
      </a:accent1>
      <a:accent2>
        <a:srgbClr val="FFDC4C"/>
      </a:accent2>
      <a:accent3>
        <a:srgbClr val="FFFFFF"/>
      </a:accent3>
      <a:accent4>
        <a:srgbClr val="2A0000"/>
      </a:accent4>
      <a:accent5>
        <a:srgbClr val="FFE2AA"/>
      </a:accent5>
      <a:accent6>
        <a:srgbClr val="E7C744"/>
      </a:accent6>
      <a:hlink>
        <a:srgbClr val="009999"/>
      </a:hlink>
      <a:folHlink>
        <a:srgbClr val="CC6018"/>
      </a:folHlink>
    </a:clrScheme>
    <a:fontScheme name="Fun Clip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ＭＳ Ｐゴシック" pitchFamily="-107" charset="-128"/>
            <a:cs typeface="ＭＳ Ｐゴシック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ＭＳ Ｐゴシック" pitchFamily="-107" charset="-128"/>
            <a:cs typeface="ＭＳ Ｐゴシック" pitchFamily="-107" charset="-128"/>
          </a:defRPr>
        </a:defPPr>
      </a:lstStyle>
    </a:lnDef>
  </a:objectDefaults>
  <a:extraClrSchemeLst>
    <a:extraClrScheme>
      <a:clrScheme name="Fun Clip 1">
        <a:dk1>
          <a:srgbClr val="330000"/>
        </a:dk1>
        <a:lt1>
          <a:srgbClr val="FFFFFF"/>
        </a:lt1>
        <a:dk2>
          <a:srgbClr val="320000"/>
        </a:dk2>
        <a:lt2>
          <a:srgbClr val="808080"/>
        </a:lt2>
        <a:accent1>
          <a:srgbClr val="FFCC00"/>
        </a:accent1>
        <a:accent2>
          <a:srgbClr val="FFDC4C"/>
        </a:accent2>
        <a:accent3>
          <a:srgbClr val="FFFFFF"/>
        </a:accent3>
        <a:accent4>
          <a:srgbClr val="2A0000"/>
        </a:accent4>
        <a:accent5>
          <a:srgbClr val="FFE2AA"/>
        </a:accent5>
        <a:accent6>
          <a:srgbClr val="E7C744"/>
        </a:accent6>
        <a:hlink>
          <a:srgbClr val="009999"/>
        </a:hlink>
        <a:folHlink>
          <a:srgbClr val="CC601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2004:Templates:Presentations:Designs:Fun Clip</Template>
  <TotalTime>196</TotalTime>
  <Words>892</Words>
  <Application>Microsoft Office PowerPoint</Application>
  <PresentationFormat>On-screen Show (4:3)</PresentationFormat>
  <Paragraphs>99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Fun Clip</vt:lpstr>
      <vt:lpstr>Once Upon a Time…Traditional Literature</vt:lpstr>
      <vt:lpstr>           </vt:lpstr>
      <vt:lpstr> TRADITIONAL LITERATURE… </vt:lpstr>
      <vt:lpstr>Plot</vt:lpstr>
      <vt:lpstr>Characterization</vt:lpstr>
      <vt:lpstr>Setting (Time &amp; Place)</vt:lpstr>
      <vt:lpstr>Theme</vt:lpstr>
      <vt:lpstr>Style of Language</vt:lpstr>
      <vt:lpstr>CHOOSING/EVALUATING TRADITIONAL LITERATURE</vt:lpstr>
      <vt:lpstr>Folktales</vt:lpstr>
    </vt:vector>
  </TitlesOfParts>
  <Company>Shirley Pauler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Once Upon a Time…Traditional Literature</dc:title>
  <dc:creator>Shirley Pauler</dc:creator>
  <cp:lastModifiedBy>Edwards, Linda - WJHS Teacher</cp:lastModifiedBy>
  <cp:revision>14</cp:revision>
  <cp:lastPrinted>2010-05-12T19:34:30Z</cp:lastPrinted>
  <dcterms:created xsi:type="dcterms:W3CDTF">2011-03-25T18:20:28Z</dcterms:created>
  <dcterms:modified xsi:type="dcterms:W3CDTF">2013-02-08T17:30:36Z</dcterms:modified>
</cp:coreProperties>
</file>