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6" r:id="rId11"/>
    <p:sldId id="261" r:id="rId12"/>
    <p:sldId id="267" r:id="rId13"/>
    <p:sldId id="268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624" autoAdjust="0"/>
  </p:normalViewPr>
  <p:slideViewPr>
    <p:cSldViewPr>
      <p:cViewPr varScale="1">
        <p:scale>
          <a:sx n="117" d="100"/>
          <a:sy n="117" d="100"/>
        </p:scale>
        <p:origin x="1440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1051F-889A-4E2A-8E4C-E8EE4A496DAE}" type="datetimeFigureOut">
              <a:rPr lang="en-US" smtClean="0"/>
              <a:pPr/>
              <a:t>10/2/2017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28C38D09-92F1-4377-A184-93DD37D766D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1051F-889A-4E2A-8E4C-E8EE4A496DAE}" type="datetimeFigureOut">
              <a:rPr lang="en-US" smtClean="0"/>
              <a:pPr/>
              <a:t>10/2/2017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28C38D09-92F1-4377-A184-93DD37D766D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1051F-889A-4E2A-8E4C-E8EE4A496DAE}" type="datetimeFigureOut">
              <a:rPr lang="en-US" smtClean="0"/>
              <a:pPr/>
              <a:t>10/2/2017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38D09-92F1-4377-A184-93DD37D766D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1051F-889A-4E2A-8E4C-E8EE4A496DAE}" type="datetimeFigureOut">
              <a:rPr lang="en-US" smtClean="0"/>
              <a:pPr/>
              <a:t>10/2/2017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38D09-92F1-4377-A184-93DD37D766D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1051F-889A-4E2A-8E4C-E8EE4A496DAE}" type="datetimeFigureOut">
              <a:rPr lang="en-US" smtClean="0"/>
              <a:pPr/>
              <a:t>10/2/2017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28C38D09-92F1-4377-A184-93DD37D766D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1051F-889A-4E2A-8E4C-E8EE4A496DAE}" type="datetimeFigureOut">
              <a:rPr lang="en-US" smtClean="0"/>
              <a:pPr/>
              <a:t>10/2/2017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38D09-92F1-4377-A184-93DD37D766D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1051F-889A-4E2A-8E4C-E8EE4A496DAE}" type="datetimeFigureOut">
              <a:rPr lang="en-US" smtClean="0"/>
              <a:pPr/>
              <a:t>10/2/2017</a:t>
            </a:fld>
            <a:endParaRPr lang="en-US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38D09-92F1-4377-A184-93DD37D766D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1051F-889A-4E2A-8E4C-E8EE4A496DAE}" type="datetimeFigureOut">
              <a:rPr lang="en-US" smtClean="0"/>
              <a:pPr/>
              <a:t>10/2/2017</a:t>
            </a:fld>
            <a:endParaRPr lang="en-US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38D09-92F1-4377-A184-93DD37D766D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1051F-889A-4E2A-8E4C-E8EE4A496DAE}" type="datetimeFigureOut">
              <a:rPr lang="en-US" smtClean="0"/>
              <a:pPr/>
              <a:t>10/2/2017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38D09-92F1-4377-A184-93DD37D766D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1051F-889A-4E2A-8E4C-E8EE4A496DAE}" type="datetimeFigureOut">
              <a:rPr lang="en-US" smtClean="0"/>
              <a:pPr/>
              <a:t>10/2/2017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38D09-92F1-4377-A184-93DD37D766D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1051F-889A-4E2A-8E4C-E8EE4A496DAE}" type="datetimeFigureOut">
              <a:rPr lang="en-US" smtClean="0"/>
              <a:pPr/>
              <a:t>10/2/2017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38D09-92F1-4377-A184-93DD37D766D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1361051F-889A-4E2A-8E4C-E8EE4A496DAE}" type="datetimeFigureOut">
              <a:rPr lang="en-US" smtClean="0"/>
              <a:pPr/>
              <a:t>10/2/2017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28C38D09-92F1-4377-A184-93DD37D766D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7030A0"/>
                </a:solidFill>
                <a:latin typeface="Footlight MT Light" pitchFamily="18" charset="0"/>
              </a:rPr>
              <a:t>Strategies for Teachers of English Language Learners</a:t>
            </a:r>
            <a:endParaRPr lang="en-US" b="1" dirty="0">
              <a:solidFill>
                <a:srgbClr val="7030A0"/>
              </a:solidFill>
              <a:latin typeface="Footlight MT Light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 smtClean="0">
              <a:latin typeface="Baskerville Old Face" pitchFamily="18" charset="0"/>
            </a:endParaRPr>
          </a:p>
          <a:p>
            <a:r>
              <a:rPr lang="en-US" dirty="0" smtClean="0">
                <a:latin typeface="Footlight MT Light" pitchFamily="18" charset="0"/>
              </a:rPr>
              <a:t>Bryn Harding, ESL Teacher</a:t>
            </a:r>
            <a:endParaRPr lang="en-US" dirty="0">
              <a:latin typeface="Footlight MT Light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8686800" cy="8382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>
                <a:solidFill>
                  <a:srgbClr val="7030A0"/>
                </a:solidFill>
                <a:latin typeface="Footlight MT Light" pitchFamily="18" charset="0"/>
              </a:rPr>
              <a:t>How does a student become qualified to receive ESL services?</a:t>
            </a:r>
            <a:endParaRPr lang="en-US" dirty="0">
              <a:solidFill>
                <a:srgbClr val="7030A0"/>
              </a:solidFill>
              <a:latin typeface="Footlight MT Light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95400"/>
            <a:ext cx="8686800" cy="4525963"/>
          </a:xfrm>
        </p:spPr>
        <p:txBody>
          <a:bodyPr/>
          <a:lstStyle/>
          <a:p>
            <a:r>
              <a:rPr lang="en-US" dirty="0" smtClean="0">
                <a:latin typeface="Footlight MT Light" pitchFamily="18" charset="0"/>
              </a:rPr>
              <a:t>Register with the school district</a:t>
            </a:r>
          </a:p>
          <a:p>
            <a:r>
              <a:rPr lang="en-US" dirty="0" smtClean="0">
                <a:latin typeface="Footlight MT Light" pitchFamily="18" charset="0"/>
              </a:rPr>
              <a:t>Complete the Home Language Survey</a:t>
            </a:r>
          </a:p>
          <a:p>
            <a:r>
              <a:rPr lang="en-US" dirty="0" smtClean="0">
                <a:latin typeface="Footlight MT Light" pitchFamily="18" charset="0"/>
              </a:rPr>
              <a:t>Take the W-APT (a screening administered by the ESL Teacher)</a:t>
            </a:r>
            <a:endParaRPr lang="en-US" dirty="0">
              <a:latin typeface="Footlight MT Light" pitchFamily="18" charset="0"/>
            </a:endParaRPr>
          </a:p>
          <a:p>
            <a:pPr>
              <a:buNone/>
            </a:pPr>
            <a:r>
              <a:rPr lang="en-US" dirty="0" smtClean="0">
                <a:latin typeface="Footlight MT Light" pitchFamily="18" charset="0"/>
              </a:rPr>
              <a:t>		*Depending on his/her score on the W-	APT, the student may or may not receive 	ESL services.</a:t>
            </a:r>
          </a:p>
          <a:p>
            <a:pPr algn="ctr">
              <a:buNone/>
            </a:pPr>
            <a:r>
              <a:rPr lang="en-US" i="1" dirty="0" smtClean="0">
                <a:solidFill>
                  <a:schemeClr val="accent4">
                    <a:lumMod val="75000"/>
                  </a:schemeClr>
                </a:solidFill>
                <a:latin typeface="Footlight MT Light" pitchFamily="18" charset="0"/>
              </a:rPr>
              <a:t>Qualification is truly a multi-step process!!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8686800" cy="8382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>
                <a:solidFill>
                  <a:srgbClr val="7030A0"/>
                </a:solidFill>
                <a:latin typeface="Footlight MT Light" pitchFamily="18" charset="0"/>
              </a:rPr>
              <a:t>Key Concepts of Second Language Acquisition</a:t>
            </a:r>
            <a:endParaRPr lang="en-US" dirty="0">
              <a:solidFill>
                <a:srgbClr val="7030A0"/>
              </a:solidFill>
              <a:latin typeface="Footlight MT Light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71600"/>
            <a:ext cx="8686800" cy="51054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>
                <a:latin typeface="Footlight MT Light" pitchFamily="18" charset="0"/>
              </a:rPr>
              <a:t>It is important to understand these concepts:</a:t>
            </a:r>
          </a:p>
          <a:p>
            <a:endParaRPr lang="en-US" sz="1000" dirty="0" smtClean="0">
              <a:latin typeface="Footlight MT Light" pitchFamily="18" charset="0"/>
            </a:endParaRPr>
          </a:p>
          <a:p>
            <a:pPr lvl="1"/>
            <a:r>
              <a:rPr lang="en-US" b="1" dirty="0" smtClean="0">
                <a:latin typeface="Footlight MT Light" pitchFamily="18" charset="0"/>
              </a:rPr>
              <a:t>Culture Shock</a:t>
            </a:r>
            <a:r>
              <a:rPr lang="en-US" dirty="0" smtClean="0">
                <a:latin typeface="Footlight MT Light" pitchFamily="18" charset="0"/>
              </a:rPr>
              <a:t>: A period of disorientation after moving from another country. There are different stages.</a:t>
            </a:r>
          </a:p>
          <a:p>
            <a:pPr lvl="1"/>
            <a:endParaRPr lang="en-US" sz="1000" dirty="0" smtClean="0">
              <a:latin typeface="Footlight MT Light" pitchFamily="18" charset="0"/>
            </a:endParaRPr>
          </a:p>
          <a:p>
            <a:pPr lvl="1"/>
            <a:r>
              <a:rPr lang="en-US" b="1" dirty="0" smtClean="0">
                <a:latin typeface="Footlight MT Light" pitchFamily="18" charset="0"/>
              </a:rPr>
              <a:t>Silent Period</a:t>
            </a:r>
            <a:r>
              <a:rPr lang="en-US" dirty="0" smtClean="0">
                <a:latin typeface="Footlight MT Light" pitchFamily="18" charset="0"/>
              </a:rPr>
              <a:t>: The first stage of SLA. Students will be able to understand, even if they cannot express themselves.</a:t>
            </a:r>
          </a:p>
          <a:p>
            <a:pPr lvl="1"/>
            <a:endParaRPr lang="en-US" sz="1000" dirty="0" smtClean="0">
              <a:latin typeface="Footlight MT Light" pitchFamily="18" charset="0"/>
            </a:endParaRPr>
          </a:p>
          <a:p>
            <a:pPr lvl="1"/>
            <a:r>
              <a:rPr lang="en-US" b="1" dirty="0" smtClean="0">
                <a:latin typeface="Footlight MT Light" pitchFamily="18" charset="0"/>
              </a:rPr>
              <a:t>Affective Filter</a:t>
            </a:r>
            <a:r>
              <a:rPr lang="en-US" dirty="0" smtClean="0">
                <a:latin typeface="Footlight MT Light" pitchFamily="18" charset="0"/>
              </a:rPr>
              <a:t>: An imaginary wall that students will put up when they are in a high-anxiety, stressful classroom or be corrected too many times. This will impede learning immediately.</a:t>
            </a:r>
          </a:p>
          <a:p>
            <a:pPr lvl="1"/>
            <a:endParaRPr lang="en-US" sz="1000" dirty="0" smtClean="0">
              <a:latin typeface="Footlight MT Light" pitchFamily="18" charset="0"/>
            </a:endParaRPr>
          </a:p>
          <a:p>
            <a:pPr lvl="1"/>
            <a:r>
              <a:rPr lang="en-US" b="1" dirty="0" smtClean="0">
                <a:latin typeface="Footlight MT Light" pitchFamily="18" charset="0"/>
              </a:rPr>
              <a:t>Comprehensible Input, Output</a:t>
            </a:r>
            <a:r>
              <a:rPr lang="en-US" dirty="0" smtClean="0">
                <a:latin typeface="Footlight MT Light" pitchFamily="18" charset="0"/>
              </a:rPr>
              <a:t>: Comprehensible input is </a:t>
            </a:r>
            <a:r>
              <a:rPr lang="en-US" dirty="0" err="1" smtClean="0">
                <a:latin typeface="Footlight MT Light" pitchFamily="18" charset="0"/>
              </a:rPr>
              <a:t>Krashen’s</a:t>
            </a:r>
            <a:r>
              <a:rPr lang="en-US" dirty="0" smtClean="0">
                <a:latin typeface="Footlight MT Light" pitchFamily="18" charset="0"/>
              </a:rPr>
              <a:t> theory that students learn by hearing language that is slightly above their current level (comprehensible input + 1). Comprehensible output is what the student can produce at his current level of language. </a:t>
            </a:r>
            <a:endParaRPr lang="en-US" dirty="0">
              <a:latin typeface="Footlight MT Light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8686800" cy="8382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>
                <a:solidFill>
                  <a:srgbClr val="7030A0"/>
                </a:solidFill>
                <a:latin typeface="Footlight MT Light" pitchFamily="18" charset="0"/>
              </a:rPr>
              <a:t>Strategies for teaching English Language Learners</a:t>
            </a:r>
            <a:endParaRPr lang="en-US" dirty="0">
              <a:solidFill>
                <a:srgbClr val="7030A0"/>
              </a:solidFill>
              <a:latin typeface="Footlight MT Light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71600"/>
            <a:ext cx="8686800" cy="4525963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Footlight MT Light" pitchFamily="18" charset="0"/>
              </a:rPr>
              <a:t>When speaking…</a:t>
            </a:r>
          </a:p>
          <a:p>
            <a:pPr lvl="1"/>
            <a:r>
              <a:rPr lang="en-US" b="1" dirty="0" smtClean="0">
                <a:latin typeface="Footlight MT Light" pitchFamily="18" charset="0"/>
              </a:rPr>
              <a:t>Talk </a:t>
            </a:r>
            <a:r>
              <a:rPr lang="en-US" b="1" dirty="0" smtClean="0">
                <a:latin typeface="Footlight MT Light" pitchFamily="18" charset="0"/>
              </a:rPr>
              <a:t>slowly! </a:t>
            </a:r>
            <a:r>
              <a:rPr lang="en-US" dirty="0" smtClean="0">
                <a:latin typeface="Footlight MT Light" pitchFamily="18" charset="0"/>
              </a:rPr>
              <a:t>ELLs need time to process what you are saying.</a:t>
            </a:r>
          </a:p>
          <a:p>
            <a:pPr lvl="1"/>
            <a:r>
              <a:rPr lang="en-US" b="1" dirty="0" smtClean="0">
                <a:latin typeface="Footlight MT Light" pitchFamily="18" charset="0"/>
              </a:rPr>
              <a:t>Repeat, Rephrase, Paraphrase!</a:t>
            </a:r>
            <a:r>
              <a:rPr lang="en-US" dirty="0" smtClean="0">
                <a:latin typeface="Footlight MT Light" pitchFamily="18" charset="0"/>
              </a:rPr>
              <a:t> Many times, ELLs will not hear or understand what you say the first time. By stating it again or in a different way, the students have a better chance of understanding.</a:t>
            </a:r>
          </a:p>
          <a:p>
            <a:pPr lvl="1"/>
            <a:r>
              <a:rPr lang="en-US" b="1" dirty="0" smtClean="0">
                <a:latin typeface="Footlight MT Light" pitchFamily="18" charset="0"/>
              </a:rPr>
              <a:t>Use language level appropriate vocabulary! </a:t>
            </a:r>
            <a:r>
              <a:rPr lang="en-US" dirty="0" smtClean="0">
                <a:latin typeface="Footlight MT Light" pitchFamily="18" charset="0"/>
              </a:rPr>
              <a:t>This may not be the same level as the rest of your students.</a:t>
            </a:r>
            <a:endParaRPr lang="en-US" dirty="0">
              <a:latin typeface="Footlight MT Light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rgbClr val="7030A0"/>
                </a:solidFill>
                <a:latin typeface="Footlight MT Light" pitchFamily="18" charset="0"/>
              </a:rPr>
              <a:t>Strategies - continued</a:t>
            </a:r>
            <a:endParaRPr lang="en-US" dirty="0">
              <a:solidFill>
                <a:srgbClr val="7030A0"/>
              </a:solidFill>
              <a:latin typeface="Footlight MT Light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>
                <a:latin typeface="Footlight MT Light" pitchFamily="18" charset="0"/>
              </a:rPr>
              <a:t>With vocabulary…</a:t>
            </a:r>
          </a:p>
          <a:p>
            <a:pPr lvl="1"/>
            <a:r>
              <a:rPr lang="en-US" b="1" dirty="0" smtClean="0">
                <a:latin typeface="Footlight MT Light" pitchFamily="18" charset="0"/>
              </a:rPr>
              <a:t>Pre-teaching vocabulary</a:t>
            </a:r>
            <a:r>
              <a:rPr lang="en-US" dirty="0" smtClean="0">
                <a:latin typeface="Footlight MT Light" pitchFamily="18" charset="0"/>
              </a:rPr>
              <a:t> and important definitions will help ELLs once the unit or lesson begins. It will also give you a good idea of where your ELL is at regarding the material.</a:t>
            </a:r>
          </a:p>
          <a:p>
            <a:pPr lvl="1"/>
            <a:r>
              <a:rPr lang="en-US" dirty="0" smtClean="0">
                <a:latin typeface="Footlight MT Light" pitchFamily="18" charset="0"/>
              </a:rPr>
              <a:t>Introduce the </a:t>
            </a:r>
            <a:r>
              <a:rPr lang="en-US" b="1" dirty="0" smtClean="0">
                <a:latin typeface="Footlight MT Light" pitchFamily="18" charset="0"/>
              </a:rPr>
              <a:t>essential</a:t>
            </a:r>
            <a:r>
              <a:rPr lang="en-US" dirty="0" smtClean="0">
                <a:latin typeface="Footlight MT Light" pitchFamily="18" charset="0"/>
              </a:rPr>
              <a:t> vocabulary.</a:t>
            </a:r>
          </a:p>
          <a:p>
            <a:pPr lvl="1"/>
            <a:r>
              <a:rPr lang="en-US" b="1" dirty="0" smtClean="0">
                <a:latin typeface="Footlight MT Light" pitchFamily="18" charset="0"/>
              </a:rPr>
              <a:t>Provide a word bank </a:t>
            </a:r>
            <a:r>
              <a:rPr lang="en-US" dirty="0" smtClean="0">
                <a:latin typeface="Footlight MT Light" pitchFamily="18" charset="0"/>
              </a:rPr>
              <a:t>for fill-in-the-blanks (no more than 5 is a good rule of thumb, depending on the level of the student).</a:t>
            </a:r>
          </a:p>
          <a:p>
            <a:pPr lvl="1"/>
            <a:r>
              <a:rPr lang="en-US" dirty="0" smtClean="0">
                <a:latin typeface="Footlight MT Light" pitchFamily="18" charset="0"/>
              </a:rPr>
              <a:t>Try to keep </a:t>
            </a:r>
            <a:r>
              <a:rPr lang="en-US" b="1" dirty="0" smtClean="0">
                <a:latin typeface="Footlight MT Light" pitchFamily="18" charset="0"/>
              </a:rPr>
              <a:t>definitions</a:t>
            </a:r>
            <a:r>
              <a:rPr lang="en-US" dirty="0" smtClean="0">
                <a:latin typeface="Footlight MT Light" pitchFamily="18" charset="0"/>
              </a:rPr>
              <a:t> the same (notes, worksheets, assessments, etc).</a:t>
            </a:r>
          </a:p>
          <a:p>
            <a:pPr lvl="1"/>
            <a:r>
              <a:rPr lang="en-US" dirty="0" smtClean="0">
                <a:latin typeface="Footlight MT Light" pitchFamily="18" charset="0"/>
              </a:rPr>
              <a:t>Provide </a:t>
            </a:r>
            <a:r>
              <a:rPr lang="en-US" b="1" dirty="0" smtClean="0">
                <a:latin typeface="Footlight MT Light" pitchFamily="18" charset="0"/>
              </a:rPr>
              <a:t>extra vocabulary practice </a:t>
            </a:r>
            <a:r>
              <a:rPr lang="en-US" dirty="0" smtClean="0">
                <a:latin typeface="Footlight MT Light" pitchFamily="18" charset="0"/>
              </a:rPr>
              <a:t>when available.</a:t>
            </a:r>
          </a:p>
          <a:p>
            <a:pPr lvl="1"/>
            <a:endParaRPr lang="en-US" dirty="0" smtClean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rgbClr val="7030A0"/>
                </a:solidFill>
                <a:latin typeface="Footlight MT Light" pitchFamily="18" charset="0"/>
              </a:rPr>
              <a:t>Strategies - continued</a:t>
            </a:r>
            <a:endParaRPr lang="en-US" dirty="0">
              <a:solidFill>
                <a:srgbClr val="7030A0"/>
              </a:solidFill>
              <a:latin typeface="Footlight MT Light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Footlight MT Light" pitchFamily="18" charset="0"/>
              </a:rPr>
              <a:t>With writing…</a:t>
            </a:r>
          </a:p>
          <a:p>
            <a:pPr lvl="1"/>
            <a:r>
              <a:rPr lang="en-US" dirty="0" smtClean="0">
                <a:latin typeface="Footlight MT Light" pitchFamily="18" charset="0"/>
              </a:rPr>
              <a:t>The </a:t>
            </a:r>
            <a:r>
              <a:rPr lang="en-US" b="1" dirty="0" smtClean="0">
                <a:latin typeface="Footlight MT Light" pitchFamily="18" charset="0"/>
              </a:rPr>
              <a:t>pre-writing stage </a:t>
            </a:r>
            <a:r>
              <a:rPr lang="en-US" dirty="0" smtClean="0">
                <a:latin typeface="Footlight MT Light" pitchFamily="18" charset="0"/>
              </a:rPr>
              <a:t>is an important step so that writing is not translated!! </a:t>
            </a:r>
          </a:p>
          <a:p>
            <a:pPr lvl="2"/>
            <a:r>
              <a:rPr lang="en-US" dirty="0" smtClean="0">
                <a:latin typeface="Footlight MT Light" pitchFamily="18" charset="0"/>
              </a:rPr>
              <a:t>Focus on generating oral sentences, making graphic organizers, brainstorming, and modeling language level appropriate sentences.</a:t>
            </a:r>
          </a:p>
          <a:p>
            <a:pPr lvl="1"/>
            <a:r>
              <a:rPr lang="en-US" b="1" dirty="0" smtClean="0">
                <a:latin typeface="Footlight MT Light" pitchFamily="18" charset="0"/>
              </a:rPr>
              <a:t>Use journaling! </a:t>
            </a:r>
            <a:r>
              <a:rPr lang="en-US" dirty="0" smtClean="0">
                <a:latin typeface="Footlight MT Light" pitchFamily="18" charset="0"/>
              </a:rPr>
              <a:t>This is a great way for students to have an opportunity to write without worrying about making mistakes. They may feel the most comfortable expressing themselves this way.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rgbClr val="7030A0"/>
                </a:solidFill>
                <a:latin typeface="Footlight MT Light" pitchFamily="18" charset="0"/>
              </a:rPr>
              <a:t>Strategies - continued</a:t>
            </a:r>
            <a:endParaRPr lang="en-US" dirty="0">
              <a:solidFill>
                <a:srgbClr val="7030A0"/>
              </a:solidFill>
              <a:latin typeface="Footlight MT Light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Footlight MT Light" pitchFamily="18" charset="0"/>
              </a:rPr>
              <a:t>With correcting…</a:t>
            </a:r>
          </a:p>
          <a:p>
            <a:pPr lvl="1"/>
            <a:r>
              <a:rPr lang="en-US" b="1" dirty="0" smtClean="0">
                <a:latin typeface="Footlight MT Light" pitchFamily="18" charset="0"/>
              </a:rPr>
              <a:t>Put away the red pen!!</a:t>
            </a:r>
            <a:r>
              <a:rPr lang="en-US" dirty="0" smtClean="0">
                <a:latin typeface="Footlight MT Light" pitchFamily="18" charset="0"/>
              </a:rPr>
              <a:t> ELLs are still in the process of learning grammar and spelling, try not to correct every mistake. </a:t>
            </a:r>
            <a:endParaRPr lang="en-US" dirty="0">
              <a:latin typeface="Footlight MT Light" pitchFamily="18" charset="0"/>
            </a:endParaRPr>
          </a:p>
          <a:p>
            <a:pPr lvl="1"/>
            <a:r>
              <a:rPr lang="en-US" b="1" dirty="0" smtClean="0">
                <a:latin typeface="Footlight MT Light" pitchFamily="18" charset="0"/>
              </a:rPr>
              <a:t>Repeat a phrase that the ELL said incorrectly </a:t>
            </a:r>
            <a:r>
              <a:rPr lang="en-US" dirty="0" smtClean="0">
                <a:latin typeface="Footlight MT Light" pitchFamily="18" charset="0"/>
              </a:rPr>
              <a:t>back to him or her. This will allow the student to hear the correct pronunciation or grammar without making him or her feel self-conscious.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rgbClr val="7030A0"/>
                </a:solidFill>
                <a:latin typeface="Footlight MT Light" pitchFamily="18" charset="0"/>
              </a:rPr>
              <a:t>Strategies - continued</a:t>
            </a:r>
            <a:endParaRPr lang="en-US" dirty="0">
              <a:solidFill>
                <a:srgbClr val="7030A0"/>
              </a:solidFill>
              <a:latin typeface="Footlight MT Light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Footlight MT Light" pitchFamily="18" charset="0"/>
              </a:rPr>
              <a:t>With note taking…</a:t>
            </a:r>
          </a:p>
          <a:p>
            <a:pPr lvl="1"/>
            <a:r>
              <a:rPr lang="en-US" dirty="0" smtClean="0">
                <a:latin typeface="Footlight MT Light" pitchFamily="18" charset="0"/>
              </a:rPr>
              <a:t>Make use of </a:t>
            </a:r>
            <a:r>
              <a:rPr lang="en-US" b="1" dirty="0" smtClean="0">
                <a:latin typeface="Footlight MT Light" pitchFamily="18" charset="0"/>
              </a:rPr>
              <a:t>guided notes, or a fill-in-the-blank notes page</a:t>
            </a:r>
            <a:r>
              <a:rPr lang="en-US" dirty="0" smtClean="0">
                <a:latin typeface="Footlight MT Light" pitchFamily="18" charset="0"/>
              </a:rPr>
              <a:t>. This will allow ELLs to focus on listening to the lesson, rather than trying to copy down everything.</a:t>
            </a:r>
          </a:p>
          <a:p>
            <a:pPr lvl="1"/>
            <a:r>
              <a:rPr lang="en-US" b="1" dirty="0" smtClean="0">
                <a:latin typeface="Footlight MT Light" pitchFamily="18" charset="0"/>
              </a:rPr>
              <a:t>Graphic organizers </a:t>
            </a:r>
            <a:r>
              <a:rPr lang="en-US" dirty="0" smtClean="0">
                <a:latin typeface="Footlight MT Light" pitchFamily="18" charset="0"/>
              </a:rPr>
              <a:t>are a great way for ELLs to organize the information!</a:t>
            </a:r>
            <a:endParaRPr lang="en-US" dirty="0">
              <a:latin typeface="Footlight MT Light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 smtClean="0">
                <a:solidFill>
                  <a:srgbClr val="7030A0"/>
                </a:solidFill>
                <a:latin typeface="Footlight MT Light" pitchFamily="18" charset="0"/>
              </a:rPr>
              <a:t>Strategies – continued</a:t>
            </a:r>
            <a:endParaRPr lang="en-US" dirty="0">
              <a:solidFill>
                <a:srgbClr val="7030A0"/>
              </a:solidFill>
              <a:latin typeface="Footlight MT Light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>
                <a:latin typeface="Footlight MT Light" pitchFamily="18" charset="0"/>
              </a:rPr>
              <a:t>Be sure to </a:t>
            </a:r>
            <a:r>
              <a:rPr lang="en-US" b="1" dirty="0" smtClean="0">
                <a:latin typeface="Footlight MT Light" pitchFamily="18" charset="0"/>
              </a:rPr>
              <a:t>state exactly what you expect </a:t>
            </a:r>
            <a:r>
              <a:rPr lang="en-US" dirty="0" smtClean="0">
                <a:latin typeface="Footlight MT Light" pitchFamily="18" charset="0"/>
              </a:rPr>
              <a:t>for an assignment or assessment so that ELLs know what to study.</a:t>
            </a:r>
          </a:p>
          <a:p>
            <a:r>
              <a:rPr lang="en-US" dirty="0" smtClean="0">
                <a:latin typeface="Footlight MT Light" pitchFamily="18" charset="0"/>
              </a:rPr>
              <a:t>Use </a:t>
            </a:r>
            <a:r>
              <a:rPr lang="en-US" b="1" dirty="0" smtClean="0">
                <a:latin typeface="Footlight MT Light" pitchFamily="18" charset="0"/>
              </a:rPr>
              <a:t>small group discussions </a:t>
            </a:r>
            <a:r>
              <a:rPr lang="en-US" dirty="0" smtClean="0">
                <a:latin typeface="Footlight MT Light" pitchFamily="18" charset="0"/>
              </a:rPr>
              <a:t>before having students begin writing or independent work. ELLs will feel less intimidated if they are able to discuss the assignment with a few peers.</a:t>
            </a:r>
          </a:p>
          <a:p>
            <a:r>
              <a:rPr lang="en-US" dirty="0" smtClean="0">
                <a:latin typeface="Footlight MT Light" pitchFamily="18" charset="0"/>
              </a:rPr>
              <a:t>Plan units with </a:t>
            </a:r>
            <a:r>
              <a:rPr lang="en-US" b="1" dirty="0" smtClean="0">
                <a:latin typeface="Footlight MT Light" pitchFamily="18" charset="0"/>
              </a:rPr>
              <a:t>small “chunks” (comprehension checks) </a:t>
            </a:r>
            <a:r>
              <a:rPr lang="en-US" dirty="0" smtClean="0">
                <a:latin typeface="Footlight MT Light" pitchFamily="18" charset="0"/>
              </a:rPr>
              <a:t>instead of one unit with a single assessment.</a:t>
            </a:r>
            <a:endParaRPr lang="en-US" dirty="0">
              <a:latin typeface="Footlight MT Light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rgbClr val="7030A0"/>
                </a:solidFill>
                <a:latin typeface="Footlight MT Light" pitchFamily="18" charset="0"/>
              </a:rPr>
              <a:t>Strategies – continued</a:t>
            </a:r>
            <a:endParaRPr lang="en-US" dirty="0">
              <a:solidFill>
                <a:srgbClr val="7030A0"/>
              </a:solidFill>
              <a:latin typeface="Footlight MT Light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dirty="0" smtClean="0">
                <a:latin typeface="Footlight MT Light" pitchFamily="18" charset="0"/>
              </a:rPr>
              <a:t>Use non-verbal communication and context clues </a:t>
            </a:r>
            <a:r>
              <a:rPr lang="en-US" dirty="0" smtClean="0">
                <a:latin typeface="Footlight MT Light" pitchFamily="18" charset="0"/>
              </a:rPr>
              <a:t>to give meaning for instruction or vocabulary. Pictures, gestures and maps are great ideas!</a:t>
            </a:r>
          </a:p>
          <a:p>
            <a:r>
              <a:rPr lang="en-US" b="1" dirty="0" smtClean="0">
                <a:latin typeface="Footlight MT Light" pitchFamily="18" charset="0"/>
              </a:rPr>
              <a:t>Think-Pair-Share! </a:t>
            </a:r>
            <a:r>
              <a:rPr lang="en-US" dirty="0" smtClean="0">
                <a:latin typeface="Footlight MT Light" pitchFamily="18" charset="0"/>
              </a:rPr>
              <a:t>ELLs will feel more comfortable working with a peer.</a:t>
            </a:r>
          </a:p>
          <a:p>
            <a:r>
              <a:rPr lang="en-US" dirty="0" smtClean="0">
                <a:latin typeface="Footlight MT Light" pitchFamily="18" charset="0"/>
              </a:rPr>
              <a:t>Accommodations such as </a:t>
            </a:r>
            <a:r>
              <a:rPr lang="en-US" b="1" dirty="0" smtClean="0">
                <a:latin typeface="Footlight MT Light" pitchFamily="18" charset="0"/>
              </a:rPr>
              <a:t>the use of a dictionary, having tests read aloud, or a different final project </a:t>
            </a:r>
            <a:r>
              <a:rPr lang="en-US" dirty="0" smtClean="0">
                <a:latin typeface="Footlight MT Light" pitchFamily="18" charset="0"/>
              </a:rPr>
              <a:t>(poster instead of essay, talk with teacher instead of presentation in front of class, etc) are great ideas as well!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>
                <a:solidFill>
                  <a:srgbClr val="7030A0"/>
                </a:solidFill>
                <a:latin typeface="Footlight MT Light" pitchFamily="18" charset="0"/>
              </a:rPr>
              <a:t>“Helpful Hints” for working with ELLs</a:t>
            </a:r>
            <a:endParaRPr lang="en-US" dirty="0">
              <a:solidFill>
                <a:srgbClr val="7030A0"/>
              </a:solidFill>
              <a:latin typeface="Footlight MT Light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dirty="0" smtClean="0">
                <a:latin typeface="Footlight MT Light" pitchFamily="18" charset="0"/>
              </a:rPr>
              <a:t>Have realistic expectations for ELLs! </a:t>
            </a:r>
            <a:r>
              <a:rPr lang="en-US" dirty="0" smtClean="0">
                <a:latin typeface="Footlight MT Light" pitchFamily="18" charset="0"/>
              </a:rPr>
              <a:t>Imagine how hard it would be to move to another country without knowing the language.</a:t>
            </a:r>
          </a:p>
          <a:p>
            <a:r>
              <a:rPr lang="en-US" b="1" dirty="0" smtClean="0">
                <a:latin typeface="Footlight MT Light" pitchFamily="18" charset="0"/>
              </a:rPr>
              <a:t>It isn’t important to get rid of accents, but to promote comprehensible communication!</a:t>
            </a:r>
            <a:r>
              <a:rPr lang="en-US" dirty="0" smtClean="0">
                <a:latin typeface="Footlight MT Light" pitchFamily="18" charset="0"/>
              </a:rPr>
              <a:t> In other words, speak slowly and clearly, and have your students do the same. </a:t>
            </a:r>
          </a:p>
          <a:p>
            <a:r>
              <a:rPr lang="en-US" b="1" dirty="0" smtClean="0">
                <a:latin typeface="Footlight MT Light" pitchFamily="18" charset="0"/>
              </a:rPr>
              <a:t>Include ELLs in ALL classroom activities!</a:t>
            </a:r>
          </a:p>
          <a:p>
            <a:r>
              <a:rPr lang="en-US" b="1" dirty="0" smtClean="0">
                <a:latin typeface="Footlight MT Light" pitchFamily="18" charset="0"/>
              </a:rPr>
              <a:t>Take advantage of celebrations and holidays from other cultures!</a:t>
            </a:r>
          </a:p>
          <a:p>
            <a:endParaRPr lang="en-US" dirty="0" smtClean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Footlight MT Light" pitchFamily="18" charset="0"/>
              </a:rPr>
              <a:t>And remember…</a:t>
            </a:r>
            <a:endParaRPr lang="en-US" dirty="0">
              <a:latin typeface="Footlight MT Light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en-US" sz="6000" dirty="0" smtClean="0">
                <a:solidFill>
                  <a:srgbClr val="7030A0"/>
                </a:solidFill>
                <a:latin typeface="Footlight MT Light" pitchFamily="18" charset="0"/>
              </a:rPr>
              <a:t>WE ARE A TEAM!!!</a:t>
            </a:r>
            <a:r>
              <a:rPr lang="en-US" sz="6000" dirty="0" smtClean="0">
                <a:latin typeface="Footlight MT Light" pitchFamily="18" charset="0"/>
              </a:rPr>
              <a:t> </a:t>
            </a:r>
          </a:p>
          <a:p>
            <a:pPr algn="ctr">
              <a:buNone/>
            </a:pPr>
            <a:r>
              <a:rPr lang="en-US" sz="4000" dirty="0" smtClean="0">
                <a:latin typeface="Footlight MT Light" pitchFamily="18" charset="0"/>
              </a:rPr>
              <a:t>I am here not only to help the ELLs acquire the language, but also to plan and brainstorm ideas, projects, and assessments for the ELLs with you! </a:t>
            </a:r>
          </a:p>
          <a:p>
            <a:pPr algn="ctr">
              <a:buNone/>
            </a:pPr>
            <a:endParaRPr lang="en-US" sz="2400" dirty="0" smtClean="0"/>
          </a:p>
          <a:p>
            <a:pPr algn="ctr">
              <a:buNone/>
            </a:pPr>
            <a:endParaRPr lang="en-US" dirty="0" smtClean="0"/>
          </a:p>
          <a:p>
            <a:pPr algn="ctr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7030A0"/>
                </a:solidFill>
                <a:latin typeface="Footlight MT Light" pitchFamily="18" charset="0"/>
              </a:rPr>
              <a:t>Any questions?</a:t>
            </a:r>
            <a:endParaRPr lang="en-US" dirty="0">
              <a:solidFill>
                <a:srgbClr val="7030A0"/>
              </a:solidFill>
              <a:latin typeface="Footlight MT Light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i="1" dirty="0" smtClean="0">
                <a:latin typeface="Footlight MT Light" pitchFamily="18" charset="0"/>
              </a:rPr>
              <a:t>Bryn Harding</a:t>
            </a:r>
          </a:p>
          <a:p>
            <a:pPr>
              <a:buNone/>
            </a:pPr>
            <a:r>
              <a:rPr lang="en-US" dirty="0">
                <a:latin typeface="Footlight MT Light" pitchFamily="18" charset="0"/>
              </a:rPr>
              <a:t>	</a:t>
            </a:r>
            <a:r>
              <a:rPr lang="en-US" dirty="0" smtClean="0">
                <a:latin typeface="Footlight MT Light" pitchFamily="18" charset="0"/>
              </a:rPr>
              <a:t>District ESL Teacher (K-12)</a:t>
            </a:r>
          </a:p>
          <a:p>
            <a:pPr>
              <a:buNone/>
            </a:pPr>
            <a:endParaRPr lang="en-US" dirty="0">
              <a:latin typeface="Footlight MT Light" pitchFamily="18" charset="0"/>
            </a:endParaRPr>
          </a:p>
          <a:p>
            <a:pPr>
              <a:buNone/>
            </a:pPr>
            <a:endParaRPr lang="en-US" i="1" dirty="0" smtClean="0">
              <a:latin typeface="Footlight MT Light" pitchFamily="18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rek">
  <a:themeElements>
    <a:clrScheme name="Custom 1">
      <a:dk1>
        <a:srgbClr val="7030A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221</TotalTime>
  <Words>821</Words>
  <Application>Microsoft Office PowerPoint</Application>
  <PresentationFormat>On-screen Show (4:3)</PresentationFormat>
  <Paragraphs>64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Baskerville Old Face</vt:lpstr>
      <vt:lpstr>Footlight MT Light</vt:lpstr>
      <vt:lpstr>Franklin Gothic Book</vt:lpstr>
      <vt:lpstr>Franklin Gothic Medium</vt:lpstr>
      <vt:lpstr>Wingdings 2</vt:lpstr>
      <vt:lpstr>Trek</vt:lpstr>
      <vt:lpstr>Strategies for Teachers of English Language Learners</vt:lpstr>
      <vt:lpstr>How does a student become qualified to receive ESL services?</vt:lpstr>
      <vt:lpstr>Key Concepts of Second Language Acquisition</vt:lpstr>
      <vt:lpstr>Strategies for teaching English Language Learners</vt:lpstr>
      <vt:lpstr>Strategies - continued</vt:lpstr>
      <vt:lpstr>Strategies - continued</vt:lpstr>
      <vt:lpstr>Strategies - continued</vt:lpstr>
      <vt:lpstr>Strategies - continued</vt:lpstr>
      <vt:lpstr>Strategies – continued</vt:lpstr>
      <vt:lpstr>Strategies – continued</vt:lpstr>
      <vt:lpstr>“Helpful Hints” for working with ELLs</vt:lpstr>
      <vt:lpstr>And remember…</vt:lpstr>
      <vt:lpstr>Any questions?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Strategies for Teachers of English Language Learners</dc:title>
  <dc:creator>bharding</dc:creator>
  <cp:lastModifiedBy>Brookhart, Dawn</cp:lastModifiedBy>
  <cp:revision>25</cp:revision>
  <dcterms:created xsi:type="dcterms:W3CDTF">2012-08-14T16:31:55Z</dcterms:created>
  <dcterms:modified xsi:type="dcterms:W3CDTF">2017-10-02T18:42:44Z</dcterms:modified>
</cp:coreProperties>
</file>