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9">
  <p:sldMasterIdLst>
    <p:sldMasterId id="2147483660" r:id="rId5"/>
  </p:sldMasterIdLst>
  <p:sldIdLst>
    <p:sldId id="256" r:id="rId6"/>
    <p:sldId id="257" r:id="rId7"/>
    <p:sldId id="258" r:id="rId8"/>
    <p:sldId id="259" r:id="rId9"/>
    <p:sldId id="260" r:id="rId10"/>
    <p:sldId id="291" r:id="rId11"/>
    <p:sldId id="261" r:id="rId12"/>
    <p:sldId id="262" r:id="rId13"/>
    <p:sldId id="263" r:id="rId14"/>
    <p:sldId id="264" r:id="rId15"/>
    <p:sldId id="265" r:id="rId16"/>
    <p:sldId id="267" r:id="rId17"/>
    <p:sldId id="266" r:id="rId18"/>
    <p:sldId id="268" r:id="rId19"/>
    <p:sldId id="269" r:id="rId20"/>
    <p:sldId id="288" r:id="rId21"/>
    <p:sldId id="292" r:id="rId22"/>
    <p:sldId id="293" r:id="rId23"/>
    <p:sldId id="270" r:id="rId24"/>
    <p:sldId id="271" r:id="rId25"/>
    <p:sldId id="272" r:id="rId26"/>
    <p:sldId id="295" r:id="rId27"/>
    <p:sldId id="296" r:id="rId28"/>
    <p:sldId id="297" r:id="rId29"/>
    <p:sldId id="294" r:id="rId30"/>
    <p:sldId id="276" r:id="rId31"/>
    <p:sldId id="299" r:id="rId32"/>
    <p:sldId id="274" r:id="rId33"/>
    <p:sldId id="275" r:id="rId34"/>
    <p:sldId id="298" r:id="rId35"/>
    <p:sldId id="277" r:id="rId36"/>
    <p:sldId id="278" r:id="rId37"/>
    <p:sldId id="282" r:id="rId38"/>
    <p:sldId id="279" r:id="rId39"/>
    <p:sldId id="280" r:id="rId40"/>
    <p:sldId id="281" r:id="rId41"/>
    <p:sldId id="284" r:id="rId42"/>
    <p:sldId id="283" r:id="rId43"/>
    <p:sldId id="285" r:id="rId44"/>
    <p:sldId id="286" r:id="rId45"/>
    <p:sldId id="287" r:id="rId46"/>
    <p:sldId id="289" r:id="rId47"/>
    <p:sldId id="290"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79" autoAdjust="0"/>
    <p:restoredTop sz="94660"/>
  </p:normalViewPr>
  <p:slideViewPr>
    <p:cSldViewPr snapToGrid="0">
      <p:cViewPr>
        <p:scale>
          <a:sx n="121" d="100"/>
          <a:sy n="121" d="100"/>
        </p:scale>
        <p:origin x="-204" y="-36"/>
      </p:cViewPr>
      <p:guideLst>
        <p:guide orient="horz" pos="2160"/>
        <p:guide pos="3840"/>
      </p:guideLst>
    </p:cSldViewPr>
  </p:slideViewPr>
  <p:notesTextViewPr>
    <p:cViewPr>
      <p:scale>
        <a:sx n="1" d="1"/>
        <a:sy n="1" d="1"/>
      </p:scale>
      <p:origin x="0" y="0"/>
    </p:cViewPr>
  </p:notesTextViewPr>
  <p:sorterViewPr>
    <p:cViewPr>
      <p:scale>
        <a:sx n="100" d="100"/>
        <a:sy n="100" d="100"/>
      </p:scale>
      <p:origin x="0" y="-107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914400" y="2130426"/>
            <a:ext cx="10363200" cy="1470025"/>
          </a:xfrm>
        </p:spPr>
        <p:txBody>
          <a:bodyPr/>
          <a:lstStyle>
            <a:lvl1pPr>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1828800" y="3886200"/>
            <a:ext cx="8534400" cy="1752600"/>
          </a:xfrm>
        </p:spPr>
        <p:txBody>
          <a:bodyPr/>
          <a:lstStyle>
            <a:lvl1pPr marL="0" indent="0" algn="ctr">
              <a:buFontTx/>
              <a:buNone/>
              <a:defRPr/>
            </a:lvl1pPr>
          </a:lstStyle>
          <a:p>
            <a:pPr lvl="0"/>
            <a:r>
              <a:rPr lang="en-US" noProof="0" smtClean="0"/>
              <a:t>Click to edit Master subtitle style</a:t>
            </a:r>
          </a:p>
        </p:txBody>
      </p:sp>
      <p:sp>
        <p:nvSpPr>
          <p:cNvPr id="3076" name="Rectangle 4"/>
          <p:cNvSpPr>
            <a:spLocks noGrp="1" noChangeArrowheads="1"/>
          </p:cNvSpPr>
          <p:nvPr>
            <p:ph type="dt" sz="half" idx="2"/>
          </p:nvPr>
        </p:nvSpPr>
        <p:spPr/>
        <p:txBody>
          <a:bodyPr/>
          <a:lstStyle>
            <a:lvl1pPr>
              <a:defRPr/>
            </a:lvl1pPr>
          </a:lstStyle>
          <a:p>
            <a:fld id="{60B3D9DB-70D2-4100-9D84-4892CC6B7C6B}" type="datetimeFigureOut">
              <a:rPr lang="en-US" smtClean="0"/>
              <a:t>9/6/2013</a:t>
            </a:fld>
            <a:endParaRPr lang="en-US" dirty="0"/>
          </a:p>
        </p:txBody>
      </p:sp>
      <p:sp>
        <p:nvSpPr>
          <p:cNvPr id="3077" name="Rectangle 5"/>
          <p:cNvSpPr>
            <a:spLocks noGrp="1" noChangeArrowheads="1"/>
          </p:cNvSpPr>
          <p:nvPr>
            <p:ph type="ftr" sz="quarter" idx="3"/>
          </p:nvPr>
        </p:nvSpPr>
        <p:spPr/>
        <p:txBody>
          <a:bodyPr/>
          <a:lstStyle>
            <a:lvl1pPr>
              <a:defRPr/>
            </a:lvl1pPr>
          </a:lstStyle>
          <a:p>
            <a:endParaRPr lang="en-US" dirty="0"/>
          </a:p>
        </p:txBody>
      </p:sp>
      <p:sp>
        <p:nvSpPr>
          <p:cNvPr id="3078" name="Rectangle 6"/>
          <p:cNvSpPr>
            <a:spLocks noGrp="1" noChangeArrowheads="1"/>
          </p:cNvSpPr>
          <p:nvPr>
            <p:ph type="sldNum" sz="quarter" idx="4"/>
          </p:nvPr>
        </p:nvSpPr>
        <p:spPr/>
        <p:txBody>
          <a:bodyPr/>
          <a:lstStyle>
            <a:lvl1pPr>
              <a:defRPr/>
            </a:lvl1pPr>
          </a:lstStyle>
          <a:p>
            <a:fld id="{1D40B9C7-A80D-48FE-8F07-70E042B342B4}" type="slidenum">
              <a:rPr lang="en-US" smtClean="0"/>
              <a:t>‹#›</a:t>
            </a:fld>
            <a:endParaRPr lang="en-US" dirty="0"/>
          </a:p>
        </p:txBody>
      </p:sp>
    </p:spTree>
    <p:extLst>
      <p:ext uri="{BB962C8B-B14F-4D97-AF65-F5344CB8AC3E}">
        <p14:creationId xmlns:p14="http://schemas.microsoft.com/office/powerpoint/2010/main" val="3426053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0B3D9DB-70D2-4100-9D84-4892CC6B7C6B}" type="datetimeFigureOut">
              <a:rPr lang="en-US" smtClean="0"/>
              <a:t>9/6/2013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1D40B9C7-A80D-48FE-8F07-70E042B342B4}" type="slidenum">
              <a:rPr lang="en-US" smtClean="0"/>
              <a:t>‹#›</a:t>
            </a:fld>
            <a:endParaRPr lang="en-US" dirty="0"/>
          </a:p>
        </p:txBody>
      </p:sp>
    </p:spTree>
    <p:extLst>
      <p:ext uri="{BB962C8B-B14F-4D97-AF65-F5344CB8AC3E}">
        <p14:creationId xmlns:p14="http://schemas.microsoft.com/office/powerpoint/2010/main" val="120304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0B3D9DB-70D2-4100-9D84-4892CC6B7C6B}" type="datetimeFigureOut">
              <a:rPr lang="en-US" smtClean="0"/>
              <a:t>9/6/2013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1D40B9C7-A80D-48FE-8F07-70E042B342B4}" type="slidenum">
              <a:rPr lang="en-US" smtClean="0"/>
              <a:t>‹#›</a:t>
            </a:fld>
            <a:endParaRPr lang="en-US" dirty="0"/>
          </a:p>
        </p:txBody>
      </p:sp>
    </p:spTree>
    <p:extLst>
      <p:ext uri="{BB962C8B-B14F-4D97-AF65-F5344CB8AC3E}">
        <p14:creationId xmlns:p14="http://schemas.microsoft.com/office/powerpoint/2010/main" val="2304634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60B3D9DB-70D2-4100-9D84-4892CC6B7C6B}" type="datetimeFigureOut">
              <a:rPr lang="en-US" smtClean="0"/>
              <a:t>9/6/2013</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1D40B9C7-A80D-48FE-8F07-70E042B342B4}" type="slidenum">
              <a:rPr lang="en-US" smtClean="0"/>
              <a:t>‹#›</a:t>
            </a:fld>
            <a:endParaRPr lang="en-US" dirty="0"/>
          </a:p>
        </p:txBody>
      </p:sp>
    </p:spTree>
    <p:extLst>
      <p:ext uri="{BB962C8B-B14F-4D97-AF65-F5344CB8AC3E}">
        <p14:creationId xmlns:p14="http://schemas.microsoft.com/office/powerpoint/2010/main" val="3712015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60B3D9DB-70D2-4100-9D84-4892CC6B7C6B}" type="datetimeFigureOut">
              <a:rPr lang="en-US" smtClean="0"/>
              <a:t>9/6/2013</a:t>
            </a:fld>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1D40B9C7-A80D-48FE-8F07-70E042B342B4}" type="slidenum">
              <a:rPr lang="en-US" smtClean="0"/>
              <a:t>‹#›</a:t>
            </a:fld>
            <a:endParaRPr lang="en-US" dirty="0"/>
          </a:p>
        </p:txBody>
      </p:sp>
    </p:spTree>
    <p:extLst>
      <p:ext uri="{BB962C8B-B14F-4D97-AF65-F5344CB8AC3E}">
        <p14:creationId xmlns:p14="http://schemas.microsoft.com/office/powerpoint/2010/main" val="4121538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60B3D9DB-70D2-4100-9D84-4892CC6B7C6B}" type="datetimeFigureOut">
              <a:rPr lang="en-US" smtClean="0"/>
              <a:t>9/6/2013</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1D40B9C7-A80D-48FE-8F07-70E042B342B4}" type="slidenum">
              <a:rPr lang="en-US" smtClean="0"/>
              <a:t>‹#›</a:t>
            </a:fld>
            <a:endParaRPr lang="en-US" dirty="0"/>
          </a:p>
        </p:txBody>
      </p:sp>
    </p:spTree>
    <p:extLst>
      <p:ext uri="{BB962C8B-B14F-4D97-AF65-F5344CB8AC3E}">
        <p14:creationId xmlns:p14="http://schemas.microsoft.com/office/powerpoint/2010/main" val="3352826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60B3D9DB-70D2-4100-9D84-4892CC6B7C6B}" type="datetimeFigureOut">
              <a:rPr lang="en-US" smtClean="0"/>
              <a:t>9/6/2013</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1D40B9C7-A80D-48FE-8F07-70E042B342B4}" type="slidenum">
              <a:rPr lang="en-US" smtClean="0"/>
              <a:t>‹#›</a:t>
            </a:fld>
            <a:endParaRPr lang="en-US" dirty="0"/>
          </a:p>
        </p:txBody>
      </p:sp>
    </p:spTree>
    <p:extLst>
      <p:ext uri="{BB962C8B-B14F-4D97-AF65-F5344CB8AC3E}">
        <p14:creationId xmlns:p14="http://schemas.microsoft.com/office/powerpoint/2010/main" val="1193796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60B3D9DB-70D2-4100-9D84-4892CC6B7C6B}" type="datetimeFigureOut">
              <a:rPr lang="en-US" smtClean="0"/>
              <a:t>9/6/2013</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1D40B9C7-A80D-48FE-8F07-70E042B342B4}" type="slidenum">
              <a:rPr lang="en-US" smtClean="0"/>
              <a:t>‹#›</a:t>
            </a:fld>
            <a:endParaRPr lang="en-US" dirty="0"/>
          </a:p>
        </p:txBody>
      </p:sp>
    </p:spTree>
    <p:extLst>
      <p:ext uri="{BB962C8B-B14F-4D97-AF65-F5344CB8AC3E}">
        <p14:creationId xmlns:p14="http://schemas.microsoft.com/office/powerpoint/2010/main" val="551061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60B3D9DB-70D2-4100-9D84-4892CC6B7C6B}" type="datetimeFigureOut">
              <a:rPr lang="en-US" smtClean="0"/>
              <a:t>9/6/2013</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1D40B9C7-A80D-48FE-8F07-70E042B342B4}" type="slidenum">
              <a:rPr lang="en-US" smtClean="0"/>
              <a:t>‹#›</a:t>
            </a:fld>
            <a:endParaRPr lang="en-US" dirty="0"/>
          </a:p>
        </p:txBody>
      </p:sp>
    </p:spTree>
    <p:extLst>
      <p:ext uri="{BB962C8B-B14F-4D97-AF65-F5344CB8AC3E}">
        <p14:creationId xmlns:p14="http://schemas.microsoft.com/office/powerpoint/2010/main" val="3341910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0B3D9DB-70D2-4100-9D84-4892CC6B7C6B}" type="datetimeFigureOut">
              <a:rPr lang="en-US" smtClean="0"/>
              <a:t>9/6/2013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1D40B9C7-A80D-48FE-8F07-70E042B342B4}" type="slidenum">
              <a:rPr lang="en-US" smtClean="0"/>
              <a:t>‹#›</a:t>
            </a:fld>
            <a:endParaRPr lang="en-US" dirty="0"/>
          </a:p>
        </p:txBody>
      </p:sp>
    </p:spTree>
    <p:extLst>
      <p:ext uri="{BB962C8B-B14F-4D97-AF65-F5344CB8AC3E}">
        <p14:creationId xmlns:p14="http://schemas.microsoft.com/office/powerpoint/2010/main" val="3776236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0B3D9DB-70D2-4100-9D84-4892CC6B7C6B}" type="datetimeFigureOut">
              <a:rPr lang="en-US" smtClean="0"/>
              <a:t>9/6/2013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1D40B9C7-A80D-48FE-8F07-70E042B342B4}" type="slidenum">
              <a:rPr lang="en-US" smtClean="0"/>
              <a:t>‹#›</a:t>
            </a:fld>
            <a:endParaRPr lang="en-US" dirty="0"/>
          </a:p>
        </p:txBody>
      </p:sp>
    </p:spTree>
    <p:extLst>
      <p:ext uri="{BB962C8B-B14F-4D97-AF65-F5344CB8AC3E}">
        <p14:creationId xmlns:p14="http://schemas.microsoft.com/office/powerpoint/2010/main" val="782482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60B3D9DB-70D2-4100-9D84-4892CC6B7C6B}" type="datetimeFigureOut">
              <a:rPr lang="en-US" smtClean="0"/>
              <a:t>9/6/2013</a:t>
            </a:fld>
            <a:endParaRPr lang="en-US" dirty="0"/>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D40B9C7-A80D-48FE-8F07-70E042B342B4}" type="slidenum">
              <a:rPr lang="en-US" smtClean="0"/>
              <a:t>‹#›</a:t>
            </a:fld>
            <a:endParaRPr lang="en-US" dirty="0"/>
          </a:p>
        </p:txBody>
      </p:sp>
    </p:spTree>
    <p:extLst>
      <p:ext uri="{BB962C8B-B14F-4D97-AF65-F5344CB8AC3E}">
        <p14:creationId xmlns:p14="http://schemas.microsoft.com/office/powerpoint/2010/main" val="2757101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Palatino Linotype" panose="02040502050505030304" pitchFamily="18" charset="0"/>
        </a:defRPr>
      </a:lvl2pPr>
      <a:lvl3pPr algn="ctr" rtl="0" eaLnBrk="1" fontAlgn="base" hangingPunct="1">
        <a:spcBef>
          <a:spcPct val="0"/>
        </a:spcBef>
        <a:spcAft>
          <a:spcPct val="0"/>
        </a:spcAft>
        <a:defRPr sz="4400">
          <a:solidFill>
            <a:schemeClr val="tx1"/>
          </a:solidFill>
          <a:latin typeface="Palatino Linotype" panose="02040502050505030304" pitchFamily="18" charset="0"/>
        </a:defRPr>
      </a:lvl3pPr>
      <a:lvl4pPr algn="ctr" rtl="0" eaLnBrk="1" fontAlgn="base" hangingPunct="1">
        <a:spcBef>
          <a:spcPct val="0"/>
        </a:spcBef>
        <a:spcAft>
          <a:spcPct val="0"/>
        </a:spcAft>
        <a:defRPr sz="4400">
          <a:solidFill>
            <a:schemeClr val="tx1"/>
          </a:solidFill>
          <a:latin typeface="Palatino Linotype" panose="02040502050505030304" pitchFamily="18" charset="0"/>
        </a:defRPr>
      </a:lvl4pPr>
      <a:lvl5pPr algn="ctr" rtl="0" eaLnBrk="1" fontAlgn="base" hangingPunct="1">
        <a:spcBef>
          <a:spcPct val="0"/>
        </a:spcBef>
        <a:spcAft>
          <a:spcPct val="0"/>
        </a:spcAft>
        <a:defRPr sz="4400">
          <a:solidFill>
            <a:schemeClr val="tx1"/>
          </a:solidFill>
          <a:latin typeface="Palatino Linotype" panose="02040502050505030304" pitchFamily="18" charset="0"/>
        </a:defRPr>
      </a:lvl5pPr>
      <a:lvl6pPr marL="457200" algn="ctr" rtl="0" eaLnBrk="1" fontAlgn="base" hangingPunct="1">
        <a:spcBef>
          <a:spcPct val="0"/>
        </a:spcBef>
        <a:spcAft>
          <a:spcPct val="0"/>
        </a:spcAft>
        <a:defRPr sz="4400">
          <a:solidFill>
            <a:schemeClr val="tx1"/>
          </a:solidFill>
          <a:latin typeface="Palatino Linotype" panose="02040502050505030304" pitchFamily="18" charset="0"/>
        </a:defRPr>
      </a:lvl6pPr>
      <a:lvl7pPr marL="914400" algn="ctr" rtl="0" eaLnBrk="1" fontAlgn="base" hangingPunct="1">
        <a:spcBef>
          <a:spcPct val="0"/>
        </a:spcBef>
        <a:spcAft>
          <a:spcPct val="0"/>
        </a:spcAft>
        <a:defRPr sz="4400">
          <a:solidFill>
            <a:schemeClr val="tx1"/>
          </a:solidFill>
          <a:latin typeface="Palatino Linotype" panose="02040502050505030304" pitchFamily="18" charset="0"/>
        </a:defRPr>
      </a:lvl7pPr>
      <a:lvl8pPr marL="1371600" algn="ctr" rtl="0" eaLnBrk="1" fontAlgn="base" hangingPunct="1">
        <a:spcBef>
          <a:spcPct val="0"/>
        </a:spcBef>
        <a:spcAft>
          <a:spcPct val="0"/>
        </a:spcAft>
        <a:defRPr sz="4400">
          <a:solidFill>
            <a:schemeClr val="tx1"/>
          </a:solidFill>
          <a:latin typeface="Palatino Linotype" panose="02040502050505030304" pitchFamily="18" charset="0"/>
        </a:defRPr>
      </a:lvl8pPr>
      <a:lvl9pPr marL="1828800" algn="ctr" rtl="0" eaLnBrk="1" fontAlgn="base" hangingPunct="1">
        <a:spcBef>
          <a:spcPct val="0"/>
        </a:spcBef>
        <a:spcAft>
          <a:spcPct val="0"/>
        </a:spcAft>
        <a:defRPr sz="4400">
          <a:solidFill>
            <a:schemeClr val="tx1"/>
          </a:solidFill>
          <a:latin typeface="Palatino Linotype" panose="02040502050505030304" pitchFamily="18" charset="0"/>
        </a:defRPr>
      </a:lvl9pPr>
    </p:titleStyle>
    <p:bodyStyle>
      <a:lvl1pPr marL="342900" indent="-342900" algn="l" rtl="0" eaLnBrk="1" fontAlgn="base" hangingPunct="1">
        <a:spcBef>
          <a:spcPct val="20000"/>
        </a:spcBef>
        <a:spcAft>
          <a:spcPct val="0"/>
        </a:spcAft>
        <a:buClr>
          <a:srgbClr val="FFFFCC"/>
        </a:buClr>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FFFFCC"/>
        </a:buClr>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FFFFCC"/>
        </a:buClr>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FFFFCC"/>
        </a:buClr>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FFFFCC"/>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School-Based Health Services:  </a:t>
            </a:r>
            <a:br>
              <a:rPr lang="en-US" dirty="0" smtClean="0"/>
            </a:br>
            <a:r>
              <a:rPr lang="en-US" dirty="0" smtClean="0"/>
              <a:t>Speech and Language Therapy</a:t>
            </a:r>
            <a:endParaRPr lang="en-US" dirty="0"/>
          </a:p>
        </p:txBody>
      </p:sp>
      <p:sp>
        <p:nvSpPr>
          <p:cNvPr id="3" name="Subtitle 2"/>
          <p:cNvSpPr>
            <a:spLocks noGrp="1"/>
          </p:cNvSpPr>
          <p:nvPr>
            <p:ph type="subTitle" idx="1"/>
          </p:nvPr>
        </p:nvSpPr>
        <p:spPr/>
        <p:txBody>
          <a:bodyPr/>
          <a:lstStyle/>
          <a:p>
            <a:r>
              <a:rPr lang="en-US" dirty="0" smtClean="0"/>
              <a:t>Brenda Addington, MA, CCC-SLP</a:t>
            </a:r>
          </a:p>
          <a:p>
            <a:r>
              <a:rPr lang="en-US" dirty="0" smtClean="0"/>
              <a:t>Jessamine County Schools</a:t>
            </a:r>
          </a:p>
          <a:p>
            <a:r>
              <a:rPr lang="en-US" dirty="0" smtClean="0"/>
              <a:t>August 29, 2013</a:t>
            </a:r>
            <a:endParaRPr lang="en-US" dirty="0"/>
          </a:p>
        </p:txBody>
      </p:sp>
    </p:spTree>
    <p:extLst>
      <p:ext uri="{BB962C8B-B14F-4D97-AF65-F5344CB8AC3E}">
        <p14:creationId xmlns:p14="http://schemas.microsoft.com/office/powerpoint/2010/main" val="2112095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7764" y="170646"/>
            <a:ext cx="8916471" cy="6687354"/>
          </a:xfrm>
        </p:spPr>
      </p:pic>
      <p:sp>
        <p:nvSpPr>
          <p:cNvPr id="7" name="Title 6"/>
          <p:cNvSpPr>
            <a:spLocks noGrp="1"/>
          </p:cNvSpPr>
          <p:nvPr>
            <p:ph type="title"/>
          </p:nvPr>
        </p:nvSpPr>
        <p:spPr/>
        <p:txBody>
          <a:bodyPr/>
          <a:lstStyle/>
          <a:p>
            <a:endParaRPr lang="en-US" dirty="0"/>
          </a:p>
        </p:txBody>
      </p:sp>
    </p:spTree>
    <p:extLst>
      <p:ext uri="{BB962C8B-B14F-4D97-AF65-F5344CB8AC3E}">
        <p14:creationId xmlns:p14="http://schemas.microsoft.com/office/powerpoint/2010/main" val="4006916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Objectives:</a:t>
            </a:r>
            <a:endParaRPr lang="en-US" dirty="0"/>
          </a:p>
        </p:txBody>
      </p:sp>
      <p:sp>
        <p:nvSpPr>
          <p:cNvPr id="3" name="Content Placeholder 2"/>
          <p:cNvSpPr>
            <a:spLocks noGrp="1"/>
          </p:cNvSpPr>
          <p:nvPr>
            <p:ph idx="1"/>
          </p:nvPr>
        </p:nvSpPr>
        <p:spPr/>
        <p:txBody>
          <a:bodyPr/>
          <a:lstStyle/>
          <a:p>
            <a:pPr marL="0" indent="0">
              <a:buNone/>
            </a:pPr>
            <a:r>
              <a:rPr lang="en-US" dirty="0"/>
              <a:t>1. O</a:t>
            </a:r>
            <a:r>
              <a:rPr lang="en-US" dirty="0" smtClean="0"/>
              <a:t>verview </a:t>
            </a:r>
            <a:r>
              <a:rPr lang="en-US" dirty="0"/>
              <a:t>of the areas of communication served in the </a:t>
            </a:r>
            <a:r>
              <a:rPr lang="en-US" dirty="0" smtClean="0"/>
              <a:t>public school setting </a:t>
            </a:r>
            <a:r>
              <a:rPr lang="en-US" dirty="0"/>
              <a:t/>
            </a:r>
            <a:br>
              <a:rPr lang="en-US" dirty="0"/>
            </a:br>
            <a:r>
              <a:rPr lang="en-US" dirty="0"/>
              <a:t>2. </a:t>
            </a:r>
            <a:r>
              <a:rPr lang="en-US" dirty="0" smtClean="0"/>
              <a:t>How SLPs should provide documentation of </a:t>
            </a:r>
            <a:r>
              <a:rPr lang="en-US" dirty="0"/>
              <a:t>need for </a:t>
            </a:r>
            <a:r>
              <a:rPr lang="en-US" dirty="0" smtClean="0"/>
              <a:t>speech and language services  </a:t>
            </a:r>
            <a:r>
              <a:rPr lang="en-US" dirty="0"/>
              <a:t/>
            </a:r>
            <a:br>
              <a:rPr lang="en-US" dirty="0"/>
            </a:br>
            <a:r>
              <a:rPr lang="en-US" dirty="0"/>
              <a:t>3. </a:t>
            </a:r>
            <a:r>
              <a:rPr lang="en-US" dirty="0" smtClean="0"/>
              <a:t>Major ICD </a:t>
            </a:r>
            <a:r>
              <a:rPr lang="en-US" dirty="0"/>
              <a:t>9 codes for various services provided</a:t>
            </a:r>
            <a:br>
              <a:rPr lang="en-US" dirty="0"/>
            </a:br>
            <a:r>
              <a:rPr lang="en-US" dirty="0"/>
              <a:t>4. </a:t>
            </a:r>
            <a:r>
              <a:rPr lang="en-US" dirty="0" smtClean="0"/>
              <a:t>Example </a:t>
            </a:r>
            <a:r>
              <a:rPr lang="en-US" dirty="0"/>
              <a:t>of paper-based </a:t>
            </a:r>
            <a:r>
              <a:rPr lang="en-US" dirty="0" smtClean="0"/>
              <a:t>Medicaid </a:t>
            </a:r>
            <a:r>
              <a:rPr lang="en-US" dirty="0"/>
              <a:t>coding </a:t>
            </a:r>
            <a:r>
              <a:rPr lang="en-US" dirty="0" smtClean="0"/>
              <a:t>sheet</a:t>
            </a:r>
            <a:r>
              <a:rPr lang="en-US" dirty="0"/>
              <a:t/>
            </a:r>
            <a:br>
              <a:rPr lang="en-US" dirty="0"/>
            </a:br>
            <a:r>
              <a:rPr lang="en-US" dirty="0"/>
              <a:t>5</a:t>
            </a:r>
            <a:r>
              <a:rPr lang="en-US" dirty="0" smtClean="0"/>
              <a:t>. Billing Issues and Suggestions</a:t>
            </a:r>
            <a:r>
              <a:rPr lang="en-US" dirty="0"/>
              <a:t/>
            </a:r>
            <a:br>
              <a:rPr lang="en-US" dirty="0"/>
            </a:br>
            <a:r>
              <a:rPr lang="en-US" dirty="0"/>
              <a:t>6. Q &amp; A </a:t>
            </a:r>
          </a:p>
        </p:txBody>
      </p:sp>
    </p:spTree>
    <p:extLst>
      <p:ext uri="{BB962C8B-B14F-4D97-AF65-F5344CB8AC3E}">
        <p14:creationId xmlns:p14="http://schemas.microsoft.com/office/powerpoint/2010/main" val="3695742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Areas of Communication </a:t>
            </a:r>
            <a:br>
              <a:rPr lang="en-US" dirty="0" smtClean="0"/>
            </a:br>
            <a:r>
              <a:rPr lang="en-US" dirty="0" smtClean="0"/>
              <a:t>Served in Public Schools</a:t>
            </a:r>
            <a:endParaRPr lang="en-US" dirty="0"/>
          </a:p>
        </p:txBody>
      </p:sp>
      <p:sp>
        <p:nvSpPr>
          <p:cNvPr id="3" name="Content Placeholder 2"/>
          <p:cNvSpPr>
            <a:spLocks noGrp="1"/>
          </p:cNvSpPr>
          <p:nvPr>
            <p:ph idx="1"/>
          </p:nvPr>
        </p:nvSpPr>
        <p:spPr/>
        <p:txBody>
          <a:bodyPr/>
          <a:lstStyle/>
          <a:p>
            <a:r>
              <a:rPr lang="en-US" dirty="0" smtClean="0"/>
              <a:t>Articulation</a:t>
            </a:r>
          </a:p>
          <a:p>
            <a:r>
              <a:rPr lang="en-US" dirty="0" smtClean="0"/>
              <a:t>Oral Language</a:t>
            </a:r>
          </a:p>
          <a:p>
            <a:r>
              <a:rPr lang="en-US" dirty="0" smtClean="0"/>
              <a:t>Voice</a:t>
            </a:r>
          </a:p>
          <a:p>
            <a:r>
              <a:rPr lang="en-US" dirty="0" smtClean="0"/>
              <a:t>Fluency</a:t>
            </a:r>
          </a:p>
          <a:p>
            <a:pPr marL="0" indent="0">
              <a:buNone/>
            </a:pPr>
            <a:endParaRPr lang="en-US" dirty="0" smtClean="0"/>
          </a:p>
        </p:txBody>
      </p:sp>
    </p:spTree>
    <p:extLst>
      <p:ext uri="{BB962C8B-B14F-4D97-AF65-F5344CB8AC3E}">
        <p14:creationId xmlns:p14="http://schemas.microsoft.com/office/powerpoint/2010/main" val="90029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Articulation Disorders</a:t>
            </a:r>
            <a:endParaRPr lang="en-US" dirty="0"/>
          </a:p>
        </p:txBody>
      </p:sp>
      <p:sp>
        <p:nvSpPr>
          <p:cNvPr id="3" name="Content Placeholder 2"/>
          <p:cNvSpPr>
            <a:spLocks noGrp="1"/>
          </p:cNvSpPr>
          <p:nvPr>
            <p:ph idx="1"/>
          </p:nvPr>
        </p:nvSpPr>
        <p:spPr/>
        <p:txBody>
          <a:bodyPr/>
          <a:lstStyle/>
          <a:p>
            <a:r>
              <a:rPr lang="en-US" dirty="0" smtClean="0"/>
              <a:t>Also referred to by KDE as a disorder of Speech Sound Production</a:t>
            </a:r>
          </a:p>
          <a:p>
            <a:r>
              <a:rPr lang="en-US" dirty="0" smtClean="0"/>
              <a:t>The service that most people are familiar with</a:t>
            </a:r>
          </a:p>
          <a:p>
            <a:r>
              <a:rPr lang="en-US" dirty="0" smtClean="0"/>
              <a:t>Etiologies:  structural or functional abnormalities in the brain, cranial/facial nerves or oral structures, apraxia of speech, developmental delay, mental disability</a:t>
            </a:r>
          </a:p>
        </p:txBody>
      </p:sp>
    </p:spTree>
    <p:extLst>
      <p:ext uri="{BB962C8B-B14F-4D97-AF65-F5344CB8AC3E}">
        <p14:creationId xmlns:p14="http://schemas.microsoft.com/office/powerpoint/2010/main" val="1295394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of Speech Sound Disorders</a:t>
            </a:r>
            <a:endParaRPr lang="en-US" dirty="0"/>
          </a:p>
        </p:txBody>
      </p:sp>
      <p:sp>
        <p:nvSpPr>
          <p:cNvPr id="3" name="Content Placeholder 2"/>
          <p:cNvSpPr>
            <a:spLocks noGrp="1"/>
          </p:cNvSpPr>
          <p:nvPr>
            <p:ph idx="1"/>
          </p:nvPr>
        </p:nvSpPr>
        <p:spPr/>
        <p:txBody>
          <a:bodyPr/>
          <a:lstStyle/>
          <a:p>
            <a:r>
              <a:rPr lang="en-US" dirty="0" smtClean="0"/>
              <a:t>Replacing the errored pattern with the correct pattern</a:t>
            </a:r>
          </a:p>
          <a:p>
            <a:r>
              <a:rPr lang="en-US" dirty="0" smtClean="0"/>
              <a:t>Teaching student to compensate or approximate if improvement is not possible</a:t>
            </a:r>
          </a:p>
          <a:p>
            <a:r>
              <a:rPr lang="en-US" dirty="0" smtClean="0"/>
              <a:t>Providing an alternative means of communication if the disorder is so severe that speech is not possible</a:t>
            </a:r>
          </a:p>
          <a:p>
            <a:endParaRPr lang="en-US" dirty="0"/>
          </a:p>
        </p:txBody>
      </p:sp>
    </p:spTree>
    <p:extLst>
      <p:ext uri="{BB962C8B-B14F-4D97-AF65-F5344CB8AC3E}">
        <p14:creationId xmlns:p14="http://schemas.microsoft.com/office/powerpoint/2010/main" val="2346650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Oral Language</a:t>
            </a:r>
            <a:endParaRPr lang="en-US" dirty="0"/>
          </a:p>
        </p:txBody>
      </p:sp>
      <p:sp>
        <p:nvSpPr>
          <p:cNvPr id="3" name="Content Placeholder 2"/>
          <p:cNvSpPr>
            <a:spLocks noGrp="1"/>
          </p:cNvSpPr>
          <p:nvPr>
            <p:ph idx="1"/>
          </p:nvPr>
        </p:nvSpPr>
        <p:spPr/>
        <p:txBody>
          <a:bodyPr/>
          <a:lstStyle/>
          <a:p>
            <a:r>
              <a:rPr lang="en-US" dirty="0" smtClean="0"/>
              <a:t>The ability to understand what people say (Receptive) AND</a:t>
            </a:r>
          </a:p>
          <a:p>
            <a:r>
              <a:rPr lang="en-US" dirty="0" smtClean="0"/>
              <a:t>The ability to express your thoughts and ideas to others in a coherent fashion (Expressive)</a:t>
            </a:r>
          </a:p>
          <a:p>
            <a:r>
              <a:rPr lang="en-US" dirty="0" smtClean="0"/>
              <a:t>Disorders in Language are complex and can be due to brain malformations, developmental delays or environmental factors</a:t>
            </a:r>
          </a:p>
          <a:p>
            <a:endParaRPr lang="en-US" dirty="0"/>
          </a:p>
        </p:txBody>
      </p:sp>
    </p:spTree>
    <p:extLst>
      <p:ext uri="{BB962C8B-B14F-4D97-AF65-F5344CB8AC3E}">
        <p14:creationId xmlns:p14="http://schemas.microsoft.com/office/powerpoint/2010/main" val="46912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Disorders</a:t>
            </a:r>
            <a:endParaRPr lang="en-US" dirty="0"/>
          </a:p>
        </p:txBody>
      </p:sp>
      <p:sp>
        <p:nvSpPr>
          <p:cNvPr id="3" name="Content Placeholder 2"/>
          <p:cNvSpPr>
            <a:spLocks noGrp="1"/>
          </p:cNvSpPr>
          <p:nvPr>
            <p:ph idx="1"/>
          </p:nvPr>
        </p:nvSpPr>
        <p:spPr/>
        <p:txBody>
          <a:bodyPr/>
          <a:lstStyle/>
          <a:p>
            <a:r>
              <a:rPr lang="en-US" dirty="0" smtClean="0"/>
              <a:t>Some etiologies of language disorders include:</a:t>
            </a:r>
          </a:p>
          <a:p>
            <a:r>
              <a:rPr lang="en-US" dirty="0" smtClean="0"/>
              <a:t>Stroke</a:t>
            </a:r>
          </a:p>
          <a:p>
            <a:r>
              <a:rPr lang="en-US" dirty="0" smtClean="0"/>
              <a:t>Malformations of the brain in utero</a:t>
            </a:r>
          </a:p>
          <a:p>
            <a:r>
              <a:rPr lang="en-US" dirty="0" smtClean="0"/>
              <a:t>Genetic disorders</a:t>
            </a:r>
          </a:p>
          <a:p>
            <a:r>
              <a:rPr lang="en-US" dirty="0" smtClean="0"/>
              <a:t>Physical abuse</a:t>
            </a:r>
          </a:p>
          <a:p>
            <a:r>
              <a:rPr lang="en-US" dirty="0" smtClean="0"/>
              <a:t>Mental abuse and neglect</a:t>
            </a:r>
          </a:p>
          <a:p>
            <a:r>
              <a:rPr lang="en-US" dirty="0" smtClean="0"/>
              <a:t>Traumatic Brain Injury</a:t>
            </a:r>
          </a:p>
          <a:p>
            <a:r>
              <a:rPr lang="en-US" dirty="0" smtClean="0"/>
              <a:t>Autism</a:t>
            </a:r>
          </a:p>
          <a:p>
            <a:endParaRPr lang="en-US" dirty="0" smtClean="0"/>
          </a:p>
        </p:txBody>
      </p:sp>
    </p:spTree>
    <p:extLst>
      <p:ext uri="{BB962C8B-B14F-4D97-AF65-F5344CB8AC3E}">
        <p14:creationId xmlns:p14="http://schemas.microsoft.com/office/powerpoint/2010/main" val="3870868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Areas of Treatment</a:t>
            </a:r>
            <a:endParaRPr lang="en-US" dirty="0"/>
          </a:p>
        </p:txBody>
      </p:sp>
      <p:sp>
        <p:nvSpPr>
          <p:cNvPr id="3" name="Content Placeholder 2"/>
          <p:cNvSpPr>
            <a:spLocks noGrp="1"/>
          </p:cNvSpPr>
          <p:nvPr>
            <p:ph idx="1"/>
          </p:nvPr>
        </p:nvSpPr>
        <p:spPr/>
        <p:txBody>
          <a:bodyPr/>
          <a:lstStyle/>
          <a:p>
            <a:r>
              <a:rPr lang="en-US" dirty="0" smtClean="0"/>
              <a:t>Form:  Grammar Usage, Sentence Formulation</a:t>
            </a:r>
          </a:p>
          <a:p>
            <a:r>
              <a:rPr lang="en-US" dirty="0" smtClean="0"/>
              <a:t>Content:  Vocabulary, Comprehension, Sequencing</a:t>
            </a:r>
          </a:p>
          <a:p>
            <a:r>
              <a:rPr lang="en-US" dirty="0" smtClean="0"/>
              <a:t>Use: Conversational Prerequisite Skills</a:t>
            </a:r>
          </a:p>
          <a:p>
            <a:r>
              <a:rPr lang="en-US" dirty="0" smtClean="0"/>
              <a:t>Can also involve teaching the child to communicate through alternative communication systems, such as sign language, computer assisted communication, or communication boards</a:t>
            </a:r>
          </a:p>
          <a:p>
            <a:pPr marL="0" indent="0">
              <a:buNone/>
            </a:pPr>
            <a:endParaRPr lang="en-US" dirty="0" smtClean="0"/>
          </a:p>
          <a:p>
            <a:endParaRPr lang="en-US" dirty="0"/>
          </a:p>
        </p:txBody>
      </p:sp>
    </p:spTree>
    <p:extLst>
      <p:ext uri="{BB962C8B-B14F-4D97-AF65-F5344CB8AC3E}">
        <p14:creationId xmlns:p14="http://schemas.microsoft.com/office/powerpoint/2010/main" val="260989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Voice Disorders</a:t>
            </a:r>
            <a:endParaRPr lang="en-US" dirty="0"/>
          </a:p>
        </p:txBody>
      </p:sp>
      <p:sp>
        <p:nvSpPr>
          <p:cNvPr id="3" name="Content Placeholder 2"/>
          <p:cNvSpPr>
            <a:spLocks noGrp="1"/>
          </p:cNvSpPr>
          <p:nvPr>
            <p:ph idx="1"/>
          </p:nvPr>
        </p:nvSpPr>
        <p:spPr/>
        <p:txBody>
          <a:bodyPr/>
          <a:lstStyle/>
          <a:p>
            <a:r>
              <a:rPr lang="en-US" dirty="0" smtClean="0"/>
              <a:t>Difficulties with voice are not diagnosed as often by SLPs in schools</a:t>
            </a:r>
          </a:p>
          <a:p>
            <a:r>
              <a:rPr lang="en-US" dirty="0" smtClean="0"/>
              <a:t>Requires a medical clearance from an ENT prior to treatment</a:t>
            </a:r>
          </a:p>
          <a:p>
            <a:r>
              <a:rPr lang="en-US" dirty="0" smtClean="0"/>
              <a:t>Common etiologies/causes seen in school-aged children:  vocal nodules, swelling of the vocal cords, reflux, persistent colds/allergies, abnormally swollen tonsils </a:t>
            </a:r>
          </a:p>
          <a:p>
            <a:r>
              <a:rPr lang="en-US" dirty="0" smtClean="0"/>
              <a:t>Some respond to speech therapy and some do not</a:t>
            </a:r>
          </a:p>
          <a:p>
            <a:pPr marL="0" indent="0">
              <a:buNone/>
            </a:pPr>
            <a:endParaRPr lang="en-US" dirty="0" smtClean="0"/>
          </a:p>
        </p:txBody>
      </p:sp>
    </p:spTree>
    <p:extLst>
      <p:ext uri="{BB962C8B-B14F-4D97-AF65-F5344CB8AC3E}">
        <p14:creationId xmlns:p14="http://schemas.microsoft.com/office/powerpoint/2010/main" val="194197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Voice Areas of Concern</a:t>
            </a:r>
            <a:endParaRPr lang="en-US" dirty="0"/>
          </a:p>
        </p:txBody>
      </p:sp>
      <p:sp>
        <p:nvSpPr>
          <p:cNvPr id="3" name="Content Placeholder 2"/>
          <p:cNvSpPr>
            <a:spLocks noGrp="1"/>
          </p:cNvSpPr>
          <p:nvPr>
            <p:ph idx="1"/>
          </p:nvPr>
        </p:nvSpPr>
        <p:spPr/>
        <p:txBody>
          <a:bodyPr/>
          <a:lstStyle/>
          <a:p>
            <a:r>
              <a:rPr lang="en-US" dirty="0" smtClean="0"/>
              <a:t>Pitch:  too high, too low for age and gender</a:t>
            </a:r>
          </a:p>
          <a:p>
            <a:r>
              <a:rPr lang="en-US" dirty="0" smtClean="0"/>
              <a:t>Resonance:  nasal or de-nasal</a:t>
            </a:r>
          </a:p>
          <a:p>
            <a:r>
              <a:rPr lang="en-US" dirty="0" smtClean="0"/>
              <a:t>Loudness: too loud or too soft</a:t>
            </a:r>
          </a:p>
          <a:p>
            <a:r>
              <a:rPr lang="en-US" dirty="0" smtClean="0"/>
              <a:t>Respiration:  breath support needed to produce voice</a:t>
            </a:r>
          </a:p>
          <a:p>
            <a:r>
              <a:rPr lang="en-US" dirty="0" smtClean="0"/>
              <a:t>Quality:  hoarse, breathy, loss of voice</a:t>
            </a:r>
          </a:p>
          <a:p>
            <a:endParaRPr lang="en-US" dirty="0"/>
          </a:p>
        </p:txBody>
      </p:sp>
    </p:spTree>
    <p:extLst>
      <p:ext uri="{BB962C8B-B14F-4D97-AF65-F5344CB8AC3E}">
        <p14:creationId xmlns:p14="http://schemas.microsoft.com/office/powerpoint/2010/main" val="1829002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Voice Treatment</a:t>
            </a:r>
            <a:endParaRPr lang="en-US" dirty="0"/>
          </a:p>
        </p:txBody>
      </p:sp>
      <p:sp>
        <p:nvSpPr>
          <p:cNvPr id="3" name="Content Placeholder 2"/>
          <p:cNvSpPr>
            <a:spLocks noGrp="1"/>
          </p:cNvSpPr>
          <p:nvPr>
            <p:ph idx="1"/>
          </p:nvPr>
        </p:nvSpPr>
        <p:spPr/>
        <p:txBody>
          <a:bodyPr/>
          <a:lstStyle/>
          <a:p>
            <a:r>
              <a:rPr lang="en-US" dirty="0" smtClean="0"/>
              <a:t>Involves using the ENT recommendations to design a program to correct loudness, pitch, quality, respiration, or phonation (sound quality)</a:t>
            </a:r>
          </a:p>
          <a:p>
            <a:r>
              <a:rPr lang="en-US" dirty="0" smtClean="0"/>
              <a:t>For most students it involves retraining the student to refrain from behaviors that contribute to hoarseness or breathiness </a:t>
            </a:r>
            <a:endParaRPr lang="en-US" dirty="0"/>
          </a:p>
        </p:txBody>
      </p:sp>
    </p:spTree>
    <p:extLst>
      <p:ext uri="{BB962C8B-B14F-4D97-AF65-F5344CB8AC3E}">
        <p14:creationId xmlns:p14="http://schemas.microsoft.com/office/powerpoint/2010/main" val="86000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Fluency</a:t>
            </a:r>
            <a:endParaRPr lang="en-US" dirty="0"/>
          </a:p>
        </p:txBody>
      </p:sp>
      <p:sp>
        <p:nvSpPr>
          <p:cNvPr id="3" name="Content Placeholder 2"/>
          <p:cNvSpPr>
            <a:spLocks noGrp="1"/>
          </p:cNvSpPr>
          <p:nvPr>
            <p:ph idx="1"/>
          </p:nvPr>
        </p:nvSpPr>
        <p:spPr/>
        <p:txBody>
          <a:bodyPr/>
          <a:lstStyle/>
          <a:p>
            <a:r>
              <a:rPr lang="en-US" dirty="0" smtClean="0"/>
              <a:t>Also known as “Stuttering” or  “</a:t>
            </a:r>
            <a:r>
              <a:rPr lang="en-US" dirty="0"/>
              <a:t>D</a:t>
            </a:r>
            <a:r>
              <a:rPr lang="en-US" dirty="0" smtClean="0"/>
              <a:t>ysfluency”</a:t>
            </a:r>
          </a:p>
          <a:p>
            <a:r>
              <a:rPr lang="en-US" dirty="0" smtClean="0"/>
              <a:t>Involves excessive repetitions, hesitations, prolongations or blockage of speech which make it difficult for the person to communicate or make messages distracting to listeners</a:t>
            </a:r>
          </a:p>
          <a:p>
            <a:r>
              <a:rPr lang="en-US" dirty="0" smtClean="0"/>
              <a:t>Etiology/Cause is usually unknown</a:t>
            </a:r>
          </a:p>
          <a:p>
            <a:r>
              <a:rPr lang="en-US" dirty="0" smtClean="0"/>
              <a:t>Some etiologies are connected to brain function (although difficult to prove)</a:t>
            </a:r>
            <a:endParaRPr lang="en-US" dirty="0"/>
          </a:p>
        </p:txBody>
      </p:sp>
    </p:spTree>
    <p:extLst>
      <p:ext uri="{BB962C8B-B14F-4D97-AF65-F5344CB8AC3E}">
        <p14:creationId xmlns:p14="http://schemas.microsoft.com/office/powerpoint/2010/main" val="2994503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Correction of Fluency Disorders</a:t>
            </a:r>
            <a:endParaRPr lang="en-US" dirty="0"/>
          </a:p>
        </p:txBody>
      </p:sp>
      <p:sp>
        <p:nvSpPr>
          <p:cNvPr id="3" name="Content Placeholder 2"/>
          <p:cNvSpPr>
            <a:spLocks noGrp="1"/>
          </p:cNvSpPr>
          <p:nvPr>
            <p:ph idx="1"/>
          </p:nvPr>
        </p:nvSpPr>
        <p:spPr/>
        <p:txBody>
          <a:bodyPr/>
          <a:lstStyle/>
          <a:p>
            <a:r>
              <a:rPr lang="en-US" dirty="0" smtClean="0"/>
              <a:t>Involves practicing breathing patterns and establishing appropriate speaking habits such as:</a:t>
            </a:r>
          </a:p>
          <a:p>
            <a:r>
              <a:rPr lang="en-US" dirty="0" smtClean="0"/>
              <a:t>Slower speech rate</a:t>
            </a:r>
          </a:p>
          <a:p>
            <a:r>
              <a:rPr lang="en-US" dirty="0" smtClean="0"/>
              <a:t>Thinking about what you want to say before you speak</a:t>
            </a:r>
          </a:p>
          <a:p>
            <a:r>
              <a:rPr lang="en-US" dirty="0" smtClean="0"/>
              <a:t>Saying the utterance again if you stutter</a:t>
            </a:r>
          </a:p>
          <a:p>
            <a:r>
              <a:rPr lang="en-US" dirty="0" smtClean="0"/>
              <a:t>Facing situations and fears related to speaking</a:t>
            </a:r>
          </a:p>
          <a:p>
            <a:r>
              <a:rPr lang="en-US" dirty="0" smtClean="0"/>
              <a:t>Practicing words that give you trouble</a:t>
            </a:r>
            <a:endParaRPr lang="en-US" dirty="0"/>
          </a:p>
        </p:txBody>
      </p:sp>
    </p:spTree>
    <p:extLst>
      <p:ext uri="{BB962C8B-B14F-4D97-AF65-F5344CB8AC3E}">
        <p14:creationId xmlns:p14="http://schemas.microsoft.com/office/powerpoint/2010/main" val="24559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of Fluency</a:t>
            </a:r>
            <a:endParaRPr lang="en-US" dirty="0"/>
          </a:p>
        </p:txBody>
      </p:sp>
      <p:sp>
        <p:nvSpPr>
          <p:cNvPr id="3" name="Content Placeholder 2"/>
          <p:cNvSpPr>
            <a:spLocks noGrp="1"/>
          </p:cNvSpPr>
          <p:nvPr>
            <p:ph idx="1"/>
          </p:nvPr>
        </p:nvSpPr>
        <p:spPr/>
        <p:txBody>
          <a:bodyPr/>
          <a:lstStyle/>
          <a:p>
            <a:r>
              <a:rPr lang="en-US" dirty="0" smtClean="0"/>
              <a:t>Involves training adults who work with children who are dysfluent to model speaking behaviors that promote fluency and relieve the child of their speaking anxieties, and include:</a:t>
            </a:r>
          </a:p>
          <a:p>
            <a:r>
              <a:rPr lang="en-US" dirty="0" smtClean="0"/>
              <a:t>Using slow speaking patterns</a:t>
            </a:r>
          </a:p>
          <a:p>
            <a:r>
              <a:rPr lang="en-US" dirty="0" smtClean="0"/>
              <a:t>Waiting for an answer</a:t>
            </a:r>
          </a:p>
          <a:p>
            <a:r>
              <a:rPr lang="en-US" dirty="0" smtClean="0"/>
              <a:t>Not pressuring the child to communicate</a:t>
            </a:r>
          </a:p>
          <a:p>
            <a:r>
              <a:rPr lang="en-US" dirty="0" smtClean="0"/>
              <a:t>Not punishing the child for stuttering</a:t>
            </a:r>
            <a:endParaRPr lang="en-US" dirty="0"/>
          </a:p>
        </p:txBody>
      </p:sp>
    </p:spTree>
    <p:extLst>
      <p:ext uri="{BB962C8B-B14F-4D97-AF65-F5344CB8AC3E}">
        <p14:creationId xmlns:p14="http://schemas.microsoft.com/office/powerpoint/2010/main" val="33996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Can Bill for Medicaid Services</a:t>
            </a:r>
            <a:endParaRPr lang="en-US" dirty="0"/>
          </a:p>
        </p:txBody>
      </p:sp>
      <p:sp>
        <p:nvSpPr>
          <p:cNvPr id="3" name="Content Placeholder 2"/>
          <p:cNvSpPr>
            <a:spLocks noGrp="1"/>
          </p:cNvSpPr>
          <p:nvPr>
            <p:ph idx="1"/>
          </p:nvPr>
        </p:nvSpPr>
        <p:spPr/>
        <p:txBody>
          <a:bodyPr/>
          <a:lstStyle/>
          <a:p>
            <a:r>
              <a:rPr lang="en-US" dirty="0" smtClean="0"/>
              <a:t>Only Speech-Language Pathologists who have obtained ASHA certification (CCC-SLP) are allowed to bill for speech-language therapy services provided in schools</a:t>
            </a:r>
          </a:p>
          <a:p>
            <a:r>
              <a:rPr lang="en-US" dirty="0" smtClean="0"/>
              <a:t>CCCs not required in order to work in school systems</a:t>
            </a:r>
          </a:p>
          <a:p>
            <a:r>
              <a:rPr lang="en-US" dirty="0" smtClean="0"/>
              <a:t>SLPs pay $225 per year to ASHA to maintain certification plus the cost for 30 hours of CEUs every three years</a:t>
            </a:r>
          </a:p>
          <a:p>
            <a:r>
              <a:rPr lang="en-US" dirty="0" smtClean="0"/>
              <a:t>Ethical Practice:  employers need to maintain the CCC-SLP designation if billing is a job requirement</a:t>
            </a:r>
          </a:p>
        </p:txBody>
      </p:sp>
    </p:spTree>
    <p:extLst>
      <p:ext uri="{BB962C8B-B14F-4D97-AF65-F5344CB8AC3E}">
        <p14:creationId xmlns:p14="http://schemas.microsoft.com/office/powerpoint/2010/main" val="1888082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Speech </a:t>
            </a:r>
            <a:r>
              <a:rPr lang="en-US" dirty="0"/>
              <a:t>S</a:t>
            </a:r>
            <a:r>
              <a:rPr lang="en-US" dirty="0" smtClean="0"/>
              <a:t>ervices </a:t>
            </a:r>
            <a:r>
              <a:rPr lang="en-US" dirty="0"/>
              <a:t>C</a:t>
            </a:r>
            <a:r>
              <a:rPr lang="en-US" dirty="0" smtClean="0"/>
              <a:t>an </a:t>
            </a:r>
            <a:r>
              <a:rPr lang="en-US" dirty="0"/>
              <a:t>B</a:t>
            </a:r>
            <a:r>
              <a:rPr lang="en-US" dirty="0" smtClean="0"/>
              <a:t>e </a:t>
            </a:r>
            <a:r>
              <a:rPr lang="en-US" dirty="0"/>
              <a:t>B</a:t>
            </a:r>
            <a:r>
              <a:rPr lang="en-US" dirty="0" smtClean="0"/>
              <a:t>illed?</a:t>
            </a:r>
            <a:endParaRPr lang="en-US" dirty="0"/>
          </a:p>
        </p:txBody>
      </p:sp>
      <p:sp>
        <p:nvSpPr>
          <p:cNvPr id="3" name="Content Placeholder 2"/>
          <p:cNvSpPr>
            <a:spLocks noGrp="1"/>
          </p:cNvSpPr>
          <p:nvPr>
            <p:ph idx="1"/>
          </p:nvPr>
        </p:nvSpPr>
        <p:spPr/>
        <p:txBody>
          <a:bodyPr/>
          <a:lstStyle/>
          <a:p>
            <a:r>
              <a:rPr lang="en-US" dirty="0"/>
              <a:t>B</a:t>
            </a:r>
            <a:r>
              <a:rPr lang="en-US" dirty="0" smtClean="0"/>
              <a:t>illable services must be stated in the IEP:</a:t>
            </a:r>
          </a:p>
          <a:p>
            <a:r>
              <a:rPr lang="en-US" dirty="0" smtClean="0"/>
              <a:t>Individual and Group Speech &amp; Language Therapy sessions are billable</a:t>
            </a:r>
          </a:p>
          <a:p>
            <a:r>
              <a:rPr lang="en-US" dirty="0" smtClean="0"/>
              <a:t>Evaluation of students as stated by due process timelines and state guidelines</a:t>
            </a:r>
          </a:p>
          <a:p>
            <a:endParaRPr lang="en-US" dirty="0" smtClean="0"/>
          </a:p>
          <a:p>
            <a:pPr marL="0" indent="0">
              <a:buNone/>
            </a:pPr>
            <a:endParaRPr lang="en-US" dirty="0"/>
          </a:p>
        </p:txBody>
      </p:sp>
    </p:spTree>
    <p:extLst>
      <p:ext uri="{BB962C8B-B14F-4D97-AF65-F5344CB8AC3E}">
        <p14:creationId xmlns:p14="http://schemas.microsoft.com/office/powerpoint/2010/main" val="312292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Services Are Not Billable?</a:t>
            </a:r>
            <a:endParaRPr lang="en-US" dirty="0"/>
          </a:p>
        </p:txBody>
      </p:sp>
      <p:sp>
        <p:nvSpPr>
          <p:cNvPr id="3" name="Content Placeholder 2"/>
          <p:cNvSpPr>
            <a:spLocks noGrp="1"/>
          </p:cNvSpPr>
          <p:nvPr>
            <p:ph idx="1"/>
          </p:nvPr>
        </p:nvSpPr>
        <p:spPr/>
        <p:txBody>
          <a:bodyPr/>
          <a:lstStyle/>
          <a:p>
            <a:r>
              <a:rPr lang="en-US" dirty="0"/>
              <a:t>Screenings </a:t>
            </a:r>
            <a:r>
              <a:rPr lang="en-US" dirty="0" smtClean="0"/>
              <a:t>are universal and therefore not billable</a:t>
            </a:r>
            <a:endParaRPr lang="en-US" dirty="0"/>
          </a:p>
          <a:p>
            <a:r>
              <a:rPr lang="en-US" dirty="0"/>
              <a:t>Meetings and consultations with parents or child’s teachers may not be billed as </a:t>
            </a:r>
            <a:r>
              <a:rPr lang="en-US" dirty="0" smtClean="0"/>
              <a:t>a direct service </a:t>
            </a:r>
          </a:p>
          <a:p>
            <a:r>
              <a:rPr lang="en-US" dirty="0" smtClean="0"/>
              <a:t>Conferences, meetings and indirect services </a:t>
            </a:r>
            <a:r>
              <a:rPr lang="en-US" dirty="0"/>
              <a:t>are accounted for in the Random Moment Sampling portion of Medicaid billing</a:t>
            </a:r>
          </a:p>
          <a:p>
            <a:endParaRPr lang="en-US" dirty="0"/>
          </a:p>
        </p:txBody>
      </p:sp>
    </p:spTree>
    <p:extLst>
      <p:ext uri="{BB962C8B-B14F-4D97-AF65-F5344CB8AC3E}">
        <p14:creationId xmlns:p14="http://schemas.microsoft.com/office/powerpoint/2010/main" val="2213168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Documentation of Need for Services</a:t>
            </a:r>
            <a:endParaRPr lang="en-US" dirty="0"/>
          </a:p>
        </p:txBody>
      </p:sp>
      <p:sp>
        <p:nvSpPr>
          <p:cNvPr id="3" name="Content Placeholder 2"/>
          <p:cNvSpPr>
            <a:spLocks noGrp="1"/>
          </p:cNvSpPr>
          <p:nvPr>
            <p:ph idx="1"/>
          </p:nvPr>
        </p:nvSpPr>
        <p:spPr/>
        <p:txBody>
          <a:bodyPr/>
          <a:lstStyle/>
          <a:p>
            <a:r>
              <a:rPr lang="en-US" dirty="0" smtClean="0"/>
              <a:t>Federal law mandates that speech-language therapy services are medically needed services and therefore are billable in public schools</a:t>
            </a:r>
          </a:p>
          <a:p>
            <a:r>
              <a:rPr lang="en-US" dirty="0" smtClean="0"/>
              <a:t>The SLP should make a definitive diagnostic statement that includes the underlying etiology, if present, to document the medical necessity for services AND</a:t>
            </a:r>
          </a:p>
          <a:p>
            <a:r>
              <a:rPr lang="en-US" dirty="0" smtClean="0"/>
              <a:t>A statement of how the diagnosis negatively affects educational performance to assist in justifying the need for services </a:t>
            </a:r>
          </a:p>
          <a:p>
            <a:pPr marL="0" indent="0">
              <a:buNone/>
            </a:pPr>
            <a:endParaRPr lang="en-US" dirty="0"/>
          </a:p>
        </p:txBody>
      </p:sp>
    </p:spTree>
    <p:extLst>
      <p:ext uri="{BB962C8B-B14F-4D97-AF65-F5344CB8AC3E}">
        <p14:creationId xmlns:p14="http://schemas.microsoft.com/office/powerpoint/2010/main" val="94011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Documenting Need for </a:t>
            </a:r>
            <a:br>
              <a:rPr lang="en-US" dirty="0" smtClean="0"/>
            </a:br>
            <a:r>
              <a:rPr lang="en-US" dirty="0" smtClean="0"/>
              <a:t>Speech-Language Services</a:t>
            </a:r>
            <a:endParaRPr lang="en-US" dirty="0"/>
          </a:p>
        </p:txBody>
      </p:sp>
      <p:sp>
        <p:nvSpPr>
          <p:cNvPr id="3" name="Content Placeholder 2"/>
          <p:cNvSpPr>
            <a:spLocks noGrp="1"/>
          </p:cNvSpPr>
          <p:nvPr>
            <p:ph idx="1"/>
          </p:nvPr>
        </p:nvSpPr>
        <p:spPr/>
        <p:txBody>
          <a:bodyPr/>
          <a:lstStyle/>
          <a:p>
            <a:r>
              <a:rPr lang="en-US" dirty="0" smtClean="0"/>
              <a:t>Several pieces of the due process paperwork for speech and language therapy should document the necessity of speech-language services:</a:t>
            </a:r>
          </a:p>
          <a:p>
            <a:r>
              <a:rPr lang="en-US" dirty="0" smtClean="0"/>
              <a:t>The Evaluation or Communication Written Report</a:t>
            </a:r>
          </a:p>
          <a:p>
            <a:r>
              <a:rPr lang="en-US" dirty="0" smtClean="0"/>
              <a:t>The Eligibility Form (primary S/L services only)</a:t>
            </a:r>
          </a:p>
          <a:p>
            <a:r>
              <a:rPr lang="en-US" dirty="0" smtClean="0"/>
              <a:t>The IEP</a:t>
            </a:r>
          </a:p>
          <a:p>
            <a:r>
              <a:rPr lang="en-US" dirty="0" smtClean="0"/>
              <a:t>If need be, the conference summary from the ARC annual review meeting</a:t>
            </a:r>
          </a:p>
          <a:p>
            <a:endParaRPr lang="en-US" dirty="0"/>
          </a:p>
        </p:txBody>
      </p:sp>
    </p:spTree>
    <p:extLst>
      <p:ext uri="{BB962C8B-B14F-4D97-AF65-F5344CB8AC3E}">
        <p14:creationId xmlns:p14="http://schemas.microsoft.com/office/powerpoint/2010/main" val="3738105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Written Report</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Two areas need to be addressed by the SLP when developing the communication written report:  </a:t>
            </a:r>
          </a:p>
          <a:p>
            <a:pPr>
              <a:buFont typeface="Arial" panose="020B0604020202020204" pitchFamily="34" charset="0"/>
              <a:buChar char="•"/>
            </a:pPr>
            <a:r>
              <a:rPr lang="en-US" dirty="0" smtClean="0"/>
              <a:t>Diagnostic Statement:  Statement of the SLP’s clinical impression/diagnosis and underlying etiology/cause for the problem</a:t>
            </a:r>
          </a:p>
          <a:p>
            <a:pPr>
              <a:buFont typeface="Arial" panose="020B0604020202020204" pitchFamily="34" charset="0"/>
              <a:buChar char="•"/>
            </a:pPr>
            <a:r>
              <a:rPr lang="en-US" dirty="0" smtClean="0"/>
              <a:t>Impact Statement:  How the diagnosis negatively impacts educational performance</a:t>
            </a:r>
          </a:p>
          <a:p>
            <a:pPr marL="0" indent="0">
              <a:buNone/>
            </a:pPr>
            <a:r>
              <a:rPr lang="en-US" dirty="0" smtClean="0"/>
              <a:t> </a:t>
            </a:r>
            <a:endParaRPr lang="en-US" dirty="0"/>
          </a:p>
        </p:txBody>
      </p:sp>
    </p:spTree>
    <p:extLst>
      <p:ext uri="{BB962C8B-B14F-4D97-AF65-F5344CB8AC3E}">
        <p14:creationId xmlns:p14="http://schemas.microsoft.com/office/powerpoint/2010/main" val="113193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Diagnostic Statements-Speech</a:t>
            </a:r>
            <a:endParaRPr lang="en-US" dirty="0"/>
          </a:p>
        </p:txBody>
      </p:sp>
      <p:sp>
        <p:nvSpPr>
          <p:cNvPr id="3" name="Content Placeholder 2"/>
          <p:cNvSpPr>
            <a:spLocks noGrp="1"/>
          </p:cNvSpPr>
          <p:nvPr>
            <p:ph idx="1"/>
          </p:nvPr>
        </p:nvSpPr>
        <p:spPr/>
        <p:txBody>
          <a:bodyPr/>
          <a:lstStyle/>
          <a:p>
            <a:r>
              <a:rPr lang="en-US" dirty="0" smtClean="0"/>
              <a:t>John exhibits a disorder of speech sound production secondary to poor functioning of the oral mechanism.</a:t>
            </a:r>
          </a:p>
          <a:p>
            <a:r>
              <a:rPr lang="en-US" dirty="0" smtClean="0"/>
              <a:t>John exhibits a disorder of speech sound production secondary to limited tongue mobility needed for producing the /r/ and /l/ sounds.</a:t>
            </a:r>
          </a:p>
          <a:p>
            <a:r>
              <a:rPr lang="en-US" dirty="0" smtClean="0"/>
              <a:t>John exhibits a disorder of speech sound production secondary to developmental apraxia of speech.</a:t>
            </a:r>
            <a:endParaRPr lang="en-US" dirty="0"/>
          </a:p>
        </p:txBody>
      </p:sp>
    </p:spTree>
    <p:extLst>
      <p:ext uri="{BB962C8B-B14F-4D97-AF65-F5344CB8AC3E}">
        <p14:creationId xmlns:p14="http://schemas.microsoft.com/office/powerpoint/2010/main" val="3606379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Diagnostic Statements-Language</a:t>
            </a:r>
            <a:endParaRPr lang="en-US" dirty="0"/>
          </a:p>
        </p:txBody>
      </p:sp>
      <p:sp>
        <p:nvSpPr>
          <p:cNvPr id="3" name="Content Placeholder 2"/>
          <p:cNvSpPr>
            <a:spLocks noGrp="1"/>
          </p:cNvSpPr>
          <p:nvPr>
            <p:ph idx="1"/>
          </p:nvPr>
        </p:nvSpPr>
        <p:spPr/>
        <p:txBody>
          <a:bodyPr/>
          <a:lstStyle/>
          <a:p>
            <a:r>
              <a:rPr lang="en-US" dirty="0" smtClean="0"/>
              <a:t>John exhibits a mixed expressive/receptive disorder of language secondary to developmental delay.</a:t>
            </a:r>
          </a:p>
          <a:p>
            <a:r>
              <a:rPr lang="en-US" dirty="0" smtClean="0"/>
              <a:t>John exhibits a mild expressive disorder of language secondary to autism.</a:t>
            </a:r>
          </a:p>
          <a:p>
            <a:r>
              <a:rPr lang="en-US" dirty="0" smtClean="0"/>
              <a:t>John exhibits a severe disorder of language secondary to functional mental disability</a:t>
            </a:r>
          </a:p>
          <a:p>
            <a:r>
              <a:rPr lang="en-US" dirty="0" smtClean="0"/>
              <a:t>John exhibits a mixed expressive/receptive disorder of language due to unknown etiology.</a:t>
            </a:r>
            <a:endParaRPr lang="en-US" dirty="0"/>
          </a:p>
        </p:txBody>
      </p:sp>
    </p:spTree>
    <p:extLst>
      <p:ext uri="{BB962C8B-B14F-4D97-AF65-F5344CB8AC3E}">
        <p14:creationId xmlns:p14="http://schemas.microsoft.com/office/powerpoint/2010/main" val="411230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Diagnostic Statements-Voice/Fluency</a:t>
            </a:r>
            <a:endParaRPr lang="en-US" dirty="0"/>
          </a:p>
        </p:txBody>
      </p:sp>
      <p:sp>
        <p:nvSpPr>
          <p:cNvPr id="3" name="Content Placeholder 2"/>
          <p:cNvSpPr>
            <a:spLocks noGrp="1"/>
          </p:cNvSpPr>
          <p:nvPr>
            <p:ph idx="1"/>
          </p:nvPr>
        </p:nvSpPr>
        <p:spPr/>
        <p:txBody>
          <a:bodyPr/>
          <a:lstStyle/>
          <a:p>
            <a:r>
              <a:rPr lang="en-US" dirty="0" smtClean="0"/>
              <a:t>John exhibits a mild disorder of voice due to a diagnosis of vocal nodules by his ENT.</a:t>
            </a:r>
          </a:p>
          <a:p>
            <a:r>
              <a:rPr lang="en-US" dirty="0" smtClean="0"/>
              <a:t>John exhibits a moderate disorder of voice secondary to persistent swelling and edema in the vocal folds as diagnosed by an ENT.</a:t>
            </a:r>
          </a:p>
          <a:p>
            <a:r>
              <a:rPr lang="en-US" dirty="0" smtClean="0"/>
              <a:t>John exhibits a disorder of fluency due to unknown etiology, and is characterized by prolongations, sound repetitions and part-word repetitions.  </a:t>
            </a:r>
            <a:endParaRPr lang="en-US" dirty="0"/>
          </a:p>
        </p:txBody>
      </p:sp>
    </p:spTree>
    <p:extLst>
      <p:ext uri="{BB962C8B-B14F-4D97-AF65-F5344CB8AC3E}">
        <p14:creationId xmlns:p14="http://schemas.microsoft.com/office/powerpoint/2010/main" val="2746911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Written Report</a:t>
            </a:r>
            <a:endParaRPr lang="en-US" dirty="0"/>
          </a:p>
        </p:txBody>
      </p:sp>
      <p:sp>
        <p:nvSpPr>
          <p:cNvPr id="3" name="Content Placeholder 2"/>
          <p:cNvSpPr>
            <a:spLocks noGrp="1"/>
          </p:cNvSpPr>
          <p:nvPr>
            <p:ph idx="1"/>
          </p:nvPr>
        </p:nvSpPr>
        <p:spPr/>
        <p:txBody>
          <a:bodyPr/>
          <a:lstStyle/>
          <a:p>
            <a:r>
              <a:rPr lang="en-US" dirty="0" smtClean="0"/>
              <a:t> At the conclusion of the report, the SLP should always provide a statement of need for speech-language therapy services and how the disability negatively impacts educational performance.</a:t>
            </a:r>
          </a:p>
          <a:p>
            <a:r>
              <a:rPr lang="en-US" dirty="0" smtClean="0"/>
              <a:t>It is commonly referred to as an “Impact Statement” and will also be seen on the Present levels of performance in the communication area on the IEP</a:t>
            </a:r>
            <a:endParaRPr lang="en-US" dirty="0"/>
          </a:p>
        </p:txBody>
      </p:sp>
    </p:spTree>
    <p:extLst>
      <p:ext uri="{BB962C8B-B14F-4D97-AF65-F5344CB8AC3E}">
        <p14:creationId xmlns:p14="http://schemas.microsoft.com/office/powerpoint/2010/main" val="1181523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Documentation Sample</a:t>
            </a:r>
            <a:endParaRPr lang="en-US" dirty="0"/>
          </a:p>
        </p:txBody>
      </p:sp>
      <p:sp>
        <p:nvSpPr>
          <p:cNvPr id="3" name="Content Placeholder 2"/>
          <p:cNvSpPr>
            <a:spLocks noGrp="1"/>
          </p:cNvSpPr>
          <p:nvPr>
            <p:ph idx="1"/>
          </p:nvPr>
        </p:nvSpPr>
        <p:spPr/>
        <p:txBody>
          <a:bodyPr/>
          <a:lstStyle/>
          <a:p>
            <a:r>
              <a:rPr lang="en-US" dirty="0" smtClean="0"/>
              <a:t>According to Kentucky Eligibility Guidelines-Revised, John is eligible for speech therapy services to address articulation/speech sound production in the school setting.  Difficulties with articulation negatively impact John’s ability to speak appropriately and be understood by others across all settings.</a:t>
            </a:r>
          </a:p>
        </p:txBody>
      </p:sp>
    </p:spTree>
    <p:extLst>
      <p:ext uri="{BB962C8B-B14F-4D97-AF65-F5344CB8AC3E}">
        <p14:creationId xmlns:p14="http://schemas.microsoft.com/office/powerpoint/2010/main" val="324792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Impact Statement</a:t>
            </a:r>
            <a:endParaRPr lang="en-US" dirty="0"/>
          </a:p>
        </p:txBody>
      </p:sp>
      <p:sp>
        <p:nvSpPr>
          <p:cNvPr id="3" name="Content Placeholder 2"/>
          <p:cNvSpPr>
            <a:spLocks noGrp="1"/>
          </p:cNvSpPr>
          <p:nvPr>
            <p:ph idx="1"/>
          </p:nvPr>
        </p:nvSpPr>
        <p:spPr/>
        <p:txBody>
          <a:bodyPr/>
          <a:lstStyle/>
          <a:p>
            <a:r>
              <a:rPr lang="en-US" dirty="0" smtClean="0"/>
              <a:t>According to Kentucky Eligibility Guidelines-Revised, John is eligible to receive therapy services for a mixed expressive/receptive language disorder in the school setting, as difficulties with language negatively impact John’s ability to participate in classroom discussions, complete classroom assignments and participate in conversation exchanges.</a:t>
            </a:r>
            <a:endParaRPr lang="en-US" dirty="0"/>
          </a:p>
        </p:txBody>
      </p:sp>
    </p:spTree>
    <p:extLst>
      <p:ext uri="{BB962C8B-B14F-4D97-AF65-F5344CB8AC3E}">
        <p14:creationId xmlns:p14="http://schemas.microsoft.com/office/powerpoint/2010/main" val="3208400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Eligibility Documentation</a:t>
            </a:r>
            <a:endParaRPr lang="en-US" dirty="0"/>
          </a:p>
        </p:txBody>
      </p:sp>
      <p:sp>
        <p:nvSpPr>
          <p:cNvPr id="3" name="Content Placeholder 2"/>
          <p:cNvSpPr>
            <a:spLocks noGrp="1"/>
          </p:cNvSpPr>
          <p:nvPr>
            <p:ph idx="1"/>
          </p:nvPr>
        </p:nvSpPr>
        <p:spPr/>
        <p:txBody>
          <a:bodyPr/>
          <a:lstStyle/>
          <a:p>
            <a:r>
              <a:rPr lang="en-US" dirty="0" smtClean="0"/>
              <a:t>In the speech/language eligibility form, cut and paste the narrative evaluation information in the supporting evidence section of the paperwork.</a:t>
            </a:r>
          </a:p>
          <a:p>
            <a:r>
              <a:rPr lang="en-US" dirty="0" smtClean="0"/>
              <a:t>This should include both the diagnostic statement and impact statement to document appropriately for Medicaid</a:t>
            </a:r>
            <a:endParaRPr lang="en-US" dirty="0"/>
          </a:p>
        </p:txBody>
      </p:sp>
    </p:spTree>
    <p:extLst>
      <p:ext uri="{BB962C8B-B14F-4D97-AF65-F5344CB8AC3E}">
        <p14:creationId xmlns:p14="http://schemas.microsoft.com/office/powerpoint/2010/main" val="902282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IEP Documentation of Diagnosis/Impact</a:t>
            </a:r>
            <a:endParaRPr lang="en-US" dirty="0"/>
          </a:p>
        </p:txBody>
      </p:sp>
      <p:sp>
        <p:nvSpPr>
          <p:cNvPr id="3" name="Content Placeholder 2"/>
          <p:cNvSpPr>
            <a:spLocks noGrp="1"/>
          </p:cNvSpPr>
          <p:nvPr>
            <p:ph idx="1"/>
          </p:nvPr>
        </p:nvSpPr>
        <p:spPr/>
        <p:txBody>
          <a:bodyPr/>
          <a:lstStyle/>
          <a:p>
            <a:r>
              <a:rPr lang="en-US" dirty="0" smtClean="0"/>
              <a:t>In the present levels of performance, the SLP should include the communication diagnosis and underlying etiology, if known</a:t>
            </a:r>
          </a:p>
          <a:p>
            <a:r>
              <a:rPr lang="en-US" dirty="0"/>
              <a:t>A</a:t>
            </a:r>
            <a:r>
              <a:rPr lang="en-US" dirty="0" smtClean="0"/>
              <a:t>t the conclusion of the communication area in the present levels of performance, there should always be an impact statement that clearly states how the disorder impacts the ability to access the students’ current level of programming.</a:t>
            </a:r>
            <a:endParaRPr lang="en-US" dirty="0"/>
          </a:p>
        </p:txBody>
      </p:sp>
    </p:spTree>
    <p:extLst>
      <p:ext uri="{BB962C8B-B14F-4D97-AF65-F5344CB8AC3E}">
        <p14:creationId xmlns:p14="http://schemas.microsoft.com/office/powerpoint/2010/main" val="66290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 Levels of Performance Statement</a:t>
            </a:r>
            <a:endParaRPr lang="en-US" dirty="0"/>
          </a:p>
        </p:txBody>
      </p:sp>
      <p:sp>
        <p:nvSpPr>
          <p:cNvPr id="3" name="Content Placeholder 2"/>
          <p:cNvSpPr>
            <a:spLocks noGrp="1"/>
          </p:cNvSpPr>
          <p:nvPr>
            <p:ph idx="1"/>
          </p:nvPr>
        </p:nvSpPr>
        <p:spPr/>
        <p:txBody>
          <a:bodyPr/>
          <a:lstStyle/>
          <a:p>
            <a:r>
              <a:rPr lang="en-US" dirty="0" smtClean="0"/>
              <a:t>John’s communication strengths are in the areas of voice, fluency and speech sound production.  John exhibits difficulties with expressive and receptive language secondary to a diagnosis of learning disability.   He is able to define words with 80% accuracy, answer questions with 50% accuracy and formulate sentences with 75% accuracy.  He continues to have difficulty with comprehension and sentence formulation skills.   </a:t>
            </a:r>
            <a:endParaRPr lang="en-US" dirty="0"/>
          </a:p>
        </p:txBody>
      </p:sp>
    </p:spTree>
    <p:extLst>
      <p:ext uri="{BB962C8B-B14F-4D97-AF65-F5344CB8AC3E}">
        <p14:creationId xmlns:p14="http://schemas.microsoft.com/office/powerpoint/2010/main" val="367436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 Levels Impact Statement</a:t>
            </a:r>
            <a:endParaRPr lang="en-US" dirty="0"/>
          </a:p>
        </p:txBody>
      </p:sp>
      <p:sp>
        <p:nvSpPr>
          <p:cNvPr id="3" name="Content Placeholder 2"/>
          <p:cNvSpPr>
            <a:spLocks noGrp="1"/>
          </p:cNvSpPr>
          <p:nvPr>
            <p:ph idx="1"/>
          </p:nvPr>
        </p:nvSpPr>
        <p:spPr/>
        <p:txBody>
          <a:bodyPr/>
          <a:lstStyle/>
          <a:p>
            <a:endParaRPr lang="en-US" dirty="0" smtClean="0"/>
          </a:p>
          <a:p>
            <a:r>
              <a:rPr lang="en-US" dirty="0" smtClean="0"/>
              <a:t>Difficulties with expressive and receptive language negatively impact John’s ability to comprehend information presented orally, communicate his ideas to others and participate in classroom activities.</a:t>
            </a:r>
            <a:endParaRPr lang="en-US" dirty="0"/>
          </a:p>
        </p:txBody>
      </p:sp>
    </p:spTree>
    <p:extLst>
      <p:ext uri="{BB962C8B-B14F-4D97-AF65-F5344CB8AC3E}">
        <p14:creationId xmlns:p14="http://schemas.microsoft.com/office/powerpoint/2010/main" val="943457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ICD-9 Procedural Codes Used for Speech/Language Disorders</a:t>
            </a:r>
            <a:endParaRPr lang="en-US" dirty="0"/>
          </a:p>
        </p:txBody>
      </p:sp>
      <p:sp>
        <p:nvSpPr>
          <p:cNvPr id="3" name="Content Placeholder 2"/>
          <p:cNvSpPr>
            <a:spLocks noGrp="1"/>
          </p:cNvSpPr>
          <p:nvPr>
            <p:ph idx="1"/>
          </p:nvPr>
        </p:nvSpPr>
        <p:spPr/>
        <p:txBody>
          <a:bodyPr/>
          <a:lstStyle/>
          <a:p>
            <a:r>
              <a:rPr lang="en-US" dirty="0" smtClean="0"/>
              <a:t>Look up codes at this website:</a:t>
            </a:r>
          </a:p>
          <a:p>
            <a:r>
              <a:rPr lang="en-US" dirty="0" smtClean="0"/>
              <a:t>http://www.cms.gov/medicare-coverage-database/staticpages/icd-9-code-lookup.aspx</a:t>
            </a:r>
          </a:p>
          <a:p>
            <a:r>
              <a:rPr lang="en-US" dirty="0" smtClean="0"/>
              <a:t>Type the disorder being served</a:t>
            </a:r>
          </a:p>
          <a:p>
            <a:r>
              <a:rPr lang="en-US" dirty="0" smtClean="0"/>
              <a:t>List pops up with relevant codes</a:t>
            </a:r>
          </a:p>
        </p:txBody>
      </p:sp>
    </p:spTree>
    <p:extLst>
      <p:ext uri="{BB962C8B-B14F-4D97-AF65-F5344CB8AC3E}">
        <p14:creationId xmlns:p14="http://schemas.microsoft.com/office/powerpoint/2010/main" val="322721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ICD-9 Codes for Speech</a:t>
            </a:r>
            <a:endParaRPr lang="en-US" dirty="0"/>
          </a:p>
        </p:txBody>
      </p:sp>
      <p:sp>
        <p:nvSpPr>
          <p:cNvPr id="3" name="Content Placeholder 2"/>
          <p:cNvSpPr>
            <a:spLocks noGrp="1"/>
          </p:cNvSpPr>
          <p:nvPr>
            <p:ph idx="1"/>
          </p:nvPr>
        </p:nvSpPr>
        <p:spPr/>
        <p:txBody>
          <a:bodyPr/>
          <a:lstStyle/>
          <a:p>
            <a:r>
              <a:rPr lang="en-US" dirty="0" smtClean="0"/>
              <a:t>315.39  Other Developmental Speech Disorder</a:t>
            </a:r>
          </a:p>
          <a:p>
            <a:r>
              <a:rPr lang="en-US" dirty="0" smtClean="0"/>
              <a:t>315.34  Speech and Language Developmental Delay due to Hearing Loss</a:t>
            </a:r>
          </a:p>
          <a:p>
            <a:endParaRPr lang="en-US" dirty="0"/>
          </a:p>
        </p:txBody>
      </p:sp>
    </p:spTree>
    <p:extLst>
      <p:ext uri="{BB962C8B-B14F-4D97-AF65-F5344CB8AC3E}">
        <p14:creationId xmlns:p14="http://schemas.microsoft.com/office/powerpoint/2010/main" val="915272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ICD-9 Codes for Language</a:t>
            </a:r>
            <a:endParaRPr lang="en-US" dirty="0"/>
          </a:p>
        </p:txBody>
      </p:sp>
      <p:sp>
        <p:nvSpPr>
          <p:cNvPr id="3" name="Content Placeholder 2"/>
          <p:cNvSpPr>
            <a:spLocks noGrp="1"/>
          </p:cNvSpPr>
          <p:nvPr>
            <p:ph idx="1"/>
          </p:nvPr>
        </p:nvSpPr>
        <p:spPr/>
        <p:txBody>
          <a:bodyPr/>
          <a:lstStyle/>
          <a:p>
            <a:r>
              <a:rPr lang="en-US" dirty="0" smtClean="0"/>
              <a:t>315.31  Expressive Language Disorder</a:t>
            </a:r>
          </a:p>
          <a:p>
            <a:r>
              <a:rPr lang="en-US" dirty="0" smtClean="0"/>
              <a:t>315.32  Mixed Expressive-Receptive Language Disorder</a:t>
            </a:r>
            <a:endParaRPr lang="en-US" dirty="0"/>
          </a:p>
        </p:txBody>
      </p:sp>
    </p:spTree>
    <p:extLst>
      <p:ext uri="{BB962C8B-B14F-4D97-AF65-F5344CB8AC3E}">
        <p14:creationId xmlns:p14="http://schemas.microsoft.com/office/powerpoint/2010/main" val="255583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ICD-9 Codes for Voice</a:t>
            </a:r>
            <a:endParaRPr lang="en-US" dirty="0"/>
          </a:p>
        </p:txBody>
      </p:sp>
      <p:sp>
        <p:nvSpPr>
          <p:cNvPr id="3" name="Content Placeholder 2"/>
          <p:cNvSpPr>
            <a:spLocks noGrp="1"/>
          </p:cNvSpPr>
          <p:nvPr>
            <p:ph idx="1"/>
          </p:nvPr>
        </p:nvSpPr>
        <p:spPr/>
        <p:txBody>
          <a:bodyPr/>
          <a:lstStyle/>
          <a:p>
            <a:r>
              <a:rPr lang="en-US" dirty="0" smtClean="0"/>
              <a:t>784.40  Voice and Resonance Disorder, Unspecified</a:t>
            </a:r>
          </a:p>
          <a:p>
            <a:r>
              <a:rPr lang="en-US" dirty="0" smtClean="0"/>
              <a:t>784.49  Other Voice and Resonance Disorders</a:t>
            </a:r>
            <a:endParaRPr lang="en-US" dirty="0"/>
          </a:p>
        </p:txBody>
      </p:sp>
    </p:spTree>
    <p:extLst>
      <p:ext uri="{BB962C8B-B14F-4D97-AF65-F5344CB8AC3E}">
        <p14:creationId xmlns:p14="http://schemas.microsoft.com/office/powerpoint/2010/main" val="102382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ICD-9 Code for Stuttering/Dysfluency</a:t>
            </a:r>
            <a:endParaRPr lang="en-US" dirty="0"/>
          </a:p>
        </p:txBody>
      </p:sp>
      <p:sp>
        <p:nvSpPr>
          <p:cNvPr id="3" name="Content Placeholder 2"/>
          <p:cNvSpPr>
            <a:spLocks noGrp="1"/>
          </p:cNvSpPr>
          <p:nvPr>
            <p:ph idx="1"/>
          </p:nvPr>
        </p:nvSpPr>
        <p:spPr/>
        <p:txBody>
          <a:bodyPr/>
          <a:lstStyle/>
          <a:p>
            <a:r>
              <a:rPr lang="en-US" dirty="0" smtClean="0"/>
              <a:t>315.35   Childhood Onset Fluency Disorder</a:t>
            </a:r>
            <a:endParaRPr lang="en-US" dirty="0"/>
          </a:p>
        </p:txBody>
      </p:sp>
    </p:spTree>
    <p:extLst>
      <p:ext uri="{BB962C8B-B14F-4D97-AF65-F5344CB8AC3E}">
        <p14:creationId xmlns:p14="http://schemas.microsoft.com/office/powerpoint/2010/main" val="251351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Medicaid Coding</a:t>
            </a:r>
            <a:endParaRPr lang="en-US" dirty="0"/>
          </a:p>
        </p:txBody>
      </p:sp>
      <p:sp>
        <p:nvSpPr>
          <p:cNvPr id="3" name="Content Placeholder 2"/>
          <p:cNvSpPr>
            <a:spLocks noGrp="1"/>
          </p:cNvSpPr>
          <p:nvPr>
            <p:ph idx="1"/>
          </p:nvPr>
        </p:nvSpPr>
        <p:spPr/>
        <p:txBody>
          <a:bodyPr/>
          <a:lstStyle/>
          <a:p>
            <a:r>
              <a:rPr lang="en-US" dirty="0" smtClean="0"/>
              <a:t>Students can only be billed for the amount of time listed in the IEP</a:t>
            </a:r>
          </a:p>
          <a:p>
            <a:r>
              <a:rPr lang="en-US" dirty="0" smtClean="0"/>
              <a:t>Billing is completed in 15 minute increments of time</a:t>
            </a:r>
          </a:p>
          <a:p>
            <a:r>
              <a:rPr lang="en-US" dirty="0" smtClean="0"/>
              <a:t>If a student is seen for less than 7.5 minutes in a 15 minute period, then the session is not billable</a:t>
            </a:r>
          </a:p>
          <a:p>
            <a:r>
              <a:rPr lang="en-US" dirty="0" smtClean="0"/>
              <a:t>Most students who are seen using “fast speech” or “five minute” kid approaches are not billable, unless the session is longer than 7.5 minutes</a:t>
            </a:r>
          </a:p>
          <a:p>
            <a:endParaRPr lang="en-US" dirty="0"/>
          </a:p>
        </p:txBody>
      </p:sp>
    </p:spTree>
    <p:extLst>
      <p:ext uri="{BB962C8B-B14F-4D97-AF65-F5344CB8AC3E}">
        <p14:creationId xmlns:p14="http://schemas.microsoft.com/office/powerpoint/2010/main" val="1128389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Medicaid Coding</a:t>
            </a:r>
            <a:endParaRPr lang="en-US" dirty="0"/>
          </a:p>
        </p:txBody>
      </p:sp>
      <p:sp>
        <p:nvSpPr>
          <p:cNvPr id="3" name="Content Placeholder 2"/>
          <p:cNvSpPr>
            <a:spLocks noGrp="1"/>
          </p:cNvSpPr>
          <p:nvPr>
            <p:ph idx="1"/>
          </p:nvPr>
        </p:nvSpPr>
        <p:spPr/>
        <p:txBody>
          <a:bodyPr/>
          <a:lstStyle/>
          <a:p>
            <a:r>
              <a:rPr lang="en-US" dirty="0"/>
              <a:t>E</a:t>
            </a:r>
            <a:r>
              <a:rPr lang="en-US" dirty="0" smtClean="0"/>
              <a:t>ach district has its own billing system, whether on-line or paper-based</a:t>
            </a:r>
          </a:p>
          <a:p>
            <a:r>
              <a:rPr lang="en-US" dirty="0" smtClean="0"/>
              <a:t>Refer to the sample at the end of this handout for handwritten sample of speech-language coding</a:t>
            </a:r>
          </a:p>
          <a:p>
            <a:r>
              <a:rPr lang="en-US" dirty="0" smtClean="0"/>
              <a:t>The following information should be collected for each session:</a:t>
            </a:r>
          </a:p>
        </p:txBody>
      </p:sp>
    </p:spTree>
    <p:extLst>
      <p:ext uri="{BB962C8B-B14F-4D97-AF65-F5344CB8AC3E}">
        <p14:creationId xmlns:p14="http://schemas.microsoft.com/office/powerpoint/2010/main" val="89019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to Collect</a:t>
            </a:r>
            <a:endParaRPr lang="en-US" dirty="0"/>
          </a:p>
        </p:txBody>
      </p:sp>
      <p:sp>
        <p:nvSpPr>
          <p:cNvPr id="3" name="Content Placeholder 2"/>
          <p:cNvSpPr>
            <a:spLocks noGrp="1"/>
          </p:cNvSpPr>
          <p:nvPr>
            <p:ph idx="1"/>
          </p:nvPr>
        </p:nvSpPr>
        <p:spPr/>
        <p:txBody>
          <a:bodyPr/>
          <a:lstStyle/>
          <a:p>
            <a:r>
              <a:rPr lang="en-US" dirty="0" smtClean="0"/>
              <a:t>Student’s Medicaid ID number</a:t>
            </a:r>
          </a:p>
          <a:p>
            <a:r>
              <a:rPr lang="en-US" dirty="0" smtClean="0"/>
              <a:t>Modifier (clinician’s provider number) </a:t>
            </a:r>
          </a:p>
          <a:p>
            <a:r>
              <a:rPr lang="en-US" dirty="0" smtClean="0"/>
              <a:t>Procedural Code (ICD-9)</a:t>
            </a:r>
          </a:p>
          <a:p>
            <a:r>
              <a:rPr lang="en-US" dirty="0" smtClean="0"/>
              <a:t>Date &amp; Times seen (start &amp; end of session)</a:t>
            </a:r>
          </a:p>
          <a:p>
            <a:r>
              <a:rPr lang="en-US" dirty="0" smtClean="0"/>
              <a:t>Number of Units (15 minutes is a unit, 7.5 minutes or longer counts as a unit)</a:t>
            </a:r>
          </a:p>
          <a:p>
            <a:r>
              <a:rPr lang="en-US" dirty="0" smtClean="0"/>
              <a:t>Number of students in the group (6 or less for billing)</a:t>
            </a:r>
          </a:p>
          <a:p>
            <a:r>
              <a:rPr lang="en-US" dirty="0" smtClean="0"/>
              <a:t>If the session was group, individual or evaluation</a:t>
            </a:r>
          </a:p>
          <a:p>
            <a:endParaRPr lang="en-US" dirty="0"/>
          </a:p>
        </p:txBody>
      </p:sp>
    </p:spTree>
    <p:extLst>
      <p:ext uri="{BB962C8B-B14F-4D97-AF65-F5344CB8AC3E}">
        <p14:creationId xmlns:p14="http://schemas.microsoft.com/office/powerpoint/2010/main" val="340996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a:t>
            </a:r>
            <a:endParaRPr lang="en-US" dirty="0"/>
          </a:p>
        </p:txBody>
      </p:sp>
      <p:sp>
        <p:nvSpPr>
          <p:cNvPr id="3" name="Content Placeholder 2"/>
          <p:cNvSpPr>
            <a:spLocks noGrp="1"/>
          </p:cNvSpPr>
          <p:nvPr>
            <p:ph idx="1"/>
          </p:nvPr>
        </p:nvSpPr>
        <p:spPr/>
        <p:txBody>
          <a:bodyPr/>
          <a:lstStyle/>
          <a:p>
            <a:r>
              <a:rPr lang="en-US" dirty="0" smtClean="0"/>
              <a:t>Description of the treatment session (activity)</a:t>
            </a:r>
          </a:p>
          <a:p>
            <a:r>
              <a:rPr lang="en-US" dirty="0" smtClean="0"/>
              <a:t>The objectives targeted during the session </a:t>
            </a:r>
          </a:p>
          <a:p>
            <a:r>
              <a:rPr lang="en-US" dirty="0" smtClean="0"/>
              <a:t>The student’s response to the treatment (data/anecdotal)</a:t>
            </a:r>
          </a:p>
          <a:p>
            <a:r>
              <a:rPr lang="en-US" dirty="0" smtClean="0"/>
              <a:t>The clinician’s initials to verify the session (if billing on paper)</a:t>
            </a:r>
            <a:endParaRPr lang="en-US" dirty="0"/>
          </a:p>
        </p:txBody>
      </p:sp>
    </p:spTree>
    <p:extLst>
      <p:ext uri="{BB962C8B-B14F-4D97-AF65-F5344CB8AC3E}">
        <p14:creationId xmlns:p14="http://schemas.microsoft.com/office/powerpoint/2010/main" val="363370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Billing Suggestions for the SLPs</a:t>
            </a:r>
            <a:endParaRPr lang="en-US" dirty="0"/>
          </a:p>
        </p:txBody>
      </p:sp>
      <p:sp>
        <p:nvSpPr>
          <p:cNvPr id="3" name="Content Placeholder 2"/>
          <p:cNvSpPr>
            <a:spLocks noGrp="1"/>
          </p:cNvSpPr>
          <p:nvPr>
            <p:ph idx="1"/>
          </p:nvPr>
        </p:nvSpPr>
        <p:spPr/>
        <p:txBody>
          <a:bodyPr/>
          <a:lstStyle/>
          <a:p>
            <a:r>
              <a:rPr lang="en-US" dirty="0" smtClean="0"/>
              <a:t>Due to large caseloads, it is best to bill only those students who are eligible for Medicaid using the Medicaid documentation</a:t>
            </a:r>
          </a:p>
          <a:p>
            <a:r>
              <a:rPr lang="en-US" dirty="0" smtClean="0"/>
              <a:t>If doing on-line billing, ensure the clinician has access to up-to-date computer equipment needed for billing</a:t>
            </a:r>
          </a:p>
          <a:p>
            <a:r>
              <a:rPr lang="en-US" dirty="0" smtClean="0"/>
              <a:t>If you are requiring clinicians to bill, reimburse for using credentials</a:t>
            </a:r>
          </a:p>
          <a:p>
            <a:r>
              <a:rPr lang="en-US" dirty="0" smtClean="0"/>
              <a:t>Ensure the SLP makes time in their schedule for billing</a:t>
            </a:r>
            <a:endParaRPr lang="en-US" dirty="0"/>
          </a:p>
        </p:txBody>
      </p:sp>
    </p:spTree>
    <p:extLst>
      <p:ext uri="{BB962C8B-B14F-4D97-AF65-F5344CB8AC3E}">
        <p14:creationId xmlns:p14="http://schemas.microsoft.com/office/powerpoint/2010/main" val="4050587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p:txBody>
          <a:bodyPr/>
          <a:lstStyle/>
          <a:p>
            <a:r>
              <a:rPr lang="en-US" dirty="0" smtClean="0"/>
              <a:t>Document need for services clearly in the evaluation, IEP &amp; eligibility statements</a:t>
            </a:r>
          </a:p>
          <a:p>
            <a:r>
              <a:rPr lang="en-US" dirty="0" smtClean="0"/>
              <a:t>Ensure both a diagnostic statement with underlying etiology &amp; the impact on educational performance are present in each evaluation</a:t>
            </a:r>
          </a:p>
          <a:p>
            <a:r>
              <a:rPr lang="en-US" dirty="0" smtClean="0"/>
              <a:t>Determine that clinicians are not billing for anything above and beyond IEP minutes</a:t>
            </a:r>
          </a:p>
          <a:p>
            <a:r>
              <a:rPr lang="en-US" dirty="0" smtClean="0"/>
              <a:t>Ensure SLPs are certified by ASHA before billing for Medicaid</a:t>
            </a:r>
          </a:p>
          <a:p>
            <a:endParaRPr lang="en-US" dirty="0" smtClean="0"/>
          </a:p>
        </p:txBody>
      </p:sp>
    </p:spTree>
    <p:extLst>
      <p:ext uri="{BB962C8B-B14F-4D97-AF65-F5344CB8AC3E}">
        <p14:creationId xmlns:p14="http://schemas.microsoft.com/office/powerpoint/2010/main" val="13873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 &amp; A</a:t>
            </a:r>
            <a:endParaRPr lang="en-US" dirty="0"/>
          </a:p>
        </p:txBody>
      </p:sp>
      <p:sp>
        <p:nvSpPr>
          <p:cNvPr id="3" name="Content Placeholder 2"/>
          <p:cNvSpPr>
            <a:spLocks noGrp="1"/>
          </p:cNvSpPr>
          <p:nvPr>
            <p:ph idx="1"/>
          </p:nvPr>
        </p:nvSpPr>
        <p:spPr/>
        <p:txBody>
          <a:bodyPr/>
          <a:lstStyle/>
          <a:p>
            <a:r>
              <a:rPr lang="en-US" dirty="0" smtClean="0"/>
              <a:t>Resources:  </a:t>
            </a:r>
          </a:p>
          <a:p>
            <a:r>
              <a:rPr lang="en-US" dirty="0" smtClean="0"/>
              <a:t>School Based Health Services Manual</a:t>
            </a:r>
          </a:p>
          <a:p>
            <a:r>
              <a:rPr lang="en-US" smtClean="0"/>
              <a:t>Website:  http</a:t>
            </a:r>
            <a:r>
              <a:rPr lang="en-US" dirty="0"/>
              <a:t>://education.ky.gov/specialed/Pages/School-Based-Medicaid-Services.aspx</a:t>
            </a:r>
          </a:p>
        </p:txBody>
      </p:sp>
    </p:spTree>
    <p:extLst>
      <p:ext uri="{BB962C8B-B14F-4D97-AF65-F5344CB8AC3E}">
        <p14:creationId xmlns:p14="http://schemas.microsoft.com/office/powerpoint/2010/main" val="402696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imosa design template">
  <a:themeElements>
    <a:clrScheme name="Default Design 2">
      <a:dk1>
        <a:srgbClr val="000000"/>
      </a:dk1>
      <a:lt1>
        <a:srgbClr val="E8C567"/>
      </a:lt1>
      <a:dk2>
        <a:srgbClr val="2B5502"/>
      </a:dk2>
      <a:lt2>
        <a:srgbClr val="777777"/>
      </a:lt2>
      <a:accent1>
        <a:srgbClr val="909082"/>
      </a:accent1>
      <a:accent2>
        <a:srgbClr val="809EA8"/>
      </a:accent2>
      <a:accent3>
        <a:srgbClr val="F2DFB8"/>
      </a:accent3>
      <a:accent4>
        <a:srgbClr val="000000"/>
      </a:accent4>
      <a:accent5>
        <a:srgbClr val="C6C6C1"/>
      </a:accent5>
      <a:accent6>
        <a:srgbClr val="738F98"/>
      </a:accent6>
      <a:hlink>
        <a:srgbClr val="FFCC66"/>
      </a:hlink>
      <a:folHlink>
        <a:srgbClr val="E9DCB9"/>
      </a:folHlink>
    </a:clrScheme>
    <a:fontScheme name="Default Design">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E8C567"/>
        </a:lt1>
        <a:dk2>
          <a:srgbClr val="2B5502"/>
        </a:dk2>
        <a:lt2>
          <a:srgbClr val="969696"/>
        </a:lt2>
        <a:accent1>
          <a:srgbClr val="FBDF53"/>
        </a:accent1>
        <a:accent2>
          <a:srgbClr val="FF9966"/>
        </a:accent2>
        <a:accent3>
          <a:srgbClr val="F2DFB8"/>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E8C567"/>
        </a:lt1>
        <a:dk2>
          <a:srgbClr val="2B5502"/>
        </a:dk2>
        <a:lt2>
          <a:srgbClr val="777777"/>
        </a:lt2>
        <a:accent1>
          <a:srgbClr val="909082"/>
        </a:accent1>
        <a:accent2>
          <a:srgbClr val="809EA8"/>
        </a:accent2>
        <a:accent3>
          <a:srgbClr val="F2DFB8"/>
        </a:accent3>
        <a:accent4>
          <a:srgbClr val="000000"/>
        </a:accent4>
        <a:accent5>
          <a:srgbClr val="C6C6C1"/>
        </a:accent5>
        <a:accent6>
          <a:srgbClr val="738F98"/>
        </a:accent6>
        <a:hlink>
          <a:srgbClr val="FFCC66"/>
        </a:hlink>
        <a:folHlink>
          <a:srgbClr val="E9DCB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CBA08A6E5233324EAE7983A7DD019478" ma:contentTypeVersion="15" ma:contentTypeDescription="" ma:contentTypeScope="" ma:versionID="47f5091380561582a6a8c39894381bb9">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d3011a38bc72509afcc80e09bfaefef4" ns1:_="" ns2:_="">
    <xsd:import namespace="http://schemas.microsoft.com/sharepoint/v3"/>
    <xsd:import namespace="3a62de7d-ba57-4f43-9dae-9623ba637be0"/>
    <xsd:element name="properties">
      <xsd:complexType>
        <xsd:sequence>
          <xsd:element name="documentManagement">
            <xsd:complexType>
              <xsd:all>
                <xsd:element ref="ns1:RoutingRuleDescription" minOccurs="0"/>
                <xsd:element ref="ns2:Audience1" minOccurs="0"/>
                <xsd:element ref="ns2:Publication_x0020_Date"/>
                <xsd:element ref="ns1:PublishingStartDate" minOccurs="0"/>
                <xsd:element ref="ns1:PublishingExpirationDate"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2" nillable="true" ma:displayName="Description" ma:internalName="RoutingRuleDescription" ma:readOnly="false">
      <xsd:simpleType>
        <xsd:restriction base="dms:Text">
          <xsd:maxLength value="255"/>
        </xsd:restriction>
      </xsd:simpleType>
    </xsd:element>
    <xsd:element name="PublishingStartDate" ma:index="5" nillable="true" ma:displayName="Scheduling Start Date" ma:description="" ma:hidden="true" ma:internalName="PublishingStartDate">
      <xsd:simpleType>
        <xsd:restriction base="dms:Unknown"/>
      </xsd:simpleType>
    </xsd:element>
    <xsd:element name="PublishingExpirationDate" ma:index="6"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udience1" ma:index="3"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4" ma:displayName="Publication Date" ma:default="[today]" ma:format="DateOnly" ma:internalName="Publication_x0020_Date" ma:readOnly="false">
      <xsd:simpleType>
        <xsd:restriction base="dms:DateTime"/>
      </xsd:simpleType>
    </xsd:element>
    <xsd:element name="_dlc_DocId" ma:index="13" nillable="true" ma:displayName="Document ID Value" ma:description="The value of the document ID assigned to this item." ma:internalName="_dlc_DocId" ma:readOnly="true">
      <xsd:simpleType>
        <xsd:restriction base="dms:Text"/>
      </xsd:simpleType>
    </xsd:element>
    <xsd:element name="_dlc_DocIdUrl" ma:index="1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2013-09-06T04:00:00+00:00</Publication_x0020_Date>
    <Audience1 xmlns="3a62de7d-ba57-4f43-9dae-9623ba637be0">
      <Value>1</Value>
      <Value>2</Value>
      <Value>4</Value>
      <Value>7</Value>
      <Value>8</Value>
    </Audience1>
    <_dlc_DocId xmlns="3a62de7d-ba57-4f43-9dae-9623ba637be0">KYED-257-23</_dlc_DocId>
    <_dlc_DocIdUrl xmlns="3a62de7d-ba57-4f43-9dae-9623ba637be0">
      <Url>https://education-edit.ky.gov/specialed/_layouts/DocIdRedir.aspx?ID=KYED-257-23</Url>
      <Description>KYED-257-23</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5A588F-103E-4CF0-922C-085CDB6200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a62de7d-ba57-4f43-9dae-9623ba637b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15A8048-9084-4A9C-B249-DC7AA57114E3}">
  <ds:schemaRefs>
    <ds:schemaRef ds:uri="http://schemas.microsoft.com/sharepoint/events"/>
  </ds:schemaRefs>
</ds:datastoreItem>
</file>

<file path=customXml/itemProps3.xml><?xml version="1.0" encoding="utf-8"?>
<ds:datastoreItem xmlns:ds="http://schemas.openxmlformats.org/officeDocument/2006/customXml" ds:itemID="{0DFA58E7-91CA-4F22-AFE7-EA6ED6DB88DB}">
  <ds:schemaRefs>
    <ds:schemaRef ds:uri="http://www.w3.org/XML/1998/namespace"/>
    <ds:schemaRef ds:uri="http://schemas.openxmlformats.org/package/2006/metadata/core-properties"/>
    <ds:schemaRef ds:uri="http://purl.org/dc/elements/1.1/"/>
    <ds:schemaRef ds:uri="http://purl.org/dc/terms/"/>
    <ds:schemaRef ds:uri="3a62de7d-ba57-4f43-9dae-9623ba637be0"/>
    <ds:schemaRef ds:uri="http://schemas.microsoft.com/office/2006/documentManagement/types"/>
    <ds:schemaRef ds:uri="http://schemas.microsoft.com/office/infopath/2007/PartnerControls"/>
    <ds:schemaRef ds:uri="http://schemas.microsoft.com/sharepoint/v3"/>
    <ds:schemaRef ds:uri="http://schemas.microsoft.com/office/2006/metadata/properties"/>
    <ds:schemaRef ds:uri="http://purl.org/dc/dcmitype/"/>
  </ds:schemaRefs>
</ds:datastoreItem>
</file>

<file path=customXml/itemProps4.xml><?xml version="1.0" encoding="utf-8"?>
<ds:datastoreItem xmlns:ds="http://schemas.openxmlformats.org/officeDocument/2006/customXml" ds:itemID="{B8AF9ED0-EBA8-4E1D-8DD3-73D0F646CA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Mimosa design template</Template>
  <TotalTime>305</TotalTime>
  <Words>1873</Words>
  <Application>Microsoft Office PowerPoint</Application>
  <PresentationFormat>Custom</PresentationFormat>
  <Paragraphs>180</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Mimosa design template</vt:lpstr>
      <vt:lpstr>School-Based Health Services:   Speech and Language Therapy</vt:lpstr>
      <vt:lpstr>PowerPoint Presentation</vt:lpstr>
      <vt:lpstr>Session Objectives:</vt:lpstr>
      <vt:lpstr>Areas of Communication  Served in Public Schools</vt:lpstr>
      <vt:lpstr>Articulation Disorders</vt:lpstr>
      <vt:lpstr>Treatment of Speech Sound Disorders</vt:lpstr>
      <vt:lpstr>Oral Language</vt:lpstr>
      <vt:lpstr>Language Disorders</vt:lpstr>
      <vt:lpstr>Areas of Treatment</vt:lpstr>
      <vt:lpstr>Voice Disorders</vt:lpstr>
      <vt:lpstr>Voice Areas of Concern</vt:lpstr>
      <vt:lpstr>Voice Treatment</vt:lpstr>
      <vt:lpstr>Fluency</vt:lpstr>
      <vt:lpstr>Correction of Fluency Disorders</vt:lpstr>
      <vt:lpstr>Treatment of Fluency</vt:lpstr>
      <vt:lpstr>Who Can Bill for Medicaid Services</vt:lpstr>
      <vt:lpstr>Which Speech Services Can Be Billed?</vt:lpstr>
      <vt:lpstr>Which Services Are Not Billable?</vt:lpstr>
      <vt:lpstr> Documentation of Need for Services</vt:lpstr>
      <vt:lpstr>Documenting Need for  Speech-Language Services</vt:lpstr>
      <vt:lpstr>Communication Written Report</vt:lpstr>
      <vt:lpstr>Sample Diagnostic Statements-Speech</vt:lpstr>
      <vt:lpstr>Sample Diagnostic Statements-Language</vt:lpstr>
      <vt:lpstr>Sample Diagnostic Statements-Voice/Fluency</vt:lpstr>
      <vt:lpstr>Communication Written Report</vt:lpstr>
      <vt:lpstr>Evaluation Documentation Sample</vt:lpstr>
      <vt:lpstr>Evaluation Impact Statement</vt:lpstr>
      <vt:lpstr>Eligibility Documentation</vt:lpstr>
      <vt:lpstr>IEP Documentation of Diagnosis/Impact</vt:lpstr>
      <vt:lpstr>Present Levels of Performance Statement</vt:lpstr>
      <vt:lpstr>Present Levels Impact Statement</vt:lpstr>
      <vt:lpstr>ICD-9 Procedural Codes Used for Speech/Language Disorders</vt:lpstr>
      <vt:lpstr>ICD-9 Codes for Speech</vt:lpstr>
      <vt:lpstr>ICD-9 Codes for Language</vt:lpstr>
      <vt:lpstr>ICD-9 Codes for Voice</vt:lpstr>
      <vt:lpstr>ICD-9 Code for Stuttering/Dysfluency</vt:lpstr>
      <vt:lpstr>Medicaid Coding</vt:lpstr>
      <vt:lpstr>Medicaid Coding</vt:lpstr>
      <vt:lpstr>Information to Collect</vt:lpstr>
      <vt:lpstr>More Information</vt:lpstr>
      <vt:lpstr>Billing Suggestions for the SLPs</vt:lpstr>
      <vt:lpstr>Review</vt:lpstr>
      <vt:lpstr>Q &amp; 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 Addington</dc:creator>
  <cp:lastModifiedBy>Johnson, Kim - OPS Special Education Coordinator</cp:lastModifiedBy>
  <cp:revision>41</cp:revision>
  <dcterms:created xsi:type="dcterms:W3CDTF">2013-08-05T19:57:22Z</dcterms:created>
  <dcterms:modified xsi:type="dcterms:W3CDTF">2013-09-06T19:48:24Z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0x0101001BEB557DBE01834EAB47A683706DCD5B00CBA08A6E5233324EAE7983A7DD019478</vt:lpwstr>
  </property>
  <property fmtid="{D5CDD505-2E9C-101B-9397-08002B2CF9AE}" pid="3" name="_dlc_DocIdItemGuid">
    <vt:lpwstr>910699b0-29c5-4f84-8ccf-ab8c0aec5ecd</vt:lpwstr>
  </property>
</Properties>
</file>