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67" r:id="rId2"/>
    <p:sldId id="256" r:id="rId3"/>
    <p:sldId id="261" r:id="rId4"/>
    <p:sldId id="257" r:id="rId5"/>
    <p:sldId id="262" r:id="rId6"/>
    <p:sldId id="259" r:id="rId7"/>
    <p:sldId id="263" r:id="rId8"/>
    <p:sldId id="260" r:id="rId9"/>
    <p:sldId id="264" r:id="rId10"/>
    <p:sldId id="258" r:id="rId11"/>
    <p:sldId id="265"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a:prstGeom prst="rect">
            <a:avLst/>
          </a:prstGeom>
        </p:spPr>
        <p:txBody>
          <a:bodyPr>
            <a:noAutofit/>
          </a:bodyPr>
          <a:lstStyle>
            <a:lvl1pPr algn="ctr">
              <a:defRPr sz="2000">
                <a:solidFill>
                  <a:srgbClr val="FFFFFF"/>
                </a:solidFill>
              </a:defRPr>
            </a:lvl1pPr>
          </a:lstStyle>
          <a:p>
            <a:fld id="{2FE7D661-1836-44F7-8FAF-35E8F866ECD3}" type="datetime1">
              <a:rPr lang="en-US" smtClean="0"/>
              <a:pPr/>
              <a:t>1/2/2015</a:t>
            </a:fld>
            <a:endParaRPr lang="en-US"/>
          </a:p>
        </p:txBody>
      </p:sp>
      <p:sp>
        <p:nvSpPr>
          <p:cNvPr id="17" name="Footer Placeholder 16"/>
          <p:cNvSpPr>
            <a:spLocks noGrp="1"/>
          </p:cNvSpPr>
          <p:nvPr>
            <p:ph type="ftr" sz="quarter" idx="11"/>
          </p:nvPr>
        </p:nvSpPr>
        <p:spPr>
          <a:xfrm>
            <a:off x="2085393" y="236538"/>
            <a:ext cx="5867400" cy="365125"/>
          </a:xfrm>
          <a:prstGeom prst="rect">
            <a:avLst/>
          </a:prstGeo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CE8079A4-7AA8-4A4F-87E2-7781EC5097D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E8079A4-7AA8-4A4F-87E2-7781EC5097DD}" type="slidenum">
              <a:rPr lang="en-US" smtClean="0"/>
              <a:pPr/>
              <a:t>‹#›</a:t>
            </a:fld>
            <a:endParaRPr lang="en-US"/>
          </a:p>
        </p:txBody>
      </p:sp>
      <p:sp>
        <p:nvSpPr>
          <p:cNvPr id="8" name="Content Placeholder 7"/>
          <p:cNvSpPr>
            <a:spLocks noGrp="1"/>
          </p:cNvSpPr>
          <p:nvPr>
            <p:ph sz="quarter" idx="1"/>
          </p:nvPr>
        </p:nvSpPr>
        <p:spPr>
          <a:xfrm>
            <a:off x="612648" y="1600200"/>
            <a:ext cx="8153400" cy="5029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E8079A4-7AA8-4A4F-87E2-7781EC5097D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Slide Number Placeholder 9"/>
          <p:cNvSpPr>
            <a:spLocks noGrp="1"/>
          </p:cNvSpPr>
          <p:nvPr>
            <p:ph type="sldNum" sz="quarter" idx="16"/>
          </p:nvPr>
        </p:nvSpPr>
        <p:spPr/>
        <p:txBody>
          <a:bodyPr rtlCol="0"/>
          <a:lstStyle/>
          <a:p>
            <a:fld id="{CE8079A4-7AA8-4A4F-87E2-7781EC5097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a:xfrm>
            <a:off x="6096000" y="6248400"/>
            <a:ext cx="2667000" cy="365125"/>
          </a:xfrm>
          <a:prstGeom prst="rect">
            <a:avLst/>
          </a:prstGeom>
        </p:spPr>
        <p:txBody>
          <a:bodyPr rtlCol="0"/>
          <a:lstStyle/>
          <a:p>
            <a:fld id="{63A17B41-4A0C-4639-A132-E5C8F99A4BE8}" type="datetime1">
              <a:rPr lang="en-US" smtClean="0"/>
              <a:pPr/>
              <a:t>1/2/2015</a:t>
            </a:fld>
            <a:endParaRPr lang="en-US"/>
          </a:p>
        </p:txBody>
      </p:sp>
      <p:sp>
        <p:nvSpPr>
          <p:cNvPr id="12" name="Slide Number Placeholder 11"/>
          <p:cNvSpPr>
            <a:spLocks noGrp="1"/>
          </p:cNvSpPr>
          <p:nvPr>
            <p:ph type="sldNum" sz="quarter" idx="16"/>
          </p:nvPr>
        </p:nvSpPr>
        <p:spPr/>
        <p:txBody>
          <a:bodyPr rtlCol="0"/>
          <a:lstStyle/>
          <a:p>
            <a:fld id="{CE8079A4-7AA8-4A4F-87E2-7781EC5097DD}" type="slidenum">
              <a:rPr lang="en-US" smtClean="0"/>
              <a:pPr/>
              <a:t>‹#›</a:t>
            </a:fld>
            <a:endParaRPr lang="en-US"/>
          </a:p>
        </p:txBody>
      </p:sp>
      <p:sp>
        <p:nvSpPr>
          <p:cNvPr id="14" name="Footer Placeholder 13"/>
          <p:cNvSpPr>
            <a:spLocks noGrp="1"/>
          </p:cNvSpPr>
          <p:nvPr>
            <p:ph type="ftr" sz="quarter" idx="17"/>
          </p:nvPr>
        </p:nvSpPr>
        <p:spPr>
          <a:xfrm>
            <a:off x="609600" y="6248206"/>
            <a:ext cx="5421083" cy="365125"/>
          </a:xfrm>
          <a:prstGeom prst="rect">
            <a:avLst/>
          </a:prstGeom>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CE8079A4-7AA8-4A4F-87E2-7781EC5097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3B988B47-74BA-4873-ADAE-EB0120124E83}" type="datetime1">
              <a:rPr lang="en-US" smtClean="0"/>
              <a:pPr/>
              <a:t>1/2/2015</a:t>
            </a:fld>
            <a:endParaRPr lang="en-US"/>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CE8079A4-7AA8-4A4F-87E2-7781EC5097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6096000" y="6248400"/>
            <a:ext cx="2667000" cy="365125"/>
          </a:xfrm>
          <a:prstGeom prst="rect">
            <a:avLst/>
          </a:prstGeom>
        </p:spPr>
        <p:txBody>
          <a:bodyPr/>
          <a:lstStyle/>
          <a:p>
            <a:fld id="{93CF52C1-9A39-494C-9977-BBEFAB872C1F}" type="datetime1">
              <a:rPr lang="en-US" smtClean="0"/>
              <a:pPr/>
              <a:t>1/2/2015</a:t>
            </a:fld>
            <a:endParaRPr lang="en-US"/>
          </a:p>
        </p:txBody>
      </p:sp>
      <p:sp>
        <p:nvSpPr>
          <p:cNvPr id="6" name="Footer Placeholder 5"/>
          <p:cNvSpPr>
            <a:spLocks noGrp="1"/>
          </p:cNvSpPr>
          <p:nvPr>
            <p:ph type="ftr" sz="quarter" idx="11"/>
          </p:nvPr>
        </p:nvSpPr>
        <p:spPr>
          <a:xfrm>
            <a:off x="609600" y="6248206"/>
            <a:ext cx="5421083"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CE8079A4-7AA8-4A4F-87E2-7781EC5097DD}"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a:prstGeom prst="rect">
            <a:avLst/>
          </a:prstGeom>
        </p:spPr>
        <p:txBody>
          <a:bodyPr rtlCol="0"/>
          <a:lstStyle/>
          <a:p>
            <a:fld id="{CD1EACE2-EA00-4376-9A66-47ABB8B02CF5}" type="datetime1">
              <a:rPr lang="en-US" smtClean="0"/>
              <a:pPr/>
              <a:t>1/2/2015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CE8079A4-7AA8-4A4F-87E2-7781EC5097DD}"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a:prstGeom prst="rect">
            <a:avLst/>
          </a:prstGeo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096000" y="6248400"/>
            <a:ext cx="2667000" cy="365125"/>
          </a:xfrm>
          <a:prstGeom prst="rect">
            <a:avLst/>
          </a:prstGeom>
        </p:spPr>
        <p:txBody>
          <a:bodyPr/>
          <a:lstStyle/>
          <a:p>
            <a:fld id="{B1FF71CE-B899-4B2B-848D-9F12F0C901B6}" type="datetimeFigureOut">
              <a:rPr lang="en-US" smtClean="0"/>
              <a:t>1/2/2015</a:t>
            </a:fld>
            <a:endParaRPr lang="en-US"/>
          </a:p>
        </p:txBody>
      </p:sp>
      <p:sp>
        <p:nvSpPr>
          <p:cNvPr id="5" name="Footer Placeholder 4"/>
          <p:cNvSpPr>
            <a:spLocks noGrp="1"/>
          </p:cNvSpPr>
          <p:nvPr>
            <p:ph type="ftr" sz="quarter" idx="11"/>
          </p:nvPr>
        </p:nvSpPr>
        <p:spPr>
          <a:xfrm>
            <a:off x="609600" y="6248206"/>
            <a:ext cx="5421083"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397606D-E5C4-4C2F-8241-EC2663EF1CD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a:prstGeom prst="rect">
            <a:avLst/>
          </a:prstGeom>
        </p:spPr>
        <p:txBody>
          <a:bodyPr/>
          <a:lstStyle/>
          <a:p>
            <a:fld id="{102CF1CA-F464-4B29-B867-EAF8A9B936E3}" type="datetime1">
              <a:rPr lang="en-US" smtClean="0"/>
              <a:pPr/>
              <a:t>1/2/2015</a:t>
            </a:fld>
            <a:endParaRPr lang="en-US" dirty="0"/>
          </a:p>
        </p:txBody>
      </p:sp>
      <p:sp>
        <p:nvSpPr>
          <p:cNvPr id="5" name="Footer Placeholder 4"/>
          <p:cNvSpPr>
            <a:spLocks noGrp="1"/>
          </p:cNvSpPr>
          <p:nvPr>
            <p:ph type="ftr" sz="quarter" idx="11"/>
          </p:nvPr>
        </p:nvSpPr>
        <p:spPr>
          <a:xfrm>
            <a:off x="457201" y="6248207"/>
            <a:ext cx="5573483" cy="365125"/>
          </a:xfrm>
          <a:prstGeom prst="rect">
            <a:avLst/>
          </a:prstGeo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CE8079A4-7AA8-4A4F-87E2-7781EC5097D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E8079A4-7AA8-4A4F-87E2-7781EC5097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4038600"/>
            <a:ext cx="8686800" cy="1828800"/>
          </a:xfrm>
        </p:spPr>
        <p:txBody>
          <a:bodyPr>
            <a:noAutofit/>
          </a:bodyPr>
          <a:lstStyle/>
          <a:p>
            <a:r>
              <a:rPr lang="en-US" sz="5000" b="1" dirty="0" smtClean="0"/>
              <a:t>Senior course offerings</a:t>
            </a:r>
            <a:endParaRPr lang="en-US" sz="5000" b="1" dirty="0"/>
          </a:p>
        </p:txBody>
      </p:sp>
      <p:sp>
        <p:nvSpPr>
          <p:cNvPr id="3" name="Subtitle 2"/>
          <p:cNvSpPr>
            <a:spLocks noGrp="1"/>
          </p:cNvSpPr>
          <p:nvPr>
            <p:ph type="subTitle" idx="1"/>
          </p:nvPr>
        </p:nvSpPr>
        <p:spPr/>
        <p:txBody>
          <a:bodyPr/>
          <a:lstStyle/>
          <a:p>
            <a:r>
              <a:rPr lang="en-US" dirty="0" smtClean="0"/>
              <a:t>2014-2015</a:t>
            </a:r>
            <a:endParaRPr lang="en-US" dirty="0"/>
          </a:p>
        </p:txBody>
      </p:sp>
    </p:spTree>
    <p:extLst>
      <p:ext uri="{BB962C8B-B14F-4D97-AF65-F5344CB8AC3E}">
        <p14:creationId xmlns:p14="http://schemas.microsoft.com/office/powerpoint/2010/main" val="1076393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6200" y="228600"/>
            <a:ext cx="8689848" cy="990600"/>
          </a:xfrm>
        </p:spPr>
        <p:txBody>
          <a:bodyPr>
            <a:normAutofit fontScale="90000"/>
          </a:bodyPr>
          <a:lstStyle/>
          <a:p>
            <a:r>
              <a:rPr lang="en-US" sz="4000" b="1" dirty="0" smtClean="0"/>
              <a:t/>
            </a:r>
            <a:br>
              <a:rPr lang="en-US" sz="4000" b="1" dirty="0" smtClean="0"/>
            </a:br>
            <a:r>
              <a:rPr lang="en-US" sz="4000" b="1" dirty="0" smtClean="0"/>
              <a:t>CONTEMPORARY LIT &amp; COMP</a:t>
            </a:r>
            <a:r>
              <a:rPr lang="en-US" dirty="0"/>
              <a:t/>
            </a:r>
            <a:br>
              <a:rPr lang="en-US" dirty="0"/>
            </a:br>
            <a:endParaRPr lang="en-US" dirty="0"/>
          </a:p>
        </p:txBody>
      </p:sp>
      <p:sp>
        <p:nvSpPr>
          <p:cNvPr id="4" name="Date Placeholder 3"/>
          <p:cNvSpPr>
            <a:spLocks noGrp="1"/>
          </p:cNvSpPr>
          <p:nvPr>
            <p:ph type="dt" sz="half" idx="4294967295"/>
          </p:nvPr>
        </p:nvSpPr>
        <p:spPr>
          <a:xfrm>
            <a:off x="6096000" y="6248400"/>
            <a:ext cx="2667000" cy="365125"/>
          </a:xfrm>
          <a:prstGeom prst="rect">
            <a:avLst/>
          </a:prstGeom>
        </p:spPr>
        <p:txBody>
          <a:bodyPr/>
          <a:lstStyle/>
          <a:p>
            <a:fld id="{2FE7D661-1836-44F7-8FAF-35E8F866ECD3}" type="datetime1">
              <a:rPr lang="en-US" smtClean="0"/>
              <a:pPr/>
              <a:t>1/2/2015</a:t>
            </a:fld>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2</a:t>
            </a:fld>
            <a:endParaRPr lang="en-US"/>
          </a:p>
        </p:txBody>
      </p:sp>
      <p:sp>
        <p:nvSpPr>
          <p:cNvPr id="8" name="Content Placeholder 7"/>
          <p:cNvSpPr>
            <a:spLocks noGrp="1"/>
          </p:cNvSpPr>
          <p:nvPr>
            <p:ph sz="quarter" idx="1"/>
          </p:nvPr>
        </p:nvSpPr>
        <p:spPr>
          <a:xfrm>
            <a:off x="152400" y="1600200"/>
            <a:ext cx="8763000" cy="5105400"/>
          </a:xfrm>
        </p:spPr>
        <p:txBody>
          <a:bodyPr>
            <a:noAutofit/>
          </a:bodyPr>
          <a:lstStyle/>
          <a:p>
            <a:pPr marL="0" indent="0">
              <a:spcBef>
                <a:spcPts val="0"/>
              </a:spcBef>
              <a:buNone/>
            </a:pPr>
            <a:r>
              <a:rPr lang="en-US" sz="2400" dirty="0"/>
              <a:t>This year-long course prepares students for college and other post-secondary opportunities. Students strengthen their critical thinking skills by exploring contemporary readings, composing at least six formal papers, and practicing revisions and rewriting. Anchor papers include the college admission essay first semester and the multi-genre research paper second semester. Key texts for this class include college-level reading selections along with focused exercises in editing, refining sentence structure, and drafting coherent paragraphs and essays. Weekly vocabulary study involves learning Latin, Greek and French word parts with English derivations. Service-learning assignments connect literature study to hands-on experiences in the world outside of school.</a:t>
            </a:r>
            <a:endParaRPr lang="en-US" sz="2400" dirty="0"/>
          </a:p>
        </p:txBody>
      </p:sp>
    </p:spTree>
    <p:extLst>
      <p:ext uri="{BB962C8B-B14F-4D97-AF65-F5344CB8AC3E}">
        <p14:creationId xmlns:p14="http://schemas.microsoft.com/office/powerpoint/2010/main" val="3687783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689848" cy="990600"/>
          </a:xfrm>
        </p:spPr>
        <p:txBody>
          <a:bodyPr>
            <a:normAutofit fontScale="90000"/>
          </a:bodyPr>
          <a:lstStyle/>
          <a:p>
            <a:r>
              <a:rPr lang="en-US" b="1" dirty="0"/>
              <a:t/>
            </a:r>
            <a:br>
              <a:rPr lang="en-US" b="1" dirty="0"/>
            </a:br>
            <a:r>
              <a:rPr lang="en-US" b="1" dirty="0"/>
              <a:t>CONTEMPORARY LIT &amp; COMP</a:t>
            </a:r>
            <a:r>
              <a:rPr lang="en-US" dirty="0"/>
              <a:t/>
            </a:r>
            <a:br>
              <a:rPr lang="en-US" dirty="0"/>
            </a:br>
            <a:endParaRPr lang="en-US" dirty="0"/>
          </a:p>
        </p:txBody>
      </p:sp>
      <p:sp>
        <p:nvSpPr>
          <p:cNvPr id="3" name="Date Placeholder 2"/>
          <p:cNvSpPr>
            <a:spLocks noGrp="1"/>
          </p:cNvSpPr>
          <p:nvPr>
            <p:ph type="dt" sz="half" idx="4294967295"/>
          </p:nvPr>
        </p:nvSpPr>
        <p:spPr>
          <a:xfrm>
            <a:off x="6096000" y="6248400"/>
            <a:ext cx="2667000" cy="365125"/>
          </a:xfrm>
          <a:prstGeom prst="rect">
            <a:avLst/>
          </a:prstGeom>
        </p:spPr>
        <p:txBody>
          <a:bodyPr/>
          <a:lstStyle/>
          <a:p>
            <a:fld id="{CAE6B357-51B9-47D2-A71D-0D06CB03185D}" type="datetime1">
              <a:rPr lang="en-US" smtClean="0"/>
              <a:pPr/>
              <a:t>1/2/2015</a:t>
            </a:fld>
            <a:endParaRPr lang="en-US"/>
          </a:p>
        </p:txBody>
      </p:sp>
      <p:sp>
        <p:nvSpPr>
          <p:cNvPr id="4" name="Footer Placeholder 3"/>
          <p:cNvSpPr>
            <a:spLocks noGrp="1"/>
          </p:cNvSpPr>
          <p:nvPr>
            <p:ph type="ftr" sz="quarter" idx="4294967295"/>
          </p:nvPr>
        </p:nvSpPr>
        <p:spPr>
          <a:xfrm>
            <a:off x="609600" y="6248206"/>
            <a:ext cx="5421083"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3</a:t>
            </a:fld>
            <a:endParaRPr lang="en-US"/>
          </a:p>
        </p:txBody>
      </p:sp>
      <p:sp>
        <p:nvSpPr>
          <p:cNvPr id="6" name="Content Placeholder 5"/>
          <p:cNvSpPr>
            <a:spLocks noGrp="1"/>
          </p:cNvSpPr>
          <p:nvPr>
            <p:ph sz="quarter" idx="1"/>
          </p:nvPr>
        </p:nvSpPr>
        <p:spPr/>
        <p:txBody>
          <a:bodyPr>
            <a:normAutofit lnSpcReduction="10000"/>
          </a:bodyPr>
          <a:lstStyle/>
          <a:p>
            <a:r>
              <a:rPr lang="en-US" dirty="0" smtClean="0"/>
              <a:t>Heavily focused on writing, including work on both editing and revision</a:t>
            </a:r>
          </a:p>
          <a:p>
            <a:r>
              <a:rPr lang="en-US" dirty="0" smtClean="0"/>
              <a:t>Readings include contemporary novels as well as shorter essays and college-level readings</a:t>
            </a:r>
          </a:p>
          <a:p>
            <a:r>
              <a:rPr lang="en-US" dirty="0" smtClean="0"/>
              <a:t>Focused vocabulary work on Greek and Latin roots</a:t>
            </a:r>
          </a:p>
          <a:p>
            <a:r>
              <a:rPr lang="en-US" dirty="0" smtClean="0"/>
              <a:t>Summer reading: </a:t>
            </a:r>
            <a:r>
              <a:rPr lang="en-US" i="1" dirty="0" smtClean="0"/>
              <a:t>Whirligig</a:t>
            </a:r>
            <a:r>
              <a:rPr lang="en-US" dirty="0" smtClean="0"/>
              <a:t>, </a:t>
            </a:r>
            <a:r>
              <a:rPr lang="en-US" i="1" dirty="0" smtClean="0"/>
              <a:t>Shift</a:t>
            </a:r>
            <a:r>
              <a:rPr lang="en-US" dirty="0" smtClean="0"/>
              <a:t>, or </a:t>
            </a:r>
            <a:r>
              <a:rPr lang="en-US" i="1" dirty="0" smtClean="0"/>
              <a:t>The Girl Who Fell from the Sky</a:t>
            </a:r>
            <a:r>
              <a:rPr lang="en-US" dirty="0" smtClean="0"/>
              <a:t>.</a:t>
            </a:r>
          </a:p>
          <a:p>
            <a:r>
              <a:rPr lang="en-US" dirty="0" smtClean="0"/>
              <a:t>Prepares students to pass college composition course placement exams (nearly all colleges require this)</a:t>
            </a:r>
          </a:p>
          <a:p>
            <a:r>
              <a:rPr lang="en-US" dirty="0" smtClean="0"/>
              <a:t>College-prep</a:t>
            </a:r>
          </a:p>
          <a:p>
            <a:endParaRPr lang="en-US" dirty="0"/>
          </a:p>
        </p:txBody>
      </p:sp>
    </p:spTree>
    <p:extLst>
      <p:ext uri="{BB962C8B-B14F-4D97-AF65-F5344CB8AC3E}">
        <p14:creationId xmlns:p14="http://schemas.microsoft.com/office/powerpoint/2010/main" val="14924521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4</a:t>
            </a:fld>
            <a:endParaRPr lang="en-US"/>
          </a:p>
        </p:txBody>
      </p:sp>
      <p:sp>
        <p:nvSpPr>
          <p:cNvPr id="6" name="Content Placeholder 5"/>
          <p:cNvSpPr>
            <a:spLocks noGrp="1"/>
          </p:cNvSpPr>
          <p:nvPr>
            <p:ph sz="quarter" idx="1"/>
          </p:nvPr>
        </p:nvSpPr>
        <p:spPr>
          <a:xfrm>
            <a:off x="76200" y="1600200"/>
            <a:ext cx="8991600" cy="5029200"/>
          </a:xfrm>
        </p:spPr>
        <p:txBody>
          <a:bodyPr>
            <a:noAutofit/>
          </a:bodyPr>
          <a:lstStyle/>
          <a:p>
            <a:pPr marL="0" indent="0">
              <a:buNone/>
            </a:pPr>
            <a:r>
              <a:rPr lang="en-US" sz="2200" dirty="0" smtClean="0"/>
              <a:t>This </a:t>
            </a:r>
            <a:r>
              <a:rPr lang="en-US" sz="2200" dirty="0"/>
              <a:t>year-long course is designed for the serious student interested in African-American heritage. </a:t>
            </a:r>
            <a:r>
              <a:rPr lang="en-US" sz="2200" dirty="0" smtClean="0"/>
              <a:t>Students </a:t>
            </a:r>
            <a:r>
              <a:rPr lang="en-US" sz="2200" dirty="0"/>
              <a:t>study African-American writers and their contributions to the cultural development of this country. The course requires frequent independent reading, homework and group work, and class discussion. The literature—autobiographies, short stories, poetry, drama, and novels—are taught in chronological order.  The course not only has the intent of exposing students to literature from the African-American community, but also enlightening them to the nuances of a culture. </a:t>
            </a:r>
            <a:r>
              <a:rPr lang="en-US" sz="2200" dirty="0" smtClean="0"/>
              <a:t>Through </a:t>
            </a:r>
            <a:r>
              <a:rPr lang="en-US" sz="2200" dirty="0"/>
              <a:t>the readings and class participation, students experience the inner workings of this very rich heritage. The course covers the oral tradition in Africa, the Civil War, the Reconstruction Era, and the beginnings of the Harlem Renaissance. </a:t>
            </a:r>
            <a:r>
              <a:rPr lang="en-US" sz="2200" dirty="0" smtClean="0"/>
              <a:t>Semester </a:t>
            </a:r>
            <a:r>
              <a:rPr lang="en-US" sz="2200" dirty="0"/>
              <a:t>II covers the end of the Harlem Renaissance, World War II, the Civil Rights movement, and contemporary issues. Students may elect to take either Semester I, Semester II, or both.  Specific works may include </a:t>
            </a:r>
            <a:r>
              <a:rPr lang="en-US" sz="2200" i="1" dirty="0"/>
              <a:t>Black Like Me, The Color Purple, Invisible Man, A Lesson Before Dying</a:t>
            </a:r>
            <a:r>
              <a:rPr lang="en-US" sz="2200" dirty="0"/>
              <a:t>, </a:t>
            </a:r>
            <a:r>
              <a:rPr lang="en-US" sz="2200" i="1" dirty="0"/>
              <a:t>Piano Lesson</a:t>
            </a:r>
            <a:r>
              <a:rPr lang="en-US" sz="2200" dirty="0"/>
              <a:t>, and </a:t>
            </a:r>
            <a:r>
              <a:rPr lang="en-US" sz="2200" i="1" dirty="0"/>
              <a:t>Bluest Eye.</a:t>
            </a:r>
            <a:endParaRPr lang="en-US" sz="2200" dirty="0"/>
          </a:p>
        </p:txBody>
      </p:sp>
      <p:sp>
        <p:nvSpPr>
          <p:cNvPr id="8" name="Title 1"/>
          <p:cNvSpPr>
            <a:spLocks noGrp="1"/>
          </p:cNvSpPr>
          <p:nvPr>
            <p:ph type="title"/>
          </p:nvPr>
        </p:nvSpPr>
        <p:spPr>
          <a:xfrm>
            <a:off x="76200" y="228600"/>
            <a:ext cx="8915400" cy="990600"/>
          </a:xfrm>
        </p:spPr>
        <p:txBody>
          <a:bodyPr>
            <a:normAutofit/>
          </a:bodyPr>
          <a:lstStyle/>
          <a:p>
            <a:r>
              <a:rPr lang="en-US" sz="3400" b="1" dirty="0" smtClean="0"/>
              <a:t>AFRICAN-AMERICAN LITERATURE &amp; CULTURE</a:t>
            </a:r>
            <a:endParaRPr lang="en-US" sz="3400" dirty="0"/>
          </a:p>
        </p:txBody>
      </p:sp>
    </p:spTree>
    <p:extLst>
      <p:ext uri="{BB962C8B-B14F-4D97-AF65-F5344CB8AC3E}">
        <p14:creationId xmlns:p14="http://schemas.microsoft.com/office/powerpoint/2010/main" val="38955596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5400" cy="990600"/>
          </a:xfrm>
        </p:spPr>
        <p:txBody>
          <a:bodyPr>
            <a:noAutofit/>
          </a:bodyPr>
          <a:lstStyle/>
          <a:p>
            <a:r>
              <a:rPr lang="en-US" sz="3400" b="1" dirty="0">
                <a:solidFill>
                  <a:srgbClr val="5A6378"/>
                </a:solidFill>
              </a:rPr>
              <a:t>AFRICAN-AMERICAN LITERATURE &amp; CULTURE</a:t>
            </a:r>
            <a:endParaRPr lang="en-US" sz="3400" dirty="0"/>
          </a:p>
        </p:txBody>
      </p:sp>
      <p:sp>
        <p:nvSpPr>
          <p:cNvPr id="3" name="Date Placeholder 2"/>
          <p:cNvSpPr>
            <a:spLocks noGrp="1"/>
          </p:cNvSpPr>
          <p:nvPr>
            <p:ph type="dt" sz="half" idx="4294967295"/>
          </p:nvPr>
        </p:nvSpPr>
        <p:spPr>
          <a:xfrm>
            <a:off x="6096000" y="6248400"/>
            <a:ext cx="2667000" cy="365125"/>
          </a:xfrm>
          <a:prstGeom prst="rect">
            <a:avLst/>
          </a:prstGeom>
        </p:spPr>
        <p:txBody>
          <a:bodyPr/>
          <a:lstStyle/>
          <a:p>
            <a:fld id="{CAE6B357-51B9-47D2-A71D-0D06CB03185D}" type="datetime1">
              <a:rPr lang="en-US" smtClean="0"/>
              <a:pPr/>
              <a:t>1/2/2015</a:t>
            </a:fld>
            <a:endParaRPr lang="en-US"/>
          </a:p>
        </p:txBody>
      </p:sp>
      <p:sp>
        <p:nvSpPr>
          <p:cNvPr id="4" name="Footer Placeholder 3"/>
          <p:cNvSpPr>
            <a:spLocks noGrp="1"/>
          </p:cNvSpPr>
          <p:nvPr>
            <p:ph type="ftr" sz="quarter" idx="4294967295"/>
          </p:nvPr>
        </p:nvSpPr>
        <p:spPr>
          <a:xfrm>
            <a:off x="609600" y="6248206"/>
            <a:ext cx="5421083"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5</a:t>
            </a:fld>
            <a:endParaRPr lang="en-US"/>
          </a:p>
        </p:txBody>
      </p:sp>
      <p:sp>
        <p:nvSpPr>
          <p:cNvPr id="6" name="Content Placeholder 5"/>
          <p:cNvSpPr>
            <a:spLocks noGrp="1"/>
          </p:cNvSpPr>
          <p:nvPr>
            <p:ph sz="quarter" idx="1"/>
          </p:nvPr>
        </p:nvSpPr>
        <p:spPr/>
        <p:txBody>
          <a:bodyPr/>
          <a:lstStyle/>
          <a:p>
            <a:r>
              <a:rPr lang="en-US" dirty="0" smtClean="0"/>
              <a:t>Chronological study of African-American literature from oral African tradition to contemporary novels.</a:t>
            </a:r>
          </a:p>
          <a:p>
            <a:r>
              <a:rPr lang="en-US" dirty="0" smtClean="0"/>
              <a:t>Covers poetry, novels, plays and non-fiction</a:t>
            </a:r>
          </a:p>
          <a:p>
            <a:r>
              <a:rPr lang="en-US" dirty="0" smtClean="0"/>
              <a:t>Includes cultural study along with literary study</a:t>
            </a:r>
          </a:p>
          <a:p>
            <a:r>
              <a:rPr lang="en-US" dirty="0"/>
              <a:t>Focused vocabulary </a:t>
            </a:r>
            <a:r>
              <a:rPr lang="en-US" dirty="0" smtClean="0"/>
              <a:t>work</a:t>
            </a:r>
            <a:endParaRPr lang="en-US" dirty="0"/>
          </a:p>
          <a:p>
            <a:r>
              <a:rPr lang="en-US" dirty="0"/>
              <a:t>Focused grammar </a:t>
            </a:r>
            <a:r>
              <a:rPr lang="en-US" dirty="0" smtClean="0"/>
              <a:t>work</a:t>
            </a:r>
          </a:p>
          <a:p>
            <a:r>
              <a:rPr lang="en-US" dirty="0" smtClean="0"/>
              <a:t>Summer reading: </a:t>
            </a:r>
            <a:r>
              <a:rPr lang="en-US" i="1" dirty="0" smtClean="0"/>
              <a:t>The Color Purple</a:t>
            </a:r>
          </a:p>
          <a:p>
            <a:r>
              <a:rPr lang="en-US" dirty="0" smtClean="0"/>
              <a:t>College-prep</a:t>
            </a:r>
            <a:endParaRPr lang="en-US" dirty="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236354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5400" cy="990600"/>
          </a:xfrm>
        </p:spPr>
        <p:txBody>
          <a:bodyPr>
            <a:normAutofit fontScale="90000"/>
          </a:bodyPr>
          <a:lstStyle/>
          <a:p>
            <a:r>
              <a:rPr lang="sv-SE" b="1" dirty="0" smtClean="0"/>
              <a:t/>
            </a:r>
            <a:br>
              <a:rPr lang="sv-SE" b="1" dirty="0" smtClean="0"/>
            </a:br>
            <a:r>
              <a:rPr lang="sv-SE" sz="4000" b="1" dirty="0" smtClean="0"/>
              <a:t>MODERN </a:t>
            </a:r>
            <a:r>
              <a:rPr lang="sv-SE" sz="4000" b="1" dirty="0"/>
              <a:t>INTERNATIONAL LITERATURE ACC </a:t>
            </a:r>
            <a:r>
              <a:rPr lang="sv-SE" dirty="0"/>
              <a:t/>
            </a:r>
            <a:br>
              <a:rPr lang="sv-SE" dirty="0"/>
            </a:br>
            <a:endParaRPr lang="en-US" dirty="0"/>
          </a:p>
        </p:txBody>
      </p:sp>
      <p:sp>
        <p:nvSpPr>
          <p:cNvPr id="3" name="Date Placeholder 2"/>
          <p:cNvSpPr>
            <a:spLocks noGrp="1"/>
          </p:cNvSpPr>
          <p:nvPr>
            <p:ph type="dt" sz="half" idx="4294967295"/>
          </p:nvPr>
        </p:nvSpPr>
        <p:spPr>
          <a:xfrm>
            <a:off x="6096000" y="6248400"/>
            <a:ext cx="2667000" cy="365125"/>
          </a:xfrm>
          <a:prstGeom prst="rect">
            <a:avLst/>
          </a:prstGeom>
        </p:spPr>
        <p:txBody>
          <a:bodyPr/>
          <a:lstStyle/>
          <a:p>
            <a:fld id="{CAE6B357-51B9-47D2-A71D-0D06CB03185D}" type="datetime1">
              <a:rPr lang="en-US" smtClean="0"/>
              <a:pPr/>
              <a:t>1/2/2015</a:t>
            </a:fld>
            <a:endParaRPr lang="en-US"/>
          </a:p>
        </p:txBody>
      </p:sp>
      <p:sp>
        <p:nvSpPr>
          <p:cNvPr id="4" name="Footer Placeholder 3"/>
          <p:cNvSpPr>
            <a:spLocks noGrp="1"/>
          </p:cNvSpPr>
          <p:nvPr>
            <p:ph type="ftr" sz="quarter" idx="4294967295"/>
          </p:nvPr>
        </p:nvSpPr>
        <p:spPr>
          <a:xfrm>
            <a:off x="609600" y="6248206"/>
            <a:ext cx="5421083"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6</a:t>
            </a:fld>
            <a:endParaRPr lang="en-US"/>
          </a:p>
        </p:txBody>
      </p:sp>
      <p:sp>
        <p:nvSpPr>
          <p:cNvPr id="6" name="Content Placeholder 5"/>
          <p:cNvSpPr>
            <a:spLocks noGrp="1"/>
          </p:cNvSpPr>
          <p:nvPr>
            <p:ph sz="quarter" idx="1"/>
          </p:nvPr>
        </p:nvSpPr>
        <p:spPr>
          <a:xfrm>
            <a:off x="76200" y="1600200"/>
            <a:ext cx="8915400" cy="5029200"/>
          </a:xfrm>
        </p:spPr>
        <p:txBody>
          <a:bodyPr>
            <a:normAutofit fontScale="85000" lnSpcReduction="20000"/>
          </a:bodyPr>
          <a:lstStyle/>
          <a:p>
            <a:pPr marL="0" indent="0">
              <a:buNone/>
            </a:pPr>
            <a:r>
              <a:rPr lang="en-US" dirty="0"/>
              <a:t>Modern International Literature is a rigorous course for college-bound seniors. </a:t>
            </a:r>
            <a:r>
              <a:rPr lang="en-US" dirty="0" smtClean="0"/>
              <a:t>It </a:t>
            </a:r>
            <a:r>
              <a:rPr lang="en-US" dirty="0"/>
              <a:t>involves the study of college-level texts by authors from many nations and regions, which may include South America (Marquez, Borges), Great Britain/Ireland (Joyce, Yeats), Japan (short stories, poetry), China (short stories, poetry), West Africa (short stories, poetry), Europe (Kafka, Grass, Camus, Sartre, Lorca, Conrad), Russia (Solzhenitsyn, Gogol), and the U. S. (Morrison). </a:t>
            </a:r>
            <a:r>
              <a:rPr lang="en-US" dirty="0" smtClean="0"/>
              <a:t>Special </a:t>
            </a:r>
            <a:r>
              <a:rPr lang="en-US" dirty="0"/>
              <a:t>stress is placed in this class on literary skills like close reading, interpretation of critical perspectives, literary terminology, and scholarly, formal writing (inside and outside of class). </a:t>
            </a:r>
            <a:r>
              <a:rPr lang="en-US" dirty="0" smtClean="0"/>
              <a:t>This </a:t>
            </a:r>
            <a:r>
              <a:rPr lang="en-US" dirty="0"/>
              <a:t>class sharpens the skills needed for success on such formal/timed written assessments such as the ACT Written Section and advanced in-class college composition tests.  Summer reading is required. </a:t>
            </a:r>
            <a:r>
              <a:rPr lang="en-US" i="1" dirty="0"/>
              <a:t>Note: </a:t>
            </a:r>
            <a:r>
              <a:rPr lang="en-US" i="1" dirty="0" smtClean="0"/>
              <a:t>This </a:t>
            </a:r>
            <a:r>
              <a:rPr lang="en-US" i="1" dirty="0"/>
              <a:t>course counts as a weighted grade, and students may receive dual credit from UMSL.</a:t>
            </a:r>
            <a:endParaRPr lang="en-US" dirty="0"/>
          </a:p>
        </p:txBody>
      </p:sp>
    </p:spTree>
    <p:extLst>
      <p:ext uri="{BB962C8B-B14F-4D97-AF65-F5344CB8AC3E}">
        <p14:creationId xmlns:p14="http://schemas.microsoft.com/office/powerpoint/2010/main" val="32580529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5400" cy="990600"/>
          </a:xfrm>
        </p:spPr>
        <p:txBody>
          <a:bodyPr>
            <a:normAutofit fontScale="90000"/>
          </a:bodyPr>
          <a:lstStyle/>
          <a:p>
            <a:r>
              <a:rPr lang="sv-SE" b="1" dirty="0" smtClean="0"/>
              <a:t/>
            </a:r>
            <a:br>
              <a:rPr lang="sv-SE" b="1" dirty="0" smtClean="0"/>
            </a:br>
            <a:r>
              <a:rPr lang="sv-SE" b="1" dirty="0">
                <a:solidFill>
                  <a:srgbClr val="5A6378"/>
                </a:solidFill>
              </a:rPr>
              <a:t/>
            </a:r>
            <a:br>
              <a:rPr lang="sv-SE" b="1" dirty="0">
                <a:solidFill>
                  <a:srgbClr val="5A6378"/>
                </a:solidFill>
              </a:rPr>
            </a:br>
            <a:r>
              <a:rPr lang="sv-SE" sz="4000" b="1" dirty="0">
                <a:solidFill>
                  <a:srgbClr val="5A6378"/>
                </a:solidFill>
              </a:rPr>
              <a:t>MODERN INTERNATIONAL LITERATURE ACC </a:t>
            </a:r>
            <a:r>
              <a:rPr lang="sv-SE" dirty="0">
                <a:solidFill>
                  <a:srgbClr val="5A6378"/>
                </a:solidFill>
              </a:rPr>
              <a:t/>
            </a:r>
            <a:br>
              <a:rPr lang="sv-SE" dirty="0">
                <a:solidFill>
                  <a:srgbClr val="5A6378"/>
                </a:solidFill>
              </a:rPr>
            </a:br>
            <a:r>
              <a:rPr lang="sv-SE" dirty="0"/>
              <a:t/>
            </a:r>
            <a:br>
              <a:rPr lang="sv-SE" dirty="0"/>
            </a:br>
            <a:endParaRPr lang="en-US" dirty="0"/>
          </a:p>
        </p:txBody>
      </p:sp>
      <p:sp>
        <p:nvSpPr>
          <p:cNvPr id="3" name="Date Placeholder 2"/>
          <p:cNvSpPr>
            <a:spLocks noGrp="1"/>
          </p:cNvSpPr>
          <p:nvPr>
            <p:ph type="dt" sz="half" idx="4294967295"/>
          </p:nvPr>
        </p:nvSpPr>
        <p:spPr>
          <a:xfrm>
            <a:off x="6096000" y="6248400"/>
            <a:ext cx="2667000" cy="365125"/>
          </a:xfrm>
          <a:prstGeom prst="rect">
            <a:avLst/>
          </a:prstGeom>
        </p:spPr>
        <p:txBody>
          <a:bodyPr/>
          <a:lstStyle/>
          <a:p>
            <a:fld id="{CAE6B357-51B9-47D2-A71D-0D06CB03185D}" type="datetime1">
              <a:rPr lang="en-US" smtClean="0"/>
              <a:pPr/>
              <a:t>1/2/2015</a:t>
            </a:fld>
            <a:endParaRPr lang="en-US"/>
          </a:p>
        </p:txBody>
      </p:sp>
      <p:sp>
        <p:nvSpPr>
          <p:cNvPr id="4" name="Footer Placeholder 3"/>
          <p:cNvSpPr>
            <a:spLocks noGrp="1"/>
          </p:cNvSpPr>
          <p:nvPr>
            <p:ph type="ftr" sz="quarter" idx="4294967295"/>
          </p:nvPr>
        </p:nvSpPr>
        <p:spPr>
          <a:xfrm>
            <a:off x="609600" y="6248206"/>
            <a:ext cx="5421083"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7</a:t>
            </a:fld>
            <a:endParaRPr lang="en-US"/>
          </a:p>
        </p:txBody>
      </p:sp>
      <p:sp>
        <p:nvSpPr>
          <p:cNvPr id="6" name="Content Placeholder 5"/>
          <p:cNvSpPr>
            <a:spLocks noGrp="1"/>
          </p:cNvSpPr>
          <p:nvPr>
            <p:ph sz="quarter" idx="1"/>
          </p:nvPr>
        </p:nvSpPr>
        <p:spPr/>
        <p:txBody>
          <a:bodyPr>
            <a:normAutofit lnSpcReduction="10000"/>
          </a:bodyPr>
          <a:lstStyle/>
          <a:p>
            <a:r>
              <a:rPr lang="en-US" dirty="0" smtClean="0"/>
              <a:t>Study of college-level 20</a:t>
            </a:r>
            <a:r>
              <a:rPr lang="en-US" baseline="30000" dirty="0" smtClean="0"/>
              <a:t>th</a:t>
            </a:r>
            <a:r>
              <a:rPr lang="en-US" dirty="0" smtClean="0"/>
              <a:t> Century novels from all over the world</a:t>
            </a:r>
          </a:p>
          <a:p>
            <a:r>
              <a:rPr lang="en-US" dirty="0" smtClean="0"/>
              <a:t>Includes novels, short stories and poetry</a:t>
            </a:r>
          </a:p>
          <a:p>
            <a:r>
              <a:rPr lang="en-US" dirty="0" smtClean="0"/>
              <a:t>Focuses on close-reading and critical analysis, including an introduction to literary criticism</a:t>
            </a:r>
          </a:p>
          <a:p>
            <a:r>
              <a:rPr lang="en-US" dirty="0" smtClean="0"/>
              <a:t>Writings will be primarily literary analysis</a:t>
            </a:r>
          </a:p>
          <a:p>
            <a:r>
              <a:rPr lang="en-US" dirty="0" smtClean="0"/>
              <a:t>Focused vocabulary and grammar work</a:t>
            </a:r>
          </a:p>
          <a:p>
            <a:r>
              <a:rPr lang="en-US" dirty="0"/>
              <a:t>S</a:t>
            </a:r>
            <a:r>
              <a:rPr lang="en-US" dirty="0" smtClean="0"/>
              <a:t>ummer reading: </a:t>
            </a:r>
            <a:r>
              <a:rPr lang="en-US" i="1" dirty="0" smtClean="0"/>
              <a:t>House of Spirits</a:t>
            </a:r>
          </a:p>
          <a:p>
            <a:r>
              <a:rPr lang="en-US" dirty="0" smtClean="0"/>
              <a:t>Weighted grade</a:t>
            </a:r>
          </a:p>
          <a:p>
            <a:r>
              <a:rPr lang="en-US" dirty="0" smtClean="0"/>
              <a:t>Can be taken for college credit through UMSL</a:t>
            </a:r>
          </a:p>
          <a:p>
            <a:endParaRPr lang="en-US" dirty="0"/>
          </a:p>
        </p:txBody>
      </p:sp>
    </p:spTree>
    <p:extLst>
      <p:ext uri="{BB962C8B-B14F-4D97-AF65-F5344CB8AC3E}">
        <p14:creationId xmlns:p14="http://schemas.microsoft.com/office/powerpoint/2010/main" val="1308226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990600"/>
          </a:xfrm>
        </p:spPr>
        <p:txBody>
          <a:bodyPr>
            <a:normAutofit fontScale="90000"/>
          </a:bodyPr>
          <a:lstStyle/>
          <a:p>
            <a:r>
              <a:rPr lang="en-US" b="1" dirty="0" smtClean="0"/>
              <a:t/>
            </a:r>
            <a:br>
              <a:rPr lang="en-US" b="1" dirty="0" smtClean="0"/>
            </a:br>
            <a:r>
              <a:rPr lang="en-US" b="1" dirty="0" smtClean="0"/>
              <a:t>ENGLISH LIT &amp; COMP ACC </a:t>
            </a:r>
            <a:r>
              <a:rPr lang="en-US" dirty="0"/>
              <a:t/>
            </a:r>
            <a:br>
              <a:rPr lang="en-US" dirty="0"/>
            </a:br>
            <a:endParaRPr lang="en-US" dirty="0"/>
          </a:p>
        </p:txBody>
      </p:sp>
      <p:sp>
        <p:nvSpPr>
          <p:cNvPr id="3" name="Date Placeholder 2"/>
          <p:cNvSpPr>
            <a:spLocks noGrp="1"/>
          </p:cNvSpPr>
          <p:nvPr>
            <p:ph type="dt" sz="half" idx="4294967295"/>
          </p:nvPr>
        </p:nvSpPr>
        <p:spPr>
          <a:xfrm>
            <a:off x="6096000" y="6248400"/>
            <a:ext cx="2667000" cy="365125"/>
          </a:xfrm>
          <a:prstGeom prst="rect">
            <a:avLst/>
          </a:prstGeom>
        </p:spPr>
        <p:txBody>
          <a:bodyPr/>
          <a:lstStyle/>
          <a:p>
            <a:fld id="{CAE6B357-51B9-47D2-A71D-0D06CB03185D}" type="datetime1">
              <a:rPr lang="en-US" smtClean="0"/>
              <a:pPr/>
              <a:t>1/2/2015</a:t>
            </a:fld>
            <a:endParaRPr lang="en-US"/>
          </a:p>
        </p:txBody>
      </p:sp>
      <p:sp>
        <p:nvSpPr>
          <p:cNvPr id="4" name="Footer Placeholder 3"/>
          <p:cNvSpPr>
            <a:spLocks noGrp="1"/>
          </p:cNvSpPr>
          <p:nvPr>
            <p:ph type="ftr" sz="quarter" idx="4294967295"/>
          </p:nvPr>
        </p:nvSpPr>
        <p:spPr>
          <a:xfrm>
            <a:off x="609600" y="6248206"/>
            <a:ext cx="5421083"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8</a:t>
            </a:fld>
            <a:endParaRPr lang="en-US"/>
          </a:p>
        </p:txBody>
      </p:sp>
      <p:sp>
        <p:nvSpPr>
          <p:cNvPr id="6" name="Content Placeholder 5"/>
          <p:cNvSpPr>
            <a:spLocks noGrp="1"/>
          </p:cNvSpPr>
          <p:nvPr>
            <p:ph sz="quarter" idx="1"/>
          </p:nvPr>
        </p:nvSpPr>
        <p:spPr>
          <a:xfrm>
            <a:off x="76200" y="1600200"/>
            <a:ext cx="8991600" cy="5029200"/>
          </a:xfrm>
        </p:spPr>
        <p:txBody>
          <a:bodyPr>
            <a:normAutofit fontScale="85000" lnSpcReduction="20000"/>
          </a:bodyPr>
          <a:lstStyle/>
          <a:p>
            <a:pPr marL="0" indent="0">
              <a:buNone/>
            </a:pPr>
            <a:r>
              <a:rPr lang="en-US" dirty="0"/>
              <a:t>This course coordinates the close study of a number of works in class with the students' outside reading. </a:t>
            </a:r>
            <a:r>
              <a:rPr lang="en-US" dirty="0" smtClean="0"/>
              <a:t>The </a:t>
            </a:r>
            <a:r>
              <a:rPr lang="en-US" dirty="0"/>
              <a:t>student learns to respond to language with increasing sensitivity and discrimination and develops the ability to write in various forms. </a:t>
            </a:r>
            <a:r>
              <a:rPr lang="en-US" dirty="0" smtClean="0"/>
              <a:t>The </a:t>
            </a:r>
            <a:r>
              <a:rPr lang="en-US" dirty="0"/>
              <a:t>course requires a challenging but reasonable investment of time. </a:t>
            </a:r>
            <a:r>
              <a:rPr lang="en-US" dirty="0" smtClean="0"/>
              <a:t>Works </a:t>
            </a:r>
            <a:r>
              <a:rPr lang="en-US" dirty="0"/>
              <a:t>studied may include </a:t>
            </a:r>
            <a:r>
              <a:rPr lang="en-US" i="1" dirty="0"/>
              <a:t>Beowulf</a:t>
            </a:r>
            <a:r>
              <a:rPr lang="en-US" dirty="0"/>
              <a:t>, </a:t>
            </a:r>
            <a:r>
              <a:rPr lang="en-US" i="1" dirty="0"/>
              <a:t>Canterbury Tales</a:t>
            </a:r>
            <a:r>
              <a:rPr lang="en-US" dirty="0"/>
              <a:t>, </a:t>
            </a:r>
            <a:r>
              <a:rPr lang="en-US" i="1" dirty="0"/>
              <a:t>Sir Gawain and the Green Knight,</a:t>
            </a:r>
            <a:r>
              <a:rPr lang="en-US" dirty="0"/>
              <a:t> </a:t>
            </a:r>
            <a:r>
              <a:rPr lang="en-US" i="1" dirty="0"/>
              <a:t>Waiting for </a:t>
            </a:r>
            <a:r>
              <a:rPr lang="en-US" i="1" dirty="0" err="1"/>
              <a:t>Godot</a:t>
            </a:r>
            <a:r>
              <a:rPr lang="en-US" i="1" dirty="0"/>
              <a:t>, Frankenstein, Heart of Darkness, Macbeth</a:t>
            </a:r>
            <a:r>
              <a:rPr lang="en-US" dirty="0"/>
              <a:t>, </a:t>
            </a:r>
            <a:r>
              <a:rPr lang="en-US" i="1" dirty="0"/>
              <a:t>The Secret Sharer</a:t>
            </a:r>
            <a:r>
              <a:rPr lang="en-US" dirty="0"/>
              <a:t>, </a:t>
            </a:r>
            <a:r>
              <a:rPr lang="en-US" i="1" dirty="0"/>
              <a:t>Pride and Prejudice</a:t>
            </a:r>
            <a:r>
              <a:rPr lang="en-US" dirty="0"/>
              <a:t>, </a:t>
            </a:r>
            <a:r>
              <a:rPr lang="en-US" i="1" dirty="0"/>
              <a:t>Brave New World,</a:t>
            </a:r>
            <a:r>
              <a:rPr lang="en-US" dirty="0"/>
              <a:t> and </a:t>
            </a:r>
            <a:r>
              <a:rPr lang="en-US" i="1" dirty="0"/>
              <a:t>Wuthering Heights</a:t>
            </a:r>
            <a:r>
              <a:rPr lang="en-US" dirty="0"/>
              <a:t>. </a:t>
            </a:r>
            <a:r>
              <a:rPr lang="en-US" dirty="0" smtClean="0"/>
              <a:t>In </a:t>
            </a:r>
            <a:r>
              <a:rPr lang="en-US" dirty="0"/>
              <a:t>addition, poetry of the Romantic Period in British literature and some twentieth century writers, including writers from Ireland, are studied. </a:t>
            </a:r>
            <a:r>
              <a:rPr lang="en-US" dirty="0" smtClean="0"/>
              <a:t>Students </a:t>
            </a:r>
            <a:r>
              <a:rPr lang="en-US" dirty="0"/>
              <a:t>write the college essay as well as five other writing pieces.  Instruction in grammar and vocabulary is given. </a:t>
            </a:r>
            <a:r>
              <a:rPr lang="en-US" dirty="0" smtClean="0"/>
              <a:t>Summer </a:t>
            </a:r>
            <a:r>
              <a:rPr lang="en-US" dirty="0"/>
              <a:t>reading is required. </a:t>
            </a:r>
            <a:r>
              <a:rPr lang="en-US" i="1" dirty="0"/>
              <a:t>Note: </a:t>
            </a:r>
            <a:r>
              <a:rPr lang="en-US" i="1" dirty="0" smtClean="0"/>
              <a:t>This </a:t>
            </a:r>
            <a:r>
              <a:rPr lang="en-US" i="1" dirty="0"/>
              <a:t>course counts as a weighted grade, and students may receive dual credit from UMSL.</a:t>
            </a:r>
            <a:endParaRPr lang="en-US" dirty="0"/>
          </a:p>
        </p:txBody>
      </p:sp>
    </p:spTree>
    <p:extLst>
      <p:ext uri="{BB962C8B-B14F-4D97-AF65-F5344CB8AC3E}">
        <p14:creationId xmlns:p14="http://schemas.microsoft.com/office/powerpoint/2010/main" val="34733904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5400" cy="990600"/>
          </a:xfrm>
        </p:spPr>
        <p:txBody>
          <a:bodyPr>
            <a:normAutofit fontScale="90000"/>
          </a:bodyPr>
          <a:lstStyle/>
          <a:p>
            <a:r>
              <a:rPr lang="en-US" b="1" dirty="0"/>
              <a:t/>
            </a:r>
            <a:br>
              <a:rPr lang="en-US" b="1" dirty="0"/>
            </a:br>
            <a:r>
              <a:rPr lang="en-US" b="1" dirty="0"/>
              <a:t>ENGLISH LIT &amp; COMP ACC </a:t>
            </a:r>
            <a:r>
              <a:rPr lang="en-US" dirty="0"/>
              <a:t/>
            </a:r>
            <a:br>
              <a:rPr lang="en-US" dirty="0"/>
            </a:br>
            <a:endParaRPr lang="en-US" dirty="0"/>
          </a:p>
        </p:txBody>
      </p:sp>
      <p:sp>
        <p:nvSpPr>
          <p:cNvPr id="3" name="Date Placeholder 2"/>
          <p:cNvSpPr>
            <a:spLocks noGrp="1"/>
          </p:cNvSpPr>
          <p:nvPr>
            <p:ph type="dt" sz="half" idx="4294967295"/>
          </p:nvPr>
        </p:nvSpPr>
        <p:spPr>
          <a:xfrm>
            <a:off x="6096000" y="6248400"/>
            <a:ext cx="2667000" cy="365125"/>
          </a:xfrm>
          <a:prstGeom prst="rect">
            <a:avLst/>
          </a:prstGeom>
        </p:spPr>
        <p:txBody>
          <a:bodyPr/>
          <a:lstStyle/>
          <a:p>
            <a:fld id="{CAE6B357-51B9-47D2-A71D-0D06CB03185D}" type="datetime1">
              <a:rPr lang="en-US" smtClean="0"/>
              <a:pPr/>
              <a:t>1/2/2015</a:t>
            </a:fld>
            <a:endParaRPr lang="en-US"/>
          </a:p>
        </p:txBody>
      </p:sp>
      <p:sp>
        <p:nvSpPr>
          <p:cNvPr id="4" name="Footer Placeholder 3"/>
          <p:cNvSpPr>
            <a:spLocks noGrp="1"/>
          </p:cNvSpPr>
          <p:nvPr>
            <p:ph type="ftr" sz="quarter" idx="4294967295"/>
          </p:nvPr>
        </p:nvSpPr>
        <p:spPr>
          <a:xfrm>
            <a:off x="609600" y="6248206"/>
            <a:ext cx="5421083"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9</a:t>
            </a:fld>
            <a:endParaRPr lang="en-US"/>
          </a:p>
        </p:txBody>
      </p:sp>
      <p:sp>
        <p:nvSpPr>
          <p:cNvPr id="6" name="Content Placeholder 5"/>
          <p:cNvSpPr>
            <a:spLocks noGrp="1"/>
          </p:cNvSpPr>
          <p:nvPr>
            <p:ph sz="quarter" idx="1"/>
          </p:nvPr>
        </p:nvSpPr>
        <p:spPr/>
        <p:txBody>
          <a:bodyPr>
            <a:normAutofit lnSpcReduction="10000"/>
          </a:bodyPr>
          <a:lstStyle/>
          <a:p>
            <a:r>
              <a:rPr lang="en-US" dirty="0" smtClean="0"/>
              <a:t>Chronological study of the foundational texts of British Literature</a:t>
            </a:r>
            <a:endParaRPr lang="en-US" dirty="0"/>
          </a:p>
          <a:p>
            <a:r>
              <a:rPr lang="en-US" dirty="0"/>
              <a:t>Includes novels, </a:t>
            </a:r>
            <a:r>
              <a:rPr lang="en-US" dirty="0" smtClean="0"/>
              <a:t>plays and </a:t>
            </a:r>
            <a:r>
              <a:rPr lang="en-US" dirty="0"/>
              <a:t>poetry</a:t>
            </a:r>
          </a:p>
          <a:p>
            <a:r>
              <a:rPr lang="en-US" dirty="0"/>
              <a:t>Focuses on close-reading and critical analysis, including an introduction to literary criticism</a:t>
            </a:r>
          </a:p>
          <a:p>
            <a:r>
              <a:rPr lang="en-US" dirty="0"/>
              <a:t>Writings will primarily be literary analysis</a:t>
            </a:r>
          </a:p>
          <a:p>
            <a:r>
              <a:rPr lang="en-US" dirty="0"/>
              <a:t>Focused vocabulary and grammar work</a:t>
            </a:r>
          </a:p>
          <a:p>
            <a:r>
              <a:rPr lang="en-US" dirty="0"/>
              <a:t>S</a:t>
            </a:r>
            <a:r>
              <a:rPr lang="en-US" dirty="0" smtClean="0"/>
              <a:t>ummer reading: </a:t>
            </a:r>
            <a:r>
              <a:rPr lang="en-US" i="1" dirty="0" smtClean="0"/>
              <a:t>Never Let me Go</a:t>
            </a:r>
            <a:endParaRPr lang="en-US" i="1" dirty="0"/>
          </a:p>
          <a:p>
            <a:r>
              <a:rPr lang="en-US" dirty="0"/>
              <a:t>Weighted grade</a:t>
            </a:r>
          </a:p>
          <a:p>
            <a:r>
              <a:rPr lang="en-US" dirty="0"/>
              <a:t>Can be taken for college credit through UMSL</a:t>
            </a:r>
          </a:p>
          <a:p>
            <a:endParaRPr lang="en-US" dirty="0"/>
          </a:p>
        </p:txBody>
      </p:sp>
    </p:spTree>
    <p:extLst>
      <p:ext uri="{BB962C8B-B14F-4D97-AF65-F5344CB8AC3E}">
        <p14:creationId xmlns:p14="http://schemas.microsoft.com/office/powerpoint/2010/main" val="7438892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5400" cy="990600"/>
          </a:xfrm>
        </p:spPr>
        <p:txBody>
          <a:bodyPr>
            <a:normAutofit fontScale="90000"/>
          </a:bodyPr>
          <a:lstStyle/>
          <a:p>
            <a:r>
              <a:rPr lang="en-US" b="1" dirty="0" smtClean="0"/>
              <a:t/>
            </a:r>
            <a:br>
              <a:rPr lang="en-US" b="1" dirty="0" smtClean="0"/>
            </a:br>
            <a:r>
              <a:rPr lang="en-US" b="1" dirty="0" smtClean="0"/>
              <a:t>AP ENGLISH LIT &amp; COMP</a:t>
            </a:r>
            <a:r>
              <a:rPr lang="en-US" dirty="0"/>
              <a:t/>
            </a:r>
            <a:br>
              <a:rPr lang="en-US" dirty="0"/>
            </a:br>
            <a:endParaRPr lang="en-US" dirty="0"/>
          </a:p>
        </p:txBody>
      </p:sp>
      <p:sp>
        <p:nvSpPr>
          <p:cNvPr id="3" name="Date Placeholder 2"/>
          <p:cNvSpPr>
            <a:spLocks noGrp="1"/>
          </p:cNvSpPr>
          <p:nvPr>
            <p:ph type="dt" sz="half" idx="4294967295"/>
          </p:nvPr>
        </p:nvSpPr>
        <p:spPr>
          <a:xfrm>
            <a:off x="6096000" y="6248400"/>
            <a:ext cx="2667000" cy="365125"/>
          </a:xfrm>
          <a:prstGeom prst="rect">
            <a:avLst/>
          </a:prstGeom>
        </p:spPr>
        <p:txBody>
          <a:bodyPr/>
          <a:lstStyle/>
          <a:p>
            <a:fld id="{CAE6B357-51B9-47D2-A71D-0D06CB03185D}" type="datetime1">
              <a:rPr lang="en-US" smtClean="0"/>
              <a:pPr/>
              <a:t>1/2/2015</a:t>
            </a:fld>
            <a:endParaRPr lang="en-US"/>
          </a:p>
        </p:txBody>
      </p:sp>
      <p:sp>
        <p:nvSpPr>
          <p:cNvPr id="4" name="Footer Placeholder 3"/>
          <p:cNvSpPr>
            <a:spLocks noGrp="1"/>
          </p:cNvSpPr>
          <p:nvPr>
            <p:ph type="ftr" sz="quarter" idx="4294967295"/>
          </p:nvPr>
        </p:nvSpPr>
        <p:spPr>
          <a:xfrm>
            <a:off x="609600" y="6248206"/>
            <a:ext cx="5421083"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10</a:t>
            </a:fld>
            <a:endParaRPr lang="en-US"/>
          </a:p>
        </p:txBody>
      </p:sp>
      <p:sp>
        <p:nvSpPr>
          <p:cNvPr id="6" name="Content Placeholder 5"/>
          <p:cNvSpPr>
            <a:spLocks noGrp="1"/>
          </p:cNvSpPr>
          <p:nvPr>
            <p:ph sz="quarter" idx="1"/>
          </p:nvPr>
        </p:nvSpPr>
        <p:spPr>
          <a:xfrm>
            <a:off x="76200" y="1600200"/>
            <a:ext cx="8991600" cy="5029200"/>
          </a:xfrm>
        </p:spPr>
        <p:txBody>
          <a:bodyPr>
            <a:normAutofit fontScale="77500" lnSpcReduction="20000"/>
          </a:bodyPr>
          <a:lstStyle/>
          <a:p>
            <a:pPr marL="0" indent="0">
              <a:buNone/>
            </a:pPr>
            <a:r>
              <a:rPr lang="en-US" dirty="0" smtClean="0"/>
              <a:t>Students </a:t>
            </a:r>
            <a:r>
              <a:rPr lang="en-US" dirty="0"/>
              <a:t>learn to read British literature (fiction, non-fiction, drama, and poetry) for multiple meanings and interpret them for theme, symbolism, figurative language, and consideration of authorial influences using multiple types of critical approaches. </a:t>
            </a:r>
            <a:r>
              <a:rPr lang="en-US" dirty="0" smtClean="0"/>
              <a:t>Students </a:t>
            </a:r>
            <a:r>
              <a:rPr lang="en-US" dirty="0"/>
              <a:t>also master composition skills such as grammar/usage, sentence structure, logical organization, controlling voice, and analytical argumentation. Studied works include </a:t>
            </a:r>
            <a:r>
              <a:rPr lang="en-US" i="1" dirty="0"/>
              <a:t>Frankenstein</a:t>
            </a:r>
            <a:r>
              <a:rPr lang="en-US" dirty="0"/>
              <a:t>, </a:t>
            </a:r>
            <a:r>
              <a:rPr lang="en-US" i="1" dirty="0"/>
              <a:t>Wuthering Heights</a:t>
            </a:r>
            <a:r>
              <a:rPr lang="en-US" dirty="0"/>
              <a:t>, </a:t>
            </a:r>
            <a:r>
              <a:rPr lang="en-US" i="1" dirty="0"/>
              <a:t>Pride and Prejudice</a:t>
            </a:r>
            <a:r>
              <a:rPr lang="en-US" dirty="0"/>
              <a:t>, </a:t>
            </a:r>
            <a:r>
              <a:rPr lang="en-US" i="1" dirty="0"/>
              <a:t>The Taming of the Shrew</a:t>
            </a:r>
            <a:r>
              <a:rPr lang="en-US" dirty="0"/>
              <a:t>, </a:t>
            </a:r>
            <a:r>
              <a:rPr lang="en-US" i="1" dirty="0"/>
              <a:t>A Tale of Two Cities</a:t>
            </a:r>
            <a:r>
              <a:rPr lang="en-US" dirty="0"/>
              <a:t>, </a:t>
            </a:r>
            <a:r>
              <a:rPr lang="en-US" i="1" dirty="0"/>
              <a:t>Heart of Darkness</a:t>
            </a:r>
            <a:r>
              <a:rPr lang="en-US" dirty="0"/>
              <a:t>, </a:t>
            </a:r>
            <a:r>
              <a:rPr lang="en-US" i="1" dirty="0"/>
              <a:t>Ceremony</a:t>
            </a:r>
            <a:r>
              <a:rPr lang="en-US" dirty="0"/>
              <a:t>, </a:t>
            </a:r>
            <a:r>
              <a:rPr lang="en-US" i="1" dirty="0"/>
              <a:t>Never Let Me Go, Othello, Mrs. Dalloway, The Importance of Being Earnest</a:t>
            </a:r>
            <a:r>
              <a:rPr lang="en-US" dirty="0"/>
              <a:t>, and selections of romantic, metaphysical, and modern poetry. </a:t>
            </a:r>
            <a:r>
              <a:rPr lang="en-US" dirty="0" smtClean="0"/>
              <a:t>Students </a:t>
            </a:r>
            <a:r>
              <a:rPr lang="en-US" dirty="0"/>
              <a:t>write extensively both in and out of class; compositions include the college essay, critical essays, and creative pieces. Students prepare for the AP exam through in-class test practice. </a:t>
            </a:r>
            <a:r>
              <a:rPr lang="en-US" dirty="0" smtClean="0"/>
              <a:t>The </a:t>
            </a:r>
            <a:r>
              <a:rPr lang="en-US" dirty="0"/>
              <a:t>AP exam in May is a requirement and is the final exam for the spring semester. Competitive and selective colleges typically award credit for scores of 4 and 5. Summer reading is required. </a:t>
            </a:r>
            <a:r>
              <a:rPr lang="en-US" i="1" dirty="0"/>
              <a:t>Note: </a:t>
            </a:r>
            <a:r>
              <a:rPr lang="en-US" i="1" dirty="0" smtClean="0"/>
              <a:t>This </a:t>
            </a:r>
            <a:r>
              <a:rPr lang="en-US" i="1" dirty="0"/>
              <a:t>course counts as a weighted grade, and students may receive dual credit from UMSL.</a:t>
            </a:r>
            <a:endParaRPr lang="en-US" dirty="0"/>
          </a:p>
        </p:txBody>
      </p:sp>
    </p:spTree>
    <p:extLst>
      <p:ext uri="{BB962C8B-B14F-4D97-AF65-F5344CB8AC3E}">
        <p14:creationId xmlns:p14="http://schemas.microsoft.com/office/powerpoint/2010/main" val="34376965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990600"/>
          </a:xfrm>
        </p:spPr>
        <p:txBody>
          <a:bodyPr>
            <a:normAutofit fontScale="90000"/>
          </a:bodyPr>
          <a:lstStyle/>
          <a:p>
            <a:r>
              <a:rPr lang="en-US" b="1" dirty="0"/>
              <a:t/>
            </a:r>
            <a:br>
              <a:rPr lang="en-US" b="1" dirty="0"/>
            </a:br>
            <a:r>
              <a:rPr lang="en-US" b="1" dirty="0"/>
              <a:t>AP ENGLISH LIT &amp; COMP</a:t>
            </a:r>
            <a:r>
              <a:rPr lang="en-US" dirty="0"/>
              <a:t/>
            </a:r>
            <a:br>
              <a:rPr lang="en-US" dirty="0"/>
            </a:br>
            <a:endParaRPr lang="en-US" dirty="0"/>
          </a:p>
        </p:txBody>
      </p:sp>
      <p:sp>
        <p:nvSpPr>
          <p:cNvPr id="3" name="Date Placeholder 2"/>
          <p:cNvSpPr>
            <a:spLocks noGrp="1"/>
          </p:cNvSpPr>
          <p:nvPr>
            <p:ph type="dt" sz="half" idx="4294967295"/>
          </p:nvPr>
        </p:nvSpPr>
        <p:spPr>
          <a:xfrm>
            <a:off x="6096000" y="6248400"/>
            <a:ext cx="2667000" cy="365125"/>
          </a:xfrm>
          <a:prstGeom prst="rect">
            <a:avLst/>
          </a:prstGeom>
        </p:spPr>
        <p:txBody>
          <a:bodyPr/>
          <a:lstStyle/>
          <a:p>
            <a:fld id="{CAE6B357-51B9-47D2-A71D-0D06CB03185D}" type="datetime1">
              <a:rPr lang="en-US" smtClean="0"/>
              <a:pPr/>
              <a:t>1/2/2015</a:t>
            </a:fld>
            <a:endParaRPr lang="en-US"/>
          </a:p>
        </p:txBody>
      </p:sp>
      <p:sp>
        <p:nvSpPr>
          <p:cNvPr id="4" name="Footer Placeholder 3"/>
          <p:cNvSpPr>
            <a:spLocks noGrp="1"/>
          </p:cNvSpPr>
          <p:nvPr>
            <p:ph type="ftr" sz="quarter" idx="4294967295"/>
          </p:nvPr>
        </p:nvSpPr>
        <p:spPr>
          <a:xfrm>
            <a:off x="609600" y="6248206"/>
            <a:ext cx="5421083"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normAutofit fontScale="85000" lnSpcReduction="20000"/>
          </a:bodyPr>
          <a:lstStyle/>
          <a:p>
            <a:fld id="{CE8079A4-7AA8-4A4F-87E2-7781EC5097DD}" type="slidenum">
              <a:rPr lang="en-US" smtClean="0"/>
              <a:pPr/>
              <a:t>11</a:t>
            </a:fld>
            <a:endParaRPr lang="en-US"/>
          </a:p>
        </p:txBody>
      </p:sp>
      <p:sp>
        <p:nvSpPr>
          <p:cNvPr id="6" name="Content Placeholder 5"/>
          <p:cNvSpPr>
            <a:spLocks noGrp="1"/>
          </p:cNvSpPr>
          <p:nvPr>
            <p:ph sz="quarter" idx="1"/>
          </p:nvPr>
        </p:nvSpPr>
        <p:spPr/>
        <p:txBody>
          <a:bodyPr>
            <a:normAutofit fontScale="85000" lnSpcReduction="20000"/>
          </a:bodyPr>
          <a:lstStyle/>
          <a:p>
            <a:r>
              <a:rPr lang="en-US" dirty="0" smtClean="0"/>
              <a:t>Thematic study of predominantly British texts</a:t>
            </a:r>
          </a:p>
          <a:p>
            <a:r>
              <a:rPr lang="en-US" dirty="0"/>
              <a:t>Includes novels, </a:t>
            </a:r>
            <a:r>
              <a:rPr lang="en-US" dirty="0" smtClean="0"/>
              <a:t>plays, poetry</a:t>
            </a:r>
          </a:p>
          <a:p>
            <a:r>
              <a:rPr lang="en-US" dirty="0" smtClean="0"/>
              <a:t>Focuses on advanced close-reading, critical </a:t>
            </a:r>
            <a:r>
              <a:rPr lang="en-US" dirty="0"/>
              <a:t>analysis, </a:t>
            </a:r>
            <a:r>
              <a:rPr lang="en-US" dirty="0" smtClean="0"/>
              <a:t>and interpretation with extensive work in literary </a:t>
            </a:r>
            <a:r>
              <a:rPr lang="en-US" dirty="0"/>
              <a:t>criticism</a:t>
            </a:r>
          </a:p>
          <a:p>
            <a:r>
              <a:rPr lang="en-US" dirty="0"/>
              <a:t>Writings will primarily be </a:t>
            </a:r>
            <a:r>
              <a:rPr lang="en-US" dirty="0" smtClean="0"/>
              <a:t>critical literary analysis, with an emphasis on in-class writing as well as out-of-class writing</a:t>
            </a:r>
            <a:endParaRPr lang="en-US" dirty="0"/>
          </a:p>
          <a:p>
            <a:r>
              <a:rPr lang="en-US" dirty="0" smtClean="0"/>
              <a:t>Intensive vocabulary </a:t>
            </a:r>
            <a:r>
              <a:rPr lang="en-US" dirty="0"/>
              <a:t>and grammar work</a:t>
            </a:r>
          </a:p>
          <a:p>
            <a:r>
              <a:rPr lang="en-US" dirty="0"/>
              <a:t>Requires summer </a:t>
            </a:r>
            <a:r>
              <a:rPr lang="en-US" dirty="0" smtClean="0"/>
              <a:t>reading:  </a:t>
            </a:r>
            <a:r>
              <a:rPr lang="en-US" i="1" dirty="0" smtClean="0"/>
              <a:t>Frankenstein</a:t>
            </a:r>
            <a:r>
              <a:rPr lang="en-US" dirty="0" smtClean="0"/>
              <a:t> and </a:t>
            </a:r>
            <a:r>
              <a:rPr lang="en-US" i="1" dirty="0" smtClean="0"/>
              <a:t>Never Let Me Go</a:t>
            </a:r>
            <a:endParaRPr lang="en-US" i="1" dirty="0"/>
          </a:p>
          <a:p>
            <a:r>
              <a:rPr lang="en-US" dirty="0"/>
              <a:t>Weighted grade</a:t>
            </a:r>
          </a:p>
          <a:p>
            <a:r>
              <a:rPr lang="en-US" dirty="0"/>
              <a:t>Can be taken for college credit through </a:t>
            </a:r>
            <a:r>
              <a:rPr lang="en-US" dirty="0" smtClean="0"/>
              <a:t>UMSL</a:t>
            </a:r>
          </a:p>
          <a:p>
            <a:r>
              <a:rPr lang="en-US" dirty="0" smtClean="0"/>
              <a:t>Prepares students specifically to take the AP Lit exam, which is required</a:t>
            </a:r>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10725298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667000"/>
            <a:ext cx="8915400" cy="4191000"/>
          </a:xfrm>
        </p:spPr>
        <p:txBody>
          <a:bodyPr>
            <a:normAutofit fontScale="92500" lnSpcReduction="10000"/>
          </a:bodyPr>
          <a:lstStyle/>
          <a:p>
            <a:r>
              <a:rPr lang="en-US" b="1" dirty="0" smtClean="0"/>
              <a:t>Sports Reading and Writing: </a:t>
            </a:r>
            <a:r>
              <a:rPr lang="en-US" dirty="0" smtClean="0"/>
              <a:t>This offering is open to grades 10-12. It is an excellent elective for students with a background in sports or those who are interested in learning more about how sports influence society through literature. </a:t>
            </a:r>
            <a:r>
              <a:rPr lang="en-US" b="1" dirty="0"/>
              <a:t>(½ semester - ½ credit) </a:t>
            </a:r>
            <a:r>
              <a:rPr lang="en-US" dirty="0" smtClean="0"/>
              <a:t> </a:t>
            </a:r>
          </a:p>
          <a:p>
            <a:endParaRPr lang="en-US" dirty="0" smtClean="0"/>
          </a:p>
          <a:p>
            <a:r>
              <a:rPr lang="en-US" b="1" dirty="0" smtClean="0"/>
              <a:t>Memoir Reading and Writing: </a:t>
            </a:r>
            <a:r>
              <a:rPr lang="en-US" dirty="0" smtClean="0"/>
              <a:t>This offering is open to grades to 10-12. It is an excellent elective for students who enjoy reading memoirs, developing their writing skills about personal life experiences, </a:t>
            </a:r>
            <a:r>
              <a:rPr lang="en-US" dirty="0" smtClean="0"/>
              <a:t>and book </a:t>
            </a:r>
            <a:r>
              <a:rPr lang="en-US" dirty="0" smtClean="0"/>
              <a:t>circles. </a:t>
            </a:r>
            <a:r>
              <a:rPr lang="en-US" b="1" dirty="0"/>
              <a:t>(½ semester - ½ credit)</a:t>
            </a:r>
            <a:endParaRPr lang="en-US" dirty="0"/>
          </a:p>
        </p:txBody>
      </p:sp>
      <p:sp>
        <p:nvSpPr>
          <p:cNvPr id="3" name="Title 2"/>
          <p:cNvSpPr>
            <a:spLocks noGrp="1"/>
          </p:cNvSpPr>
          <p:nvPr>
            <p:ph type="title"/>
          </p:nvPr>
        </p:nvSpPr>
        <p:spPr/>
        <p:txBody>
          <a:bodyPr/>
          <a:lstStyle/>
          <a:p>
            <a:r>
              <a:rPr lang="en-US" smtClean="0"/>
              <a:t>English Electives</a:t>
            </a:r>
            <a:endParaRPr lang="en-US" dirty="0"/>
          </a:p>
        </p:txBody>
      </p:sp>
    </p:spTree>
    <p:extLst>
      <p:ext uri="{BB962C8B-B14F-4D97-AF65-F5344CB8AC3E}">
        <p14:creationId xmlns:p14="http://schemas.microsoft.com/office/powerpoint/2010/main" val="2786179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743200"/>
            <a:ext cx="8915400" cy="4038600"/>
          </a:xfrm>
        </p:spPr>
        <p:txBody>
          <a:bodyPr>
            <a:normAutofit fontScale="92500" lnSpcReduction="10000"/>
          </a:bodyPr>
          <a:lstStyle/>
          <a:p>
            <a:r>
              <a:rPr lang="en-US" b="1" dirty="0" smtClean="0"/>
              <a:t>Public Speaking: </a:t>
            </a:r>
            <a:r>
              <a:rPr lang="en-US" dirty="0" smtClean="0"/>
              <a:t>Open to all grade levels. Learn to speak up and speak out! This class will teach you forms and applications for public speaking and the proper technique for using your voice. Learn diction, projection, presentation and formal speech writing/organization. </a:t>
            </a:r>
            <a:r>
              <a:rPr lang="en-US" b="1" dirty="0" smtClean="0"/>
              <a:t>(½ semester - ½ credit)</a:t>
            </a:r>
          </a:p>
          <a:p>
            <a:endParaRPr lang="en-US" dirty="0" smtClean="0"/>
          </a:p>
          <a:p>
            <a:r>
              <a:rPr lang="en-US" b="1" dirty="0" smtClean="0"/>
              <a:t>Advanced Public Speaking and Debate: </a:t>
            </a:r>
            <a:r>
              <a:rPr lang="en-US" dirty="0" smtClean="0"/>
              <a:t>Open to all grade levels. After Public Speaking, take Debate to use logic, research, analysis and argument. Students participate in competitions. </a:t>
            </a:r>
            <a:r>
              <a:rPr lang="en-US" b="1" dirty="0" smtClean="0"/>
              <a:t>(½ semester - ½ credit)</a:t>
            </a:r>
          </a:p>
          <a:p>
            <a:endParaRPr lang="en-US" dirty="0"/>
          </a:p>
        </p:txBody>
      </p:sp>
      <p:sp>
        <p:nvSpPr>
          <p:cNvPr id="3" name="Title 2"/>
          <p:cNvSpPr>
            <a:spLocks noGrp="1"/>
          </p:cNvSpPr>
          <p:nvPr>
            <p:ph type="title"/>
          </p:nvPr>
        </p:nvSpPr>
        <p:spPr/>
        <p:txBody>
          <a:bodyPr/>
          <a:lstStyle/>
          <a:p>
            <a:r>
              <a:rPr lang="en-US" smtClean="0"/>
              <a:t>English Electives</a:t>
            </a:r>
            <a:endParaRPr lang="en-US" dirty="0"/>
          </a:p>
        </p:txBody>
      </p:sp>
    </p:spTree>
    <p:extLst>
      <p:ext uri="{BB962C8B-B14F-4D97-AF65-F5344CB8AC3E}">
        <p14:creationId xmlns:p14="http://schemas.microsoft.com/office/powerpoint/2010/main" val="12962461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743200"/>
            <a:ext cx="8915400" cy="4038600"/>
          </a:xfrm>
        </p:spPr>
        <p:txBody>
          <a:bodyPr>
            <a:normAutofit fontScale="55000" lnSpcReduction="20000"/>
          </a:bodyPr>
          <a:lstStyle/>
          <a:p>
            <a:r>
              <a:rPr lang="en-US" sz="4700" b="1" dirty="0" smtClean="0"/>
              <a:t>Journalism: </a:t>
            </a:r>
            <a:r>
              <a:rPr lang="en-US" sz="4700" dirty="0" smtClean="0"/>
              <a:t>Open </a:t>
            </a:r>
            <a:r>
              <a:rPr lang="en-US" sz="4700" dirty="0"/>
              <a:t>to all grade levels. </a:t>
            </a:r>
            <a:r>
              <a:rPr lang="en-US" sz="4700" dirty="0" smtClean="0"/>
              <a:t>In </a:t>
            </a:r>
            <a:r>
              <a:rPr lang="en-US" sz="4700" dirty="0"/>
              <a:t>this year-long class you will improve your writing and editing skills, learn computer graphic skills and basic web design.  This will prepare you for ECHO newspaper, yearbook or a college major in journalism</a:t>
            </a:r>
            <a:r>
              <a:rPr lang="en-US" sz="4700" dirty="0" smtClean="0"/>
              <a:t>. </a:t>
            </a:r>
            <a:r>
              <a:rPr lang="en-US" sz="4700" b="1" dirty="0" smtClean="0"/>
              <a:t>(1 year - 1credit)</a:t>
            </a:r>
          </a:p>
          <a:p>
            <a:endParaRPr lang="en-US" sz="4700" b="1" dirty="0" smtClean="0"/>
          </a:p>
          <a:p>
            <a:r>
              <a:rPr lang="en-US" sz="4700" b="1" dirty="0" smtClean="0"/>
              <a:t>ECHO: </a:t>
            </a:r>
            <a:r>
              <a:rPr lang="en-US" sz="4700" dirty="0"/>
              <a:t>This offering is open to grades 10-12</a:t>
            </a:r>
            <a:r>
              <a:rPr lang="en-US" sz="4700" dirty="0" smtClean="0"/>
              <a:t>. Nothing </a:t>
            </a:r>
            <a:r>
              <a:rPr lang="en-US" sz="4700" dirty="0"/>
              <a:t>beats seeing your byline in the paper for the first </a:t>
            </a:r>
            <a:r>
              <a:rPr lang="en-US" sz="4700" dirty="0" smtClean="0"/>
              <a:t>time, </a:t>
            </a:r>
            <a:r>
              <a:rPr lang="en-US" sz="4700" dirty="0"/>
              <a:t>knowing that 1300 of your peers will see it as well. Learn to express yourself better by taking journalism and then express yourself by taking ECHO</a:t>
            </a:r>
            <a:r>
              <a:rPr lang="en-US" sz="4700" dirty="0" smtClean="0"/>
              <a:t>. </a:t>
            </a:r>
            <a:r>
              <a:rPr lang="en-US" sz="4700" b="1" dirty="0" smtClean="0"/>
              <a:t>(1 year - 1 credit)</a:t>
            </a:r>
            <a:endParaRPr lang="en-US" sz="4700" b="1" dirty="0"/>
          </a:p>
          <a:p>
            <a:endParaRPr lang="en-US" dirty="0"/>
          </a:p>
        </p:txBody>
      </p:sp>
      <p:sp>
        <p:nvSpPr>
          <p:cNvPr id="3" name="Title 2"/>
          <p:cNvSpPr>
            <a:spLocks noGrp="1"/>
          </p:cNvSpPr>
          <p:nvPr>
            <p:ph type="title"/>
          </p:nvPr>
        </p:nvSpPr>
        <p:spPr/>
        <p:txBody>
          <a:bodyPr/>
          <a:lstStyle/>
          <a:p>
            <a:r>
              <a:rPr lang="en-US" dirty="0" smtClean="0"/>
              <a:t>English Electives</a:t>
            </a:r>
            <a:endParaRPr lang="en-US" dirty="0"/>
          </a:p>
        </p:txBody>
      </p:sp>
    </p:spTree>
    <p:extLst>
      <p:ext uri="{BB962C8B-B14F-4D97-AF65-F5344CB8AC3E}">
        <p14:creationId xmlns:p14="http://schemas.microsoft.com/office/powerpoint/2010/main" val="3416592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743200"/>
            <a:ext cx="8915400" cy="3962400"/>
          </a:xfrm>
        </p:spPr>
        <p:txBody>
          <a:bodyPr>
            <a:normAutofit/>
          </a:bodyPr>
          <a:lstStyle/>
          <a:p>
            <a:r>
              <a:rPr lang="en-US" sz="2600" b="1" dirty="0" smtClean="0"/>
              <a:t>Creative </a:t>
            </a:r>
            <a:r>
              <a:rPr lang="en-US" sz="2600" b="1" dirty="0" smtClean="0"/>
              <a:t>Writing: </a:t>
            </a:r>
            <a:r>
              <a:rPr lang="en-US" sz="2600" dirty="0" smtClean="0"/>
              <a:t>This offering is open to grades 10-12. A great opportunity for students who love to write, to work with other writers, and to develop a personal portfolio of writing. </a:t>
            </a:r>
            <a:r>
              <a:rPr lang="en-US" sz="2600" b="1" dirty="0" smtClean="0"/>
              <a:t>(½ semester - ½ credit)</a:t>
            </a:r>
          </a:p>
          <a:p>
            <a:endParaRPr lang="en-US" dirty="0"/>
          </a:p>
        </p:txBody>
      </p:sp>
      <p:sp>
        <p:nvSpPr>
          <p:cNvPr id="3" name="Title 2"/>
          <p:cNvSpPr>
            <a:spLocks noGrp="1"/>
          </p:cNvSpPr>
          <p:nvPr>
            <p:ph type="title"/>
          </p:nvPr>
        </p:nvSpPr>
        <p:spPr/>
        <p:txBody>
          <a:bodyPr/>
          <a:lstStyle/>
          <a:p>
            <a:r>
              <a:rPr lang="en-US" smtClean="0"/>
              <a:t>English Electives</a:t>
            </a:r>
            <a:endParaRPr lang="en-US" dirty="0"/>
          </a:p>
        </p:txBody>
      </p:sp>
    </p:spTree>
    <p:extLst>
      <p:ext uri="{BB962C8B-B14F-4D97-AF65-F5344CB8AC3E}">
        <p14:creationId xmlns:p14="http://schemas.microsoft.com/office/powerpoint/2010/main" val="30192304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743200"/>
            <a:ext cx="8991600" cy="4038600"/>
          </a:xfrm>
        </p:spPr>
        <p:txBody>
          <a:bodyPr>
            <a:normAutofit/>
          </a:bodyPr>
          <a:lstStyle/>
          <a:p>
            <a:r>
              <a:rPr lang="en-US" sz="2600" b="1" dirty="0" smtClean="0"/>
              <a:t>Women, Gender and Diversity: </a:t>
            </a:r>
            <a:r>
              <a:rPr lang="en-US" sz="2600" dirty="0" smtClean="0"/>
              <a:t>This offering is open to grades 11-12. May be taken for college credit.  In this course, you will examine social issues through discussion, reading, and writing. Advanced writing and critical thinking skills are needed. </a:t>
            </a:r>
            <a:r>
              <a:rPr lang="en-US" sz="2600" b="1" dirty="0" smtClean="0"/>
              <a:t>(½ semester - ½ credit)  </a:t>
            </a:r>
          </a:p>
          <a:p>
            <a:endParaRPr lang="en-US" sz="2600" dirty="0" smtClean="0"/>
          </a:p>
          <a:p>
            <a:r>
              <a:rPr lang="en-US" sz="2600" b="1" dirty="0" smtClean="0"/>
              <a:t>Film Appreciation: </a:t>
            </a:r>
            <a:r>
              <a:rPr lang="en-US" sz="2600" dirty="0" smtClean="0"/>
              <a:t>This offering is open to grades 11-12. This is a critical study of film, film history and film analysis. </a:t>
            </a:r>
            <a:r>
              <a:rPr lang="en-US" sz="2600" b="1" dirty="0" smtClean="0"/>
              <a:t>(½ semester - ½ credit)  </a:t>
            </a:r>
            <a:endParaRPr lang="en-US" sz="2600" b="1" dirty="0"/>
          </a:p>
        </p:txBody>
      </p:sp>
      <p:sp>
        <p:nvSpPr>
          <p:cNvPr id="3" name="Title 2"/>
          <p:cNvSpPr>
            <a:spLocks noGrp="1"/>
          </p:cNvSpPr>
          <p:nvPr>
            <p:ph type="title"/>
          </p:nvPr>
        </p:nvSpPr>
        <p:spPr/>
        <p:txBody>
          <a:bodyPr/>
          <a:lstStyle/>
          <a:p>
            <a:r>
              <a:rPr lang="en-US" smtClean="0"/>
              <a:t>English Electives</a:t>
            </a:r>
            <a:endParaRPr lang="en-US" dirty="0"/>
          </a:p>
        </p:txBody>
      </p:sp>
    </p:spTree>
    <p:extLst>
      <p:ext uri="{BB962C8B-B14F-4D97-AF65-F5344CB8AC3E}">
        <p14:creationId xmlns:p14="http://schemas.microsoft.com/office/powerpoint/2010/main" val="3098045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743200"/>
            <a:ext cx="8991600" cy="4038600"/>
          </a:xfrm>
        </p:spPr>
        <p:txBody>
          <a:bodyPr>
            <a:normAutofit fontScale="92500" lnSpcReduction="10000"/>
          </a:bodyPr>
          <a:lstStyle/>
          <a:p>
            <a:r>
              <a:rPr lang="en-US" b="1" dirty="0" smtClean="0"/>
              <a:t>Reading 11-12: </a:t>
            </a:r>
            <a:r>
              <a:rPr lang="en-US" dirty="0"/>
              <a:t>This offering is open to grades 11-12. </a:t>
            </a:r>
            <a:r>
              <a:rPr lang="en-US" dirty="0" smtClean="0"/>
              <a:t>This </a:t>
            </a:r>
            <a:r>
              <a:rPr lang="en-US" dirty="0"/>
              <a:t>course gives students the opportunity to build reading strategies, to expand vocabulary and to develop comprehension techniques through nonfiction and fiction. Students practice skills necessary for critical reading and analysis of literature, efficient use of time, effective note-taking, studying and test-taking strategies.</a:t>
            </a:r>
            <a:endParaRPr lang="en-US" b="1" dirty="0" smtClean="0"/>
          </a:p>
          <a:p>
            <a:r>
              <a:rPr lang="en-US" b="1" dirty="0" smtClean="0"/>
              <a:t>Rapid </a:t>
            </a:r>
            <a:r>
              <a:rPr lang="en-US" b="1" dirty="0"/>
              <a:t>Reading: </a:t>
            </a:r>
            <a:r>
              <a:rPr lang="en-US" dirty="0"/>
              <a:t>This offering is open to grades 11-12. </a:t>
            </a:r>
            <a:r>
              <a:rPr lang="en-US" dirty="0" smtClean="0"/>
              <a:t>This </a:t>
            </a:r>
            <a:r>
              <a:rPr lang="en-US" dirty="0"/>
              <a:t>course is for students reading </a:t>
            </a:r>
            <a:r>
              <a:rPr lang="en-US" b="1" dirty="0"/>
              <a:t>AT or ABOVE </a:t>
            </a:r>
            <a:r>
              <a:rPr lang="en-US" dirty="0"/>
              <a:t>expected level who want to increase speed and study </a:t>
            </a:r>
            <a:r>
              <a:rPr lang="en-US" dirty="0" smtClean="0"/>
              <a:t>skills. Uses </a:t>
            </a:r>
            <a:r>
              <a:rPr lang="en-US" dirty="0"/>
              <a:t>a college text. </a:t>
            </a:r>
            <a:r>
              <a:rPr lang="en-US" b="1" dirty="0"/>
              <a:t>(½ semester - ½ credit</a:t>
            </a:r>
            <a:r>
              <a:rPr lang="en-US" b="1" dirty="0" smtClean="0"/>
              <a:t>)</a:t>
            </a:r>
            <a:endParaRPr lang="en-US" b="1" dirty="0"/>
          </a:p>
        </p:txBody>
      </p:sp>
      <p:sp>
        <p:nvSpPr>
          <p:cNvPr id="3" name="Title 2"/>
          <p:cNvSpPr>
            <a:spLocks noGrp="1"/>
          </p:cNvSpPr>
          <p:nvPr>
            <p:ph type="title"/>
          </p:nvPr>
        </p:nvSpPr>
        <p:spPr/>
        <p:txBody>
          <a:bodyPr/>
          <a:lstStyle/>
          <a:p>
            <a:r>
              <a:rPr lang="en-US" dirty="0" smtClean="0"/>
              <a:t>Reading Electives</a:t>
            </a:r>
            <a:endParaRPr lang="en-US" dirty="0"/>
          </a:p>
        </p:txBody>
      </p:sp>
    </p:spTree>
    <p:extLst>
      <p:ext uri="{BB962C8B-B14F-4D97-AF65-F5344CB8AC3E}">
        <p14:creationId xmlns:p14="http://schemas.microsoft.com/office/powerpoint/2010/main" val="47636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6200" y="2743200"/>
            <a:ext cx="8991600" cy="4038600"/>
          </a:xfrm>
        </p:spPr>
        <p:txBody>
          <a:bodyPr>
            <a:normAutofit/>
          </a:bodyPr>
          <a:lstStyle/>
          <a:p>
            <a:r>
              <a:rPr lang="en-US" b="1" dirty="0" smtClean="0"/>
              <a:t>College Reading: </a:t>
            </a:r>
            <a:r>
              <a:rPr lang="en-US" dirty="0"/>
              <a:t>This course prepares students for the rigors of college reading.  The focus of the course is improvement of skills.  Competencies include work on vocabulary, main idea and details, inferences, bias, tone, evaluation and author’s purpose.  Students work on synthesizing ideas from multiple readings, practice advanced reading and study strategies and apply these techniques to college texts. </a:t>
            </a:r>
            <a:r>
              <a:rPr lang="en-US" b="1" dirty="0" smtClean="0"/>
              <a:t>(½ </a:t>
            </a:r>
            <a:r>
              <a:rPr lang="en-US" b="1" dirty="0" smtClean="0"/>
              <a:t>semester - ½ credit) </a:t>
            </a:r>
            <a:endParaRPr lang="en-US" b="1" dirty="0"/>
          </a:p>
        </p:txBody>
      </p:sp>
      <p:sp>
        <p:nvSpPr>
          <p:cNvPr id="3" name="Title 2"/>
          <p:cNvSpPr>
            <a:spLocks noGrp="1"/>
          </p:cNvSpPr>
          <p:nvPr>
            <p:ph type="title"/>
          </p:nvPr>
        </p:nvSpPr>
        <p:spPr/>
        <p:txBody>
          <a:bodyPr/>
          <a:lstStyle/>
          <a:p>
            <a:r>
              <a:rPr lang="en-US" dirty="0" smtClean="0"/>
              <a:t>Reading Electives</a:t>
            </a:r>
            <a:endParaRPr lang="en-US" dirty="0"/>
          </a:p>
        </p:txBody>
      </p:sp>
    </p:spTree>
    <p:extLst>
      <p:ext uri="{BB962C8B-B14F-4D97-AF65-F5344CB8AC3E}">
        <p14:creationId xmlns:p14="http://schemas.microsoft.com/office/powerpoint/2010/main" val="18104005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73</TotalTime>
  <Words>1214</Words>
  <Application>Microsoft Office PowerPoint</Application>
  <PresentationFormat>On-screen Show (4:3)</PresentationFormat>
  <Paragraphs>100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Median</vt:lpstr>
      <vt:lpstr>Senior course offerings</vt:lpstr>
      <vt:lpstr> CONTEMPORARY LIT &amp; COMP </vt:lpstr>
      <vt:lpstr> CONTEMPORARY LIT &amp; COMP </vt:lpstr>
      <vt:lpstr>AFRICAN-AMERICAN LITERATURE &amp; CULTURE</vt:lpstr>
      <vt:lpstr>AFRICAN-AMERICAN LITERATURE &amp; CULTURE</vt:lpstr>
      <vt:lpstr> MODERN INTERNATIONAL LITERATURE ACC  </vt:lpstr>
      <vt:lpstr>  MODERN INTERNATIONAL LITERATURE ACC   </vt:lpstr>
      <vt:lpstr> ENGLISH LIT &amp; COMP ACC  </vt:lpstr>
      <vt:lpstr> ENGLISH LIT &amp; COMP ACC  </vt:lpstr>
      <vt:lpstr> AP ENGLISH LIT &amp; COMP </vt:lpstr>
      <vt:lpstr> AP ENGLISH LIT &amp; COMP </vt:lpstr>
      <vt:lpstr>English Electives</vt:lpstr>
      <vt:lpstr>English Electives</vt:lpstr>
      <vt:lpstr>English Electives</vt:lpstr>
      <vt:lpstr>English Electives</vt:lpstr>
      <vt:lpstr>English Electives</vt:lpstr>
      <vt:lpstr>Reading Electives</vt:lpstr>
      <vt:lpstr>Reading Electives</vt:lpstr>
    </vt:vector>
  </TitlesOfParts>
  <Company>Webster Groves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3745 CONTEMPORARY LITERATURE AND COMPOSITION</dc:title>
  <dc:creator>Sarah Gray</dc:creator>
  <cp:lastModifiedBy>Katie Guymon</cp:lastModifiedBy>
  <cp:revision>12</cp:revision>
  <dcterms:created xsi:type="dcterms:W3CDTF">2012-01-17T15:45:04Z</dcterms:created>
  <dcterms:modified xsi:type="dcterms:W3CDTF">2015-01-02T16:04:07Z</dcterms:modified>
</cp:coreProperties>
</file>