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68" r:id="rId5"/>
    <p:sldId id="256" r:id="rId6"/>
    <p:sldId id="267" r:id="rId7"/>
    <p:sldId id="257" r:id="rId8"/>
    <p:sldId id="258" r:id="rId9"/>
    <p:sldId id="259" r:id="rId10"/>
    <p:sldId id="260" r:id="rId11"/>
    <p:sldId id="269" r:id="rId12"/>
    <p:sldId id="261" r:id="rId13"/>
    <p:sldId id="274" r:id="rId14"/>
    <p:sldId id="263" r:id="rId15"/>
    <p:sldId id="264" r:id="rId16"/>
    <p:sldId id="265" r:id="rId17"/>
    <p:sldId id="270" r:id="rId18"/>
    <p:sldId id="272" r:id="rId19"/>
    <p:sldId id="271" r:id="rId20"/>
    <p:sldId id="266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FF9900"/>
    <a:srgbClr val="CCFFFF"/>
    <a:srgbClr val="99CCFF"/>
    <a:srgbClr val="FFFF66"/>
    <a:srgbClr val="FF99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4" d="100"/>
          <a:sy n="64" d="100"/>
        </p:scale>
        <p:origin x="84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23535-85A4-4152-8276-469A637FE584}" type="datetimeFigureOut">
              <a:rPr lang="en-US"/>
              <a:pPr>
                <a:defRPr/>
              </a:pPr>
              <a:t>8/4/2015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50EE256-3426-4BBE-A9CB-13C9B5802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251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0636853-5590-42D4-B47C-1E042C9DF38A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12570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8330B3-4C0F-41A7-9828-12A8F5BBB618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01847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53C992-305D-414E-B639-5D4BC9BF3280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71111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1BE0DF-1831-4F5E-B013-DDBD9A0564CC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74579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F2543D-B847-4A3E-B7CD-A3AE489088D5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8304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184294-F0DD-4FE6-ADDA-C4BA3B9978FD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953540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EC67A2C-6751-474C-8740-EB62D31C4037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3264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C5454C-1086-45B9-8885-1A0DD793B2DA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1039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E1BE11F-8D9D-48DA-A720-70E0D3466A8B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22256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E1BE11F-8D9D-48DA-A720-70E0D3466A8B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54982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2E5F8A-619F-4659-B289-89C016C40A17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137978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D4F253-806D-4415-8E74-A2789C19C42B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70703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08300E1-1455-49ED-A269-661ED4B0DA2D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45041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0A4B75-7879-4B6C-B99A-35C7840ECB56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7677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862828-A6FD-4A85-AEFA-9245DD074718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54079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9E6A4A-BC68-4268-ADCC-5505F5DDBCE8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01995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0A431E-7E50-41FA-9091-881ADE73EF3A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3152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ED81F-5743-4303-9EB7-8AEB87DE25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14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CAF20-019E-4006-8960-FB8B2CBB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037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79F84-31DB-450A-8684-30B899E4E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5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088C0-F673-4F6A-B1A8-B7006FF10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29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6F3A8-3DFE-4EBD-B931-62E0CF7DB1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561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EC447-7801-40FE-AED3-D3D5647FA6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1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46637-CDDE-4A65-A441-37717C262B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60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C6549-B21D-48EE-84B6-6D68EFF3B4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30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931E6-0622-401F-9C7C-703DFA7796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61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14E19-4109-4F44-A106-6DB8E82F6B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95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00B6C-C8C3-4C64-90CE-D62E59809E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46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4710725-B212-40E9-A14B-8502A8A959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4572000" cy="215265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Native American Literature</a:t>
            </a:r>
          </a:p>
        </p:txBody>
      </p:sp>
      <p:pic>
        <p:nvPicPr>
          <p:cNvPr id="2052" name="Picture 5" descr="Sitting_Bu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9600"/>
            <a:ext cx="291465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ative%20American%2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81400"/>
            <a:ext cx="4143375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bg1"/>
          </a:fgClr>
          <a:bgClr>
            <a:schemeClr val="tx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7620000" cy="1077218"/>
          </a:xfrm>
          <a:prstGeom prst="rect">
            <a:avLst/>
          </a:prstGeom>
          <a:solidFill>
            <a:srgbClr val="FF99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Berlin Sans FB" panose="020E0602020502020306" pitchFamily="34" charset="0"/>
              </a:rPr>
              <a:t>Native American </a:t>
            </a:r>
            <a:r>
              <a:rPr lang="en-US" altLang="en-US" dirty="0" smtClean="0">
                <a:latin typeface="Berlin Sans FB" panose="020E0602020502020306" pitchFamily="34" charset="0"/>
              </a:rPr>
              <a:t>Literature: Cultural Diversity</a:t>
            </a:r>
            <a:endParaRPr lang="en-US" altLang="en-US" dirty="0">
              <a:latin typeface="Berlin Sans FB" panose="020E0602020502020306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30640" y="1911497"/>
            <a:ext cx="3886200" cy="1877437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At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time </a:t>
            </a:r>
            <a:r>
              <a:rPr lang="en-US" altLang="en-US" sz="2800" dirty="0">
                <a:latin typeface="Comic Sans MS" panose="030F0702030302020204" pitchFamily="66" charset="0"/>
              </a:rPr>
              <a:t>of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Columbus,  </a:t>
            </a:r>
            <a:r>
              <a:rPr lang="en-US" altLang="en-US" sz="2800" dirty="0">
                <a:latin typeface="Comic Sans MS" panose="030F0702030302020204" pitchFamily="66" charset="0"/>
              </a:rPr>
              <a:t>350 distinct languages existed in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North America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264046" y="3173381"/>
            <a:ext cx="2971800" cy="1815882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Thousands of distinct cultural groups existed as well.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930640" y="5215974"/>
            <a:ext cx="3387777" cy="1384995"/>
          </a:xfrm>
          <a:prstGeom prst="rect">
            <a:avLst/>
          </a:prstGeom>
          <a:solidFill>
            <a:srgbClr val="FF99FF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smtClean="0">
                <a:latin typeface="Comic Sans MS" panose="030F0702030302020204" pitchFamily="66" charset="0"/>
              </a:rPr>
              <a:t>No </a:t>
            </a:r>
            <a:r>
              <a:rPr lang="en-US" altLang="en-US" sz="2800" dirty="0">
                <a:latin typeface="Comic Sans MS" panose="030F0702030302020204" pitchFamily="66" charset="0"/>
              </a:rPr>
              <a:t>single Native American culture or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literature.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  <p:cxnSp>
        <p:nvCxnSpPr>
          <p:cNvPr id="2" name="AutoShape 10"/>
          <p:cNvCxnSpPr>
            <a:cxnSpLocks noChangeShapeType="1"/>
            <a:endCxn id="5126" idx="0"/>
          </p:cNvCxnSpPr>
          <p:nvPr/>
        </p:nvCxnSpPr>
        <p:spPr bwMode="auto">
          <a:xfrm>
            <a:off x="4816840" y="2286000"/>
            <a:ext cx="1933106" cy="887381"/>
          </a:xfrm>
          <a:prstGeom prst="curvedConnector2">
            <a:avLst/>
          </a:prstGeom>
          <a:noFill/>
          <a:ln w="101600">
            <a:solidFill>
              <a:srgbClr val="00B05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9" name="AutoShape 11"/>
          <p:cNvSpPr>
            <a:spLocks noChangeArrowheads="1"/>
          </p:cNvSpPr>
          <p:nvPr/>
        </p:nvSpPr>
        <p:spPr bwMode="auto">
          <a:xfrm>
            <a:off x="4572000" y="5173930"/>
            <a:ext cx="1676400" cy="1295400"/>
          </a:xfrm>
          <a:custGeom>
            <a:avLst/>
            <a:gdLst>
              <a:gd name="T0" fmla="*/ 117162820 w 21600"/>
              <a:gd name="T1" fmla="*/ 62092900 h 21600"/>
              <a:gd name="T2" fmla="*/ 92159314 w 21600"/>
              <a:gd name="T3" fmla="*/ 8955712 h 21600"/>
              <a:gd name="T4" fmla="*/ 104127956 w 21600"/>
              <a:gd name="T5" fmla="*/ 56277034 h 21600"/>
              <a:gd name="T6" fmla="*/ 7457108 w 21600"/>
              <a:gd name="T7" fmla="*/ 73120232 h 21600"/>
              <a:gd name="T8" fmla="*/ 7505227 w 21600"/>
              <a:gd name="T9" fmla="*/ 52514916 h 21600"/>
              <a:gd name="T10" fmla="*/ 42019820 w 21600"/>
              <a:gd name="T11" fmla="*/ 525509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063" y="16517"/>
                </a:moveTo>
                <a:cubicBezTo>
                  <a:pt x="6583" y="18042"/>
                  <a:pt x="8647" y="18899"/>
                  <a:pt x="10800" y="18899"/>
                </a:cubicBezTo>
                <a:cubicBezTo>
                  <a:pt x="15272" y="18899"/>
                  <a:pt x="18899" y="15272"/>
                  <a:pt x="18899" y="10800"/>
                </a:cubicBezTo>
                <a:cubicBezTo>
                  <a:pt x="18899" y="7827"/>
                  <a:pt x="17270" y="5094"/>
                  <a:pt x="14657" y="3678"/>
                </a:cubicBezTo>
                <a:lnTo>
                  <a:pt x="15943" y="1303"/>
                </a:lnTo>
                <a:cubicBezTo>
                  <a:pt x="19428" y="3191"/>
                  <a:pt x="21600" y="6836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7929" y="21600"/>
                  <a:pt x="5177" y="20457"/>
                  <a:pt x="3150" y="18424"/>
                </a:cubicBezTo>
                <a:lnTo>
                  <a:pt x="1238" y="20330"/>
                </a:lnTo>
                <a:lnTo>
                  <a:pt x="1246" y="14601"/>
                </a:lnTo>
                <a:lnTo>
                  <a:pt x="6976" y="14611"/>
                </a:lnTo>
                <a:lnTo>
                  <a:pt x="5063" y="16517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105400" y="5298175"/>
            <a:ext cx="804472" cy="76944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US" altLang="en-US" sz="4400" dirty="0">
                <a:latin typeface="Berlin Sans FB" panose="020E0602020502020306" pitchFamily="34" charset="0"/>
              </a:rPr>
              <a:t>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8" grpId="0" animBg="1"/>
      <p:bldP spid="51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Berlin Sans FB" panose="020E0602020502020306" pitchFamily="34" charset="0"/>
              </a:rPr>
              <a:t>History of Stability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 dirty="0" smtClean="0">
                <a:latin typeface="Comic Sans MS" panose="030F0702030302020204" pitchFamily="66" charset="0"/>
              </a:rPr>
              <a:t>Prospered for thousands of years in a stable relationship with the land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 smtClean="0">
                <a:latin typeface="Comic Sans MS" panose="030F0702030302020204" pitchFamily="66" charset="0"/>
              </a:rPr>
              <a:t>Hundreds of individual tribes with their own cultural traditions (more diverse than Europe at the time)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 smtClean="0">
                <a:latin typeface="Comic Sans MS" panose="030F0702030302020204" pitchFamily="66" charset="0"/>
              </a:rPr>
              <a:t>Joined together—more in common with each other than with European settlers. </a:t>
            </a:r>
          </a:p>
        </p:txBody>
      </p:sp>
      <p:pic>
        <p:nvPicPr>
          <p:cNvPr id="3077" name="Picture 5" descr="Native_American_Tribes_Wall_Map_068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" y="114925"/>
            <a:ext cx="841692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chemeClr val="bg2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9"/>
          <p:cNvSpPr>
            <a:spLocks noChangeShapeType="1"/>
          </p:cNvSpPr>
          <p:nvPr/>
        </p:nvSpPr>
        <p:spPr bwMode="auto">
          <a:xfrm>
            <a:off x="4899285" y="388619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3555167" y="3886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1938992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latin typeface="Berlin Sans FB" panose="020E0602020502020306" pitchFamily="34" charset="0"/>
              </a:rPr>
              <a:t>Native Americans </a:t>
            </a:r>
            <a:r>
              <a:rPr lang="en-US" altLang="en-US" sz="4000" dirty="0" smtClean="0">
                <a:latin typeface="Berlin Sans FB" panose="020E0602020502020306" pitchFamily="34" charset="0"/>
              </a:rPr>
              <a:t>came to </a:t>
            </a:r>
            <a:r>
              <a:rPr lang="en-US" altLang="en-US" sz="4000" dirty="0">
                <a:latin typeface="Berlin Sans FB" panose="020E0602020502020306" pitchFamily="34" charset="0"/>
              </a:rPr>
              <a:t>be isolated both geographically and </a:t>
            </a:r>
            <a:r>
              <a:rPr lang="en-US" altLang="en-US" sz="4000" dirty="0" smtClean="0">
                <a:latin typeface="Berlin Sans FB" panose="020E0602020502020306" pitchFamily="34" charset="0"/>
              </a:rPr>
              <a:t>culturally  (ghetto-</a:t>
            </a:r>
            <a:r>
              <a:rPr lang="en-US" altLang="en-US" sz="4000" dirty="0" err="1" smtClean="0">
                <a:latin typeface="Berlin Sans FB" panose="020E0602020502020306" pitchFamily="34" charset="0"/>
              </a:rPr>
              <a:t>ized</a:t>
            </a:r>
            <a:r>
              <a:rPr lang="en-US" altLang="en-US" sz="4000" dirty="0" smtClean="0">
                <a:latin typeface="Berlin Sans FB" panose="020E0602020502020306" pitchFamily="34" charset="0"/>
              </a:rPr>
              <a:t>).</a:t>
            </a:r>
            <a:endParaRPr lang="en-US" altLang="en-US" sz="4000" dirty="0">
              <a:latin typeface="Berlin Sans FB" panose="020E0602020502020306" pitchFamily="34" charset="0"/>
            </a:endParaRPr>
          </a:p>
        </p:txBody>
      </p:sp>
      <p:sp>
        <p:nvSpPr>
          <p:cNvPr id="9221" name="Line 3"/>
          <p:cNvSpPr>
            <a:spLocks noChangeShapeType="1"/>
          </p:cNvSpPr>
          <p:nvPr/>
        </p:nvSpPr>
        <p:spPr bwMode="auto">
          <a:xfrm flipH="1">
            <a:off x="2103438" y="2243792"/>
            <a:ext cx="182562" cy="651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0967" y="2901314"/>
            <a:ext cx="3124200" cy="2554545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Geographically: reservations </a:t>
            </a:r>
            <a:r>
              <a:rPr lang="en-US" altLang="en-US" dirty="0">
                <a:latin typeface="Comic Sans MS" panose="030F0702030302020204" pitchFamily="66" charset="0"/>
              </a:rPr>
              <a:t>on </a:t>
            </a:r>
            <a:r>
              <a:rPr lang="en-US" altLang="en-US" dirty="0" smtClean="0">
                <a:latin typeface="Comic Sans MS" panose="030F0702030302020204" pitchFamily="66" charset="0"/>
              </a:rPr>
              <a:t>remote </a:t>
            </a:r>
            <a:r>
              <a:rPr lang="en-US" altLang="en-US" dirty="0">
                <a:latin typeface="Comic Sans MS" panose="030F0702030302020204" pitchFamily="66" charset="0"/>
              </a:rPr>
              <a:t>and least productive </a:t>
            </a:r>
            <a:r>
              <a:rPr lang="en-US" altLang="en-US" dirty="0" smtClean="0">
                <a:latin typeface="Comic Sans MS" panose="030F0702030302020204" pitchFamily="66" charset="0"/>
              </a:rPr>
              <a:t>land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>
            <a:off x="6705600" y="2243792"/>
            <a:ext cx="228600" cy="5943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545110" y="2838138"/>
            <a:ext cx="3217889" cy="2554545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Few </a:t>
            </a:r>
            <a:r>
              <a:rPr lang="en-US" altLang="en-US" dirty="0">
                <a:latin typeface="Comic Sans MS" panose="030F0702030302020204" pitchFamily="66" charset="0"/>
              </a:rPr>
              <a:t>opportunities to demonstrate </a:t>
            </a:r>
            <a:r>
              <a:rPr lang="en-US" altLang="en-US" dirty="0" smtClean="0">
                <a:latin typeface="Comic Sans MS" panose="030F0702030302020204" pitchFamily="66" charset="0"/>
              </a:rPr>
              <a:t>aspects </a:t>
            </a:r>
            <a:r>
              <a:rPr lang="en-US" altLang="en-US" dirty="0">
                <a:latin typeface="Comic Sans MS" panose="030F0702030302020204" pitchFamily="66" charset="0"/>
              </a:rPr>
              <a:t>of their culture.</a:t>
            </a:r>
          </a:p>
        </p:txBody>
      </p:sp>
      <p:sp>
        <p:nvSpPr>
          <p:cNvPr id="9225" name="Text Box 7"/>
          <p:cNvSpPr txBox="1">
            <a:spLocks noChangeArrowheads="1"/>
          </p:cNvSpPr>
          <p:nvPr/>
        </p:nvSpPr>
        <p:spPr bwMode="auto">
          <a:xfrm>
            <a:off x="4137285" y="3593812"/>
            <a:ext cx="762000" cy="584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Berlin Sans FB" panose="020E0602020502020306" pitchFamily="34" charset="0"/>
              </a:rPr>
              <a:t>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1" grpId="0" animBg="1"/>
      <p:bldP spid="6148" grpId="0" animBg="1"/>
      <p:bldP spid="9223" grpId="0" animBg="1"/>
      <p:bldP spid="6150" grpId="0" animBg="1"/>
      <p:bldP spid="92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/>
          </a:fgClr>
          <a:bgClr>
            <a:srgbClr val="99CC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Program Files\Microsoft Office\Clipart\standard\stddir1\bd05030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68897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828800" y="611648"/>
            <a:ext cx="6248400" cy="1323439"/>
          </a:xfrm>
          <a:prstGeom prst="rect">
            <a:avLst/>
          </a:prstGeom>
          <a:solidFill>
            <a:schemeClr val="bg1"/>
          </a:solidFill>
          <a:ln w="38100">
            <a:solidFill>
              <a:srgbClr val="FF9966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 smtClean="0">
                <a:latin typeface="Berlin Sans FB" panose="020E0602020502020306" pitchFamily="34" charset="0"/>
              </a:rPr>
              <a:t>So </a:t>
            </a:r>
            <a:r>
              <a:rPr lang="en-US" altLang="en-US" sz="4000" dirty="0">
                <a:latin typeface="Berlin Sans FB" panose="020E0602020502020306" pitchFamily="34" charset="0"/>
              </a:rPr>
              <a:t>how did Native American Literature become known?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4800" y="2348101"/>
            <a:ext cx="8458200" cy="1569660"/>
          </a:xfrm>
          <a:prstGeom prst="rect">
            <a:avLst/>
          </a:prstGeom>
          <a:solidFill>
            <a:schemeClr val="bg1"/>
          </a:solidFill>
          <a:ln w="57150">
            <a:solidFill>
              <a:srgbClr val="33CC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smtClean="0">
                <a:latin typeface="Comic Sans MS" panose="030F0702030302020204" pitchFamily="66" charset="0"/>
              </a:rPr>
              <a:t>1856</a:t>
            </a:r>
            <a:r>
              <a:rPr lang="en-US" altLang="en-US" dirty="0">
                <a:latin typeface="Comic Sans MS" panose="030F0702030302020204" pitchFamily="66" charset="0"/>
              </a:rPr>
              <a:t>:</a:t>
            </a:r>
            <a:r>
              <a:rPr lang="en-US" altLang="en-US" dirty="0" smtClean="0"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latin typeface="Comic Sans MS" panose="030F0702030302020204" pitchFamily="66" charset="0"/>
              </a:rPr>
              <a:t>First widely known written </a:t>
            </a:r>
            <a:r>
              <a:rPr lang="en-US" altLang="en-US" dirty="0" smtClean="0">
                <a:latin typeface="Comic Sans MS" panose="030F0702030302020204" pitchFamily="66" charset="0"/>
              </a:rPr>
              <a:t>N.A. literature </a:t>
            </a:r>
            <a:r>
              <a:rPr lang="en-US" altLang="en-US" dirty="0">
                <a:latin typeface="Comic Sans MS" panose="030F0702030302020204" pitchFamily="66" charset="0"/>
              </a:rPr>
              <a:t>by John Rollin </a:t>
            </a:r>
            <a:r>
              <a:rPr lang="en-US" altLang="en-US" dirty="0" smtClean="0">
                <a:latin typeface="Comic Sans MS" panose="030F0702030302020204" pitchFamily="66" charset="0"/>
              </a:rPr>
              <a:t>Ridge (Cherokee, encompassed Far </a:t>
            </a:r>
            <a:r>
              <a:rPr lang="en-US" altLang="en-US" dirty="0">
                <a:latin typeface="Comic Sans MS" panose="030F0702030302020204" pitchFamily="66" charset="0"/>
              </a:rPr>
              <a:t>West in his </a:t>
            </a:r>
            <a:r>
              <a:rPr lang="en-US" altLang="en-US" dirty="0" smtClean="0">
                <a:latin typeface="Comic Sans MS" panose="030F0702030302020204" pitchFamily="66" charset="0"/>
              </a:rPr>
              <a:t>writing). 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04800" y="4648200"/>
            <a:ext cx="8458200" cy="1569660"/>
          </a:xfrm>
          <a:prstGeom prst="rect">
            <a:avLst/>
          </a:prstGeom>
          <a:solidFill>
            <a:schemeClr val="bg1"/>
          </a:solidFill>
          <a:ln w="38100">
            <a:solidFill>
              <a:srgbClr val="33CC33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smtClean="0">
                <a:latin typeface="Comic Sans MS" panose="030F0702030302020204" pitchFamily="66" charset="0"/>
              </a:rPr>
              <a:t>Late </a:t>
            </a:r>
            <a:r>
              <a:rPr lang="en-US" altLang="en-US" b="1" dirty="0">
                <a:latin typeface="Comic Sans MS" panose="030F0702030302020204" pitchFamily="66" charset="0"/>
              </a:rPr>
              <a:t>19</a:t>
            </a:r>
            <a:r>
              <a:rPr lang="en-US" altLang="en-US" b="1" baseline="30000" dirty="0">
                <a:latin typeface="Comic Sans MS" panose="030F0702030302020204" pitchFamily="66" charset="0"/>
              </a:rPr>
              <a:t>th</a:t>
            </a:r>
            <a:r>
              <a:rPr lang="en-US" altLang="en-US" b="1" dirty="0"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latin typeface="Comic Sans MS" panose="030F0702030302020204" pitchFamily="66" charset="0"/>
              </a:rPr>
              <a:t>century</a:t>
            </a:r>
            <a:r>
              <a:rPr lang="en-US" altLang="en-US" dirty="0" smtClean="0">
                <a:latin typeface="Comic Sans MS" panose="030F0702030302020204" pitchFamily="66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</a:rPr>
              <a:t>many anthropologists began to write down stories and languages they </a:t>
            </a:r>
            <a:r>
              <a:rPr lang="en-US" altLang="en-US" dirty="0" smtClean="0">
                <a:latin typeface="Comic Sans MS" panose="030F0702030302020204" pitchFamily="66" charset="0"/>
              </a:rPr>
              <a:t>heard </a:t>
            </a:r>
            <a:r>
              <a:rPr lang="en-US" altLang="en-US" dirty="0">
                <a:latin typeface="Comic Sans MS" panose="030F0702030302020204" pitchFamily="66" charset="0"/>
              </a:rPr>
              <a:t>while </a:t>
            </a:r>
            <a:r>
              <a:rPr lang="en-US" altLang="en-US" dirty="0" smtClean="0">
                <a:latin typeface="Comic Sans MS" panose="030F0702030302020204" pitchFamily="66" charset="0"/>
              </a:rPr>
              <a:t>examining N.A. culture</a:t>
            </a:r>
            <a:r>
              <a:rPr lang="en-US" altLang="en-US" dirty="0">
                <a:latin typeface="Comic Sans MS" panose="030F0702030302020204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rgbClr val="9900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3"/>
          <p:cNvSpPr>
            <a:spLocks noChangeArrowheads="1"/>
          </p:cNvSpPr>
          <p:nvPr/>
        </p:nvSpPr>
        <p:spPr bwMode="auto">
          <a:xfrm>
            <a:off x="304800" y="1219200"/>
            <a:ext cx="8382000" cy="46482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219200" y="1967189"/>
            <a:ext cx="70485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smtClean="0">
                <a:latin typeface="Comic Sans MS" panose="030F0702030302020204" pitchFamily="66" charset="0"/>
              </a:rPr>
              <a:t>Early </a:t>
            </a:r>
            <a:r>
              <a:rPr lang="en-US" altLang="en-US" sz="2800" dirty="0">
                <a:latin typeface="Comic Sans MS" panose="030F0702030302020204" pitchFamily="66" charset="0"/>
              </a:rPr>
              <a:t>American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history: 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sz="2800" dirty="0" smtClean="0">
                <a:latin typeface="Comic Sans MS" panose="030F0702030302020204" pitchFamily="66" charset="0"/>
              </a:rPr>
              <a:t>described </a:t>
            </a:r>
            <a:r>
              <a:rPr lang="en-US" altLang="en-US" sz="2800" dirty="0">
                <a:latin typeface="Comic Sans MS" panose="030F0702030302020204" pitchFamily="66" charset="0"/>
              </a:rPr>
              <a:t>by Europeans </a:t>
            </a: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sz="2800" dirty="0" smtClean="0">
                <a:latin typeface="Comic Sans MS" panose="030F0702030302020204" pitchFamily="66" charset="0"/>
              </a:rPr>
              <a:t>judged </a:t>
            </a:r>
            <a:r>
              <a:rPr lang="en-US" altLang="en-US" sz="2800" dirty="0">
                <a:latin typeface="Comic Sans MS" panose="030F0702030302020204" pitchFamily="66" charset="0"/>
              </a:rPr>
              <a:t>by European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sensibilities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sz="2800" dirty="0" smtClean="0">
                <a:latin typeface="Comic Sans MS" panose="030F0702030302020204" pitchFamily="66" charset="0"/>
              </a:rPr>
              <a:t>N.A. stories </a:t>
            </a:r>
            <a:r>
              <a:rPr lang="en-US" altLang="en-US" sz="2800" dirty="0">
                <a:latin typeface="Comic Sans MS" panose="030F0702030302020204" pitchFamily="66" charset="0"/>
              </a:rPr>
              <a:t>and culture not recognized as “good</a:t>
            </a:r>
            <a:r>
              <a:rPr lang="en-US" altLang="en-US" sz="2800" smtClean="0">
                <a:latin typeface="Comic Sans MS" panose="030F0702030302020204" pitchFamily="66" charset="0"/>
              </a:rPr>
              <a:t>” </a:t>
            </a:r>
            <a:r>
              <a:rPr lang="en-US" altLang="en-US" sz="2800" smtClean="0">
                <a:latin typeface="Comic Sans MS" panose="030F0702030302020204" pitchFamily="66" charset="0"/>
              </a:rPr>
              <a:t>by settlers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.  </a:t>
            </a:r>
            <a:r>
              <a:rPr lang="en-US" altLang="en-US" sz="2800" dirty="0">
                <a:latin typeface="Comic Sans MS" panose="030F0702030302020204" pitchFamily="66" charset="0"/>
              </a:rPr>
              <a:t>If it wasn’t a book, it wasn’t literature.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95793" y="5283343"/>
            <a:ext cx="7848600" cy="1077218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1960s-70s: Native </a:t>
            </a:r>
            <a:r>
              <a:rPr lang="en-US" altLang="en-US" dirty="0">
                <a:latin typeface="Comic Sans MS" panose="030F0702030302020204" pitchFamily="66" charset="0"/>
              </a:rPr>
              <a:t>American literature </a:t>
            </a:r>
            <a:r>
              <a:rPr lang="en-US" altLang="en-US" dirty="0" smtClean="0">
                <a:latin typeface="Comic Sans MS" panose="030F0702030302020204" pitchFamily="66" charset="0"/>
              </a:rPr>
              <a:t>given </a:t>
            </a:r>
            <a:r>
              <a:rPr lang="en-US" altLang="en-US" dirty="0">
                <a:latin typeface="Comic Sans MS" panose="030F0702030302020204" pitchFamily="66" charset="0"/>
              </a:rPr>
              <a:t>a place in </a:t>
            </a:r>
            <a:r>
              <a:rPr lang="en-US" altLang="en-US" dirty="0" smtClean="0">
                <a:latin typeface="Comic Sans MS" panose="030F0702030302020204" pitchFamily="66" charset="0"/>
              </a:rPr>
              <a:t>American literary </a:t>
            </a:r>
            <a:r>
              <a:rPr lang="en-US" altLang="en-US" dirty="0">
                <a:latin typeface="Comic Sans MS" panose="030F0702030302020204" pitchFamily="66" charset="0"/>
              </a:rPr>
              <a:t>canon.</a:t>
            </a:r>
          </a:p>
        </p:txBody>
      </p:sp>
      <p:sp>
        <p:nvSpPr>
          <p:cNvPr id="13317" name="Text Box 2"/>
          <p:cNvSpPr txBox="1">
            <a:spLocks noChangeArrowheads="1"/>
          </p:cNvSpPr>
          <p:nvPr/>
        </p:nvSpPr>
        <p:spPr bwMode="auto">
          <a:xfrm>
            <a:off x="304800" y="395367"/>
            <a:ext cx="8534400" cy="1569660"/>
          </a:xfrm>
          <a:prstGeom prst="rect">
            <a:avLst/>
          </a:prstGeom>
          <a:solidFill>
            <a:schemeClr val="bg1"/>
          </a:solidFill>
          <a:ln w="57150">
            <a:solidFill>
              <a:srgbClr val="99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Berlin Sans FB" panose="020E0602020502020306" pitchFamily="34" charset="0"/>
              </a:rPr>
              <a:t>N.A. </a:t>
            </a:r>
            <a:r>
              <a:rPr lang="en-US" altLang="en-US" dirty="0">
                <a:latin typeface="Berlin Sans FB" panose="020E0602020502020306" pitchFamily="34" charset="0"/>
              </a:rPr>
              <a:t>Literature </a:t>
            </a:r>
            <a:r>
              <a:rPr lang="en-US" altLang="en-US" dirty="0" smtClean="0">
                <a:latin typeface="Berlin Sans FB" panose="020E0602020502020306" pitchFamily="34" charset="0"/>
              </a:rPr>
              <a:t>not </a:t>
            </a:r>
            <a:r>
              <a:rPr lang="en-US" altLang="en-US" dirty="0">
                <a:latin typeface="Berlin Sans FB" panose="020E0602020502020306" pitchFamily="34" charset="0"/>
              </a:rPr>
              <a:t>considered “valid” literature before this time due to </a:t>
            </a:r>
            <a:r>
              <a:rPr lang="en-US" altLang="en-US" dirty="0" smtClean="0">
                <a:latin typeface="Berlin Sans FB" panose="020E0602020502020306" pitchFamily="34" charset="0"/>
              </a:rPr>
              <a:t>western notions </a:t>
            </a:r>
            <a:r>
              <a:rPr lang="en-US" altLang="en-US" dirty="0">
                <a:latin typeface="Berlin Sans FB" panose="020E0602020502020306" pitchFamily="34" charset="0"/>
              </a:rPr>
              <a:t>of </a:t>
            </a:r>
            <a:r>
              <a:rPr lang="en-US" altLang="en-US" dirty="0" smtClean="0">
                <a:latin typeface="Berlin Sans FB" panose="020E0602020502020306" pitchFamily="34" charset="0"/>
              </a:rPr>
              <a:t>literature.</a:t>
            </a:r>
            <a:endParaRPr lang="en-US" altLang="en-US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1"/>
          </a:fgClr>
          <a:bgClr>
            <a:srgbClr val="CCEC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 rot="-488803">
            <a:off x="174625" y="-7938"/>
            <a:ext cx="8489950" cy="3063876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85800" y="685800"/>
            <a:ext cx="8077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Berlin Sans FB" panose="020E0602020502020306" pitchFamily="34" charset="0"/>
              </a:rPr>
              <a:t>What </a:t>
            </a:r>
            <a:r>
              <a:rPr lang="en-US" altLang="en-US" dirty="0">
                <a:latin typeface="Berlin Sans FB" panose="020E0602020502020306" pitchFamily="34" charset="0"/>
              </a:rPr>
              <a:t>are the characteristics of Native American </a:t>
            </a:r>
            <a:r>
              <a:rPr lang="en-US" altLang="en-US" dirty="0" smtClean="0">
                <a:latin typeface="Berlin Sans FB" panose="020E0602020502020306" pitchFamily="34" charset="0"/>
              </a:rPr>
              <a:t>Literature? (Remember, </a:t>
            </a:r>
            <a:r>
              <a:rPr lang="en-US" altLang="en-US" dirty="0">
                <a:latin typeface="Berlin Sans FB" panose="020E0602020502020306" pitchFamily="34" charset="0"/>
              </a:rPr>
              <a:t>it is difficult to generalize the diverse </a:t>
            </a:r>
            <a:r>
              <a:rPr lang="en-US" altLang="en-US" dirty="0" smtClean="0">
                <a:latin typeface="Berlin Sans FB" panose="020E0602020502020306" pitchFamily="34" charset="0"/>
              </a:rPr>
              <a:t>cultures.)</a:t>
            </a:r>
            <a:endParaRPr lang="en-US" altLang="en-US" dirty="0">
              <a:latin typeface="Berlin Sans FB" panose="020E0602020502020306" pitchFamily="34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74" y="3161476"/>
            <a:ext cx="4647826" cy="353943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>
                <a:latin typeface="Comic Sans MS" panose="030F0702030302020204" pitchFamily="66" charset="0"/>
              </a:rPr>
              <a:t>Oral history: </a:t>
            </a:r>
          </a:p>
          <a:p>
            <a:pPr marL="342900" indent="-342900" eaLnBrk="1" hangingPunct="1">
              <a:spcBef>
                <a:spcPts val="0"/>
              </a:spcBef>
            </a:pPr>
            <a:r>
              <a:rPr lang="en-US" altLang="en-US" sz="2800" dirty="0" smtClean="0">
                <a:latin typeface="Comic Sans MS" panose="030F0702030302020204" pitchFamily="66" charset="0"/>
              </a:rPr>
              <a:t>Good speakers valued </a:t>
            </a:r>
            <a:r>
              <a:rPr lang="en-US" altLang="en-US" sz="2800" dirty="0">
                <a:latin typeface="Comic Sans MS" panose="030F0702030302020204" pitchFamily="66" charset="0"/>
              </a:rPr>
              <a:t>in many tribes because of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tradition of </a:t>
            </a:r>
            <a:r>
              <a:rPr lang="en-US" altLang="en-US" sz="2800" dirty="0">
                <a:latin typeface="Comic Sans MS" panose="030F0702030302020204" pitchFamily="66" charset="0"/>
              </a:rPr>
              <a:t>participatory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democracy</a:t>
            </a:r>
          </a:p>
          <a:p>
            <a:pPr marL="342900" indent="-342900" eaLnBrk="1" hangingPunct="1">
              <a:spcBef>
                <a:spcPts val="0"/>
              </a:spcBef>
            </a:pPr>
            <a:r>
              <a:rPr lang="en-US" altLang="en-US" sz="2800" dirty="0" smtClean="0">
                <a:latin typeface="Comic Sans MS" panose="030F0702030302020204" pitchFamily="66" charset="0"/>
              </a:rPr>
              <a:t>Stories handed </a:t>
            </a:r>
            <a:r>
              <a:rPr lang="en-US" altLang="en-US" sz="2800" dirty="0">
                <a:latin typeface="Comic Sans MS" panose="030F0702030302020204" pitchFamily="66" charset="0"/>
              </a:rPr>
              <a:t>down through the oral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tradition</a:t>
            </a:r>
            <a:endParaRPr lang="en-US" altLang="en-US" sz="2400" dirty="0">
              <a:latin typeface="Comic Sans MS" panose="030F0702030302020204" pitchFamily="66" charset="0"/>
            </a:endParaRPr>
          </a:p>
        </p:txBody>
      </p:sp>
      <p:pic>
        <p:nvPicPr>
          <p:cNvPr id="9" name="Picture 5" descr="native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2" y="3124199"/>
            <a:ext cx="4389438" cy="34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707630"/>
            <a:ext cx="9067799" cy="515037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dirty="0" smtClean="0">
                <a:latin typeface="Berlin Sans FB" panose="020E0602020502020306" pitchFamily="34" charset="0"/>
              </a:rPr>
              <a:t>Lost in Translation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07630"/>
            <a:ext cx="8763000" cy="507417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European invasion brought linguistic tools for written records; however:</a:t>
            </a:r>
          </a:p>
          <a:p>
            <a:pPr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altLang="en-US" dirty="0" smtClean="0">
                <a:latin typeface="Comic Sans MS" panose="030F0702030302020204" pitchFamily="66" charset="0"/>
              </a:rPr>
              <a:t>No English words for some native terms</a:t>
            </a:r>
          </a:p>
          <a:p>
            <a:pPr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altLang="en-US" dirty="0" smtClean="0">
                <a:latin typeface="Comic Sans MS" panose="030F0702030302020204" pitchFamily="66" charset="0"/>
              </a:rPr>
              <a:t>Poetry dependent on rhythm and repetition; translation is really new work</a:t>
            </a:r>
          </a:p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Caucasians rarely given full tales and/or translations shaped to fit audiences’ prejudices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chemeClr val="bg1"/>
          </a:fgClr>
          <a:bgClr>
            <a:srgbClr val="FFFF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584775"/>
          </a:xfrm>
          <a:prstGeom prst="rect">
            <a:avLst/>
          </a:prstGeom>
          <a:solidFill>
            <a:srgbClr val="CCCCFF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Berlin Sans FB" panose="020E0602020502020306" pitchFamily="34" charset="0"/>
              </a:rPr>
              <a:t>Characteristics of Native American Literature 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 flipH="1">
            <a:off x="838200" y="863887"/>
            <a:ext cx="46037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480810" y="1575919"/>
            <a:ext cx="4267200" cy="95410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Repetition is a common characteristic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480810" y="3198141"/>
            <a:ext cx="4267200" cy="954107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Ritual beginnings and endings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404610" y="4820363"/>
            <a:ext cx="4343400" cy="523220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Use of archaic language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4442710" y="6092740"/>
            <a:ext cx="4343400" cy="523220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Terse writing style</a:t>
            </a:r>
          </a:p>
        </p:txBody>
      </p:sp>
      <p:sp>
        <p:nvSpPr>
          <p:cNvPr id="19465" name="Line 12"/>
          <p:cNvSpPr>
            <a:spLocks noChangeShapeType="1"/>
          </p:cNvSpPr>
          <p:nvPr/>
        </p:nvSpPr>
        <p:spPr bwMode="auto">
          <a:xfrm flipV="1">
            <a:off x="3993005" y="2136401"/>
            <a:ext cx="487805" cy="5613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13"/>
          <p:cNvSpPr>
            <a:spLocks noChangeShapeType="1"/>
          </p:cNvSpPr>
          <p:nvPr/>
        </p:nvSpPr>
        <p:spPr bwMode="auto">
          <a:xfrm>
            <a:off x="3978458" y="3530886"/>
            <a:ext cx="502352" cy="227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14"/>
          <p:cNvSpPr>
            <a:spLocks noChangeShapeType="1"/>
          </p:cNvSpPr>
          <p:nvPr/>
        </p:nvSpPr>
        <p:spPr bwMode="auto">
          <a:xfrm flipV="1">
            <a:off x="3985510" y="5105399"/>
            <a:ext cx="419100" cy="2826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5"/>
          <p:cNvSpPr>
            <a:spLocks noChangeShapeType="1"/>
          </p:cNvSpPr>
          <p:nvPr/>
        </p:nvSpPr>
        <p:spPr bwMode="auto">
          <a:xfrm>
            <a:off x="3985510" y="5942121"/>
            <a:ext cx="457200" cy="458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44658" y="1549687"/>
            <a:ext cx="3733800" cy="5047536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Oral Tradition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smtClean="0">
                <a:latin typeface="Comic Sans MS" panose="030F0702030302020204" pitchFamily="66" charset="0"/>
              </a:rPr>
              <a:t>Storytelling: primary </a:t>
            </a:r>
            <a:r>
              <a:rPr lang="en-US" altLang="en-US" sz="2800" dirty="0">
                <a:latin typeface="Comic Sans MS" panose="030F0702030302020204" pitchFamily="66" charset="0"/>
              </a:rPr>
              <a:t>means of communicating and teaching about the physical world, social order, appropriate behavior,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human </a:t>
            </a:r>
            <a:r>
              <a:rPr lang="en-US" altLang="en-US" sz="2800" dirty="0">
                <a:latin typeface="Comic Sans MS" panose="030F0702030302020204" pitchFamily="66" charset="0"/>
              </a:rPr>
              <a:t>nature, and the problem of good vs. evil.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47" grpId="0" animBg="1"/>
      <p:bldP spid="10248" grpId="0" animBg="1"/>
      <p:bldP spid="10251" grpId="0" animBg="1"/>
      <p:bldP spid="102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chemeClr val="bg1"/>
          </a:fgClr>
          <a:bgClr>
            <a:srgbClr val="FFFF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1077218"/>
          </a:xfrm>
          <a:prstGeom prst="rect">
            <a:avLst/>
          </a:prstGeom>
          <a:solidFill>
            <a:srgbClr val="CCCCFF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latin typeface="Berlin Sans FB" panose="020E0602020502020306" pitchFamily="34" charset="0"/>
              </a:rPr>
              <a:t>Additional Characteristics </a:t>
            </a:r>
            <a:r>
              <a:rPr lang="en-US" altLang="en-US" dirty="0">
                <a:latin typeface="Berlin Sans FB" panose="020E0602020502020306" pitchFamily="34" charset="0"/>
              </a:rPr>
              <a:t>of Native American Literature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04800" y="1687940"/>
            <a:ext cx="8443210" cy="95410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Explains beliefs about the nature of the physical world. 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Example: </a:t>
            </a:r>
            <a:r>
              <a:rPr lang="en-US" altLang="en-US" sz="2800" dirty="0">
                <a:latin typeface="Comic Sans MS" panose="030F0702030302020204" pitchFamily="66" charset="0"/>
              </a:rPr>
              <a:t>how did the world come to be? 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04800" y="3051651"/>
            <a:ext cx="8443210" cy="523220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Takes place in primal world or pre-civilization.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88560" y="3984475"/>
            <a:ext cx="8443210" cy="954107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Beings are animal spirits in more or less human form: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monsters</a:t>
            </a:r>
            <a:r>
              <a:rPr lang="en-US" altLang="en-US" sz="2800" dirty="0">
                <a:latin typeface="Comic Sans MS" panose="030F0702030302020204" pitchFamily="66" charset="0"/>
              </a:rPr>
              <a:t>, confusions of nature, etc.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50460" y="5296557"/>
            <a:ext cx="8481310" cy="1384995"/>
          </a:xfrm>
          <a:prstGeom prst="rect">
            <a:avLst/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Mythic age flows into age of transformation (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legends), which flows </a:t>
            </a:r>
            <a:r>
              <a:rPr lang="en-US" altLang="en-US" sz="2800" dirty="0">
                <a:latin typeface="Comic Sans MS" panose="030F0702030302020204" pitchFamily="66" charset="0"/>
              </a:rPr>
              <a:t>into historical time (real heroes)</a:t>
            </a:r>
          </a:p>
        </p:txBody>
      </p:sp>
    </p:spTree>
    <p:extLst>
      <p:ext uri="{BB962C8B-B14F-4D97-AF65-F5344CB8AC3E}">
        <p14:creationId xmlns:p14="http://schemas.microsoft.com/office/powerpoint/2010/main" val="149441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47" grpId="0" animBg="1"/>
      <p:bldP spid="10248" grpId="0" animBg="1"/>
      <p:bldP spid="102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1"/>
          </a:fgClr>
          <a:bgClr>
            <a:schemeClr val="folHlink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458200" cy="6032421"/>
          </a:xfrm>
          <a:prstGeom prst="rect">
            <a:avLst/>
          </a:prstGeom>
          <a:solidFill>
            <a:srgbClr val="CCECFF"/>
          </a:solidFill>
          <a:ln w="76200" cmpd="tri">
            <a:solidFill>
              <a:srgbClr val="FF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en-US" altLang="en-US" sz="4800" dirty="0" smtClean="0">
                <a:latin typeface="Berlin Sans FB" panose="020E0602020502020306" pitchFamily="34" charset="0"/>
              </a:rPr>
              <a:t>Cultural Heroes</a:t>
            </a:r>
            <a:endParaRPr lang="en-US" altLang="en-US" sz="4800" dirty="0">
              <a:latin typeface="Berlin Sans FB" panose="020E0602020502020306" pitchFamily="34" charset="0"/>
            </a:endParaRPr>
          </a:p>
          <a:p>
            <a:pPr marL="457200" indent="-4572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3600" dirty="0" smtClean="0">
                <a:latin typeface="Comic Sans MS" panose="030F0702030302020204" pitchFamily="66" charset="0"/>
              </a:rPr>
              <a:t>Dramatize </a:t>
            </a:r>
            <a:r>
              <a:rPr lang="en-US" altLang="en-US" sz="3600" dirty="0">
                <a:latin typeface="Comic Sans MS" panose="030F0702030302020204" pitchFamily="66" charset="0"/>
              </a:rPr>
              <a:t>prototypical events and behaviors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3600" dirty="0">
                <a:latin typeface="Comic Sans MS" panose="030F0702030302020204" pitchFamily="66" charset="0"/>
              </a:rPr>
              <a:t>Show how to do what is right and how we become the people we are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3600" dirty="0">
                <a:latin typeface="Comic Sans MS" panose="030F0702030302020204" pitchFamily="66" charset="0"/>
              </a:rPr>
              <a:t>Shape the world and gives it its character by theft of sun, fire, or </a:t>
            </a:r>
            <a:r>
              <a:rPr lang="en-US" altLang="en-US" sz="3600" dirty="0" smtClean="0">
                <a:latin typeface="Comic Sans MS" panose="030F0702030302020204" pitchFamily="66" charset="0"/>
              </a:rPr>
              <a:t>water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3600" dirty="0" smtClean="0">
                <a:latin typeface="Comic Sans MS" panose="030F0702030302020204" pitchFamily="66" charset="0"/>
              </a:rPr>
              <a:t>Often of divine birth</a:t>
            </a:r>
            <a:endParaRPr lang="en-US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04800" y="609600"/>
            <a:ext cx="8382000" cy="5539978"/>
          </a:xfrm>
          <a:prstGeom prst="rect">
            <a:avLst/>
          </a:prstGeom>
          <a:solidFill>
            <a:srgbClr val="CCECFF"/>
          </a:solidFill>
          <a:ln w="762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6600" dirty="0" smtClean="0">
                <a:latin typeface="Berlin Sans FB" panose="020E0602020502020306" pitchFamily="34" charset="0"/>
              </a:rPr>
              <a:t>Trickster</a:t>
            </a:r>
            <a:endParaRPr lang="en-US" altLang="en-US" sz="1800" dirty="0" smtClean="0">
              <a:latin typeface="Elephant" panose="02020904090505020303" pitchFamily="18" charset="0"/>
            </a:endParaRP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dirty="0">
                <a:latin typeface="Comic Sans MS" panose="030F0702030302020204" pitchFamily="66" charset="0"/>
              </a:rPr>
              <a:t>M</a:t>
            </a:r>
            <a:r>
              <a:rPr lang="en-US" altLang="en-US" dirty="0" smtClean="0">
                <a:latin typeface="Comic Sans MS" panose="030F0702030302020204" pitchFamily="66" charset="0"/>
              </a:rPr>
              <a:t>ischievous </a:t>
            </a:r>
            <a:r>
              <a:rPr lang="en-US" altLang="en-US" dirty="0">
                <a:latin typeface="Comic Sans MS" panose="030F0702030302020204" pitchFamily="66" charset="0"/>
              </a:rPr>
              <a:t>or roguish figure </a:t>
            </a:r>
            <a:r>
              <a:rPr lang="en-US" altLang="en-US" dirty="0" smtClean="0">
                <a:latin typeface="Comic Sans MS" panose="030F0702030302020204" pitchFamily="66" charset="0"/>
              </a:rPr>
              <a:t>who </a:t>
            </a:r>
            <a:r>
              <a:rPr lang="en-US" altLang="en-US" dirty="0">
                <a:latin typeface="Comic Sans MS" panose="030F0702030302020204" pitchFamily="66" charset="0"/>
              </a:rPr>
              <a:t>typically makes up for physical weakness with cunning and subversive </a:t>
            </a:r>
            <a:r>
              <a:rPr lang="en-US" altLang="en-US" dirty="0" smtClean="0">
                <a:latin typeface="Comic Sans MS" panose="030F0702030302020204" pitchFamily="66" charset="0"/>
              </a:rPr>
              <a:t>humor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dirty="0" smtClean="0">
                <a:latin typeface="Comic Sans MS" panose="030F0702030302020204" pitchFamily="66" charset="0"/>
              </a:rPr>
              <a:t>Provides </a:t>
            </a:r>
            <a:r>
              <a:rPr lang="en-US" altLang="en-US" dirty="0">
                <a:latin typeface="Comic Sans MS" panose="030F0702030302020204" pitchFamily="66" charset="0"/>
              </a:rPr>
              <a:t>for disorder and </a:t>
            </a:r>
            <a:r>
              <a:rPr lang="en-US" altLang="en-US" dirty="0" smtClean="0">
                <a:latin typeface="Comic Sans MS" panose="030F0702030302020204" pitchFamily="66" charset="0"/>
              </a:rPr>
              <a:t>change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dirty="0" smtClean="0">
                <a:latin typeface="Comic Sans MS" panose="030F0702030302020204" pitchFamily="66" charset="0"/>
              </a:rPr>
              <a:t>Enables </a:t>
            </a:r>
            <a:r>
              <a:rPr lang="en-US" altLang="en-US" dirty="0">
                <a:latin typeface="Comic Sans MS" panose="030F0702030302020204" pitchFamily="66" charset="0"/>
              </a:rPr>
              <a:t>us to see the seamy underside of </a:t>
            </a:r>
            <a:r>
              <a:rPr lang="en-US" altLang="en-US" dirty="0" smtClean="0">
                <a:latin typeface="Comic Sans MS" panose="030F0702030302020204" pitchFamily="66" charset="0"/>
              </a:rPr>
              <a:t>life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altLang="en-US" dirty="0" smtClean="0">
                <a:latin typeface="Comic Sans MS" panose="030F0702030302020204" pitchFamily="66" charset="0"/>
              </a:rPr>
              <a:t>May </a:t>
            </a:r>
            <a:r>
              <a:rPr lang="en-US" altLang="en-US" dirty="0">
                <a:latin typeface="Comic Sans MS" panose="030F0702030302020204" pitchFamily="66" charset="0"/>
              </a:rPr>
              <a:t>get their comeuppance!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/>
          </a:fgClr>
          <a:bgClr>
            <a:srgbClr val="FF66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534400" cy="6155531"/>
          </a:xfrm>
          <a:prstGeom prst="rect">
            <a:avLst/>
          </a:prstGeom>
          <a:solidFill>
            <a:srgbClr val="66FF66"/>
          </a:solidFill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4000" dirty="0" smtClean="0">
                <a:latin typeface="Berlin Sans FB" panose="020E0602020502020306" pitchFamily="34" charset="0"/>
              </a:rPr>
              <a:t>Motifs in N.A. Myths and Legends</a:t>
            </a:r>
            <a:endParaRPr lang="en-US" altLang="en-US" sz="4000" dirty="0">
              <a:latin typeface="Berlin Sans FB" panose="020E0602020502020306" pitchFamily="34" charset="0"/>
            </a:endParaRPr>
          </a:p>
          <a:p>
            <a:pPr marL="342900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dirty="0" smtClean="0">
                <a:latin typeface="Comic Sans MS" panose="030F0702030302020204" pitchFamily="66" charset="0"/>
              </a:rPr>
              <a:t>Formation </a:t>
            </a:r>
            <a:r>
              <a:rPr lang="en-US" altLang="en-US" sz="2800" dirty="0">
                <a:latin typeface="Comic Sans MS" panose="030F0702030302020204" pitchFamily="66" charset="0"/>
              </a:rPr>
              <a:t>of the world through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struggle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 marL="342900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dirty="0" smtClean="0">
                <a:latin typeface="Comic Sans MS" panose="030F0702030302020204" pitchFamily="66" charset="0"/>
              </a:rPr>
              <a:t>Movements </a:t>
            </a:r>
            <a:r>
              <a:rPr lang="en-US" altLang="en-US" sz="2800" dirty="0">
                <a:latin typeface="Comic Sans MS" panose="030F0702030302020204" pitchFamily="66" charset="0"/>
              </a:rPr>
              <a:t>from a sky world to a water world by means of a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fall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 marL="342900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dirty="0" smtClean="0">
                <a:latin typeface="Comic Sans MS" panose="030F0702030302020204" pitchFamily="66" charset="0"/>
              </a:rPr>
              <a:t>Earth-diver </a:t>
            </a:r>
            <a:r>
              <a:rPr lang="en-US" altLang="en-US" sz="2800" dirty="0">
                <a:latin typeface="Comic Sans MS" panose="030F0702030302020204" pitchFamily="66" charset="0"/>
              </a:rPr>
              <a:t>myth:</a:t>
            </a:r>
          </a:p>
          <a:p>
            <a:pPr marL="1085850" lvl="1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000" dirty="0" smtClean="0">
                <a:latin typeface="Comic Sans MS" panose="030F0702030302020204" pitchFamily="66" charset="0"/>
              </a:rPr>
              <a:t>flood </a:t>
            </a:r>
            <a:r>
              <a:rPr lang="en-US" altLang="en-US" sz="2000" dirty="0">
                <a:latin typeface="Comic Sans MS" panose="030F0702030302020204" pitchFamily="66" charset="0"/>
              </a:rPr>
              <a:t>that occurred after the creation of the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universe</a:t>
            </a:r>
            <a:endParaRPr lang="en-US" altLang="en-US" sz="2000" dirty="0">
              <a:latin typeface="Comic Sans MS" panose="030F0702030302020204" pitchFamily="66" charset="0"/>
            </a:endParaRPr>
          </a:p>
          <a:p>
            <a:pPr marL="1085850" lvl="1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000" dirty="0" smtClean="0">
                <a:latin typeface="Comic Sans MS" panose="030F0702030302020204" pitchFamily="66" charset="0"/>
              </a:rPr>
              <a:t>creation </a:t>
            </a:r>
            <a:r>
              <a:rPr lang="en-US" altLang="en-US" sz="2000" dirty="0">
                <a:latin typeface="Comic Sans MS" panose="030F0702030302020204" pitchFamily="66" charset="0"/>
              </a:rPr>
              <a:t>of the present world out of mud brought up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from </a:t>
            </a:r>
            <a:r>
              <a:rPr lang="en-US" altLang="en-US" sz="2000" dirty="0">
                <a:latin typeface="Comic Sans MS" panose="030F0702030302020204" pitchFamily="66" charset="0"/>
              </a:rPr>
              <a:t>under the water by the earth-diver (muskrat or turtle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)</a:t>
            </a:r>
            <a:endParaRPr lang="en-US" altLang="en-US" sz="2000" dirty="0">
              <a:latin typeface="Comic Sans MS" panose="030F0702030302020204" pitchFamily="66" charset="0"/>
            </a:endParaRPr>
          </a:p>
          <a:p>
            <a:pPr marL="342900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dirty="0" smtClean="0">
                <a:latin typeface="Comic Sans MS" panose="030F0702030302020204" pitchFamily="66" charset="0"/>
              </a:rPr>
              <a:t>Theft </a:t>
            </a:r>
            <a:r>
              <a:rPr lang="en-US" altLang="en-US" sz="2800" dirty="0">
                <a:latin typeface="Comic Sans MS" panose="030F0702030302020204" pitchFamily="66" charset="0"/>
              </a:rPr>
              <a:t>of fire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dirty="0" smtClean="0">
                <a:latin typeface="Comic Sans MS" panose="030F0702030302020204" pitchFamily="66" charset="0"/>
              </a:rPr>
              <a:t>Emergence </a:t>
            </a:r>
            <a:r>
              <a:rPr lang="en-US" altLang="en-US" sz="2800" dirty="0">
                <a:latin typeface="Comic Sans MS" panose="030F0702030302020204" pitchFamily="66" charset="0"/>
              </a:rPr>
              <a:t>myths: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ascent </a:t>
            </a:r>
            <a:r>
              <a:rPr lang="en-US" altLang="en-US" sz="2800" dirty="0">
                <a:latin typeface="Comic Sans MS" panose="030F0702030302020204" pitchFamily="66" charset="0"/>
              </a:rPr>
              <a:t>of beings from under the surface of the earth to its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surface; ascent </a:t>
            </a:r>
            <a:r>
              <a:rPr lang="en-US" altLang="en-US" sz="2800" dirty="0">
                <a:latin typeface="Comic Sans MS" panose="030F0702030302020204" pitchFamily="66" charset="0"/>
              </a:rPr>
              <a:t>from a series of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underworlds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3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7151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>
                <a:latin typeface="Berlin Sans FB" panose="020E0602020502020306" pitchFamily="34" charset="0"/>
              </a:rPr>
              <a:t>Today</a:t>
            </a:r>
            <a:endParaRPr lang="en-US" altLang="en-US" dirty="0" smtClean="0">
              <a:latin typeface="Berlin Sans FB" panose="020E0602020502020306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38206"/>
            <a:ext cx="8382000" cy="509119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Many contemporary Native American writers work to preserve their heritage, correct misunderstandings, and represent common native struggles.</a:t>
            </a:r>
          </a:p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Recurrent elements to look for:  connection with nature and a higher power; representations of cultural values and traditions; responses to sudden changes with European invasion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7173" name="Picture 5" descr="CRW_13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11" y="1200795"/>
            <a:ext cx="838200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IndianReserv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227917"/>
            <a:ext cx="891540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39499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89" y="1291443"/>
            <a:ext cx="8153400" cy="534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3"/>
          <p:cNvSpPr>
            <a:spLocks noChangeArrowheads="1"/>
          </p:cNvSpPr>
          <p:nvPr/>
        </p:nvSpPr>
        <p:spPr bwMode="auto">
          <a:xfrm>
            <a:off x="381000" y="1098550"/>
            <a:ext cx="8534400" cy="54864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952500" y="251804"/>
            <a:ext cx="7239000" cy="646331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>
                <a:latin typeface="Berlin Sans FB" panose="020E0602020502020306" pitchFamily="34" charset="0"/>
              </a:rPr>
              <a:t>A Few Native American Authors</a:t>
            </a:r>
            <a:endParaRPr lang="en-US" altLang="en-US" sz="3600" dirty="0">
              <a:latin typeface="Berlin Sans FB" panose="020E0602020502020306" pitchFamily="34" charset="0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6553200" y="1676400"/>
            <a:ext cx="2057400" cy="175432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Sherman 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Alexie: much </a:t>
            </a:r>
            <a:r>
              <a:rPr lang="en-US" altLang="en-US" sz="1800" dirty="0">
                <a:latin typeface="Comic Sans MS" panose="030F0702030302020204" pitchFamily="66" charset="0"/>
              </a:rPr>
              <a:t>of his writing stems from his experience as a Native American</a:t>
            </a:r>
            <a:endParaRPr lang="en-US" altLang="en-US" sz="1800" i="1" dirty="0">
              <a:latin typeface="Comic Sans MS" panose="030F0702030302020204" pitchFamily="66" charset="0"/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277009" y="4953000"/>
            <a:ext cx="3429000" cy="163195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mic Sans MS" panose="030F0702030302020204" pitchFamily="66" charset="0"/>
              </a:rPr>
              <a:t>N.Scott</a:t>
            </a:r>
            <a:r>
              <a:rPr lang="en-US" altLang="en-US" sz="2000" dirty="0">
                <a:latin typeface="Comic Sans MS" panose="030F0702030302020204" pitchFamily="66" charset="0"/>
              </a:rPr>
              <a:t> </a:t>
            </a:r>
            <a:r>
              <a:rPr lang="en-US" altLang="en-US" sz="2000" dirty="0" err="1" smtClean="0">
                <a:latin typeface="Comic Sans MS" panose="030F0702030302020204" pitchFamily="66" charset="0"/>
              </a:rPr>
              <a:t>Momaday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:  </a:t>
            </a:r>
            <a:r>
              <a:rPr lang="en-US" altLang="en-US" sz="2000" dirty="0">
                <a:latin typeface="Comic Sans MS" panose="030F0702030302020204" pitchFamily="66" charset="0"/>
              </a:rPr>
              <a:t>c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ontemporary </a:t>
            </a:r>
            <a:r>
              <a:rPr lang="en-US" altLang="en-US" sz="2000" dirty="0">
                <a:latin typeface="Comic Sans MS" panose="030F0702030302020204" pitchFamily="66" charset="0"/>
              </a:rPr>
              <a:t>Native American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author; </a:t>
            </a:r>
            <a:r>
              <a:rPr lang="en-US" altLang="en-US" sz="2000" i="1" dirty="0" smtClean="0">
                <a:latin typeface="Comic Sans MS" panose="030F0702030302020204" pitchFamily="66" charset="0"/>
              </a:rPr>
              <a:t>The </a:t>
            </a:r>
            <a:r>
              <a:rPr lang="en-US" altLang="en-US" sz="2000" i="1" dirty="0">
                <a:latin typeface="Comic Sans MS" panose="030F0702030302020204" pitchFamily="66" charset="0"/>
              </a:rPr>
              <a:t>House Made of Dawn </a:t>
            </a:r>
            <a:r>
              <a:rPr lang="en-US" altLang="en-US" sz="2000" dirty="0">
                <a:latin typeface="Comic Sans MS" panose="030F0702030302020204" pitchFamily="66" charset="0"/>
              </a:rPr>
              <a:t>is an American classic</a:t>
            </a:r>
            <a:r>
              <a:rPr lang="en-US" altLang="en-US" sz="2000" dirty="0">
                <a:latin typeface="Elephant" panose="02020904090505020303" pitchFamily="18" charset="0"/>
              </a:rPr>
              <a:t>.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319171" y="1386486"/>
            <a:ext cx="3048000" cy="1477328"/>
          </a:xfrm>
          <a:prstGeom prst="rect">
            <a:avLst/>
          </a:prstGeom>
          <a:solidFill>
            <a:srgbClr val="CCFFFF"/>
          </a:solidFill>
          <a:ln w="38100">
            <a:solidFill>
              <a:srgbClr val="33CC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Louise </a:t>
            </a:r>
            <a:r>
              <a:rPr lang="en-US" altLang="en-US" sz="1800" dirty="0" err="1" smtClean="0">
                <a:latin typeface="Comic Sans MS" panose="030F0702030302020204" pitchFamily="66" charset="0"/>
              </a:rPr>
              <a:t>Erdrich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: well-known </a:t>
            </a:r>
            <a:r>
              <a:rPr lang="en-US" altLang="en-US" sz="1800" dirty="0">
                <a:latin typeface="Comic Sans MS" panose="030F0702030302020204" pitchFamily="66" charset="0"/>
              </a:rPr>
              <a:t>Native American 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author from Minnesota; has Native </a:t>
            </a:r>
            <a:r>
              <a:rPr lang="en-US" altLang="en-US" sz="1800" dirty="0">
                <a:latin typeface="Comic Sans MS" panose="030F0702030302020204" pitchFamily="66" charset="0"/>
              </a:rPr>
              <a:t>American 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bookstore</a:t>
            </a:r>
            <a:r>
              <a:rPr lang="en-US" altLang="en-US" sz="1800" dirty="0" smtClean="0">
                <a:latin typeface="Elephant" panose="02020904090505020303" pitchFamily="18" charset="0"/>
              </a:rPr>
              <a:t> </a:t>
            </a:r>
            <a:endParaRPr lang="en-US" altLang="en-US" sz="1800" dirty="0">
              <a:latin typeface="Elephant" panose="02020904090505020303" pitchFamily="18" charset="0"/>
            </a:endParaRPr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5486400" y="4572000"/>
            <a:ext cx="3429000" cy="1631950"/>
          </a:xfrm>
          <a:prstGeom prst="rect">
            <a:avLst/>
          </a:prstGeom>
          <a:solidFill>
            <a:srgbClr val="FFFF00">
              <a:alpha val="50195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mic Sans MS" panose="030F0702030302020204" pitchFamily="66" charset="0"/>
              </a:rPr>
              <a:t>Paula Gunn Allen is a contemporary Native American author who also writes through a Feminist lens.</a:t>
            </a:r>
          </a:p>
        </p:txBody>
      </p:sp>
      <p:pic>
        <p:nvPicPr>
          <p:cNvPr id="3380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667" y="4126825"/>
            <a:ext cx="1249854" cy="1646150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27" y="1386486"/>
            <a:ext cx="1771898" cy="1171739"/>
          </a:xfrm>
          <a:prstGeom prst="rect">
            <a:avLst/>
          </a:prstGeom>
          <a:noFill/>
          <a:ln w="571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743" y="2125150"/>
            <a:ext cx="1342857" cy="1543266"/>
          </a:xfrm>
          <a:prstGeom prst="rect">
            <a:avLst/>
          </a:prstGeom>
          <a:noFill/>
          <a:ln w="38100" cmpd="dbl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672" y="3298950"/>
            <a:ext cx="1400370" cy="17004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Berlin Sans FB" panose="020E0602020502020306" pitchFamily="34" charset="0"/>
              </a:rPr>
              <a:t>Motifs of Contemporary N.A. Literature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Role of Native Americans in modern society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Marginalization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Paternalism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Discrimination</a:t>
            </a:r>
            <a:endParaRPr lang="en-US" altLang="en-US" sz="20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Rite of </a:t>
            </a:r>
            <a:r>
              <a:rPr lang="en-US" altLang="en-US" sz="2800" dirty="0">
                <a:latin typeface="Comic Sans MS" panose="030F0702030302020204" pitchFamily="66" charset="0"/>
              </a:rPr>
              <a:t>p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assage  (coming of age)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Options:  assimilation, annihilation, or…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Celebration of native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>
                <a:latin typeface="Comic Sans MS" panose="030F0702030302020204" pitchFamily="66" charset="0"/>
              </a:rPr>
              <a:t>Shared ownership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>
                <a:latin typeface="Comic Sans MS" panose="030F0702030302020204" pitchFamily="66" charset="0"/>
              </a:rPr>
              <a:t>Inclusive family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>
                <a:latin typeface="Comic Sans MS" panose="030F0702030302020204" pitchFamily="66" charset="0"/>
              </a:rPr>
              <a:t>Nature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>
              <a:latin typeface="Comic Sans MS" panose="030F0702030302020204" pitchFamily="66" charset="0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165725" y="4532313"/>
            <a:ext cx="3749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685800"/>
            <a:ext cx="80010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Sources: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Campbell.  Early Native American Literature:  Brief Outline 	Guide. 8/30/06.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2064374A3E144588E4B5587A372E9F" ma:contentTypeVersion="0" ma:contentTypeDescription="Create a new document." ma:contentTypeScope="" ma:versionID="1230a0be24534b05b99baff5ad54a82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641fceaf728eed4eb6decb05226d3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9B3AB0-C1C7-47C5-AB61-24622AE94C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EA96E0-0B0E-44A4-9BD6-FAF2D8CA2E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5EB9530-B5D5-4F8B-932C-1C4DD7A41B9B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805</Words>
  <Application>Microsoft Office PowerPoint</Application>
  <PresentationFormat>On-screen Show (4:3)</PresentationFormat>
  <Paragraphs>100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Berlin Sans FB</vt:lpstr>
      <vt:lpstr>Calibri</vt:lpstr>
      <vt:lpstr>Comic Sans MS</vt:lpstr>
      <vt:lpstr>Elephant</vt:lpstr>
      <vt:lpstr>Times New Roman</vt:lpstr>
      <vt:lpstr>Default Design</vt:lpstr>
      <vt:lpstr>Native American Literature</vt:lpstr>
      <vt:lpstr>PowerPoint Presentation</vt:lpstr>
      <vt:lpstr>History of Stability</vt:lpstr>
      <vt:lpstr>PowerPoint Presentation</vt:lpstr>
      <vt:lpstr>PowerPoint Presentation</vt:lpstr>
      <vt:lpstr>PowerPoint Presentation</vt:lpstr>
      <vt:lpstr>PowerPoint Presentation</vt:lpstr>
      <vt:lpstr>Lost in Translation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</vt:lpstr>
      <vt:lpstr>PowerPoint Presentation</vt:lpstr>
      <vt:lpstr>Motifs of Contemporary N.A. Literature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Grant, Kimberly;Wood, Denise</dc:creator>
  <cp:lastModifiedBy>Wood, Denise</cp:lastModifiedBy>
  <cp:revision>60</cp:revision>
  <dcterms:created xsi:type="dcterms:W3CDTF">1601-01-01T00:00:00Z</dcterms:created>
  <dcterms:modified xsi:type="dcterms:W3CDTF">2015-08-04T13:28:02Z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0x010100B52064374A3E144588E4B5587A372E9F</vt:lpwstr>
  </property>
  <property fmtid="{D5CDD505-2E9C-101B-9397-08002B2CF9AE}" pid="3" name="IsMyDocuments">
    <vt:bool>true</vt:bool>
  </property>
</Properties>
</file>