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301" r:id="rId46"/>
    <p:sldId id="302" r:id="rId47"/>
    <p:sldId id="303" r:id="rId48"/>
    <p:sldId id="304" r:id="rId49"/>
    <p:sldId id="305" r:id="rId50"/>
    <p:sldId id="306" r:id="rId51"/>
    <p:sldId id="307" r:id="rId52"/>
    <p:sldId id="299"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82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0BB8BE3-B0D6-4560-A8B7-26CBBDD61300}" type="datetimeFigureOut">
              <a:rPr lang="en-US" smtClean="0"/>
              <a:pPr/>
              <a:t>8/18/2014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19C86E4-9B8D-46AE-A688-B979E9CDB53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BB8BE3-B0D6-4560-A8B7-26CBBDD61300}" type="datetimeFigureOut">
              <a:rPr lang="en-US" smtClean="0"/>
              <a:pPr/>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0BB8BE3-B0D6-4560-A8B7-26CBBDD61300}" type="datetimeFigureOut">
              <a:rPr lang="en-US" smtClean="0"/>
              <a:pPr/>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19C86E4-9B8D-46AE-A688-B979E9CDB5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0BB8BE3-B0D6-4560-A8B7-26CBBDD61300}" type="datetimeFigureOut">
              <a:rPr lang="en-US" smtClean="0"/>
              <a:pPr/>
              <a:t>8/18/2014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0BB8BE3-B0D6-4560-A8B7-26CBBDD61300}" type="datetimeFigureOut">
              <a:rPr lang="en-US" smtClean="0"/>
              <a:pPr/>
              <a:t>8/18/2014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0BB8BE3-B0D6-4560-A8B7-26CBBDD61300}" type="datetimeFigureOut">
              <a:rPr lang="en-US" smtClean="0"/>
              <a:pPr/>
              <a:t>8/18/2014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BB8BE3-B0D6-4560-A8B7-26CBBDD61300}" type="datetimeFigureOut">
              <a:rPr lang="en-US" smtClean="0"/>
              <a:pPr/>
              <a:t>8/18/2014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0BB8BE3-B0D6-4560-A8B7-26CBBDD61300}" type="datetimeFigureOut">
              <a:rPr lang="en-US" smtClean="0"/>
              <a:pPr/>
              <a:t>8/18/2014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0BB8BE3-B0D6-4560-A8B7-26CBBDD61300}" type="datetimeFigureOut">
              <a:rPr lang="en-US" smtClean="0"/>
              <a:pPr/>
              <a:t>8/18/2014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BB8BE3-B0D6-4560-A8B7-26CBBDD61300}" type="datetimeFigureOut">
              <a:rPr lang="en-US" smtClean="0"/>
              <a:pPr/>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BB8BE3-B0D6-4560-A8B7-26CBBDD61300}" type="datetimeFigureOut">
              <a:rPr lang="en-US" smtClean="0"/>
              <a:pPr/>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C86E4-9B8D-46AE-A688-B979E9CDB5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0BB8BE3-B0D6-4560-A8B7-26CBBDD61300}" type="datetimeFigureOut">
              <a:rPr lang="en-US" smtClean="0"/>
              <a:pPr/>
              <a:t>8/18/2014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19C86E4-9B8D-46AE-A688-B979E9CDB53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Informal_fallacy" TargetMode="External"/><Relationship Id="rId2" Type="http://schemas.openxmlformats.org/officeDocument/2006/relationships/hyperlink" Target="http://en.wikipedia.org/wiki/Circular_reasoning" TargetMode="External"/><Relationship Id="rId1" Type="http://schemas.openxmlformats.org/officeDocument/2006/relationships/slideLayout" Target="../slideLayouts/slideLayout2.xml"/><Relationship Id="rId6" Type="http://schemas.openxmlformats.org/officeDocument/2006/relationships/hyperlink" Target="http://en.wikipedia.org/wiki/Vernacular" TargetMode="External"/><Relationship Id="rId5" Type="http://schemas.openxmlformats.org/officeDocument/2006/relationships/hyperlink" Target="http://en.wikipedia.org/wiki/Begging_the_question" TargetMode="External"/><Relationship Id="rId4" Type="http://schemas.openxmlformats.org/officeDocument/2006/relationships/hyperlink" Target="http://en.wikipedia.org/wiki/Lati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Card_stacking" TargetMode="External"/><Relationship Id="rId2" Type="http://schemas.openxmlformats.org/officeDocument/2006/relationships/hyperlink" Target="http://en.wikipedia.org/wiki/Propaganda" TargetMode="External"/><Relationship Id="rId1" Type="http://schemas.openxmlformats.org/officeDocument/2006/relationships/slideLayout" Target="../slideLayouts/slideLayout2.xml"/><Relationship Id="rId6" Type="http://schemas.openxmlformats.org/officeDocument/2006/relationships/hyperlink" Target="http://en.wikipedia.org/wiki/Censorship" TargetMode="External"/><Relationship Id="rId5" Type="http://schemas.openxmlformats.org/officeDocument/2006/relationships/hyperlink" Target="http://en.wikipedia.org/wiki/One-sided_argument" TargetMode="External"/><Relationship Id="rId4" Type="http://schemas.openxmlformats.org/officeDocument/2006/relationships/hyperlink" Target="http://en.wikipedia.org/wiki/Media_bia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grammar.about.com/od/c/g/creatnonfiction.htm" TargetMode="External"/><Relationship Id="rId2" Type="http://schemas.openxmlformats.org/officeDocument/2006/relationships/hyperlink" Target="http://grammar.about.com/od/mo/g/narrative2term.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merriam-webster.com/dictionary/familiar%5b2%5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en.wikipedia.org/wiki/Humour"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ki/Closure_(psychology)" TargetMode="External"/><Relationship Id="rId2" Type="http://schemas.openxmlformats.org/officeDocument/2006/relationships/hyperlink" Target="http://en.wikipedia.org/wiki/Goa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grammar.about.com/od/rs/g/rhetoricterm.htm" TargetMode="External"/><Relationship Id="rId3" Type="http://schemas.openxmlformats.org/officeDocument/2006/relationships/hyperlink" Target="http://grammar.about.com/od/c/g/Conclusion-Argument.htm" TargetMode="External"/><Relationship Id="rId7" Type="http://schemas.openxmlformats.org/officeDocument/2006/relationships/hyperlink" Target="http://grammar.about.com/od/rs/g/syllogismterm.htm" TargetMode="External"/><Relationship Id="rId2" Type="http://schemas.openxmlformats.org/officeDocument/2006/relationships/hyperlink" Target="http://grammar.about.com/od/ab/g/argmterm.htm" TargetMode="External"/><Relationship Id="rId1" Type="http://schemas.openxmlformats.org/officeDocument/2006/relationships/slideLayout" Target="../slideLayouts/slideLayout2.xml"/><Relationship Id="rId6" Type="http://schemas.openxmlformats.org/officeDocument/2006/relationships/hyperlink" Target="http://grammar.about.com/od/il/g/logicterm.htm" TargetMode="External"/><Relationship Id="rId5" Type="http://schemas.openxmlformats.org/officeDocument/2006/relationships/hyperlink" Target="http://grammar.about.com/od/il/g/inductionterm.htm" TargetMode="External"/><Relationship Id="rId4" Type="http://schemas.openxmlformats.org/officeDocument/2006/relationships/hyperlink" Target="http://grammar.about.com/od/pq/g/premiseterm.htm" TargetMode="External"/><Relationship Id="rId9" Type="http://schemas.openxmlformats.org/officeDocument/2006/relationships/hyperlink" Target="http://grammar.about.com/od/e/g/enthymemeterm.ht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literarydevices.net/characterizatio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Oxford_English_Dictionary" TargetMode="External"/><Relationship Id="rId2" Type="http://schemas.openxmlformats.org/officeDocument/2006/relationships/hyperlink" Target="http://en.wikipedia.org/wiki/Figure_of_speech"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literarydevices.net/comparison/"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literarydevices.net/assonance/" TargetMode="External"/><Relationship Id="rId2" Type="http://schemas.openxmlformats.org/officeDocument/2006/relationships/hyperlink" Target="http://literarydevices.net/alliteration/" TargetMode="External"/><Relationship Id="rId1" Type="http://schemas.openxmlformats.org/officeDocument/2006/relationships/slideLayout" Target="../slideLayouts/slideLayout2.xml"/><Relationship Id="rId5" Type="http://schemas.openxmlformats.org/officeDocument/2006/relationships/hyperlink" Target="http://literarydevices.net/prose/" TargetMode="External"/><Relationship Id="rId4" Type="http://schemas.openxmlformats.org/officeDocument/2006/relationships/hyperlink" Target="http://literarydevices.net/rhyme/"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literarydevices.net/conflict/" TargetMode="External"/><Relationship Id="rId2" Type="http://schemas.openxmlformats.org/officeDocument/2006/relationships/hyperlink" Target="http://literarydevices.net/narrativ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eb.cn.edu/kwheeler/lit_terms_F.html" TargetMode="External"/><Relationship Id="rId2" Type="http://schemas.openxmlformats.org/officeDocument/2006/relationships/hyperlink" Target="http://web.cn.edu/kwheeler/lit_terms_C.htm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eienglish.org/literms.html"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literarydevices.net/narrative/"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literarydevices.net/understatement/"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www.yourdictionary.com/emotion"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literarydevices.net/pathos/" TargetMode="External"/><Relationship Id="rId2" Type="http://schemas.openxmlformats.org/officeDocument/2006/relationships/hyperlink" Target="http://literarydevices.net/argument/" TargetMode="External"/><Relationship Id="rId1" Type="http://schemas.openxmlformats.org/officeDocument/2006/relationships/slideLayout" Target="../slideLayouts/slideLayout2.xml"/><Relationship Id="rId4" Type="http://schemas.openxmlformats.org/officeDocument/2006/relationships/hyperlink" Target="http://literarydevices.net/ethos/"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britannica.com/EBchecked/topic/171014/dramatic-monologue" TargetMode="External"/><Relationship Id="rId2" Type="http://schemas.openxmlformats.org/officeDocument/2006/relationships/hyperlink" Target="http://www.britannica.com/EBchecked/topic/559032/speech" TargetMode="External"/><Relationship Id="rId1" Type="http://schemas.openxmlformats.org/officeDocument/2006/relationships/slideLayout" Target="../slideLayouts/slideLayout2.xml"/><Relationship Id="rId6" Type="http://schemas.openxmlformats.org/officeDocument/2006/relationships/hyperlink" Target="http://www.britannica.com/EBchecked/topic/290310/interior-monologue" TargetMode="External"/><Relationship Id="rId5" Type="http://schemas.openxmlformats.org/officeDocument/2006/relationships/hyperlink" Target="http://www.britannica.com/EBchecked/topic/553410/soliloquy" TargetMode="External"/><Relationship Id="rId4" Type="http://schemas.openxmlformats.org/officeDocument/2006/relationships/hyperlink" Target="http://www.britannica.com/EBchecked/topic/106232/character"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grammar.about.com/od/ab/g/appealterm.htm"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web.cn.edu/kwheeler/lit_terms_S.html"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hyperlink" Target="http://dictionary.reference.com/browse/art"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grammar.about.com/od/tz/g/verbterm.htm" TargetMode="External"/><Relationship Id="rId7" Type="http://schemas.openxmlformats.org/officeDocument/2006/relationships/hyperlink" Target="http://grammar.about.com/od/c/g/Coordinate-Clause.htm" TargetMode="External"/><Relationship Id="rId2" Type="http://schemas.openxmlformats.org/officeDocument/2006/relationships/hyperlink" Target="http://grammar.about.com/od/rs/g/subject.htm" TargetMode="External"/><Relationship Id="rId1" Type="http://schemas.openxmlformats.org/officeDocument/2006/relationships/slideLayout" Target="../slideLayouts/slideLayout2.xml"/><Relationship Id="rId6" Type="http://schemas.openxmlformats.org/officeDocument/2006/relationships/hyperlink" Target="http://grammar.about.com/od/d/g/dependclterm.htm" TargetMode="External"/><Relationship Id="rId5" Type="http://schemas.openxmlformats.org/officeDocument/2006/relationships/hyperlink" Target="http://grammar.about.com/od/rs/g/senterm.htm" TargetMode="External"/><Relationship Id="rId4" Type="http://schemas.openxmlformats.org/officeDocument/2006/relationships/hyperlink" Target="http://grammar.about.com/od/il/g/independterm.htm"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Literary Terms</a:t>
            </a:r>
            <a:endParaRPr lang="en-US" dirty="0"/>
          </a:p>
        </p:txBody>
      </p:sp>
      <p:sp>
        <p:nvSpPr>
          <p:cNvPr id="3" name="Subtitle 2"/>
          <p:cNvSpPr>
            <a:spLocks noGrp="1"/>
          </p:cNvSpPr>
          <p:nvPr>
            <p:ph type="subTitle" idx="1"/>
          </p:nvPr>
        </p:nvSpPr>
        <p:spPr/>
        <p:txBody>
          <a:bodyPr/>
          <a:lstStyle/>
          <a:p>
            <a:r>
              <a:rPr lang="en-US" dirty="0" err="1" smtClean="0"/>
              <a:t>Notecards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Abstract </a:t>
            </a:r>
            <a:br>
              <a:rPr lang="en-US" dirty="0" smtClean="0"/>
            </a:br>
            <a:endParaRPr lang="en-US" dirty="0"/>
          </a:p>
        </p:txBody>
      </p:sp>
      <p:sp>
        <p:nvSpPr>
          <p:cNvPr id="3" name="Content Placeholder 2"/>
          <p:cNvSpPr>
            <a:spLocks noGrp="1"/>
          </p:cNvSpPr>
          <p:nvPr>
            <p:ph idx="1"/>
          </p:nvPr>
        </p:nvSpPr>
        <p:spPr/>
        <p:txBody>
          <a:bodyPr/>
          <a:lstStyle/>
          <a:p>
            <a:r>
              <a:rPr lang="en-US" dirty="0" smtClean="0"/>
              <a:t>An style (in writing) that is typically complex, discusses intangible qualities like good and evil, and seldom uses examples to support its points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Ad Hominem</a:t>
            </a:r>
            <a:br>
              <a:rPr lang="en-US" dirty="0" smtClean="0"/>
            </a:br>
            <a:endParaRPr lang="en-US" dirty="0"/>
          </a:p>
        </p:txBody>
      </p:sp>
      <p:sp>
        <p:nvSpPr>
          <p:cNvPr id="3" name="Content Placeholder 2"/>
          <p:cNvSpPr>
            <a:spLocks noGrp="1"/>
          </p:cNvSpPr>
          <p:nvPr>
            <p:ph idx="1"/>
          </p:nvPr>
        </p:nvSpPr>
        <p:spPr/>
        <p:txBody>
          <a:bodyPr/>
          <a:lstStyle/>
          <a:p>
            <a:r>
              <a:rPr lang="en-US" dirty="0" smtClean="0"/>
              <a:t>(of an argument or reaction) arising from or appealing to the emotions and not reason or logic.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Allegory</a:t>
            </a:r>
            <a:br>
              <a:rPr lang="en-US" dirty="0" smtClean="0"/>
            </a:br>
            <a:endParaRPr lang="en-US" dirty="0"/>
          </a:p>
        </p:txBody>
      </p:sp>
      <p:sp>
        <p:nvSpPr>
          <p:cNvPr id="3" name="Content Placeholder 2"/>
          <p:cNvSpPr>
            <a:spLocks noGrp="1"/>
          </p:cNvSpPr>
          <p:nvPr>
            <p:ph idx="1"/>
          </p:nvPr>
        </p:nvSpPr>
        <p:spPr/>
        <p:txBody>
          <a:bodyPr/>
          <a:lstStyle/>
          <a:p>
            <a:r>
              <a:rPr lang="en-US" dirty="0" smtClean="0"/>
              <a:t>A story in which each aspect of the story has a symbolic meaning outside the tale itself.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Alliteration</a:t>
            </a:r>
            <a:br>
              <a:rPr lang="en-US" dirty="0" smtClean="0"/>
            </a:br>
            <a:endParaRPr lang="en-US" dirty="0"/>
          </a:p>
        </p:txBody>
      </p:sp>
      <p:sp>
        <p:nvSpPr>
          <p:cNvPr id="3" name="Content Placeholder 2"/>
          <p:cNvSpPr>
            <a:spLocks noGrp="1"/>
          </p:cNvSpPr>
          <p:nvPr>
            <p:ph idx="1"/>
          </p:nvPr>
        </p:nvSpPr>
        <p:spPr/>
        <p:txBody>
          <a:bodyPr/>
          <a:lstStyle/>
          <a:p>
            <a:r>
              <a:rPr lang="en-US" dirty="0" smtClean="0"/>
              <a:t>The repetition of initial consonant sounds.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Allusion</a:t>
            </a:r>
            <a:br>
              <a:rPr lang="en-US" dirty="0" smtClean="0"/>
            </a:br>
            <a:endParaRPr lang="en-US" dirty="0"/>
          </a:p>
        </p:txBody>
      </p:sp>
      <p:sp>
        <p:nvSpPr>
          <p:cNvPr id="3" name="Content Placeholder 2"/>
          <p:cNvSpPr>
            <a:spLocks noGrp="1"/>
          </p:cNvSpPr>
          <p:nvPr>
            <p:ph idx="1"/>
          </p:nvPr>
        </p:nvSpPr>
        <p:spPr/>
        <p:txBody>
          <a:bodyPr/>
          <a:lstStyle/>
          <a:p>
            <a:r>
              <a:rPr lang="en-US" dirty="0" smtClean="0"/>
              <a:t>A reference to another work or famous figure.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Analogy</a:t>
            </a:r>
            <a:br>
              <a:rPr lang="en-US" dirty="0" smtClean="0"/>
            </a:br>
            <a:endParaRPr lang="en-US" dirty="0"/>
          </a:p>
        </p:txBody>
      </p:sp>
      <p:sp>
        <p:nvSpPr>
          <p:cNvPr id="3" name="Content Placeholder 2"/>
          <p:cNvSpPr>
            <a:spLocks noGrp="1"/>
          </p:cNvSpPr>
          <p:nvPr>
            <p:ph idx="1"/>
          </p:nvPr>
        </p:nvSpPr>
        <p:spPr/>
        <p:txBody>
          <a:bodyPr/>
          <a:lstStyle/>
          <a:p>
            <a:r>
              <a:rPr lang="en-US" dirty="0" smtClean="0"/>
              <a:t>a comparison between two things, typically on the basis of their structure and for the purpose of explanation or clarification.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Anaphora</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smtClean="0"/>
              <a:t>term “anaphora” comes from the Greek for “a carrying up or back," and refers to a type of parallelism created when successive phrases or lines begin with the same words, often resembling a litany. The repetition can be as simple as a single word or as long as an entire phrase</a:t>
            </a:r>
            <a:r>
              <a:rPr lang="en-US" dirty="0" smtClean="0"/>
              <a:t>.</a:t>
            </a:r>
          </a:p>
          <a:p>
            <a:r>
              <a:rPr lang="en-US" smtClean="0"/>
              <a:t>“And </a:t>
            </a:r>
            <a:r>
              <a:rPr lang="en-US" dirty="0" smtClean="0"/>
              <a:t>needy nothing </a:t>
            </a:r>
            <a:r>
              <a:rPr lang="en-US" dirty="0" err="1" smtClean="0"/>
              <a:t>trimm’d</a:t>
            </a:r>
            <a:r>
              <a:rPr lang="en-US" dirty="0" smtClean="0"/>
              <a:t> in jollity,</a:t>
            </a:r>
            <a:br>
              <a:rPr lang="en-US" dirty="0" smtClean="0"/>
            </a:br>
            <a:r>
              <a:rPr lang="en-US" dirty="0" smtClean="0"/>
              <a:t>And purest faith unhappily forsworn,</a:t>
            </a:r>
            <a:br>
              <a:rPr lang="en-US" dirty="0" smtClean="0"/>
            </a:br>
            <a:r>
              <a:rPr lang="en-US" dirty="0" smtClean="0"/>
              <a:t>And gilded </a:t>
            </a:r>
            <a:r>
              <a:rPr lang="en-US" dirty="0" err="1" smtClean="0"/>
              <a:t>honour</a:t>
            </a:r>
            <a:r>
              <a:rPr lang="en-US" dirty="0" smtClean="0"/>
              <a:t> shamefully </a:t>
            </a:r>
            <a:r>
              <a:rPr lang="en-US" dirty="0" err="1" smtClean="0"/>
              <a:t>misplac’d</a:t>
            </a:r>
            <a:r>
              <a:rPr lang="en-US" dirty="0" smtClean="0"/>
              <a:t>,</a:t>
            </a:r>
            <a:br>
              <a:rPr lang="en-US" dirty="0" smtClean="0"/>
            </a:br>
            <a:r>
              <a:rPr lang="en-US" dirty="0" smtClean="0"/>
              <a:t>And maiden virtue rudely </a:t>
            </a:r>
            <a:r>
              <a:rPr lang="en-US" dirty="0" err="1" smtClean="0"/>
              <a:t>strumpeted</a:t>
            </a:r>
            <a:r>
              <a:rPr lang="en-US" dirty="0" smtClean="0"/>
              <a:t>,</a:t>
            </a:r>
            <a:br>
              <a:rPr lang="en-US" dirty="0" smtClean="0"/>
            </a:br>
            <a:r>
              <a:rPr lang="en-US" dirty="0" smtClean="0"/>
              <a:t>And right perfection wrongfully </a:t>
            </a:r>
            <a:r>
              <a:rPr lang="en-US" dirty="0" err="1" smtClean="0"/>
              <a:t>disgrac’d</a:t>
            </a:r>
            <a:r>
              <a:rPr lang="en-US" dirty="0" smtClean="0"/>
              <a:t>,</a:t>
            </a:r>
            <a:br>
              <a:rPr lang="en-US" dirty="0" smtClean="0"/>
            </a:br>
            <a:r>
              <a:rPr lang="en-US" dirty="0" smtClean="0"/>
              <a:t>And strength by limping sway disabled</a:t>
            </a:r>
            <a:br>
              <a:rPr lang="en-US" dirty="0" smtClean="0"/>
            </a:br>
            <a:r>
              <a:rPr lang="en-US" dirty="0" smtClean="0"/>
              <a:t>And art made tongue-tied by authority,</a:t>
            </a:r>
            <a:br>
              <a:rPr lang="en-US" dirty="0" smtClean="0"/>
            </a:br>
            <a:r>
              <a:rPr lang="en-US" dirty="0" smtClean="0"/>
              <a:t>And folly--doctor-like--controlling skill,</a:t>
            </a:r>
            <a:br>
              <a:rPr lang="en-US" dirty="0" smtClean="0"/>
            </a:br>
            <a:r>
              <a:rPr lang="en-US" dirty="0" smtClean="0"/>
              <a:t>And simple truth </a:t>
            </a:r>
            <a:r>
              <a:rPr lang="en-US" dirty="0" err="1" smtClean="0"/>
              <a:t>miscall’d</a:t>
            </a:r>
            <a:r>
              <a:rPr lang="en-US" dirty="0" smtClean="0"/>
              <a:t> simplicity,</a:t>
            </a:r>
            <a:br>
              <a:rPr lang="en-US" dirty="0" smtClean="0"/>
            </a:br>
            <a:r>
              <a:rPr lang="en-US" dirty="0" smtClean="0"/>
              <a:t>And captive good attending captain ill:</a:t>
            </a:r>
            <a:br>
              <a:rPr lang="en-US" dirty="0" smtClean="0"/>
            </a:br>
            <a:r>
              <a:rPr lang="en-US" dirty="0" err="1" smtClean="0"/>
              <a:t>Tir’d</a:t>
            </a:r>
            <a:r>
              <a:rPr lang="en-US" dirty="0" smtClean="0"/>
              <a:t> with all these, from these would I be gone,</a:t>
            </a:r>
            <a:br>
              <a:rPr lang="en-US" dirty="0" smtClean="0"/>
            </a:br>
            <a:r>
              <a:rPr lang="en-US" dirty="0" smtClean="0"/>
              <a:t>Save that, to die, I leave my love alone.”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Anecdote</a:t>
            </a:r>
            <a:br>
              <a:rPr lang="en-US" dirty="0" smtClean="0"/>
            </a:br>
            <a:endParaRPr lang="en-US" dirty="0"/>
          </a:p>
        </p:txBody>
      </p:sp>
      <p:sp>
        <p:nvSpPr>
          <p:cNvPr id="3" name="Content Placeholder 2"/>
          <p:cNvSpPr>
            <a:spLocks noGrp="1"/>
          </p:cNvSpPr>
          <p:nvPr>
            <p:ph idx="1"/>
          </p:nvPr>
        </p:nvSpPr>
        <p:spPr/>
        <p:txBody>
          <a:bodyPr/>
          <a:lstStyle/>
          <a:p>
            <a:r>
              <a:rPr lang="en-US" dirty="0" smtClean="0"/>
              <a:t>a short and amusing or interesting story about a real incident or person.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Antecedent</a:t>
            </a:r>
            <a:br>
              <a:rPr lang="en-US" dirty="0" smtClean="0"/>
            </a:br>
            <a:endParaRPr lang="en-US" dirty="0"/>
          </a:p>
        </p:txBody>
      </p:sp>
      <p:sp>
        <p:nvSpPr>
          <p:cNvPr id="3" name="Content Placeholder 2"/>
          <p:cNvSpPr>
            <a:spLocks noGrp="1"/>
          </p:cNvSpPr>
          <p:nvPr>
            <p:ph idx="1"/>
          </p:nvPr>
        </p:nvSpPr>
        <p:spPr/>
        <p:txBody>
          <a:bodyPr/>
          <a:lstStyle/>
          <a:p>
            <a:r>
              <a:rPr lang="en-US" dirty="0" smtClean="0"/>
              <a:t>a thing or event that existed before or logically precedes another.</a:t>
            </a:r>
          </a:p>
          <a:p>
            <a:r>
              <a:rPr lang="en-US" dirty="0" smtClean="0"/>
              <a:t>"some antecedents to the African novel might exist in Africa's oral traditions"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Antithesis</a:t>
            </a:r>
            <a:br>
              <a:rPr lang="en-US" dirty="0" smtClean="0"/>
            </a:br>
            <a:endParaRPr lang="en-US" dirty="0"/>
          </a:p>
        </p:txBody>
      </p:sp>
      <p:sp>
        <p:nvSpPr>
          <p:cNvPr id="3" name="Content Placeholder 2"/>
          <p:cNvSpPr>
            <a:spLocks noGrp="1"/>
          </p:cNvSpPr>
          <p:nvPr>
            <p:ph idx="1"/>
          </p:nvPr>
        </p:nvSpPr>
        <p:spPr/>
        <p:txBody>
          <a:bodyPr/>
          <a:lstStyle/>
          <a:p>
            <a:r>
              <a:rPr lang="en-US" dirty="0" smtClean="0"/>
              <a:t>a person or thing that is the direct opposite of someone or something else.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 to authority</a:t>
            </a:r>
            <a:endParaRPr lang="en-US" dirty="0"/>
          </a:p>
        </p:txBody>
      </p:sp>
      <p:sp>
        <p:nvSpPr>
          <p:cNvPr id="3" name="Content Placeholder 2"/>
          <p:cNvSpPr>
            <a:spLocks noGrp="1"/>
          </p:cNvSpPr>
          <p:nvPr>
            <p:ph idx="1"/>
          </p:nvPr>
        </p:nvSpPr>
        <p:spPr/>
        <p:txBody>
          <a:bodyPr/>
          <a:lstStyle/>
          <a:p>
            <a:r>
              <a:rPr lang="en-US" dirty="0" smtClean="0"/>
              <a:t>In informal reasoning, the </a:t>
            </a:r>
            <a:r>
              <a:rPr lang="en-US" b="1" dirty="0" smtClean="0"/>
              <a:t>appeal to authority</a:t>
            </a:r>
            <a:r>
              <a:rPr lang="en-US" dirty="0" smtClean="0"/>
              <a:t> is a form of argument attempting to establish a statistical syllogism. The </a:t>
            </a:r>
            <a:r>
              <a:rPr lang="en-US" b="1" dirty="0" smtClean="0"/>
              <a:t>appeal to authority</a:t>
            </a:r>
            <a:r>
              <a:rPr lang="en-US" dirty="0" smtClean="0"/>
              <a:t> relies on an argument of the form: A is an </a:t>
            </a:r>
            <a:r>
              <a:rPr lang="en-US" b="1" dirty="0" smtClean="0"/>
              <a:t>authority</a:t>
            </a:r>
            <a:r>
              <a:rPr lang="en-US" dirty="0" smtClean="0"/>
              <a:t> on a particular topic. A says something about that topic.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Argument</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An argument is the main statement of a poem, an essay, a short story, or a novel that usually appears as an introduction or a point on which the writer will develop his work in order to convince his readers.</a:t>
            </a:r>
          </a:p>
          <a:p>
            <a:r>
              <a:rPr lang="en-US" dirty="0" smtClean="0"/>
              <a:t>Literature does not merely entertain. It also intends to shape the outlook of the readers. Therefore, an argument does not intend to serve only as an introduction but it attracts the reader’s focus to an issue that will be made clear gradually.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Attitude</a:t>
            </a:r>
            <a:br>
              <a:rPr lang="en-US" dirty="0" smtClean="0"/>
            </a:br>
            <a:endParaRPr lang="en-US" dirty="0"/>
          </a:p>
        </p:txBody>
      </p:sp>
      <p:sp>
        <p:nvSpPr>
          <p:cNvPr id="3" name="Content Placeholder 2"/>
          <p:cNvSpPr>
            <a:spLocks noGrp="1"/>
          </p:cNvSpPr>
          <p:nvPr>
            <p:ph idx="1"/>
          </p:nvPr>
        </p:nvSpPr>
        <p:spPr/>
        <p:txBody>
          <a:bodyPr/>
          <a:lstStyle/>
          <a:p>
            <a:r>
              <a:rPr lang="en-US" dirty="0" smtClean="0"/>
              <a:t>A writer's attitude toward his subject matter revealed through diction, figurative language, and organization.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Authorial persona</a:t>
            </a:r>
            <a:br>
              <a:rPr lang="en-US" dirty="0" smtClean="0"/>
            </a:br>
            <a:endParaRPr lang="en-US" dirty="0"/>
          </a:p>
        </p:txBody>
      </p:sp>
      <p:sp>
        <p:nvSpPr>
          <p:cNvPr id="3" name="Content Placeholder 2"/>
          <p:cNvSpPr>
            <a:spLocks noGrp="1"/>
          </p:cNvSpPr>
          <p:nvPr>
            <p:ph idx="1"/>
          </p:nvPr>
        </p:nvSpPr>
        <p:spPr/>
        <p:txBody>
          <a:bodyPr/>
          <a:lstStyle/>
          <a:p>
            <a:r>
              <a:rPr lang="en-US" dirty="0" smtClean="0"/>
              <a:t>When composing a work of fiction, the author may or may not mention him or herself, for example something like "I want to tell you about a strange experience I had..." and when an author does that, the author usually is not being autobiographical, but has invented a character to use as the narrator; this character is the authorial persona, which is to say, the identity being presented as the author.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Balance</a:t>
            </a:r>
            <a:br>
              <a:rPr lang="en-US" dirty="0" smtClean="0"/>
            </a:br>
            <a:endParaRPr lang="en-US" dirty="0"/>
          </a:p>
        </p:txBody>
      </p:sp>
      <p:sp>
        <p:nvSpPr>
          <p:cNvPr id="3" name="Content Placeholder 2"/>
          <p:cNvSpPr>
            <a:spLocks noGrp="1"/>
          </p:cNvSpPr>
          <p:nvPr>
            <p:ph idx="1"/>
          </p:nvPr>
        </p:nvSpPr>
        <p:spPr/>
        <p:txBody>
          <a:bodyPr/>
          <a:lstStyle/>
          <a:p>
            <a:r>
              <a:rPr lang="en-US" dirty="0" smtClean="0"/>
              <a:t>Constructing a sentence so that both halves are about the same length and importance. Sentences can be unbalanced to serve a special effect as well.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Begging the question</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means "assuming the conclusion (of an argument)", a type of </a:t>
            </a:r>
            <a:r>
              <a:rPr lang="en-US" dirty="0" smtClean="0">
                <a:hlinkClick r:id="rId2" tooltip="Circular reasoning"/>
              </a:rPr>
              <a:t>circular reasoning</a:t>
            </a:r>
            <a:r>
              <a:rPr lang="en-US" dirty="0" smtClean="0"/>
              <a:t>. This is an </a:t>
            </a:r>
            <a:r>
              <a:rPr lang="en-US" dirty="0" smtClean="0">
                <a:hlinkClick r:id="rId3" tooltip="Informal fallacy"/>
              </a:rPr>
              <a:t>informal fallacy</a:t>
            </a:r>
            <a:r>
              <a:rPr lang="en-US" dirty="0" smtClean="0"/>
              <a:t> where the conclusion that one is attempting to prove is included in the initial premises of an argument, often in an indirect way that conceals this fact.</a:t>
            </a:r>
            <a:r>
              <a:rPr lang="en-US" baseline="30000" dirty="0" smtClean="0"/>
              <a:t>[1</a:t>
            </a:r>
            <a:endParaRPr lang="en-US" dirty="0" smtClean="0"/>
          </a:p>
          <a:p>
            <a:r>
              <a:rPr lang="en-US" dirty="0" smtClean="0"/>
              <a:t>The term "begging the question" originated in the 16th century as a mistranslation of </a:t>
            </a:r>
            <a:r>
              <a:rPr lang="en-US" dirty="0" smtClean="0">
                <a:hlinkClick r:id="rId4" tooltip="Latin"/>
              </a:rPr>
              <a:t>Latin</a:t>
            </a:r>
            <a:r>
              <a:rPr lang="en-US" dirty="0" smtClean="0"/>
              <a:t> </a:t>
            </a:r>
            <a:r>
              <a:rPr lang="en-US" i="1" dirty="0" err="1" smtClean="0"/>
              <a:t>petitio</a:t>
            </a:r>
            <a:r>
              <a:rPr lang="en-US" i="1" dirty="0" smtClean="0"/>
              <a:t> </a:t>
            </a:r>
            <a:r>
              <a:rPr lang="en-US" i="1" dirty="0" err="1" smtClean="0"/>
              <a:t>principii</a:t>
            </a:r>
            <a:r>
              <a:rPr lang="en-US" dirty="0" smtClean="0"/>
              <a:t> "assuming the initial point".</a:t>
            </a:r>
            <a:r>
              <a:rPr lang="en-US" baseline="30000" dirty="0" smtClean="0">
                <a:hlinkClick r:id="rId5"/>
              </a:rPr>
              <a:t>[2]</a:t>
            </a:r>
            <a:r>
              <a:rPr lang="en-US" dirty="0" smtClean="0"/>
              <a:t> In modern </a:t>
            </a:r>
            <a:r>
              <a:rPr lang="en-US" dirty="0" smtClean="0">
                <a:hlinkClick r:id="rId6" tooltip="Vernacular"/>
              </a:rPr>
              <a:t>vernacular</a:t>
            </a:r>
            <a:r>
              <a:rPr lang="en-US" dirty="0" smtClean="0"/>
              <a:t> usage, "to beg the question" is sometimes used to mean "to raise the question" (as in "This begs the question of whether...") or "to dodge the question".</a:t>
            </a:r>
            <a:r>
              <a:rPr lang="en-US" baseline="30000" dirty="0" smtClean="0">
                <a:hlinkClick r:id="rId5"/>
              </a:rPr>
              <a:t>[2]</a:t>
            </a: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Card stacking</a:t>
            </a:r>
            <a:br>
              <a:rPr lang="en-US" dirty="0" smtClean="0"/>
            </a:br>
            <a:endParaRPr lang="en-US" dirty="0"/>
          </a:p>
        </p:txBody>
      </p:sp>
      <p:sp>
        <p:nvSpPr>
          <p:cNvPr id="3" name="Content Placeholder 2"/>
          <p:cNvSpPr>
            <a:spLocks noGrp="1"/>
          </p:cNvSpPr>
          <p:nvPr>
            <p:ph idx="1"/>
          </p:nvPr>
        </p:nvSpPr>
        <p:spPr/>
        <p:txBody>
          <a:bodyPr/>
          <a:lstStyle/>
          <a:p>
            <a:r>
              <a:rPr lang="en-US" dirty="0" smtClean="0"/>
              <a:t>is a </a:t>
            </a:r>
            <a:r>
              <a:rPr lang="en-US" dirty="0" smtClean="0">
                <a:hlinkClick r:id="rId2" tooltip="Propaganda"/>
              </a:rPr>
              <a:t>propaganda</a:t>
            </a:r>
            <a:r>
              <a:rPr lang="en-US" dirty="0" smtClean="0"/>
              <a:t> technique that seeks to manipulate audience perception of an issue by emphasizing one side and repressing another.</a:t>
            </a:r>
            <a:r>
              <a:rPr lang="en-US" baseline="30000" dirty="0" smtClean="0">
                <a:hlinkClick r:id="rId3"/>
              </a:rPr>
              <a:t>[1]</a:t>
            </a:r>
            <a:r>
              <a:rPr lang="en-US" dirty="0" smtClean="0"/>
              <a:t> Such emphasis may be achieved through </a:t>
            </a:r>
            <a:r>
              <a:rPr lang="en-US" dirty="0" smtClean="0">
                <a:hlinkClick r:id="rId4" tooltip="Media bias"/>
              </a:rPr>
              <a:t>media bias</a:t>
            </a:r>
            <a:r>
              <a:rPr lang="en-US" dirty="0" smtClean="0"/>
              <a:t> or the use of </a:t>
            </a:r>
            <a:r>
              <a:rPr lang="en-US" dirty="0" smtClean="0">
                <a:hlinkClick r:id="rId5" tooltip="One-sided argument"/>
              </a:rPr>
              <a:t>one-sided</a:t>
            </a:r>
            <a:r>
              <a:rPr lang="en-US" dirty="0" smtClean="0"/>
              <a:t> testimonials, or by simply </a:t>
            </a:r>
            <a:r>
              <a:rPr lang="en-US" dirty="0" smtClean="0">
                <a:hlinkClick r:id="rId6" tooltip="Censorship"/>
              </a:rPr>
              <a:t>censoring</a:t>
            </a:r>
            <a:r>
              <a:rPr lang="en-US" dirty="0" smtClean="0"/>
              <a:t> the voices of critics. The technique is commonly used in persuasive speeches by political candidates to discredit their opponents and to make themselves seem more worthy.</a:t>
            </a:r>
            <a:r>
              <a:rPr lang="en-US" baseline="30000" dirty="0" smtClean="0">
                <a:hlinkClick r:id="rId3"/>
              </a:rPr>
              <a:t>[2]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Character</a:t>
            </a:r>
            <a:br>
              <a:rPr lang="en-US" dirty="0" smtClean="0"/>
            </a:br>
            <a:endParaRPr lang="en-US" dirty="0"/>
          </a:p>
        </p:txBody>
      </p:sp>
      <p:sp>
        <p:nvSpPr>
          <p:cNvPr id="3" name="Content Placeholder 2"/>
          <p:cNvSpPr>
            <a:spLocks noGrp="1"/>
          </p:cNvSpPr>
          <p:nvPr>
            <p:ph idx="1"/>
          </p:nvPr>
        </p:nvSpPr>
        <p:spPr/>
        <p:txBody>
          <a:bodyPr/>
          <a:lstStyle/>
          <a:p>
            <a:r>
              <a:rPr lang="en-US" dirty="0" smtClean="0"/>
              <a:t>An individual (usually a person) in a </a:t>
            </a:r>
            <a:r>
              <a:rPr lang="en-US" dirty="0" smtClean="0">
                <a:hlinkClick r:id="rId2"/>
              </a:rPr>
              <a:t>narrative</a:t>
            </a:r>
            <a:r>
              <a:rPr lang="en-US" dirty="0" smtClean="0"/>
              <a:t> (usually a work of fiction or </a:t>
            </a:r>
            <a:r>
              <a:rPr lang="en-US" dirty="0" smtClean="0">
                <a:hlinkClick r:id="rId3"/>
              </a:rPr>
              <a:t>creative nonfiction</a:t>
            </a:r>
            <a:r>
              <a:rPr lang="en-US" dirty="0" smtClean="0"/>
              <a:t>). The act of presenting a character in writing is known as </a:t>
            </a:r>
            <a:r>
              <a:rPr lang="en-US" i="1" dirty="0" smtClean="0"/>
              <a:t>characterization</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Claim</a:t>
            </a:r>
            <a:br>
              <a:rPr lang="en-US" dirty="0" smtClean="0"/>
            </a:br>
            <a:endParaRPr lang="en-US" dirty="0"/>
          </a:p>
        </p:txBody>
      </p:sp>
      <p:sp>
        <p:nvSpPr>
          <p:cNvPr id="3" name="Content Placeholder 2"/>
          <p:cNvSpPr>
            <a:spLocks noGrp="1"/>
          </p:cNvSpPr>
          <p:nvPr>
            <p:ph idx="1"/>
          </p:nvPr>
        </p:nvSpPr>
        <p:spPr/>
        <p:txBody>
          <a:bodyPr/>
          <a:lstStyle/>
          <a:p>
            <a:r>
              <a:rPr lang="en-US" dirty="0" smtClean="0"/>
              <a:t>It Is The Evidence The Author Gives To Support His Side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Climax </a:t>
            </a:r>
            <a:endParaRPr lang="en-US" dirty="0"/>
          </a:p>
        </p:txBody>
      </p:sp>
      <p:sp>
        <p:nvSpPr>
          <p:cNvPr id="3" name="Content Placeholder 2"/>
          <p:cNvSpPr>
            <a:spLocks noGrp="1"/>
          </p:cNvSpPr>
          <p:nvPr>
            <p:ph idx="1"/>
          </p:nvPr>
        </p:nvSpPr>
        <p:spPr/>
        <p:txBody>
          <a:bodyPr/>
          <a:lstStyle/>
          <a:p>
            <a:pPr lvl="0"/>
            <a:r>
              <a:rPr lang="en-US" b="1" u="sng" dirty="0" smtClean="0"/>
              <a:t>1. </a:t>
            </a:r>
            <a:r>
              <a:rPr lang="en-US" b="1" dirty="0" smtClean="0"/>
              <a:t>Arrangement of words, phrases, or clauses in an order of ascending power.</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Colloquial</a:t>
            </a:r>
            <a:br>
              <a:rPr lang="en-US" dirty="0" smtClean="0"/>
            </a:br>
            <a:endParaRPr lang="en-US" dirty="0"/>
          </a:p>
        </p:txBody>
      </p:sp>
      <p:sp>
        <p:nvSpPr>
          <p:cNvPr id="3" name="Content Placeholder 2"/>
          <p:cNvSpPr>
            <a:spLocks noGrp="1"/>
          </p:cNvSpPr>
          <p:nvPr>
            <p:ph idx="1"/>
          </p:nvPr>
        </p:nvSpPr>
        <p:spPr/>
        <p:txBody>
          <a:bodyPr/>
          <a:lstStyle/>
          <a:p>
            <a:r>
              <a:rPr lang="en-US" dirty="0" smtClean="0"/>
              <a:t>  used in or characteristic of </a:t>
            </a:r>
            <a:r>
              <a:rPr lang="en-US" dirty="0" smtClean="0">
                <a:hlinkClick r:id="rId2"/>
              </a:rPr>
              <a:t>familiar</a:t>
            </a:r>
            <a:r>
              <a:rPr lang="en-US" dirty="0" smtClean="0"/>
              <a:t> and informal conversation; </a:t>
            </a:r>
            <a:r>
              <a:rPr lang="en-US" i="1" dirty="0" smtClean="0"/>
              <a:t>also</a:t>
            </a:r>
            <a:r>
              <a:rPr lang="en-US" dirty="0" smtClean="0"/>
              <a:t> </a:t>
            </a:r>
            <a:r>
              <a:rPr lang="en-US" b="1" dirty="0" smtClean="0"/>
              <a:t>:</a:t>
            </a:r>
            <a:r>
              <a:rPr lang="en-US" dirty="0" smtClean="0"/>
              <a:t>  unacceptably informal </a:t>
            </a:r>
          </a:p>
          <a:p>
            <a:r>
              <a:rPr lang="en-US" i="1" dirty="0" smtClean="0"/>
              <a:t>b</a:t>
            </a:r>
            <a:r>
              <a:rPr lang="en-US" dirty="0" smtClean="0"/>
              <a:t> </a:t>
            </a:r>
            <a:r>
              <a:rPr lang="en-US" b="1" dirty="0" smtClean="0"/>
              <a:t>:</a:t>
            </a:r>
            <a:r>
              <a:rPr lang="en-US" dirty="0" smtClean="0"/>
              <a:t>  using conversational style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Colon/semi-colon</a:t>
            </a:r>
            <a:br>
              <a:rPr lang="en-US" dirty="0" smtClean="0"/>
            </a:br>
            <a:endParaRPr lang="en-US" dirty="0"/>
          </a:p>
        </p:txBody>
      </p:sp>
      <p:sp>
        <p:nvSpPr>
          <p:cNvPr id="3" name="Content Placeholder 2"/>
          <p:cNvSpPr>
            <a:spLocks noGrp="1"/>
          </p:cNvSpPr>
          <p:nvPr>
            <p:ph idx="1"/>
          </p:nvPr>
        </p:nvSpPr>
        <p:spPr/>
        <p:txBody>
          <a:bodyPr/>
          <a:lstStyle/>
          <a:p>
            <a:r>
              <a:rPr lang="en-US" dirty="0" smtClean="0"/>
              <a:t>One common use of the colon is to introduce a list of items. For example:</a:t>
            </a:r>
          </a:p>
          <a:p>
            <a:r>
              <a:rPr lang="en-US" i="1" dirty="0" smtClean="0"/>
              <a:t>To make the perfect jam sandwich you need three things: some bread, butter and strawberry jam.</a:t>
            </a:r>
            <a:endParaRPr lang="en-US" dirty="0" smtClean="0"/>
          </a:p>
          <a:p>
            <a:r>
              <a:rPr lang="en-US" dirty="0" smtClean="0"/>
              <a:t>The most common use of the semicolon is to join together two clauses that could each be separate sentences — creating a longer sentence. For example:</a:t>
            </a:r>
          </a:p>
          <a:p>
            <a:r>
              <a:rPr lang="en-US" i="1" dirty="0" smtClean="0"/>
              <a:t>John calls it football; Sam calls it soccer.</a:t>
            </a: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Concrete diction</a:t>
            </a:r>
            <a:endParaRPr lang="en-US" dirty="0"/>
          </a:p>
        </p:txBody>
      </p:sp>
      <p:sp>
        <p:nvSpPr>
          <p:cNvPr id="3" name="Content Placeholder 2"/>
          <p:cNvSpPr>
            <a:spLocks noGrp="1"/>
          </p:cNvSpPr>
          <p:nvPr>
            <p:ph idx="1"/>
          </p:nvPr>
        </p:nvSpPr>
        <p:spPr/>
        <p:txBody>
          <a:bodyPr/>
          <a:lstStyle/>
          <a:p>
            <a:r>
              <a:rPr lang="en-US" dirty="0" smtClean="0"/>
              <a:t>Language that describes qualities that can be perceived with the five senses as opposed to using abstract or generalized language. For instance, calling a fruit "pleasant" or "good" is abstract, while calling a fruit "cool" or "sweet" is concrete. The preference for abstract or concrete imagery varies from century to century. Philip Sidney praised concrete imagery in poetry in his 1595 treatise, </a:t>
            </a:r>
            <a:r>
              <a:rPr lang="en-US" dirty="0" err="1" smtClean="0"/>
              <a:t>Apologie</a:t>
            </a:r>
            <a:r>
              <a:rPr lang="en-US" dirty="0" smtClean="0"/>
              <a:t> for </a:t>
            </a:r>
            <a:r>
              <a:rPr lang="en-US" dirty="0" err="1" smtClean="0"/>
              <a:t>Poetrie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Conditional (verbs)</a:t>
            </a:r>
            <a:br>
              <a:rPr lang="en-US" dirty="0" smtClean="0"/>
            </a:br>
            <a:endParaRPr lang="en-US" dirty="0"/>
          </a:p>
        </p:txBody>
      </p:sp>
      <p:sp>
        <p:nvSpPr>
          <p:cNvPr id="3" name="Content Placeholder 2"/>
          <p:cNvSpPr>
            <a:spLocks noGrp="1"/>
          </p:cNvSpPr>
          <p:nvPr>
            <p:ph idx="1"/>
          </p:nvPr>
        </p:nvSpPr>
        <p:spPr/>
        <p:txBody>
          <a:bodyPr/>
          <a:lstStyle/>
          <a:p>
            <a:r>
              <a:rPr lang="en-US" dirty="0" smtClean="0"/>
              <a:t>Conditional verbs are used to create conditional sentences. Of course, there are other words which contribute to making a sentence conditional, but the verb tenses are key. The auxiliary verbs like </a:t>
            </a:r>
            <a:r>
              <a:rPr lang="en-US" i="1" dirty="0" smtClean="0"/>
              <a:t>can/could, will/would</a:t>
            </a:r>
            <a:r>
              <a:rPr lang="en-US" dirty="0" smtClean="0"/>
              <a:t>, and </a:t>
            </a:r>
            <a:r>
              <a:rPr lang="en-US" i="1" dirty="0" smtClean="0"/>
              <a:t>might</a:t>
            </a:r>
            <a:r>
              <a:rPr lang="en-US" dirty="0" smtClean="0"/>
              <a:t> are also key. Conditional verbs can be used in past, present or future tense.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Comic relief</a:t>
            </a:r>
            <a:br>
              <a:rPr lang="en-US" dirty="0" smtClean="0"/>
            </a:br>
            <a:endParaRPr lang="en-US" dirty="0"/>
          </a:p>
        </p:txBody>
      </p:sp>
      <p:sp>
        <p:nvSpPr>
          <p:cNvPr id="3" name="Content Placeholder 2"/>
          <p:cNvSpPr>
            <a:spLocks noGrp="1"/>
          </p:cNvSpPr>
          <p:nvPr>
            <p:ph idx="1"/>
          </p:nvPr>
        </p:nvSpPr>
        <p:spPr/>
        <p:txBody>
          <a:bodyPr/>
          <a:lstStyle/>
          <a:p>
            <a:r>
              <a:rPr lang="en-US" dirty="0" smtClean="0"/>
              <a:t>is the inclusion of a </a:t>
            </a:r>
            <a:r>
              <a:rPr lang="en-US" dirty="0" smtClean="0">
                <a:hlinkClick r:id="rId2" tooltip="Humour"/>
              </a:rPr>
              <a:t>humorous</a:t>
            </a:r>
            <a:r>
              <a:rPr lang="en-US" dirty="0" smtClean="0"/>
              <a:t> character, scene, or witty dialogue in an otherwise serious work, often to relieve tension.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Conflict</a:t>
            </a:r>
            <a:br>
              <a:rPr lang="en-US" dirty="0" smtClean="0"/>
            </a:br>
            <a:endParaRPr lang="en-US" dirty="0"/>
          </a:p>
        </p:txBody>
      </p:sp>
      <p:sp>
        <p:nvSpPr>
          <p:cNvPr id="3" name="Content Placeholder 2"/>
          <p:cNvSpPr>
            <a:spLocks noGrp="1"/>
          </p:cNvSpPr>
          <p:nvPr>
            <p:ph idx="1"/>
          </p:nvPr>
        </p:nvSpPr>
        <p:spPr/>
        <p:txBody>
          <a:bodyPr/>
          <a:lstStyle/>
          <a:p>
            <a:r>
              <a:rPr lang="en-US" dirty="0" smtClean="0"/>
              <a:t>Is an inherent incompatibility between the </a:t>
            </a:r>
            <a:r>
              <a:rPr lang="en-US" dirty="0" smtClean="0">
                <a:hlinkClick r:id="rId2" tooltip="Goal"/>
              </a:rPr>
              <a:t>objectives</a:t>
            </a:r>
            <a:r>
              <a:rPr lang="en-US" dirty="0" smtClean="0"/>
              <a:t> of two or more characters or forces. Conflict creates tension and interest in a story by adding doubt as to the outcome. A narrative is not limited to a single conflict. While conflicts may not always resolve in narrative, the resolution of a conflict creates </a:t>
            </a:r>
            <a:r>
              <a:rPr lang="en-US" dirty="0" smtClean="0">
                <a:hlinkClick r:id="rId3" tooltip="Closure (psychology)"/>
              </a:rPr>
              <a:t>closure</a:t>
            </a:r>
            <a:r>
              <a:rPr lang="en-US" dirty="0" smtClean="0"/>
              <a:t>, which may or may not occur at a story's end.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Connective Tissue</a:t>
            </a:r>
            <a:endParaRPr lang="en-US" dirty="0"/>
          </a:p>
        </p:txBody>
      </p:sp>
      <p:sp>
        <p:nvSpPr>
          <p:cNvPr id="3" name="Content Placeholder 2"/>
          <p:cNvSpPr>
            <a:spLocks noGrp="1"/>
          </p:cNvSpPr>
          <p:nvPr>
            <p:ph idx="1"/>
          </p:nvPr>
        </p:nvSpPr>
        <p:spPr/>
        <p:txBody>
          <a:bodyPr/>
          <a:lstStyle/>
          <a:p>
            <a:pPr lvl="0"/>
            <a:r>
              <a:rPr lang="en-US" b="1" dirty="0" smtClean="0"/>
              <a:t> Those elements that help create coherence in a written piece</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Connotation</a:t>
            </a:r>
            <a:br>
              <a:rPr lang="en-US" dirty="0" smtClean="0"/>
            </a:br>
            <a:endParaRPr lang="en-US" dirty="0"/>
          </a:p>
        </p:txBody>
      </p:sp>
      <p:sp>
        <p:nvSpPr>
          <p:cNvPr id="3" name="Content Placeholder 2"/>
          <p:cNvSpPr>
            <a:spLocks noGrp="1"/>
          </p:cNvSpPr>
          <p:nvPr>
            <p:ph idx="1"/>
          </p:nvPr>
        </p:nvSpPr>
        <p:spPr/>
        <p:txBody>
          <a:bodyPr/>
          <a:lstStyle/>
          <a:p>
            <a:r>
              <a:rPr lang="en-US" dirty="0" smtClean="0"/>
              <a:t>an idea or feeling that a word invokes in addition to its literal or primary meaning.</a:t>
            </a:r>
          </a:p>
          <a:p>
            <a:r>
              <a:rPr lang="en-US" dirty="0" smtClean="0"/>
              <a:t>"the word “discipline” has unhappy connotations of punishment and repression"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Deduction</a:t>
            </a:r>
            <a:br>
              <a:rPr lang="en-US" dirty="0" smtClean="0"/>
            </a:br>
            <a:endParaRPr lang="en-US" dirty="0"/>
          </a:p>
        </p:txBody>
      </p:sp>
      <p:sp>
        <p:nvSpPr>
          <p:cNvPr id="3" name="Content Placeholder 2"/>
          <p:cNvSpPr>
            <a:spLocks noGrp="1"/>
          </p:cNvSpPr>
          <p:nvPr>
            <p:ph idx="1"/>
          </p:nvPr>
        </p:nvSpPr>
        <p:spPr/>
        <p:txBody>
          <a:bodyPr/>
          <a:lstStyle/>
          <a:p>
            <a:r>
              <a:rPr lang="en-US" dirty="0" smtClean="0"/>
              <a:t>A method of reasoning from the general to the specific.</a:t>
            </a:r>
          </a:p>
          <a:p>
            <a:r>
              <a:rPr lang="en-US" dirty="0" smtClean="0"/>
              <a:t>In a deductive </a:t>
            </a:r>
            <a:r>
              <a:rPr lang="en-US" dirty="0" smtClean="0">
                <a:hlinkClick r:id="rId2"/>
              </a:rPr>
              <a:t>argument</a:t>
            </a:r>
            <a:r>
              <a:rPr lang="en-US" dirty="0" smtClean="0"/>
              <a:t>, a </a:t>
            </a:r>
            <a:r>
              <a:rPr lang="en-US" dirty="0" smtClean="0">
                <a:hlinkClick r:id="rId3"/>
              </a:rPr>
              <a:t>conclusion</a:t>
            </a:r>
            <a:r>
              <a:rPr lang="en-US" dirty="0" smtClean="0"/>
              <a:t> follows necessarily from the stated </a:t>
            </a:r>
            <a:r>
              <a:rPr lang="en-US" dirty="0" smtClean="0">
                <a:hlinkClick r:id="rId4"/>
              </a:rPr>
              <a:t>premises</a:t>
            </a:r>
            <a:r>
              <a:rPr lang="en-US" dirty="0" smtClean="0"/>
              <a:t>. (Contrast with </a:t>
            </a:r>
            <a:r>
              <a:rPr lang="en-US" i="1" dirty="0" smtClean="0">
                <a:hlinkClick r:id="rId5"/>
              </a:rPr>
              <a:t>induction</a:t>
            </a:r>
            <a:r>
              <a:rPr lang="en-US" dirty="0" smtClean="0"/>
              <a:t>.)</a:t>
            </a:r>
          </a:p>
          <a:p>
            <a:r>
              <a:rPr lang="en-US" dirty="0" smtClean="0"/>
              <a:t>In </a:t>
            </a:r>
            <a:r>
              <a:rPr lang="en-US" dirty="0" smtClean="0">
                <a:hlinkClick r:id="rId6"/>
              </a:rPr>
              <a:t>logic</a:t>
            </a:r>
            <a:r>
              <a:rPr lang="en-US" dirty="0" smtClean="0"/>
              <a:t>, a deductive argument is called a </a:t>
            </a:r>
            <a:r>
              <a:rPr lang="en-US" dirty="0" smtClean="0">
                <a:hlinkClick r:id="rId7"/>
              </a:rPr>
              <a:t>syllogism</a:t>
            </a:r>
            <a:r>
              <a:rPr lang="en-US" dirty="0" smtClean="0"/>
              <a:t>. In </a:t>
            </a:r>
            <a:r>
              <a:rPr lang="en-US" dirty="0" smtClean="0">
                <a:hlinkClick r:id="rId8"/>
              </a:rPr>
              <a:t>rhetoric</a:t>
            </a:r>
            <a:r>
              <a:rPr lang="en-US" dirty="0" smtClean="0"/>
              <a:t>, the equivalent of the syllogism is the </a:t>
            </a:r>
            <a:r>
              <a:rPr lang="en-US" dirty="0" smtClean="0">
                <a:hlinkClick r:id="rId9"/>
              </a:rPr>
              <a:t>enthymeme</a:t>
            </a:r>
            <a:r>
              <a:rPr lang="en-US" dirty="0" smtClean="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Denotation</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Denotation is generally defined as literal or dictionary meanings of a word in contrast to its connotative or associated meanings.</a:t>
            </a:r>
            <a:br>
              <a:rPr lang="en-US" dirty="0" smtClean="0"/>
            </a:br>
            <a:r>
              <a:rPr lang="en-US" dirty="0" smtClean="0"/>
              <a:t>Let us try to understand this term with the help of an example. If you search for meaning of the word “dove” in a dictionary, you will see that its meaning is “a type of pigeon, a wild and domesticated bird having a heavy body and short legs.” In literature, however, you frequently see “dove” referred to as a symbol of peace.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Dialect</a:t>
            </a:r>
            <a:br>
              <a:rPr lang="en-US" dirty="0" smtClean="0"/>
            </a:br>
            <a:endParaRPr lang="en-US" dirty="0"/>
          </a:p>
        </p:txBody>
      </p:sp>
      <p:sp>
        <p:nvSpPr>
          <p:cNvPr id="3" name="Content Placeholder 2"/>
          <p:cNvSpPr>
            <a:spLocks noGrp="1"/>
          </p:cNvSpPr>
          <p:nvPr>
            <p:ph idx="1"/>
          </p:nvPr>
        </p:nvSpPr>
        <p:spPr/>
        <p:txBody>
          <a:bodyPr/>
          <a:lstStyle/>
          <a:p>
            <a:r>
              <a:rPr lang="en-US" dirty="0" smtClean="0"/>
              <a:t>The language used by the people of a specific area, class, district or any other group of people. The term dialect involves the spelling, sounds, grammar and pronunciation used by a particular group of people and it distinguishes them from other people around them. Dialect is a very powerful and common way of </a:t>
            </a:r>
            <a:r>
              <a:rPr lang="en-US" dirty="0" smtClean="0">
                <a:hlinkClick r:id="rId2" tooltip="characterization"/>
              </a:rPr>
              <a:t>characterization</a:t>
            </a:r>
            <a:r>
              <a:rPr lang="en-US" dirty="0" smtClean="0"/>
              <a:t>, which elaborates the geographic and social background of any character.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Diction</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Diction can be defined as style of speaking or writing determined by the choice of words by a speaker or a writer.</a:t>
            </a:r>
          </a:p>
          <a:p>
            <a:r>
              <a:rPr lang="en-US" dirty="0" smtClean="0"/>
              <a:t>Diction or choice of words separates good writing from bad writing. It depends on a number of factors. Firstly, the word has to be right and accurate. Secondly, words should be appropriate to the context in which they are used. Lastly, the choice of words should be such that the listener or readers understand easily. Besides, proper diction or proper choice of words is important to get the message across. On the contrary, the wrong choice of words can easily divert listeners or readers which results in misinterpretation of the message intended to be conveyed.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Didactic</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Didacticism is a term that refers to a particular philosophy in art and literature that emphasizes the idea that different forms of art and literature ought to convey information and instructions along with pleasure and entertainment.</a:t>
            </a:r>
          </a:p>
          <a:p>
            <a:r>
              <a:rPr lang="en-US" dirty="0" smtClean="0"/>
              <a:t>The word didactic is frequently used for those literary texts which are overloaded with informative or realistic matter and are marked by the omission of graceful and pleasing details. Didactic, therefore, becomes a derogatory term referring to the forms of literature that are ostentatiously dull and erudite. However, some literary texts are entertaining as well as didactic.</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Dominant element</a:t>
            </a:r>
            <a:br>
              <a:rPr lang="en-US" dirty="0" smtClean="0"/>
            </a:br>
            <a:endParaRPr lang="en-US" dirty="0"/>
          </a:p>
        </p:txBody>
      </p:sp>
      <p:sp>
        <p:nvSpPr>
          <p:cNvPr id="3" name="Content Placeholder 2"/>
          <p:cNvSpPr>
            <a:spLocks noGrp="1"/>
          </p:cNvSpPr>
          <p:nvPr>
            <p:ph idx="1"/>
          </p:nvPr>
        </p:nvSpPr>
        <p:spPr/>
        <p:txBody>
          <a:bodyPr/>
          <a:lstStyle/>
          <a:p>
            <a:r>
              <a:rPr lang="en-US" dirty="0" smtClean="0"/>
              <a:t>the dominant impression unifies and organizes the essay. It informs the reader of the author's angle and it creates a lens through which the reader sees the rest of the essay.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Double entendre</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is a </a:t>
            </a:r>
            <a:r>
              <a:rPr lang="en-US" dirty="0" smtClean="0">
                <a:hlinkClick r:id="rId2" tooltip="Figure of speech"/>
              </a:rPr>
              <a:t>figure of speech</a:t>
            </a:r>
            <a:r>
              <a:rPr lang="en-US" dirty="0" smtClean="0"/>
              <a:t> or a particular way of wording that is devised to be understood in either of two ways, having a double meaning. Typically one of the interpretations is rather obvious whereas the other is more subtle. The more subtle of the interpretations may convey a message that would be socially awkward, sexually suggestive or offensive to state directly. (The </a:t>
            </a:r>
            <a:r>
              <a:rPr lang="en-US" i="1" dirty="0" smtClean="0">
                <a:hlinkClick r:id="rId3" tooltip="Oxford English Dictionary"/>
              </a:rPr>
              <a:t>Oxford English Dictionary</a:t>
            </a:r>
            <a:r>
              <a:rPr lang="en-US" dirty="0" smtClean="0"/>
              <a:t> describes a double entendre as being used to "convey an indelicate meaning".)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Ellipsis</a:t>
            </a:r>
            <a:br>
              <a:rPr lang="en-US" dirty="0" smtClean="0"/>
            </a:br>
            <a:endParaRPr lang="en-US" dirty="0"/>
          </a:p>
        </p:txBody>
      </p:sp>
      <p:sp>
        <p:nvSpPr>
          <p:cNvPr id="3" name="Content Placeholder 2"/>
          <p:cNvSpPr>
            <a:spLocks noGrp="1"/>
          </p:cNvSpPr>
          <p:nvPr>
            <p:ph idx="1"/>
          </p:nvPr>
        </p:nvSpPr>
        <p:spPr/>
        <p:txBody>
          <a:bodyPr/>
          <a:lstStyle/>
          <a:p>
            <a:r>
              <a:rPr lang="en-US" dirty="0" smtClean="0"/>
              <a:t>the omission from speech or writing of a word or words that are superfluous or able to be understood from contextual clues.</a:t>
            </a:r>
          </a:p>
          <a:p>
            <a:r>
              <a:rPr lang="en-US" dirty="0" smtClean="0"/>
              <a:t>a set of dots indicating an ellipsis.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Epigraph</a:t>
            </a:r>
            <a:br>
              <a:rPr lang="en-US" dirty="0" smtClean="0"/>
            </a:br>
            <a:endParaRPr lang="en-US" dirty="0"/>
          </a:p>
        </p:txBody>
      </p:sp>
      <p:sp>
        <p:nvSpPr>
          <p:cNvPr id="3" name="Content Placeholder 2"/>
          <p:cNvSpPr>
            <a:spLocks noGrp="1"/>
          </p:cNvSpPr>
          <p:nvPr>
            <p:ph idx="1"/>
          </p:nvPr>
        </p:nvSpPr>
        <p:spPr/>
        <p:txBody>
          <a:bodyPr/>
          <a:lstStyle/>
          <a:p>
            <a:r>
              <a:rPr lang="en-US" dirty="0" smtClean="0"/>
              <a:t>An epigraph is a literary device in the form of a poem, quotation or sentence usually placed at the beginning of a document or a simple piece having a few sentences but which belongs to another writer. An epigraph can serve different purposes such as it can be used as a summary, introduction, an example, or an association with some famous literary works, so as to draw </a:t>
            </a:r>
            <a:r>
              <a:rPr lang="en-US" dirty="0" smtClean="0">
                <a:hlinkClick r:id="rId2" tooltip="comparison"/>
              </a:rPr>
              <a:t>comparison</a:t>
            </a:r>
            <a:r>
              <a:rPr lang="en-US" dirty="0" smtClean="0"/>
              <a:t> or to generate a specific context to be presented in the piece.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Ethos</a:t>
            </a:r>
            <a:br>
              <a:rPr lang="en-US" dirty="0" smtClean="0"/>
            </a:br>
            <a:endParaRPr lang="en-US" dirty="0"/>
          </a:p>
        </p:txBody>
      </p:sp>
      <p:sp>
        <p:nvSpPr>
          <p:cNvPr id="3" name="Content Placeholder 2"/>
          <p:cNvSpPr>
            <a:spLocks noGrp="1"/>
          </p:cNvSpPr>
          <p:nvPr>
            <p:ph idx="1"/>
          </p:nvPr>
        </p:nvSpPr>
        <p:spPr/>
        <p:txBody>
          <a:bodyPr/>
          <a:lstStyle/>
          <a:p>
            <a:r>
              <a:rPr lang="en-US" dirty="0" smtClean="0"/>
              <a:t>is a Greek word </a:t>
            </a:r>
            <a:r>
              <a:rPr lang="en-US" b="1" dirty="0" smtClean="0"/>
              <a:t>meaning</a:t>
            </a:r>
            <a:r>
              <a:rPr lang="en-US" dirty="0" smtClean="0"/>
              <a:t> "character" that is used to describe the guiding beliefs or ideals that characterize a community, nation, or ideology. The Greeks also used this word to refer to the power of music to influence its hearer's emotions, </a:t>
            </a:r>
            <a:r>
              <a:rPr lang="en-US" dirty="0" err="1" smtClean="0"/>
              <a:t>behaviours</a:t>
            </a:r>
            <a:r>
              <a:rPr lang="en-US" dirty="0" smtClean="0"/>
              <a:t>, and even morals.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Euphemism</a:t>
            </a:r>
            <a:br>
              <a:rPr lang="en-US" dirty="0" smtClean="0"/>
            </a:br>
            <a:endParaRPr lang="en-US" dirty="0"/>
          </a:p>
        </p:txBody>
      </p:sp>
      <p:sp>
        <p:nvSpPr>
          <p:cNvPr id="3" name="Content Placeholder 2"/>
          <p:cNvSpPr>
            <a:spLocks noGrp="1"/>
          </p:cNvSpPr>
          <p:nvPr>
            <p:ph idx="1"/>
          </p:nvPr>
        </p:nvSpPr>
        <p:spPr/>
        <p:txBody>
          <a:bodyPr/>
          <a:lstStyle/>
          <a:p>
            <a:r>
              <a:rPr lang="en-US" dirty="0" smtClean="0"/>
              <a:t>a mild or indirect word or expression substituted for one considered to be too harsh or blunt when referring to something unpleasant or embarrassing.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Euphony</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literary device euphony is derived from the Greek word “</a:t>
            </a:r>
            <a:r>
              <a:rPr lang="en-US" i="1" dirty="0" err="1" smtClean="0"/>
              <a:t>euphonos</a:t>
            </a:r>
            <a:r>
              <a:rPr lang="en-US" dirty="0" smtClean="0"/>
              <a:t>” that means sweet-voiced. It can be defined as the use of words and phrases that are distinguished as having a wide range of noteworthy melody or loveliness in the sounds they create. It gives pleasing and soothing effects to the ears due to repeated vowels and smooth consonants. It can be used with other literary devices like </a:t>
            </a:r>
            <a:r>
              <a:rPr lang="en-US" dirty="0" smtClean="0">
                <a:hlinkClick r:id="rId2" tooltip="alliteration"/>
              </a:rPr>
              <a:t>alliteration</a:t>
            </a:r>
            <a:r>
              <a:rPr lang="en-US" dirty="0" smtClean="0"/>
              <a:t>, </a:t>
            </a:r>
            <a:r>
              <a:rPr lang="en-US" dirty="0" smtClean="0">
                <a:hlinkClick r:id="rId3" tooltip="assonance"/>
              </a:rPr>
              <a:t>assonance</a:t>
            </a:r>
            <a:r>
              <a:rPr lang="en-US" dirty="0" smtClean="0"/>
              <a:t> and </a:t>
            </a:r>
            <a:r>
              <a:rPr lang="en-US" dirty="0" smtClean="0">
                <a:hlinkClick r:id="rId4" tooltip="rhyme"/>
              </a:rPr>
              <a:t>rhyme</a:t>
            </a:r>
            <a:r>
              <a:rPr lang="en-US" dirty="0" smtClean="0"/>
              <a:t> to create more melodic effects. Examples of euphony are commonly found in poetry and literary </a:t>
            </a:r>
            <a:r>
              <a:rPr lang="en-US" dirty="0" smtClean="0">
                <a:hlinkClick r:id="rId5" tooltip="prose"/>
              </a:rPr>
              <a:t>prose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Evocation</a:t>
            </a:r>
            <a:br>
              <a:rPr lang="en-US" dirty="0" smtClean="0"/>
            </a:br>
            <a:endParaRPr lang="en-US" dirty="0"/>
          </a:p>
        </p:txBody>
      </p:sp>
      <p:sp>
        <p:nvSpPr>
          <p:cNvPr id="3" name="Content Placeholder 2"/>
          <p:cNvSpPr>
            <a:spLocks noGrp="1"/>
          </p:cNvSpPr>
          <p:nvPr>
            <p:ph idx="1"/>
          </p:nvPr>
        </p:nvSpPr>
        <p:spPr/>
        <p:txBody>
          <a:bodyPr/>
          <a:lstStyle/>
          <a:p>
            <a:r>
              <a:rPr lang="en-US" dirty="0" smtClean="0"/>
              <a:t>If something is an evocation, it is something that evokes an action etc, - a calling forth usually a spirit or calling forth old memories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Exposition</a:t>
            </a:r>
            <a:br>
              <a:rPr lang="en-US" dirty="0" smtClean="0"/>
            </a:br>
            <a:endParaRPr lang="en-US" dirty="0"/>
          </a:p>
        </p:txBody>
      </p:sp>
      <p:sp>
        <p:nvSpPr>
          <p:cNvPr id="3" name="Content Placeholder 2"/>
          <p:cNvSpPr>
            <a:spLocks noGrp="1"/>
          </p:cNvSpPr>
          <p:nvPr>
            <p:ph idx="1"/>
          </p:nvPr>
        </p:nvSpPr>
        <p:spPr/>
        <p:txBody>
          <a:bodyPr/>
          <a:lstStyle/>
          <a:p>
            <a:r>
              <a:rPr lang="en-US" dirty="0" smtClean="0"/>
              <a:t>Exposition is a literary device used to introduce background information about events, settings, characters etc. to the audience or readers. The word comes from the Latin language and its literal meaning is “a showing forth.” Exposition is crucial to any story, for without it nothing makes sense.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Extended metaphor</a:t>
            </a:r>
            <a:br>
              <a:rPr lang="en-US" dirty="0" smtClean="0"/>
            </a:br>
            <a:endParaRPr lang="en-US" dirty="0"/>
          </a:p>
        </p:txBody>
      </p:sp>
      <p:sp>
        <p:nvSpPr>
          <p:cNvPr id="3" name="Content Placeholder 2"/>
          <p:cNvSpPr>
            <a:spLocks noGrp="1"/>
          </p:cNvSpPr>
          <p:nvPr>
            <p:ph idx="1"/>
          </p:nvPr>
        </p:nvSpPr>
        <p:spPr/>
        <p:txBody>
          <a:bodyPr/>
          <a:lstStyle/>
          <a:p>
            <a:r>
              <a:rPr lang="en-US" dirty="0" smtClean="0"/>
              <a:t>also known as a conceit or sustained </a:t>
            </a:r>
            <a:r>
              <a:rPr lang="en-US" b="1" dirty="0" smtClean="0"/>
              <a:t>metaphor</a:t>
            </a:r>
            <a:r>
              <a:rPr lang="en-US" dirty="0" smtClean="0"/>
              <a:t>, is when an author exploits a single </a:t>
            </a:r>
            <a:r>
              <a:rPr lang="en-US" b="1" dirty="0" smtClean="0"/>
              <a:t>metaphor</a:t>
            </a:r>
            <a:r>
              <a:rPr lang="en-US" dirty="0" smtClean="0"/>
              <a:t> or analogy at length through multiple linked vehicles, tenors, and grounds.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Figurative language</a:t>
            </a:r>
            <a:br>
              <a:rPr lang="en-US" dirty="0" smtClean="0"/>
            </a:br>
            <a:endParaRPr lang="en-US" dirty="0"/>
          </a:p>
        </p:txBody>
      </p:sp>
      <p:sp>
        <p:nvSpPr>
          <p:cNvPr id="3" name="Content Placeholder 2"/>
          <p:cNvSpPr>
            <a:spLocks noGrp="1"/>
          </p:cNvSpPr>
          <p:nvPr>
            <p:ph idx="1"/>
          </p:nvPr>
        </p:nvSpPr>
        <p:spPr/>
        <p:txBody>
          <a:bodyPr/>
          <a:lstStyle/>
          <a:p>
            <a:r>
              <a:rPr lang="en-US" dirty="0" smtClean="0"/>
              <a:t>uses words or expressions with a meaning that is different from the literal interpretation. When a writer uses literal </a:t>
            </a:r>
            <a:r>
              <a:rPr lang="en-US" b="1" dirty="0" smtClean="0"/>
              <a:t>language</a:t>
            </a:r>
            <a:r>
              <a:rPr lang="en-US" dirty="0" smtClean="0"/>
              <a:t>, he or she is simply stating the facts as they are.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Flashback</a:t>
            </a:r>
            <a:br>
              <a:rPr lang="en-US" dirty="0" smtClean="0"/>
            </a:br>
            <a:endParaRPr lang="en-US" dirty="0"/>
          </a:p>
        </p:txBody>
      </p:sp>
      <p:sp>
        <p:nvSpPr>
          <p:cNvPr id="3" name="Content Placeholder 2"/>
          <p:cNvSpPr>
            <a:spLocks noGrp="1"/>
          </p:cNvSpPr>
          <p:nvPr>
            <p:ph idx="1"/>
          </p:nvPr>
        </p:nvSpPr>
        <p:spPr/>
        <p:txBody>
          <a:bodyPr/>
          <a:lstStyle/>
          <a:p>
            <a:r>
              <a:rPr lang="en-US" dirty="0" smtClean="0"/>
              <a:t>interruptions that writers do to insert past events in order to provide background or context to the current events of a </a:t>
            </a:r>
            <a:r>
              <a:rPr lang="en-US" dirty="0" smtClean="0">
                <a:hlinkClick r:id="rId2" tooltip="narrative"/>
              </a:rPr>
              <a:t>narrative</a:t>
            </a:r>
            <a:r>
              <a:rPr lang="en-US" dirty="0" smtClean="0"/>
              <a:t>. By using flashbacks, writers allow their readers to gain insight into a character’s motivation and provide a background to a current </a:t>
            </a:r>
            <a:r>
              <a:rPr lang="en-US" dirty="0" smtClean="0">
                <a:hlinkClick r:id="rId3" tooltip="conflict"/>
              </a:rPr>
              <a:t>conflict</a:t>
            </a:r>
            <a:r>
              <a:rPr lang="en-US" dirty="0" smtClean="0"/>
              <a:t>. Dream sequences and memories are methods used to present flashbacks.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Focal point</a:t>
            </a:r>
            <a:endParaRPr lang="en-US" dirty="0"/>
          </a:p>
        </p:txBody>
      </p:sp>
      <p:sp>
        <p:nvSpPr>
          <p:cNvPr id="3" name="Content Placeholder 2"/>
          <p:cNvSpPr>
            <a:spLocks noGrp="1"/>
          </p:cNvSpPr>
          <p:nvPr>
            <p:ph idx="1"/>
          </p:nvPr>
        </p:nvSpPr>
        <p:spPr/>
        <p:txBody>
          <a:bodyPr/>
          <a:lstStyle/>
          <a:p>
            <a:r>
              <a:rPr lang="en-US" dirty="0" smtClean="0"/>
              <a:t>What the eye is drawn to first when you view an image. By making an object the focal point, you’re highlighting its importance.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Form</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b="1" dirty="0" smtClean="0"/>
              <a:t>he "shape" or organizational mode of a particular poem. In most poems (like sonnets), the form consists of a set number of lines, a set rhyme scheme, and a set meter for each line. In </a:t>
            </a:r>
            <a:r>
              <a:rPr lang="en-US" b="1" dirty="0" smtClean="0">
                <a:hlinkClick r:id="rId2"/>
              </a:rPr>
              <a:t>concrete poetry</a:t>
            </a:r>
            <a:r>
              <a:rPr lang="en-US" b="1" dirty="0" smtClean="0"/>
              <a:t>, the form of a poem may reflect the theme, topic, or idea of the words in the actual shape of the text on a piece of paper. In the </a:t>
            </a:r>
            <a:r>
              <a:rPr lang="en-US" b="1" dirty="0" smtClean="0">
                <a:hlinkClick r:id="rId3"/>
              </a:rPr>
              <a:t>free verse</a:t>
            </a:r>
            <a:r>
              <a:rPr lang="en-US" b="1" dirty="0" smtClean="0"/>
              <a:t> or open-form poetry common to the modernist and postmodernist movements, the rigid constraints of form are often discarded in order to achieve a variety of effects.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Generalization </a:t>
            </a:r>
            <a:endParaRPr lang="en-US" dirty="0"/>
          </a:p>
        </p:txBody>
      </p:sp>
      <p:sp>
        <p:nvSpPr>
          <p:cNvPr id="3" name="Content Placeholder 2"/>
          <p:cNvSpPr>
            <a:spLocks noGrp="1"/>
          </p:cNvSpPr>
          <p:nvPr>
            <p:ph idx="1"/>
          </p:nvPr>
        </p:nvSpPr>
        <p:spPr/>
        <p:txBody>
          <a:bodyPr/>
          <a:lstStyle/>
          <a:p>
            <a:r>
              <a:rPr lang="en-US" dirty="0" smtClean="0"/>
              <a:t>the </a:t>
            </a:r>
            <a:r>
              <a:rPr lang="en-US" dirty="0" smtClean="0">
                <a:hlinkClick r:id="rId2"/>
              </a:rPr>
              <a:t>abstraction</a:t>
            </a:r>
            <a:r>
              <a:rPr lang="en-US" dirty="0" smtClean="0"/>
              <a:t> of a general idea, principle, or pattern from the observation of particular objects, events, or experiences.  A statement that is broad enough to cover or describe characteristics that are common to a variety of particular objects, events, or experiences.</a:t>
            </a:r>
            <a:br>
              <a:rPr lang="en-US" dirty="0" smtClean="0"/>
            </a:br>
            <a:r>
              <a:rPr lang="en-US" dirty="0" smtClean="0"/>
              <a:t>Example: We generalize that a person is honest if, under a variety of specific circumstances and temptations, he or she behaves in an honorable manner.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Hyperbole</a:t>
            </a:r>
            <a:br>
              <a:rPr lang="en-US" dirty="0" smtClean="0"/>
            </a:br>
            <a:endParaRPr lang="en-US" dirty="0"/>
          </a:p>
        </p:txBody>
      </p:sp>
      <p:sp>
        <p:nvSpPr>
          <p:cNvPr id="3" name="Content Placeholder 2"/>
          <p:cNvSpPr>
            <a:spLocks noGrp="1"/>
          </p:cNvSpPr>
          <p:nvPr>
            <p:ph idx="1"/>
          </p:nvPr>
        </p:nvSpPr>
        <p:spPr/>
        <p:txBody>
          <a:bodyPr/>
          <a:lstStyle/>
          <a:p>
            <a:r>
              <a:rPr lang="en-US" dirty="0" smtClean="0"/>
              <a:t>exaggerated statements or claims not meant to be taken literally.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Image</a:t>
            </a:r>
            <a:br>
              <a:rPr lang="en-US" dirty="0" smtClean="0"/>
            </a:br>
            <a:endParaRPr lang="en-US" dirty="0"/>
          </a:p>
        </p:txBody>
      </p:sp>
      <p:sp>
        <p:nvSpPr>
          <p:cNvPr id="3" name="Content Placeholder 2"/>
          <p:cNvSpPr>
            <a:spLocks noGrp="1"/>
          </p:cNvSpPr>
          <p:nvPr>
            <p:ph idx="1"/>
          </p:nvPr>
        </p:nvSpPr>
        <p:spPr/>
        <p:txBody>
          <a:bodyPr/>
          <a:lstStyle/>
          <a:p>
            <a:r>
              <a:rPr lang="en-US" dirty="0" smtClean="0"/>
              <a:t>Directly related to imagery. The image that is described by the author.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Imagery</a:t>
            </a:r>
            <a:br>
              <a:rPr lang="en-US" dirty="0" smtClean="0"/>
            </a:br>
            <a:endParaRPr lang="en-US" dirty="0"/>
          </a:p>
        </p:txBody>
      </p:sp>
      <p:sp>
        <p:nvSpPr>
          <p:cNvPr id="3" name="Content Placeholder 2"/>
          <p:cNvSpPr>
            <a:spLocks noGrp="1"/>
          </p:cNvSpPr>
          <p:nvPr>
            <p:ph idx="1"/>
          </p:nvPr>
        </p:nvSpPr>
        <p:spPr/>
        <p:txBody>
          <a:bodyPr/>
          <a:lstStyle/>
          <a:p>
            <a:r>
              <a:rPr lang="en-US" dirty="0" smtClean="0"/>
              <a:t>means to use figurative language to represent objects, actions and ideas in such a way that it appeals to our physical senses.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Induction</a:t>
            </a:r>
            <a:br>
              <a:rPr lang="en-US" dirty="0" smtClean="0"/>
            </a:br>
            <a:endParaRPr lang="en-US" dirty="0"/>
          </a:p>
        </p:txBody>
      </p:sp>
      <p:sp>
        <p:nvSpPr>
          <p:cNvPr id="3" name="Content Placeholder 2"/>
          <p:cNvSpPr>
            <a:spLocks noGrp="1"/>
          </p:cNvSpPr>
          <p:nvPr>
            <p:ph idx="1"/>
          </p:nvPr>
        </p:nvSpPr>
        <p:spPr/>
        <p:txBody>
          <a:bodyPr/>
          <a:lstStyle/>
          <a:p>
            <a:r>
              <a:rPr lang="en-US" dirty="0" smtClean="0"/>
              <a:t>is known as a conclusion reached through reasoning. An inductive statement is derived using facts and instances which lead to the formation of a general opinion. Though all the facts upon which the conclusion is based are true, there is still a chance of the conclusion reached being false. This type of reasoning goes from specific facts to a general statement.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Inference</a:t>
            </a:r>
            <a:br>
              <a:rPr lang="en-US" dirty="0" smtClean="0"/>
            </a:br>
            <a:endParaRPr lang="en-US" dirty="0"/>
          </a:p>
        </p:txBody>
      </p:sp>
      <p:sp>
        <p:nvSpPr>
          <p:cNvPr id="3" name="Content Placeholder 2"/>
          <p:cNvSpPr>
            <a:spLocks noGrp="1"/>
          </p:cNvSpPr>
          <p:nvPr>
            <p:ph idx="1"/>
          </p:nvPr>
        </p:nvSpPr>
        <p:spPr/>
        <p:txBody>
          <a:bodyPr/>
          <a:lstStyle/>
          <a:p>
            <a:r>
              <a:rPr lang="en-US" dirty="0" smtClean="0"/>
              <a:t>is a literary device used commonly in literature and in daily life where logical deductions are made based on premises assumed to be true. Another definition of inference suggests that it is rational but non-logical, which means that through the observation of facts presented in a particular pattern, one ultimately sees different or new interpretations and perspectives.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Invective </a:t>
            </a:r>
            <a:endParaRPr lang="en-US" dirty="0"/>
          </a:p>
        </p:txBody>
      </p:sp>
      <p:sp>
        <p:nvSpPr>
          <p:cNvPr id="3" name="Content Placeholder 2"/>
          <p:cNvSpPr>
            <a:spLocks noGrp="1"/>
          </p:cNvSpPr>
          <p:nvPr>
            <p:ph idx="1"/>
          </p:nvPr>
        </p:nvSpPr>
        <p:spPr/>
        <p:txBody>
          <a:bodyPr/>
          <a:lstStyle/>
          <a:p>
            <a:pPr lvl="0"/>
            <a:r>
              <a:rPr lang="en-US" b="1" dirty="0" smtClean="0"/>
              <a:t>Verbally abusive attack</a:t>
            </a:r>
            <a:endParaRPr lang="en-US" dirty="0" smtClean="0"/>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Juxtaposition</a:t>
            </a:r>
            <a:br>
              <a:rPr lang="en-US" dirty="0" smtClean="0"/>
            </a:br>
            <a:endParaRPr lang="en-US" dirty="0"/>
          </a:p>
        </p:txBody>
      </p:sp>
      <p:sp>
        <p:nvSpPr>
          <p:cNvPr id="3" name="Content Placeholder 2"/>
          <p:cNvSpPr>
            <a:spLocks noGrp="1"/>
          </p:cNvSpPr>
          <p:nvPr>
            <p:ph idx="1"/>
          </p:nvPr>
        </p:nvSpPr>
        <p:spPr/>
        <p:txBody>
          <a:bodyPr/>
          <a:lstStyle/>
          <a:p>
            <a:r>
              <a:rPr lang="en-US" dirty="0" smtClean="0"/>
              <a:t>is a literary technique in which two or more ideas, places, characters and their actions are placed side by side in a </a:t>
            </a:r>
            <a:r>
              <a:rPr lang="en-US" dirty="0" smtClean="0">
                <a:hlinkClick r:id="rId2" tooltip="narrative"/>
              </a:rPr>
              <a:t>narrative</a:t>
            </a:r>
            <a:r>
              <a:rPr lang="en-US" dirty="0" smtClean="0"/>
              <a:t> or a poem for the purpose of developing comparisons and contrasts.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Irony</a:t>
            </a:r>
            <a:br>
              <a:rPr lang="en-US" dirty="0" smtClean="0"/>
            </a:br>
            <a:endParaRPr lang="en-US" dirty="0"/>
          </a:p>
        </p:txBody>
      </p:sp>
      <p:sp>
        <p:nvSpPr>
          <p:cNvPr id="3" name="Content Placeholder 2"/>
          <p:cNvSpPr>
            <a:spLocks noGrp="1"/>
          </p:cNvSpPr>
          <p:nvPr>
            <p:ph idx="1"/>
          </p:nvPr>
        </p:nvSpPr>
        <p:spPr/>
        <p:txBody>
          <a:bodyPr/>
          <a:lstStyle/>
          <a:p>
            <a:r>
              <a:rPr lang="en-US" dirty="0" smtClean="0"/>
              <a:t>the expression of one's meaning by using language that normally signifies the opposite, typically for humorous or emphatic effect.</a:t>
            </a:r>
          </a:p>
          <a:p>
            <a:r>
              <a:rPr lang="en-US" dirty="0" smtClean="0"/>
              <a:t>Situational, Dramatic, Verbal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Linguistic</a:t>
            </a:r>
            <a:br>
              <a:rPr lang="en-US" dirty="0" smtClean="0"/>
            </a:br>
            <a:endParaRPr lang="en-US" dirty="0"/>
          </a:p>
        </p:txBody>
      </p:sp>
      <p:sp>
        <p:nvSpPr>
          <p:cNvPr id="3" name="Content Placeholder 2"/>
          <p:cNvSpPr>
            <a:spLocks noGrp="1"/>
          </p:cNvSpPr>
          <p:nvPr>
            <p:ph idx="1"/>
          </p:nvPr>
        </p:nvSpPr>
        <p:spPr/>
        <p:txBody>
          <a:bodyPr/>
          <a:lstStyle/>
          <a:p>
            <a:r>
              <a:rPr lang="en-US" dirty="0" smtClean="0"/>
              <a:t>The study of the nature, structure, and variation of language, including phonetics, phonology, morphology, syntax, semantics, sociolinguistics, and pragmatics.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err="1" smtClean="0"/>
              <a:t>Litote</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Litotes, derived from a Greek word meaning “simple”, is a figure of speech which employs an </a:t>
            </a:r>
            <a:r>
              <a:rPr lang="en-US" dirty="0" smtClean="0">
                <a:hlinkClick r:id="rId2" tooltip="understatement"/>
              </a:rPr>
              <a:t>understatement</a:t>
            </a:r>
            <a:r>
              <a:rPr lang="en-US" dirty="0" smtClean="0"/>
              <a:t> by using double negatives or, in other words, positive statement is expressed by negating its opposite expressions.</a:t>
            </a:r>
          </a:p>
          <a:p>
            <a:r>
              <a:rPr lang="en-US" dirty="0" smtClean="0"/>
              <a:t>For example, using the expression “not too bad” for “very good” is an understatement as well as a double negative statement that confirms a positive idea by negating the opposite. Similarly, saying “She is not a beauty queen,” means “She is ugly” or saying “I am not as young as I used to be” in order to avoid saying “I am old”. Litotes, therefore, is an intentional use of understatement that renders an ironical effect.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Logic</a:t>
            </a:r>
            <a:br>
              <a:rPr lang="en-US" dirty="0" smtClean="0"/>
            </a:br>
            <a:endParaRPr lang="en-US" dirty="0"/>
          </a:p>
        </p:txBody>
      </p:sp>
      <p:sp>
        <p:nvSpPr>
          <p:cNvPr id="3" name="Content Placeholder 2"/>
          <p:cNvSpPr>
            <a:spLocks noGrp="1"/>
          </p:cNvSpPr>
          <p:nvPr>
            <p:ph idx="1"/>
          </p:nvPr>
        </p:nvSpPr>
        <p:spPr/>
        <p:txBody>
          <a:bodyPr/>
          <a:lstStyle/>
          <a:p>
            <a:r>
              <a:rPr lang="en-US" dirty="0" smtClean="0"/>
              <a:t>the science that investigates the principles governing correct or reliable inference. </a:t>
            </a:r>
          </a:p>
          <a:p>
            <a:r>
              <a:rPr lang="en-US" dirty="0" smtClean="0"/>
              <a:t>2. a particular method of reasoning or argumentation: We were unable to follow his logic.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Loaded words</a:t>
            </a:r>
            <a:br>
              <a:rPr lang="en-US" dirty="0" smtClean="0"/>
            </a:br>
            <a:endParaRPr lang="en-US" dirty="0"/>
          </a:p>
        </p:txBody>
      </p:sp>
      <p:sp>
        <p:nvSpPr>
          <p:cNvPr id="3" name="Content Placeholder 2"/>
          <p:cNvSpPr>
            <a:spLocks noGrp="1"/>
          </p:cNvSpPr>
          <p:nvPr>
            <p:ph idx="1"/>
          </p:nvPr>
        </p:nvSpPr>
        <p:spPr/>
        <p:txBody>
          <a:bodyPr/>
          <a:lstStyle/>
          <a:p>
            <a:r>
              <a:rPr lang="en-US" dirty="0" smtClean="0"/>
              <a:t>refers to words, phrases, and overall verbal and written communication that is intended to inspire </a:t>
            </a:r>
            <a:r>
              <a:rPr lang="en-US" dirty="0" smtClean="0">
                <a:hlinkClick r:id="rId2"/>
              </a:rPr>
              <a:t>emotion</a:t>
            </a:r>
            <a:r>
              <a:rPr lang="en-US" dirty="0" smtClean="0"/>
              <a:t> in the reader or listener. This usage of language to appeal to emotion is used in everyday conversation and is often used by politicians, public figures, advertisers and corporations.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fallacy</a:t>
            </a:r>
            <a:endParaRPr lang="en-US" dirty="0"/>
          </a:p>
        </p:txBody>
      </p:sp>
      <p:sp>
        <p:nvSpPr>
          <p:cNvPr id="3" name="Content Placeholder 2"/>
          <p:cNvSpPr>
            <a:spLocks noGrp="1"/>
          </p:cNvSpPr>
          <p:nvPr>
            <p:ph idx="1"/>
          </p:nvPr>
        </p:nvSpPr>
        <p:spPr/>
        <p:txBody>
          <a:bodyPr/>
          <a:lstStyle/>
          <a:p>
            <a:r>
              <a:rPr lang="en-US" dirty="0" smtClean="0"/>
              <a:t>A formal </a:t>
            </a:r>
            <a:r>
              <a:rPr lang="en-US" b="1" dirty="0" smtClean="0"/>
              <a:t>fallacy</a:t>
            </a:r>
            <a:r>
              <a:rPr lang="en-US" dirty="0" smtClean="0"/>
              <a:t> is a pattern of reasoning that is always wrong. This is due to a flaw in the </a:t>
            </a:r>
            <a:r>
              <a:rPr lang="en-US" b="1" dirty="0" smtClean="0"/>
              <a:t>logical</a:t>
            </a:r>
            <a:r>
              <a:rPr lang="en-US" dirty="0" smtClean="0"/>
              <a:t> structure of the argument which renders the argument invalid. The presence of a formal </a:t>
            </a:r>
            <a:r>
              <a:rPr lang="en-US" b="1" dirty="0" smtClean="0"/>
              <a:t>fallacy</a:t>
            </a:r>
            <a:r>
              <a:rPr lang="en-US" dirty="0" smtClean="0"/>
              <a:t> in a deductive argument does not imply anything about the argument's premises or its conclusion.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Logos</a:t>
            </a:r>
            <a:br>
              <a:rPr lang="en-US" dirty="0" smtClean="0"/>
            </a:br>
            <a:endParaRPr lang="en-US" dirty="0"/>
          </a:p>
        </p:txBody>
      </p:sp>
      <p:sp>
        <p:nvSpPr>
          <p:cNvPr id="3" name="Content Placeholder 2"/>
          <p:cNvSpPr>
            <a:spLocks noGrp="1"/>
          </p:cNvSpPr>
          <p:nvPr>
            <p:ph idx="1"/>
          </p:nvPr>
        </p:nvSpPr>
        <p:spPr/>
        <p:txBody>
          <a:bodyPr/>
          <a:lstStyle/>
          <a:p>
            <a:r>
              <a:rPr lang="en-US" dirty="0" smtClean="0"/>
              <a:t>is a literary device that can be defined as a statement, sentence or </a:t>
            </a:r>
            <a:r>
              <a:rPr lang="en-US" dirty="0" smtClean="0">
                <a:hlinkClick r:id="rId2" tooltip="argument"/>
              </a:rPr>
              <a:t>argument</a:t>
            </a:r>
            <a:r>
              <a:rPr lang="en-US" dirty="0" smtClean="0"/>
              <a:t> used to convince or persuade the targeted audience by employing reason or logic. In everyday life, arguments depend upon </a:t>
            </a:r>
            <a:r>
              <a:rPr lang="en-US" dirty="0" smtClean="0">
                <a:hlinkClick r:id="rId3" tooltip="pathos"/>
              </a:rPr>
              <a:t>pathos</a:t>
            </a:r>
            <a:r>
              <a:rPr lang="en-US" dirty="0" smtClean="0"/>
              <a:t> and </a:t>
            </a:r>
            <a:r>
              <a:rPr lang="en-US" dirty="0" smtClean="0">
                <a:hlinkClick r:id="rId4" tooltip="ethos"/>
              </a:rPr>
              <a:t>ethos</a:t>
            </a:r>
            <a:r>
              <a:rPr lang="en-US" dirty="0" smtClean="0"/>
              <a:t> besides logos. Logos mostly employs the utilization of inductive and deductive reasoning methods to be effective. There are many examples of logos in literature and in debates.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Metaphor</a:t>
            </a:r>
            <a:br>
              <a:rPr lang="en-US" dirty="0" smtClean="0"/>
            </a:br>
            <a:endParaRPr lang="en-US" dirty="0"/>
          </a:p>
        </p:txBody>
      </p:sp>
      <p:sp>
        <p:nvSpPr>
          <p:cNvPr id="3" name="Content Placeholder 2"/>
          <p:cNvSpPr>
            <a:spLocks noGrp="1"/>
          </p:cNvSpPr>
          <p:nvPr>
            <p:ph idx="1"/>
          </p:nvPr>
        </p:nvSpPr>
        <p:spPr/>
        <p:txBody>
          <a:bodyPr/>
          <a:lstStyle/>
          <a:p>
            <a:r>
              <a:rPr lang="en-US" dirty="0" smtClean="0"/>
              <a:t>a figure of speech in which a word or phrase is applied to an object or action to which it is not literally applicable.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Metonymy</a:t>
            </a:r>
            <a:br>
              <a:rPr lang="en-US" dirty="0" smtClean="0"/>
            </a:br>
            <a:endParaRPr lang="en-US" dirty="0"/>
          </a:p>
        </p:txBody>
      </p:sp>
      <p:sp>
        <p:nvSpPr>
          <p:cNvPr id="3" name="Content Placeholder 2"/>
          <p:cNvSpPr>
            <a:spLocks noGrp="1"/>
          </p:cNvSpPr>
          <p:nvPr>
            <p:ph idx="1"/>
          </p:nvPr>
        </p:nvSpPr>
        <p:spPr/>
        <p:txBody>
          <a:bodyPr/>
          <a:lstStyle/>
          <a:p>
            <a:r>
              <a:rPr lang="en-US" dirty="0" smtClean="0"/>
              <a:t>the substitution of the name of an attribute or adjunct for that of the thing meant, for example </a:t>
            </a:r>
            <a:r>
              <a:rPr lang="en-US" i="1" dirty="0" smtClean="0"/>
              <a:t>suit</a:t>
            </a:r>
            <a:r>
              <a:rPr lang="en-US" dirty="0" smtClean="0"/>
              <a:t> for </a:t>
            </a:r>
            <a:r>
              <a:rPr lang="en-US" i="1" dirty="0" smtClean="0"/>
              <a:t>business executive</a:t>
            </a:r>
            <a:r>
              <a:rPr lang="en-US" dirty="0" smtClean="0"/>
              <a:t>, or </a:t>
            </a:r>
            <a:r>
              <a:rPr lang="en-US" i="1" dirty="0" smtClean="0"/>
              <a:t>the track</a:t>
            </a:r>
            <a:r>
              <a:rPr lang="en-US" dirty="0" smtClean="0"/>
              <a:t> for </a:t>
            </a:r>
            <a:r>
              <a:rPr lang="en-US" i="1" dirty="0" smtClean="0"/>
              <a:t>horse racing</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Monologue</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in literature and drama, an extended </a:t>
            </a:r>
            <a:r>
              <a:rPr lang="en-US" dirty="0" smtClean="0">
                <a:hlinkClick r:id="rId2"/>
              </a:rPr>
              <a:t>speech</a:t>
            </a:r>
            <a:r>
              <a:rPr lang="en-US" dirty="0" smtClean="0"/>
              <a:t> by one person. The term has several closely related meanings. A </a:t>
            </a:r>
            <a:r>
              <a:rPr lang="en-US" dirty="0" smtClean="0">
                <a:hlinkClick r:id="rId3"/>
              </a:rPr>
              <a:t>dramatic monologue</a:t>
            </a:r>
            <a:r>
              <a:rPr lang="en-US" dirty="0" smtClean="0"/>
              <a:t> is any speech of some duration addressed by a </a:t>
            </a:r>
            <a:r>
              <a:rPr lang="en-US" dirty="0" smtClean="0">
                <a:hlinkClick r:id="rId4"/>
              </a:rPr>
              <a:t>character</a:t>
            </a:r>
            <a:r>
              <a:rPr lang="en-US" dirty="0" smtClean="0"/>
              <a:t> to a second person. A </a:t>
            </a:r>
            <a:r>
              <a:rPr lang="en-US" dirty="0" smtClean="0">
                <a:hlinkClick r:id="rId5"/>
              </a:rPr>
              <a:t>soliloquy</a:t>
            </a:r>
            <a:r>
              <a:rPr lang="en-US" dirty="0" smtClean="0"/>
              <a:t> is a type of monologue in which a character directly addresses an audience or speaks his thoughts aloud while alone or while the other actors keep silent. In fictional literature, an </a:t>
            </a:r>
            <a:r>
              <a:rPr lang="en-US" dirty="0" smtClean="0">
                <a:hlinkClick r:id="rId6"/>
              </a:rPr>
              <a:t>interior monologue</a:t>
            </a:r>
            <a:r>
              <a:rPr lang="en-US" dirty="0" smtClean="0"/>
              <a:t> is a type of monologue that exhibits the thoughts, feelings, and associations passing through a character’s mind.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Motif</a:t>
            </a:r>
            <a:br>
              <a:rPr lang="en-US" dirty="0" smtClean="0"/>
            </a:br>
            <a:endParaRPr lang="en-US" dirty="0"/>
          </a:p>
        </p:txBody>
      </p:sp>
      <p:sp>
        <p:nvSpPr>
          <p:cNvPr id="3" name="Content Placeholder 2"/>
          <p:cNvSpPr>
            <a:spLocks noGrp="1"/>
          </p:cNvSpPr>
          <p:nvPr>
            <p:ph idx="1"/>
          </p:nvPr>
        </p:nvSpPr>
        <p:spPr/>
        <p:txBody>
          <a:bodyPr/>
          <a:lstStyle/>
          <a:p>
            <a:r>
              <a:rPr lang="en-US" dirty="0" smtClean="0"/>
              <a:t>is a recurrent image, idea or a symbol that develops or explains a theme while a theme is a central idea or message.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Narrator</a:t>
            </a:r>
            <a:br>
              <a:rPr lang="en-US" dirty="0" smtClean="0"/>
            </a:br>
            <a:endParaRPr lang="en-US" dirty="0"/>
          </a:p>
        </p:txBody>
      </p:sp>
      <p:sp>
        <p:nvSpPr>
          <p:cNvPr id="3" name="Content Placeholder 2"/>
          <p:cNvSpPr>
            <a:spLocks noGrp="1"/>
          </p:cNvSpPr>
          <p:nvPr>
            <p:ph idx="1"/>
          </p:nvPr>
        </p:nvSpPr>
        <p:spPr/>
        <p:txBody>
          <a:bodyPr/>
          <a:lstStyle/>
          <a:p>
            <a:r>
              <a:rPr lang="en-US" dirty="0" smtClean="0"/>
              <a:t>a person who narrates something, especially a character who recounts the events of a novel or narrative poem.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Negative space</a:t>
            </a:r>
            <a:br>
              <a:rPr lang="en-US" dirty="0" smtClean="0"/>
            </a:br>
            <a:endParaRPr lang="en-US" dirty="0"/>
          </a:p>
        </p:txBody>
      </p:sp>
      <p:sp>
        <p:nvSpPr>
          <p:cNvPr id="3" name="Content Placeholder 2"/>
          <p:cNvSpPr>
            <a:spLocks noGrp="1"/>
          </p:cNvSpPr>
          <p:nvPr>
            <p:ph idx="1"/>
          </p:nvPr>
        </p:nvSpPr>
        <p:spPr/>
        <p:txBody>
          <a:bodyPr/>
          <a:lstStyle/>
          <a:p>
            <a:r>
              <a:rPr lang="en-US" dirty="0" smtClean="0"/>
              <a:t>may be most evident when the space around a subject, and not the subject itself, forms an interesting or artistically relevant shape, and such space is occasionally used to artistic effect as the "real" subject of an image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Non </a:t>
            </a:r>
            <a:r>
              <a:rPr lang="en-US" dirty="0" err="1" smtClean="0"/>
              <a:t>sequitor</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a:t>
            </a:r>
            <a:r>
              <a:rPr lang="en-US" dirty="0" smtClean="0"/>
              <a:t>  an inference that does not follow from the premises; </a:t>
            </a:r>
            <a:r>
              <a:rPr lang="en-US" i="1" dirty="0" smtClean="0"/>
              <a:t>specifically</a:t>
            </a:r>
            <a:r>
              <a:rPr lang="en-US" dirty="0" smtClean="0"/>
              <a:t> </a:t>
            </a:r>
            <a:r>
              <a:rPr lang="en-US" b="1" dirty="0" smtClean="0"/>
              <a:t>:</a:t>
            </a:r>
            <a:r>
              <a:rPr lang="en-US" dirty="0" smtClean="0"/>
              <a:t>  a fallacy resulting from a simple conversion of a universal affirmative proposition or from the transposition of a condition and its consequent </a:t>
            </a:r>
          </a:p>
          <a:p>
            <a:pPr>
              <a:buNone/>
            </a:pPr>
            <a:endParaRPr lang="en-US" dirty="0" smtClean="0"/>
          </a:p>
          <a:p>
            <a:r>
              <a:rPr lang="en-US" b="1" dirty="0" smtClean="0"/>
              <a:t>:</a:t>
            </a:r>
            <a:r>
              <a:rPr lang="en-US" dirty="0" smtClean="0"/>
              <a:t>  a statement (as a response) that does not follow logically from or is not clearly related to anything previously said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Onomatopoeia</a:t>
            </a:r>
            <a:br>
              <a:rPr lang="en-US" dirty="0" smtClean="0"/>
            </a:br>
            <a:endParaRPr lang="en-US" dirty="0"/>
          </a:p>
        </p:txBody>
      </p:sp>
      <p:sp>
        <p:nvSpPr>
          <p:cNvPr id="3" name="Content Placeholder 2"/>
          <p:cNvSpPr>
            <a:spLocks noGrp="1"/>
          </p:cNvSpPr>
          <p:nvPr>
            <p:ph idx="1"/>
          </p:nvPr>
        </p:nvSpPr>
        <p:spPr/>
        <p:txBody>
          <a:bodyPr/>
          <a:lstStyle/>
          <a:p>
            <a:r>
              <a:rPr lang="en-US" dirty="0" smtClean="0"/>
              <a:t>the formation of a word from a sound associated with what is named (e.g., </a:t>
            </a:r>
            <a:r>
              <a:rPr lang="en-US" i="1" dirty="0" smtClean="0"/>
              <a:t>cuckoo</a:t>
            </a:r>
            <a:r>
              <a:rPr lang="en-US" dirty="0" smtClean="0"/>
              <a:t>, </a:t>
            </a:r>
            <a:r>
              <a:rPr lang="en-US" i="1" dirty="0" smtClean="0"/>
              <a:t>sizzle</a:t>
            </a:r>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Pacing</a:t>
            </a:r>
            <a:br>
              <a:rPr lang="en-US" dirty="0" smtClean="0"/>
            </a:br>
            <a:endParaRPr lang="en-US" dirty="0"/>
          </a:p>
        </p:txBody>
      </p:sp>
      <p:sp>
        <p:nvSpPr>
          <p:cNvPr id="3" name="Content Placeholder 2"/>
          <p:cNvSpPr>
            <a:spLocks noGrp="1"/>
          </p:cNvSpPr>
          <p:nvPr>
            <p:ph idx="1"/>
          </p:nvPr>
        </p:nvSpPr>
        <p:spPr/>
        <p:txBody>
          <a:bodyPr/>
          <a:lstStyle/>
          <a:p>
            <a:r>
              <a:rPr lang="en-US" dirty="0" smtClean="0"/>
              <a:t>Pacing, as it applies to fiction, could be described as the manipulation of time. Though pacing is often overlooked and misunderstood by beginning writers, it is one of the key craft elements a writer must master to produce good fiction.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Parable</a:t>
            </a:r>
            <a:br>
              <a:rPr lang="en-US" dirty="0" smtClean="0"/>
            </a:br>
            <a:endParaRPr lang="en-US" dirty="0"/>
          </a:p>
        </p:txBody>
      </p:sp>
      <p:sp>
        <p:nvSpPr>
          <p:cNvPr id="3" name="Content Placeholder 2"/>
          <p:cNvSpPr>
            <a:spLocks noGrp="1"/>
          </p:cNvSpPr>
          <p:nvPr>
            <p:ph idx="1"/>
          </p:nvPr>
        </p:nvSpPr>
        <p:spPr/>
        <p:txBody>
          <a:bodyPr/>
          <a:lstStyle/>
          <a:p>
            <a:r>
              <a:rPr lang="en-US" dirty="0" smtClean="0"/>
              <a:t>a short allegorical story designed to illustrate or teach some truth, religious principle, or moral lesson. a statement or comment that conveys a </a:t>
            </a:r>
            <a:r>
              <a:rPr lang="en-US" b="1" dirty="0" smtClean="0"/>
              <a:t>meaning</a:t>
            </a:r>
            <a:r>
              <a:rPr lang="en-US" dirty="0" smtClean="0"/>
              <a:t> indirectly by the use of comparison, analogy, or the like.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Parallelism</a:t>
            </a:r>
            <a:br>
              <a:rPr lang="en-US" dirty="0" smtClean="0"/>
            </a:br>
            <a:endParaRPr lang="en-US" dirty="0"/>
          </a:p>
        </p:txBody>
      </p:sp>
      <p:sp>
        <p:nvSpPr>
          <p:cNvPr id="3" name="Content Placeholder 2"/>
          <p:cNvSpPr>
            <a:spLocks noGrp="1"/>
          </p:cNvSpPr>
          <p:nvPr>
            <p:ph idx="1"/>
          </p:nvPr>
        </p:nvSpPr>
        <p:spPr/>
        <p:txBody>
          <a:bodyPr/>
          <a:lstStyle/>
          <a:p>
            <a:r>
              <a:rPr lang="en-US" dirty="0" smtClean="0"/>
              <a:t>is </a:t>
            </a:r>
            <a:r>
              <a:rPr lang="en-US" dirty="0" smtClean="0"/>
              <a:t>the use of components in a sentence that are grammatically the same; or similar in their construction, sound, </a:t>
            </a:r>
            <a:r>
              <a:rPr lang="en-US" b="1" dirty="0" smtClean="0"/>
              <a:t>meaning</a:t>
            </a:r>
            <a:r>
              <a:rPr lang="en-US" dirty="0" smtClean="0"/>
              <a:t> or meter. </a:t>
            </a:r>
            <a:r>
              <a:rPr lang="en-US" b="1" dirty="0" smtClean="0"/>
              <a:t>Parallelism examples</a:t>
            </a:r>
            <a:r>
              <a:rPr lang="en-US" dirty="0" smtClean="0"/>
              <a:t> are found in </a:t>
            </a:r>
            <a:r>
              <a:rPr lang="en-US" b="1" dirty="0" smtClean="0"/>
              <a:t>literary</a:t>
            </a:r>
            <a:r>
              <a:rPr lang="en-US" dirty="0" smtClean="0"/>
              <a:t> works as well as in ordinary conversations.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Paradox</a:t>
            </a:r>
            <a:br>
              <a:rPr lang="en-US" dirty="0" smtClean="0"/>
            </a:br>
            <a:endParaRPr lang="en-US" dirty="0"/>
          </a:p>
        </p:txBody>
      </p:sp>
      <p:sp>
        <p:nvSpPr>
          <p:cNvPr id="3" name="Content Placeholder 2"/>
          <p:cNvSpPr>
            <a:spLocks noGrp="1"/>
          </p:cNvSpPr>
          <p:nvPr>
            <p:ph idx="1"/>
          </p:nvPr>
        </p:nvSpPr>
        <p:spPr/>
        <p:txBody>
          <a:bodyPr/>
          <a:lstStyle/>
          <a:p>
            <a:r>
              <a:rPr lang="en-US" dirty="0" smtClean="0"/>
              <a:t>is from the Greek word “</a:t>
            </a:r>
            <a:r>
              <a:rPr lang="en-US" dirty="0" err="1" smtClean="0"/>
              <a:t>paradoxon</a:t>
            </a:r>
            <a:r>
              <a:rPr lang="en-US" dirty="0" smtClean="0"/>
              <a:t>” that </a:t>
            </a:r>
            <a:r>
              <a:rPr lang="en-US" b="1" dirty="0" smtClean="0"/>
              <a:t>means</a:t>
            </a:r>
            <a:r>
              <a:rPr lang="en-US" dirty="0" smtClean="0"/>
              <a:t> contrary to expectations, existing belief or perceived opinion. It is a statement that appears to be self-contradictory or silly but may include a latent truth.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Parody</a:t>
            </a:r>
            <a:br>
              <a:rPr lang="en-US" dirty="0" smtClean="0"/>
            </a:br>
            <a:endParaRPr lang="en-US" dirty="0"/>
          </a:p>
        </p:txBody>
      </p:sp>
      <p:sp>
        <p:nvSpPr>
          <p:cNvPr id="3" name="Content Placeholder 2"/>
          <p:cNvSpPr>
            <a:spLocks noGrp="1"/>
          </p:cNvSpPr>
          <p:nvPr>
            <p:ph idx="1"/>
          </p:nvPr>
        </p:nvSpPr>
        <p:spPr/>
        <p:txBody>
          <a:bodyPr/>
          <a:lstStyle/>
          <a:p>
            <a:r>
              <a:rPr lang="en-US" dirty="0" smtClean="0"/>
              <a:t>a work in which the style of an author is closely imitated for comic effect or in ridicule.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Pathos</a:t>
            </a:r>
            <a:br>
              <a:rPr lang="en-US" dirty="0" smtClean="0"/>
            </a:br>
            <a:endParaRPr lang="en-US" dirty="0"/>
          </a:p>
        </p:txBody>
      </p:sp>
      <p:sp>
        <p:nvSpPr>
          <p:cNvPr id="3" name="Content Placeholder 2"/>
          <p:cNvSpPr>
            <a:spLocks noGrp="1"/>
          </p:cNvSpPr>
          <p:nvPr>
            <p:ph idx="1"/>
          </p:nvPr>
        </p:nvSpPr>
        <p:spPr/>
        <p:txBody>
          <a:bodyPr/>
          <a:lstStyle/>
          <a:p>
            <a:r>
              <a:rPr lang="en-US" dirty="0" smtClean="0"/>
              <a:t>The quality or power in an actual life experience or in </a:t>
            </a:r>
            <a:r>
              <a:rPr lang="en-US" b="1" dirty="0" smtClean="0"/>
              <a:t>literature</a:t>
            </a:r>
            <a:r>
              <a:rPr lang="en-US" dirty="0" smtClean="0"/>
              <a:t>, music, speech, or other forms of expression, of evoking a feeling of pity or compassion.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Pedantic</a:t>
            </a:r>
            <a:br>
              <a:rPr lang="en-US" dirty="0" smtClean="0"/>
            </a:br>
            <a:endParaRPr lang="en-US" dirty="0"/>
          </a:p>
        </p:txBody>
      </p:sp>
      <p:sp>
        <p:nvSpPr>
          <p:cNvPr id="3" name="Content Placeholder 2"/>
          <p:cNvSpPr>
            <a:spLocks noGrp="1"/>
          </p:cNvSpPr>
          <p:nvPr>
            <p:ph idx="1"/>
          </p:nvPr>
        </p:nvSpPr>
        <p:spPr/>
        <p:txBody>
          <a:bodyPr/>
          <a:lstStyle/>
          <a:p>
            <a:r>
              <a:rPr lang="en-US" dirty="0" smtClean="0"/>
              <a:t>an adjective that describes words, phrases or general tone that is overly </a:t>
            </a:r>
            <a:r>
              <a:rPr lang="en-US" dirty="0" err="1" smtClean="0"/>
              <a:t>scholarly,academic</a:t>
            </a:r>
            <a:r>
              <a:rPr lang="en-US" dirty="0" smtClean="0"/>
              <a:t> or bookish.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Sentence</a:t>
            </a:r>
            <a:endParaRPr lang="en-US" dirty="0"/>
          </a:p>
        </p:txBody>
      </p:sp>
      <p:sp>
        <p:nvSpPr>
          <p:cNvPr id="3" name="Content Placeholder 2"/>
          <p:cNvSpPr>
            <a:spLocks noGrp="1"/>
          </p:cNvSpPr>
          <p:nvPr>
            <p:ph idx="1"/>
          </p:nvPr>
        </p:nvSpPr>
        <p:spPr/>
        <p:txBody>
          <a:bodyPr/>
          <a:lstStyle/>
          <a:p>
            <a:pPr lvl="0"/>
            <a:r>
              <a:rPr lang="en-US" b="1" dirty="0" smtClean="0"/>
              <a:t>Presents its main clause at the end of the sentence for emphasis and sentence variety/phrases, dependent clauses precede the main clause</a:t>
            </a:r>
            <a:endParaRPr lang="en-US" dirty="0" smtClean="0"/>
          </a:p>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Personification</a:t>
            </a:r>
            <a:br>
              <a:rPr lang="en-US" dirty="0" smtClean="0"/>
            </a:br>
            <a:endParaRPr lang="en-US" dirty="0"/>
          </a:p>
        </p:txBody>
      </p:sp>
      <p:sp>
        <p:nvSpPr>
          <p:cNvPr id="3" name="Content Placeholder 2"/>
          <p:cNvSpPr>
            <a:spLocks noGrp="1"/>
          </p:cNvSpPr>
          <p:nvPr>
            <p:ph idx="1"/>
          </p:nvPr>
        </p:nvSpPr>
        <p:spPr/>
        <p:txBody>
          <a:bodyPr/>
          <a:lstStyle/>
          <a:p>
            <a:r>
              <a:rPr lang="en-US" dirty="0" smtClean="0"/>
              <a:t>a figure of speech in which the author presents or describes concepts, animals, or </a:t>
            </a:r>
            <a:r>
              <a:rPr lang="en-US" dirty="0" err="1" smtClean="0"/>
              <a:t>inatimate</a:t>
            </a:r>
            <a:r>
              <a:rPr lang="en-US" dirty="0" smtClean="0"/>
              <a:t> objects by endowing them with human attributes or emotions.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Persuasion</a:t>
            </a:r>
            <a:br>
              <a:rPr lang="en-US" dirty="0" smtClean="0"/>
            </a:br>
            <a:endParaRPr lang="en-US" dirty="0"/>
          </a:p>
        </p:txBody>
      </p:sp>
      <p:sp>
        <p:nvSpPr>
          <p:cNvPr id="3" name="Content Placeholder 2"/>
          <p:cNvSpPr>
            <a:spLocks noGrp="1"/>
          </p:cNvSpPr>
          <p:nvPr>
            <p:ph idx="1"/>
          </p:nvPr>
        </p:nvSpPr>
        <p:spPr/>
        <p:txBody>
          <a:bodyPr/>
          <a:lstStyle/>
          <a:p>
            <a:r>
              <a:rPr lang="en-US" dirty="0" smtClean="0"/>
              <a:t>The use of </a:t>
            </a:r>
            <a:r>
              <a:rPr lang="en-US" dirty="0" smtClean="0">
                <a:hlinkClick r:id="rId2"/>
              </a:rPr>
              <a:t>appeals</a:t>
            </a:r>
            <a:r>
              <a:rPr lang="en-US" dirty="0" smtClean="0"/>
              <a:t> to reasons, values, beliefs, and emotions to convince a listener or reader to think or act in a particular way.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Plot</a:t>
            </a:r>
            <a:br>
              <a:rPr lang="en-US" dirty="0" smtClean="0"/>
            </a:br>
            <a:endParaRPr lang="en-US" dirty="0"/>
          </a:p>
        </p:txBody>
      </p:sp>
      <p:sp>
        <p:nvSpPr>
          <p:cNvPr id="3" name="Content Placeholder 2"/>
          <p:cNvSpPr>
            <a:spLocks noGrp="1"/>
          </p:cNvSpPr>
          <p:nvPr>
            <p:ph idx="1"/>
          </p:nvPr>
        </p:nvSpPr>
        <p:spPr/>
        <p:txBody>
          <a:bodyPr/>
          <a:lstStyle/>
          <a:p>
            <a:r>
              <a:rPr lang="en-US" dirty="0" smtClean="0"/>
              <a:t>is a </a:t>
            </a:r>
            <a:r>
              <a:rPr lang="en-US" b="1" dirty="0" smtClean="0"/>
              <a:t>literary</a:t>
            </a:r>
            <a:r>
              <a:rPr lang="en-US" dirty="0" smtClean="0"/>
              <a:t> term </a:t>
            </a:r>
            <a:r>
              <a:rPr lang="en-US" b="1" dirty="0" smtClean="0"/>
              <a:t>defined</a:t>
            </a:r>
            <a:r>
              <a:rPr lang="en-US" dirty="0" smtClean="0"/>
              <a:t> as the events that make up a story, particularly as they relate to one another in a pattern, in a sequence, through cause and effect, how the reader views the story, or simply by coincidence.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Point of view</a:t>
            </a:r>
            <a:br>
              <a:rPr lang="en-US" dirty="0" smtClean="0"/>
            </a:br>
            <a:endParaRPr lang="en-US" dirty="0"/>
          </a:p>
        </p:txBody>
      </p:sp>
      <p:sp>
        <p:nvSpPr>
          <p:cNvPr id="3" name="Content Placeholder 2"/>
          <p:cNvSpPr>
            <a:spLocks noGrp="1"/>
          </p:cNvSpPr>
          <p:nvPr>
            <p:ph idx="1"/>
          </p:nvPr>
        </p:nvSpPr>
        <p:spPr/>
        <p:txBody>
          <a:bodyPr/>
          <a:lstStyle/>
          <a:p>
            <a:r>
              <a:rPr lang="en-US" dirty="0" smtClean="0"/>
              <a:t>is the angle of considering things which shows us the opinion or feelings of the individuals involved in a situation. In </a:t>
            </a:r>
            <a:r>
              <a:rPr lang="en-US" b="1" dirty="0" smtClean="0"/>
              <a:t>literature</a:t>
            </a:r>
            <a:r>
              <a:rPr lang="en-US" dirty="0" smtClean="0"/>
              <a:t>, </a:t>
            </a:r>
            <a:r>
              <a:rPr lang="en-US" b="1" dirty="0" smtClean="0"/>
              <a:t>point of view</a:t>
            </a:r>
            <a:r>
              <a:rPr lang="en-US" dirty="0" smtClean="0"/>
              <a:t> is the mode of narration that an author employs to let the readers “hear” and “see” what takes place in a story, poem, essay etc.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Pun</a:t>
            </a:r>
            <a:br>
              <a:rPr lang="en-US" dirty="0" smtClean="0"/>
            </a:br>
            <a:endParaRPr lang="en-US" dirty="0"/>
          </a:p>
        </p:txBody>
      </p:sp>
      <p:sp>
        <p:nvSpPr>
          <p:cNvPr id="3" name="Content Placeholder 2"/>
          <p:cNvSpPr>
            <a:spLocks noGrp="1"/>
          </p:cNvSpPr>
          <p:nvPr>
            <p:ph idx="1"/>
          </p:nvPr>
        </p:nvSpPr>
        <p:spPr/>
        <p:txBody>
          <a:bodyPr/>
          <a:lstStyle/>
          <a:p>
            <a:r>
              <a:rPr lang="en-US" dirty="0" smtClean="0"/>
              <a:t>is a play on words in which a humorous effect is produced by using a word that suggests two or more meanings or by exploiting similar sounding words having different meanings.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Post hoc</a:t>
            </a:r>
            <a:br>
              <a:rPr lang="en-US" dirty="0" smtClean="0"/>
            </a:br>
            <a:endParaRPr lang="en-US" dirty="0"/>
          </a:p>
        </p:txBody>
      </p:sp>
      <p:sp>
        <p:nvSpPr>
          <p:cNvPr id="3" name="Content Placeholder 2"/>
          <p:cNvSpPr>
            <a:spLocks noGrp="1"/>
          </p:cNvSpPr>
          <p:nvPr>
            <p:ph idx="1"/>
          </p:nvPr>
        </p:nvSpPr>
        <p:spPr/>
        <p:txBody>
          <a:bodyPr/>
          <a:lstStyle/>
          <a:p>
            <a:r>
              <a:rPr lang="en-US" dirty="0" smtClean="0"/>
              <a:t>In or of the form of an argument in which one event is asserted to be the cause of a later event simply by virtue of having happened earlier: coming to conclusions post hoc; post hoc reasoning.</a:t>
            </a:r>
          </a:p>
          <a:p>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Reductio</a:t>
            </a:r>
            <a:r>
              <a:rPr lang="en-US" dirty="0" smtClean="0"/>
              <a:t> ad absurdum</a:t>
            </a:r>
            <a:endParaRPr lang="en-US" dirty="0"/>
          </a:p>
        </p:txBody>
      </p:sp>
      <p:sp>
        <p:nvSpPr>
          <p:cNvPr id="3" name="Content Placeholder 2"/>
          <p:cNvSpPr>
            <a:spLocks noGrp="1"/>
          </p:cNvSpPr>
          <p:nvPr>
            <p:ph idx="1"/>
          </p:nvPr>
        </p:nvSpPr>
        <p:spPr/>
        <p:txBody>
          <a:bodyPr/>
          <a:lstStyle/>
          <a:p>
            <a:pPr lvl="0"/>
            <a:r>
              <a:rPr lang="en-US" b="1" dirty="0" smtClean="0"/>
              <a:t>Is used in creating a comic effect/also an argumentative technique; reduces argument to an either/ or   argument</a:t>
            </a:r>
            <a:endParaRPr lang="en-US" dirty="0" smtClean="0"/>
          </a:p>
          <a:p>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Qualifier</a:t>
            </a:r>
            <a:br>
              <a:rPr lang="en-US" dirty="0" smtClean="0"/>
            </a:br>
            <a:endParaRPr lang="en-US" dirty="0"/>
          </a:p>
        </p:txBody>
      </p:sp>
      <p:sp>
        <p:nvSpPr>
          <p:cNvPr id="3" name="Content Placeholder 2"/>
          <p:cNvSpPr>
            <a:spLocks noGrp="1"/>
          </p:cNvSpPr>
          <p:nvPr>
            <p:ph idx="1"/>
          </p:nvPr>
        </p:nvSpPr>
        <p:spPr/>
        <p:txBody>
          <a:bodyPr/>
          <a:lstStyle/>
          <a:p>
            <a:r>
              <a:rPr lang="en-US" dirty="0" smtClean="0"/>
              <a:t>and intensifiers are words or phrases that are added to another word to modify its </a:t>
            </a:r>
            <a:r>
              <a:rPr lang="en-US" b="1" dirty="0" smtClean="0"/>
              <a:t>meaning</a:t>
            </a:r>
            <a:r>
              <a:rPr lang="en-US" dirty="0" smtClean="0"/>
              <a:t>, either by limiting it (He was somewhat busy) or by enhancing it (The dog was very cute).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Red herring</a:t>
            </a:r>
            <a:br>
              <a:rPr lang="en-US" dirty="0" smtClean="0"/>
            </a:br>
            <a:endParaRPr lang="en-US" dirty="0"/>
          </a:p>
        </p:txBody>
      </p:sp>
      <p:sp>
        <p:nvSpPr>
          <p:cNvPr id="3" name="Content Placeholder 2"/>
          <p:cNvSpPr>
            <a:spLocks noGrp="1"/>
          </p:cNvSpPr>
          <p:nvPr>
            <p:ph idx="1"/>
          </p:nvPr>
        </p:nvSpPr>
        <p:spPr/>
        <p:txBody>
          <a:bodyPr/>
          <a:lstStyle/>
          <a:p>
            <a:r>
              <a:rPr lang="en-US" dirty="0" smtClean="0"/>
              <a:t>is used to refer to something that misleads or distracts from the relevant or important issue. It may be either a logical fallacy or a </a:t>
            </a:r>
            <a:r>
              <a:rPr lang="en-US" b="1" dirty="0" smtClean="0"/>
              <a:t>literary</a:t>
            </a:r>
            <a:r>
              <a:rPr lang="en-US" dirty="0" smtClean="0"/>
              <a:t> device that leads readers or characters towards a false conclusion.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Rhetoric</a:t>
            </a:r>
            <a:br>
              <a:rPr lang="en-US" dirty="0" smtClean="0"/>
            </a:br>
            <a:endParaRPr lang="en-US" dirty="0"/>
          </a:p>
        </p:txBody>
      </p:sp>
      <p:sp>
        <p:nvSpPr>
          <p:cNvPr id="3" name="Content Placeholder 2"/>
          <p:cNvSpPr>
            <a:spLocks noGrp="1"/>
          </p:cNvSpPr>
          <p:nvPr>
            <p:ph idx="1"/>
          </p:nvPr>
        </p:nvSpPr>
        <p:spPr/>
        <p:txBody>
          <a:bodyPr/>
          <a:lstStyle/>
          <a:p>
            <a:r>
              <a:rPr lang="en-US" dirty="0" smtClean="0"/>
              <a:t>is technique of using language effectively and persuasively in spoken or written form. It is an art of discourse, which studies and employs various methods to convince, influence or please an audience.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Rhetorical question</a:t>
            </a:r>
            <a:br>
              <a:rPr lang="en-US" dirty="0" smtClean="0"/>
            </a:br>
            <a:endParaRPr lang="en-US" dirty="0"/>
          </a:p>
        </p:txBody>
      </p:sp>
      <p:sp>
        <p:nvSpPr>
          <p:cNvPr id="3" name="Content Placeholder 2"/>
          <p:cNvSpPr>
            <a:spLocks noGrp="1"/>
          </p:cNvSpPr>
          <p:nvPr>
            <p:ph idx="1"/>
          </p:nvPr>
        </p:nvSpPr>
        <p:spPr/>
        <p:txBody>
          <a:bodyPr/>
          <a:lstStyle/>
          <a:p>
            <a:r>
              <a:rPr lang="en-US" dirty="0" smtClean="0"/>
              <a:t>may have an obvious answer but the questioner asks </a:t>
            </a:r>
            <a:r>
              <a:rPr lang="en-US" b="1" dirty="0" smtClean="0"/>
              <a:t>rhetorical questions</a:t>
            </a:r>
            <a:r>
              <a:rPr lang="en-US" dirty="0" smtClean="0"/>
              <a:t> to lay emphasis to the point. In </a:t>
            </a:r>
            <a:r>
              <a:rPr lang="en-US" b="1" dirty="0" smtClean="0"/>
              <a:t>literature</a:t>
            </a:r>
            <a:r>
              <a:rPr lang="en-US" dirty="0" smtClean="0"/>
              <a:t>, a </a:t>
            </a:r>
            <a:r>
              <a:rPr lang="en-US" b="1" dirty="0" smtClean="0"/>
              <a:t>rhetorical question</a:t>
            </a:r>
            <a:r>
              <a:rPr lang="en-US" dirty="0" smtClean="0"/>
              <a:t> is self-evident and used for style as an impressive persuasive device.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Sarcasm</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is derived from French word </a:t>
            </a:r>
            <a:r>
              <a:rPr lang="en-US" i="1" dirty="0" err="1" smtClean="0"/>
              <a:t>sarcasmor</a:t>
            </a:r>
            <a:r>
              <a:rPr lang="en-US" dirty="0" smtClean="0"/>
              <a:t> and also from a Greek word </a:t>
            </a:r>
            <a:r>
              <a:rPr lang="en-US" i="1" dirty="0" err="1" smtClean="0"/>
              <a:t>sarkazein</a:t>
            </a:r>
            <a:r>
              <a:rPr lang="en-US" dirty="0" smtClean="0"/>
              <a:t> that means “tear flesh” or “grind the teeth”. Somehow, in simple words it means to speak bitterly. Generally, the literal meaning is different than what the speaker intends to say through sarcasm. Sarcasm is a literary and rhetorical device that is meant to mock with often satirical or ironic remarks with a purpose to amuse and hurt someone or some section of society simultaneously. For instance: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Satire</a:t>
            </a:r>
            <a:br>
              <a:rPr lang="en-US" dirty="0" smtClean="0"/>
            </a:br>
            <a:endParaRPr lang="en-US" dirty="0"/>
          </a:p>
        </p:txBody>
      </p:sp>
      <p:sp>
        <p:nvSpPr>
          <p:cNvPr id="3" name="Content Placeholder 2"/>
          <p:cNvSpPr>
            <a:spLocks noGrp="1"/>
          </p:cNvSpPr>
          <p:nvPr>
            <p:ph idx="1"/>
          </p:nvPr>
        </p:nvSpPr>
        <p:spPr/>
        <p:txBody>
          <a:bodyPr/>
          <a:lstStyle/>
          <a:p>
            <a:r>
              <a:rPr lang="en-US" dirty="0" smtClean="0"/>
              <a:t>the use of irony, </a:t>
            </a:r>
            <a:r>
              <a:rPr lang="en-US" b="1" dirty="0" smtClean="0"/>
              <a:t>sarcasm</a:t>
            </a:r>
            <a:r>
              <a:rPr lang="en-US" dirty="0" smtClean="0"/>
              <a:t>, ridicule, or the like, in exposing, denouncing, or deriding vice, folly, etc. a </a:t>
            </a:r>
            <a:r>
              <a:rPr lang="en-US" b="1" dirty="0" smtClean="0"/>
              <a:t>literary</a:t>
            </a:r>
            <a:r>
              <a:rPr lang="en-US" dirty="0" smtClean="0"/>
              <a:t> composition, in verse or prose, in which human folly and vice are held up to scorn, derision, or ridicule.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Setting </a:t>
            </a:r>
            <a:br>
              <a:rPr lang="en-US" dirty="0" smtClean="0"/>
            </a:br>
            <a:endParaRPr lang="en-US" dirty="0"/>
          </a:p>
        </p:txBody>
      </p:sp>
      <p:sp>
        <p:nvSpPr>
          <p:cNvPr id="3" name="Content Placeholder 2"/>
          <p:cNvSpPr>
            <a:spLocks noGrp="1"/>
          </p:cNvSpPr>
          <p:nvPr>
            <p:ph idx="1"/>
          </p:nvPr>
        </p:nvSpPr>
        <p:spPr/>
        <p:txBody>
          <a:bodyPr/>
          <a:lstStyle/>
          <a:p>
            <a:r>
              <a:rPr lang="en-US" dirty="0" smtClean="0"/>
              <a:t>in </a:t>
            </a:r>
            <a:r>
              <a:rPr lang="en-US" b="1" dirty="0" smtClean="0"/>
              <a:t>literature</a:t>
            </a:r>
            <a:r>
              <a:rPr lang="en-US" dirty="0" smtClean="0"/>
              <a:t>, the location and time frame in which the action of a narrative takes place.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Simile</a:t>
            </a:r>
            <a:br>
              <a:rPr lang="en-US" dirty="0" smtClean="0"/>
            </a:br>
            <a:endParaRPr lang="en-US" dirty="0"/>
          </a:p>
        </p:txBody>
      </p:sp>
      <p:sp>
        <p:nvSpPr>
          <p:cNvPr id="3" name="Content Placeholder 2"/>
          <p:cNvSpPr>
            <a:spLocks noGrp="1"/>
          </p:cNvSpPr>
          <p:nvPr>
            <p:ph idx="1"/>
          </p:nvPr>
        </p:nvSpPr>
        <p:spPr/>
        <p:txBody>
          <a:bodyPr/>
          <a:lstStyle/>
          <a:p>
            <a:r>
              <a:rPr lang="en-US" dirty="0" smtClean="0"/>
              <a:t>a figure of speech in which two unlike things are explicitly compared, as in “she is like a rose.” Compare metaphor. an instance of such a figure of speech or a use of words exemplifying it.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Stanza</a:t>
            </a:r>
            <a:br>
              <a:rPr lang="en-US" dirty="0" smtClean="0"/>
            </a:br>
            <a:endParaRPr lang="en-US" dirty="0"/>
          </a:p>
        </p:txBody>
      </p:sp>
      <p:sp>
        <p:nvSpPr>
          <p:cNvPr id="3" name="Content Placeholder 2"/>
          <p:cNvSpPr>
            <a:spLocks noGrp="1"/>
          </p:cNvSpPr>
          <p:nvPr>
            <p:ph idx="1"/>
          </p:nvPr>
        </p:nvSpPr>
        <p:spPr/>
        <p:txBody>
          <a:bodyPr/>
          <a:lstStyle/>
          <a:p>
            <a:r>
              <a:rPr lang="en-US" dirty="0" smtClean="0"/>
              <a:t>an arrangement of a certain number of lines, usually four or more, sometimes having a fixed length, meter, or rhyme scheme, forming a division of a poem.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Stereotype</a:t>
            </a:r>
            <a:br>
              <a:rPr lang="en-US" dirty="0" smtClean="0"/>
            </a:br>
            <a:endParaRPr lang="en-US" dirty="0"/>
          </a:p>
        </p:txBody>
      </p:sp>
      <p:sp>
        <p:nvSpPr>
          <p:cNvPr id="3" name="Content Placeholder 2"/>
          <p:cNvSpPr>
            <a:spLocks noGrp="1"/>
          </p:cNvSpPr>
          <p:nvPr>
            <p:ph idx="1"/>
          </p:nvPr>
        </p:nvSpPr>
        <p:spPr/>
        <p:txBody>
          <a:bodyPr/>
          <a:lstStyle/>
          <a:p>
            <a:r>
              <a:rPr lang="en-US" b="1" dirty="0" smtClean="0"/>
              <a:t>A character who is so ordinary or unoriginal that the character seems like an oversimplified representation of a type, gender, class, religious group, or occupation. Cf. </a:t>
            </a:r>
            <a:r>
              <a:rPr lang="en-US" b="1" dirty="0" smtClean="0">
                <a:hlinkClick r:id="rId2"/>
              </a:rPr>
              <a:t>stock character</a:t>
            </a:r>
            <a:r>
              <a:rPr lang="en-US" b="1" dirty="0" smtClean="0"/>
              <a:t>, below.</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Structure</a:t>
            </a:r>
            <a:br>
              <a:rPr lang="en-US" dirty="0" smtClean="0"/>
            </a:br>
            <a:endParaRPr lang="en-US" dirty="0"/>
          </a:p>
        </p:txBody>
      </p:sp>
      <p:sp>
        <p:nvSpPr>
          <p:cNvPr id="3" name="Content Placeholder 2"/>
          <p:cNvSpPr>
            <a:spLocks noGrp="1"/>
          </p:cNvSpPr>
          <p:nvPr>
            <p:ph idx="1"/>
          </p:nvPr>
        </p:nvSpPr>
        <p:spPr/>
        <p:txBody>
          <a:bodyPr/>
          <a:lstStyle/>
          <a:p>
            <a:r>
              <a:rPr lang="en-US" dirty="0" smtClean="0"/>
              <a:t>the relationship or organization of the component parts of a work of </a:t>
            </a:r>
            <a:r>
              <a:rPr lang="en-US" dirty="0" smtClean="0">
                <a:hlinkClick r:id="rId2"/>
              </a:rPr>
              <a:t>art</a:t>
            </a:r>
            <a:r>
              <a:rPr lang="en-US" dirty="0" smtClean="0"/>
              <a:t> or literature: the structure of a poem.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Style</a:t>
            </a:r>
            <a:br>
              <a:rPr lang="en-US" dirty="0" smtClean="0"/>
            </a:br>
            <a:endParaRPr lang="en-US" dirty="0"/>
          </a:p>
        </p:txBody>
      </p:sp>
      <p:sp>
        <p:nvSpPr>
          <p:cNvPr id="3" name="Content Placeholder 2"/>
          <p:cNvSpPr>
            <a:spLocks noGrp="1"/>
          </p:cNvSpPr>
          <p:nvPr>
            <p:ph idx="1"/>
          </p:nvPr>
        </p:nvSpPr>
        <p:spPr/>
        <p:txBody>
          <a:bodyPr/>
          <a:lstStyle/>
          <a:p>
            <a:r>
              <a:rPr lang="en-US" dirty="0" smtClean="0"/>
              <a:t>in </a:t>
            </a:r>
            <a:r>
              <a:rPr lang="en-US" b="1" dirty="0" smtClean="0"/>
              <a:t>literature</a:t>
            </a:r>
            <a:r>
              <a:rPr lang="en-US" dirty="0" smtClean="0"/>
              <a:t> is the </a:t>
            </a:r>
            <a:r>
              <a:rPr lang="en-US" b="1" dirty="0" smtClean="0"/>
              <a:t>literary</a:t>
            </a:r>
            <a:r>
              <a:rPr lang="en-US" dirty="0" smtClean="0"/>
              <a:t> element that describes the ways that the author uses words — the author's word choice, sentence structure, figurative language, and sentence arrangement all work together to establish mood, images, and meaning in the text.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Subordinate clause</a:t>
            </a:r>
            <a:br>
              <a:rPr lang="en-US" dirty="0" smtClean="0"/>
            </a:br>
            <a:endParaRPr lang="en-US" dirty="0"/>
          </a:p>
        </p:txBody>
      </p:sp>
      <p:sp>
        <p:nvSpPr>
          <p:cNvPr id="3" name="Content Placeholder 2"/>
          <p:cNvSpPr>
            <a:spLocks noGrp="1"/>
          </p:cNvSpPr>
          <p:nvPr>
            <p:ph idx="1"/>
          </p:nvPr>
        </p:nvSpPr>
        <p:spPr/>
        <p:txBody>
          <a:bodyPr/>
          <a:lstStyle/>
          <a:p>
            <a:r>
              <a:rPr lang="en-US" dirty="0" smtClean="0"/>
              <a:t>A group of words that has both a </a:t>
            </a:r>
            <a:r>
              <a:rPr lang="en-US" dirty="0" smtClean="0">
                <a:hlinkClick r:id="rId2"/>
              </a:rPr>
              <a:t>subject</a:t>
            </a:r>
            <a:r>
              <a:rPr lang="en-US" dirty="0" smtClean="0"/>
              <a:t> and a </a:t>
            </a:r>
            <a:r>
              <a:rPr lang="en-US" dirty="0" smtClean="0">
                <a:hlinkClick r:id="rId3"/>
              </a:rPr>
              <a:t>verb</a:t>
            </a:r>
            <a:r>
              <a:rPr lang="en-US" dirty="0" smtClean="0"/>
              <a:t> but (unlike an </a:t>
            </a:r>
            <a:r>
              <a:rPr lang="en-US" dirty="0" smtClean="0">
                <a:hlinkClick r:id="rId4"/>
              </a:rPr>
              <a:t>independent clause</a:t>
            </a:r>
            <a:r>
              <a:rPr lang="en-US" dirty="0" smtClean="0"/>
              <a:t>) cannot stand alone as a </a:t>
            </a:r>
            <a:r>
              <a:rPr lang="en-US" dirty="0" smtClean="0">
                <a:hlinkClick r:id="rId5"/>
              </a:rPr>
              <a:t>sentence</a:t>
            </a:r>
            <a:r>
              <a:rPr lang="en-US" dirty="0" smtClean="0"/>
              <a:t>. Also known as a </a:t>
            </a:r>
            <a:r>
              <a:rPr lang="en-US" dirty="0" smtClean="0">
                <a:hlinkClick r:id="rId6"/>
              </a:rPr>
              <a:t>dependent clause</a:t>
            </a:r>
            <a:r>
              <a:rPr lang="en-US" dirty="0" smtClean="0"/>
              <a:t>. Contrast with </a:t>
            </a:r>
            <a:r>
              <a:rPr lang="en-US" dirty="0" smtClean="0">
                <a:hlinkClick r:id="rId7"/>
              </a:rPr>
              <a:t>coordinate clause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Syllogism</a:t>
            </a:r>
            <a:br>
              <a:rPr lang="en-US" dirty="0" smtClean="0"/>
            </a:br>
            <a:endParaRPr lang="en-US" dirty="0"/>
          </a:p>
        </p:txBody>
      </p:sp>
      <p:sp>
        <p:nvSpPr>
          <p:cNvPr id="3" name="Content Placeholder 2"/>
          <p:cNvSpPr>
            <a:spLocks noGrp="1"/>
          </p:cNvSpPr>
          <p:nvPr>
            <p:ph idx="1"/>
          </p:nvPr>
        </p:nvSpPr>
        <p:spPr/>
        <p:txBody>
          <a:bodyPr/>
          <a:lstStyle/>
          <a:p>
            <a:r>
              <a:rPr lang="en-US" dirty="0" smtClean="0"/>
              <a:t>“All men are human; all humans are mortal; therefore all men are mortal.” </a:t>
            </a:r>
            <a:r>
              <a:rPr lang="en-US" b="1" dirty="0" smtClean="0"/>
              <a:t>syllogism</a:t>
            </a:r>
            <a:r>
              <a:rPr lang="en-US" dirty="0" smtClean="0"/>
              <a:t>. Form of argument that, in its most commonly discussed instances, has two categorical propositions as premises and one categorical proposition as conclusion.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Symbol</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is the use of symbols to signify ideas and qualities by giving them symbolic meanings that are different from their literal sense.</a:t>
            </a:r>
          </a:p>
          <a:p>
            <a:r>
              <a:rPr lang="en-US" dirty="0" smtClean="0"/>
              <a:t>Symbolism can take different forms. Generally, it is an object representing another to give it an entirely different meaning that is much deeper and more significant. Sometimes, however, an action, an event or a word spoken by someone may have a symbolic value. For instance, “smile” is a symbol of friendship. Similarly, the action of someone smiling at you may stand as a symbol of the feeling of affection which that person has for you.</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Synecdoche</a:t>
            </a:r>
            <a:br>
              <a:rPr lang="en-US" dirty="0" smtClean="0"/>
            </a:br>
            <a:endParaRPr lang="en-US" dirty="0"/>
          </a:p>
        </p:txBody>
      </p:sp>
      <p:sp>
        <p:nvSpPr>
          <p:cNvPr id="3" name="Content Placeholder 2"/>
          <p:cNvSpPr>
            <a:spLocks noGrp="1"/>
          </p:cNvSpPr>
          <p:nvPr>
            <p:ph idx="1"/>
          </p:nvPr>
        </p:nvSpPr>
        <p:spPr/>
        <p:txBody>
          <a:bodyPr/>
          <a:lstStyle/>
          <a:p>
            <a:r>
              <a:rPr lang="en-US" dirty="0" smtClean="0"/>
              <a:t>figure of speech in which a part represents the whole, as in the expression “hired hands” for workmen or, less commonly, the whole represents a part, as in the use of the word “society” to mean high society.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Syntax</a:t>
            </a:r>
            <a:br>
              <a:rPr lang="en-US" dirty="0" smtClean="0"/>
            </a:br>
            <a:endParaRPr lang="en-US" dirty="0"/>
          </a:p>
        </p:txBody>
      </p:sp>
      <p:sp>
        <p:nvSpPr>
          <p:cNvPr id="3" name="Content Placeholder 2"/>
          <p:cNvSpPr>
            <a:spLocks noGrp="1"/>
          </p:cNvSpPr>
          <p:nvPr>
            <p:ph idx="1"/>
          </p:nvPr>
        </p:nvSpPr>
        <p:spPr/>
        <p:txBody>
          <a:bodyPr/>
          <a:lstStyle/>
          <a:p>
            <a:r>
              <a:rPr lang="en-US" dirty="0" smtClean="0"/>
              <a:t>is a set of rules in a language, which shows and how different parts of sentence are put together in such an order that it conveys a complete thought. </a:t>
            </a:r>
            <a:r>
              <a:rPr lang="en-US" b="1" dirty="0" smtClean="0"/>
              <a:t>Syntax</a:t>
            </a:r>
            <a:r>
              <a:rPr lang="en-US" dirty="0" smtClean="0"/>
              <a:t> and Diction. </a:t>
            </a:r>
            <a:r>
              <a:rPr lang="en-US" b="1" dirty="0" smtClean="0"/>
              <a:t>Syntax</a:t>
            </a:r>
            <a:r>
              <a:rPr lang="en-US" dirty="0" smtClean="0"/>
              <a:t> and diction are closely related.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Testimonial</a:t>
            </a:r>
            <a:br>
              <a:rPr lang="en-US" dirty="0" smtClean="0"/>
            </a:br>
            <a:endParaRPr lang="en-US" dirty="0"/>
          </a:p>
        </p:txBody>
      </p:sp>
      <p:sp>
        <p:nvSpPr>
          <p:cNvPr id="3" name="Content Placeholder 2"/>
          <p:cNvSpPr>
            <a:spLocks noGrp="1"/>
          </p:cNvSpPr>
          <p:nvPr>
            <p:ph idx="1"/>
          </p:nvPr>
        </p:nvSpPr>
        <p:spPr/>
        <p:txBody>
          <a:bodyPr/>
          <a:lstStyle/>
          <a:p>
            <a:r>
              <a:rPr lang="en-US" dirty="0" smtClean="0"/>
              <a:t>a written declaration certifying to a person's character, conduct, or qualifications, or to the value, excellence, etc., of a thing; a letter or written statement of recommendation.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Theme</a:t>
            </a:r>
            <a:br>
              <a:rPr lang="en-US" dirty="0" smtClean="0"/>
            </a:br>
            <a:endParaRPr lang="en-US" dirty="0"/>
          </a:p>
        </p:txBody>
      </p:sp>
      <p:sp>
        <p:nvSpPr>
          <p:cNvPr id="3" name="Content Placeholder 2"/>
          <p:cNvSpPr>
            <a:spLocks noGrp="1"/>
          </p:cNvSpPr>
          <p:nvPr>
            <p:ph idx="1"/>
          </p:nvPr>
        </p:nvSpPr>
        <p:spPr/>
        <p:txBody>
          <a:bodyPr/>
          <a:lstStyle/>
          <a:p>
            <a:r>
              <a:rPr lang="en-US" dirty="0" smtClean="0"/>
              <a:t>is </a:t>
            </a:r>
            <a:r>
              <a:rPr lang="en-US" b="1" dirty="0" smtClean="0"/>
              <a:t>defined</a:t>
            </a:r>
            <a:r>
              <a:rPr lang="en-US" dirty="0" smtClean="0"/>
              <a:t> as a main idea or an underlying </a:t>
            </a:r>
            <a:r>
              <a:rPr lang="en-US" b="1" dirty="0" smtClean="0"/>
              <a:t>meaning</a:t>
            </a:r>
            <a:r>
              <a:rPr lang="en-US" dirty="0" smtClean="0"/>
              <a:t> of a </a:t>
            </a:r>
            <a:r>
              <a:rPr lang="en-US" b="1" dirty="0" smtClean="0"/>
              <a:t>literary</a:t>
            </a:r>
            <a:r>
              <a:rPr lang="en-US" dirty="0" smtClean="0"/>
              <a:t> work which may be stated directly or indirectly. Major and Minor </a:t>
            </a:r>
            <a:r>
              <a:rPr lang="en-US" b="1" dirty="0" smtClean="0"/>
              <a:t>Themes</a:t>
            </a:r>
            <a:r>
              <a:rPr lang="en-US" dirty="0" smtClean="0"/>
              <a:t>. There are two types of </a:t>
            </a:r>
            <a:r>
              <a:rPr lang="en-US" b="1" dirty="0" smtClean="0"/>
              <a:t>themes</a:t>
            </a:r>
            <a:r>
              <a:rPr lang="en-US" dirty="0" smtClean="0"/>
              <a:t> that appear in </a:t>
            </a:r>
            <a:r>
              <a:rPr lang="en-US" b="1" dirty="0" smtClean="0"/>
              <a:t>literary</a:t>
            </a:r>
            <a:r>
              <a:rPr lang="en-US" dirty="0" smtClean="0"/>
              <a:t> works i.e. major and minor.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Thesis</a:t>
            </a:r>
            <a:br>
              <a:rPr lang="en-US" dirty="0" smtClean="0"/>
            </a:br>
            <a:endParaRPr lang="en-US" dirty="0"/>
          </a:p>
        </p:txBody>
      </p:sp>
      <p:sp>
        <p:nvSpPr>
          <p:cNvPr id="3" name="Content Placeholder 2"/>
          <p:cNvSpPr>
            <a:spLocks noGrp="1"/>
          </p:cNvSpPr>
          <p:nvPr>
            <p:ph idx="1"/>
          </p:nvPr>
        </p:nvSpPr>
        <p:spPr/>
        <p:txBody>
          <a:bodyPr/>
          <a:lstStyle/>
          <a:p>
            <a:r>
              <a:rPr lang="en-US" dirty="0" smtClean="0"/>
              <a:t>s a statement in a non-fiction or a fiction work that a writer intends to support and prove.</a:t>
            </a:r>
          </a:p>
          <a:p>
            <a:r>
              <a:rPr lang="en-US" dirty="0" smtClean="0"/>
              <a:t>One can find examples of thesis statement at the beginning of literary pieces. These thesis </a:t>
            </a:r>
            <a:r>
              <a:rPr lang="en-US" dirty="0" err="1" smtClean="0"/>
              <a:t>statemets</a:t>
            </a:r>
            <a:r>
              <a:rPr lang="en-US" dirty="0" smtClean="0"/>
              <a:t> are of utmost importance, as they serve as clear indicators as to which directions writers will follow in their work.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Tone</a:t>
            </a:r>
            <a:br>
              <a:rPr lang="en-US" dirty="0" smtClean="0"/>
            </a:br>
            <a:endParaRPr lang="en-US" dirty="0"/>
          </a:p>
        </p:txBody>
      </p:sp>
      <p:sp>
        <p:nvSpPr>
          <p:cNvPr id="3" name="Content Placeholder 2"/>
          <p:cNvSpPr>
            <a:spLocks noGrp="1"/>
          </p:cNvSpPr>
          <p:nvPr>
            <p:ph idx="1"/>
          </p:nvPr>
        </p:nvSpPr>
        <p:spPr/>
        <p:txBody>
          <a:bodyPr/>
          <a:lstStyle/>
          <a:p>
            <a:r>
              <a:rPr lang="en-US" dirty="0" smtClean="0"/>
              <a:t>in written composition, is an attitude of a writer toward a subject or an audience. Tone is generally conveyed through the choice of words or the viewpoint of a writer on a particular subject.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Transition</a:t>
            </a:r>
            <a:br>
              <a:rPr lang="en-US" dirty="0" smtClean="0"/>
            </a:br>
            <a:endParaRPr lang="en-US" dirty="0"/>
          </a:p>
        </p:txBody>
      </p:sp>
      <p:sp>
        <p:nvSpPr>
          <p:cNvPr id="3" name="Content Placeholder 2"/>
          <p:cNvSpPr>
            <a:spLocks noGrp="1"/>
          </p:cNvSpPr>
          <p:nvPr>
            <p:ph idx="1"/>
          </p:nvPr>
        </p:nvSpPr>
        <p:spPr/>
        <p:txBody>
          <a:bodyPr/>
          <a:lstStyle/>
          <a:p>
            <a:r>
              <a:rPr lang="en-US" dirty="0" smtClean="0"/>
              <a:t>are words and phrases which provide a connection between ideas, sentences and paragraphs. </a:t>
            </a:r>
            <a:r>
              <a:rPr lang="en-US" b="1" dirty="0" smtClean="0"/>
              <a:t>Transitions</a:t>
            </a:r>
            <a:r>
              <a:rPr lang="en-US" dirty="0" smtClean="0"/>
              <a:t> help to make a piece of writing flow better. They can turn disconnected pieces of ideas into a unified whole and prevent a reader from getting lost in the reading.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Understatement</a:t>
            </a:r>
            <a:br>
              <a:rPr lang="en-US" dirty="0" smtClean="0"/>
            </a:br>
            <a:endParaRPr lang="en-US" dirty="0"/>
          </a:p>
        </p:txBody>
      </p:sp>
      <p:sp>
        <p:nvSpPr>
          <p:cNvPr id="3" name="Content Placeholder 2"/>
          <p:cNvSpPr>
            <a:spLocks noGrp="1"/>
          </p:cNvSpPr>
          <p:nvPr>
            <p:ph idx="1"/>
          </p:nvPr>
        </p:nvSpPr>
        <p:spPr/>
        <p:txBody>
          <a:bodyPr/>
          <a:lstStyle/>
          <a:p>
            <a:r>
              <a:rPr lang="en-US" dirty="0" smtClean="0"/>
              <a:t>is a figure of speech employed by writers or speakers to intentionally make a situation seem less important than it really is. For example, you win 10 million dollars in a lottery.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Voice</a:t>
            </a:r>
            <a:br>
              <a:rPr lang="en-US" dirty="0" smtClean="0"/>
            </a:br>
            <a:endParaRPr lang="en-US" dirty="0"/>
          </a:p>
        </p:txBody>
      </p:sp>
      <p:sp>
        <p:nvSpPr>
          <p:cNvPr id="3" name="Content Placeholder 2"/>
          <p:cNvSpPr>
            <a:spLocks noGrp="1"/>
          </p:cNvSpPr>
          <p:nvPr>
            <p:ph idx="1"/>
          </p:nvPr>
        </p:nvSpPr>
        <p:spPr/>
        <p:txBody>
          <a:bodyPr/>
          <a:lstStyle/>
          <a:p>
            <a:r>
              <a:rPr lang="en-US" dirty="0" smtClean="0"/>
              <a:t>is the individual writing style of an author, a combination of </a:t>
            </a:r>
            <a:r>
              <a:rPr lang="en-US" dirty="0" err="1" smtClean="0"/>
              <a:t>idiotypical</a:t>
            </a:r>
            <a:r>
              <a:rPr lang="en-US" dirty="0" smtClean="0"/>
              <a:t> usage of syntax, diction, punctuation, character development, dialogue, etc., within a given body of text (or across several works). </a:t>
            </a:r>
            <a:r>
              <a:rPr lang="en-US" b="1" dirty="0" smtClean="0"/>
              <a:t>Voice</a:t>
            </a:r>
            <a:r>
              <a:rPr lang="en-US" dirty="0" smtClean="0"/>
              <a:t> can be thought of in terms of the uniqueness of a vocal </a:t>
            </a:r>
            <a:r>
              <a:rPr lang="en-US" b="1" dirty="0" smtClean="0"/>
              <a:t>voice</a:t>
            </a:r>
            <a:r>
              <a:rPr lang="en-US" dirty="0" smtClean="0"/>
              <a:t> machine.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Warrant</a:t>
            </a:r>
            <a:br>
              <a:rPr lang="en-US" dirty="0" smtClean="0"/>
            </a:br>
            <a:endParaRPr lang="en-US" dirty="0"/>
          </a:p>
        </p:txBody>
      </p:sp>
      <p:sp>
        <p:nvSpPr>
          <p:cNvPr id="3" name="Content Placeholder 2"/>
          <p:cNvSpPr>
            <a:spLocks noGrp="1"/>
          </p:cNvSpPr>
          <p:nvPr>
            <p:ph idx="1"/>
          </p:nvPr>
        </p:nvSpPr>
        <p:spPr/>
        <p:txBody>
          <a:bodyPr/>
          <a:lstStyle/>
          <a:p>
            <a:r>
              <a:rPr lang="en-US" dirty="0" smtClean="0"/>
              <a:t>usually consists of a specific span of text which relates directly to the argument being made. To use a well-worn example, the datum 'Harry was born in Bermuda' supports the claim 'Harry is a British subject' via the warrant 'Persons born in Bermuda are British subjects.'"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393</TotalTime>
  <Words>4822</Words>
  <Application>Microsoft Office PowerPoint</Application>
  <PresentationFormat>On-screen Show (4:3)</PresentationFormat>
  <Paragraphs>243</Paragraphs>
  <Slides>111</Slides>
  <Notes>0</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Apex</vt:lpstr>
      <vt:lpstr>Literary Terms</vt:lpstr>
      <vt:lpstr>Abstract  </vt:lpstr>
      <vt:lpstr>Ad Hominem </vt:lpstr>
      <vt:lpstr>Allegory </vt:lpstr>
      <vt:lpstr>Alliteration </vt:lpstr>
      <vt:lpstr>Allusion </vt:lpstr>
      <vt:lpstr>Analogy </vt:lpstr>
      <vt:lpstr>Anaphora </vt:lpstr>
      <vt:lpstr>Anecdote </vt:lpstr>
      <vt:lpstr>Antecedent </vt:lpstr>
      <vt:lpstr>Antithesis </vt:lpstr>
      <vt:lpstr>Appeal to authority</vt:lpstr>
      <vt:lpstr>Argument </vt:lpstr>
      <vt:lpstr>Attitude </vt:lpstr>
      <vt:lpstr>Authorial persona </vt:lpstr>
      <vt:lpstr>Balance </vt:lpstr>
      <vt:lpstr>Begging the question </vt:lpstr>
      <vt:lpstr>Card stacking </vt:lpstr>
      <vt:lpstr>Character </vt:lpstr>
      <vt:lpstr>Claim </vt:lpstr>
      <vt:lpstr>Climax </vt:lpstr>
      <vt:lpstr>Colloquial </vt:lpstr>
      <vt:lpstr>Colon/semi-colon </vt:lpstr>
      <vt:lpstr>Concrete diction</vt:lpstr>
      <vt:lpstr>Conditional (verbs) </vt:lpstr>
      <vt:lpstr>Comic relief </vt:lpstr>
      <vt:lpstr>Conflict </vt:lpstr>
      <vt:lpstr>Connective Tissue</vt:lpstr>
      <vt:lpstr>Connotation </vt:lpstr>
      <vt:lpstr>Deduction </vt:lpstr>
      <vt:lpstr>Denotation </vt:lpstr>
      <vt:lpstr>Dialect </vt:lpstr>
      <vt:lpstr>Diction </vt:lpstr>
      <vt:lpstr>Didactic </vt:lpstr>
      <vt:lpstr>Dominant element </vt:lpstr>
      <vt:lpstr>Double entendre </vt:lpstr>
      <vt:lpstr>Ellipsis </vt:lpstr>
      <vt:lpstr>Epigraph </vt:lpstr>
      <vt:lpstr>Ethos </vt:lpstr>
      <vt:lpstr>Euphemism </vt:lpstr>
      <vt:lpstr>Euphony </vt:lpstr>
      <vt:lpstr>Evocation </vt:lpstr>
      <vt:lpstr>Exposition </vt:lpstr>
      <vt:lpstr>Extended metaphor </vt:lpstr>
      <vt:lpstr>Figurative language </vt:lpstr>
      <vt:lpstr>Flashback </vt:lpstr>
      <vt:lpstr>Focal point</vt:lpstr>
      <vt:lpstr>Form </vt:lpstr>
      <vt:lpstr>Generalization </vt:lpstr>
      <vt:lpstr>Hyperbole </vt:lpstr>
      <vt:lpstr>Image </vt:lpstr>
      <vt:lpstr>Imagery </vt:lpstr>
      <vt:lpstr>Induction </vt:lpstr>
      <vt:lpstr>Inference </vt:lpstr>
      <vt:lpstr>Invective </vt:lpstr>
      <vt:lpstr>Juxtaposition </vt:lpstr>
      <vt:lpstr>Irony </vt:lpstr>
      <vt:lpstr>Linguistic </vt:lpstr>
      <vt:lpstr>Litote </vt:lpstr>
      <vt:lpstr>Logic </vt:lpstr>
      <vt:lpstr>Loaded words </vt:lpstr>
      <vt:lpstr>Logical fallacy</vt:lpstr>
      <vt:lpstr>Logos </vt:lpstr>
      <vt:lpstr>Metaphor </vt:lpstr>
      <vt:lpstr>Metonymy </vt:lpstr>
      <vt:lpstr>Monologue </vt:lpstr>
      <vt:lpstr>Motif </vt:lpstr>
      <vt:lpstr>Narrator </vt:lpstr>
      <vt:lpstr>Negative space </vt:lpstr>
      <vt:lpstr>Non sequitor </vt:lpstr>
      <vt:lpstr>Onomatopoeia </vt:lpstr>
      <vt:lpstr>Pacing </vt:lpstr>
      <vt:lpstr>Parable </vt:lpstr>
      <vt:lpstr>Parallelism </vt:lpstr>
      <vt:lpstr>Paradox </vt:lpstr>
      <vt:lpstr>Parody </vt:lpstr>
      <vt:lpstr>Pathos </vt:lpstr>
      <vt:lpstr>Pedantic </vt:lpstr>
      <vt:lpstr>Periodic Sentence</vt:lpstr>
      <vt:lpstr>Personification </vt:lpstr>
      <vt:lpstr>Persuasion </vt:lpstr>
      <vt:lpstr>Plot </vt:lpstr>
      <vt:lpstr>Point of view </vt:lpstr>
      <vt:lpstr>Pun </vt:lpstr>
      <vt:lpstr>Post hoc </vt:lpstr>
      <vt:lpstr>Reductio ad absurdum</vt:lpstr>
      <vt:lpstr>Qualifier </vt:lpstr>
      <vt:lpstr>Red herring </vt:lpstr>
      <vt:lpstr>Rhetoric </vt:lpstr>
      <vt:lpstr>Rhetorical question </vt:lpstr>
      <vt:lpstr>Sarcasm </vt:lpstr>
      <vt:lpstr>Satire </vt:lpstr>
      <vt:lpstr>Setting  </vt:lpstr>
      <vt:lpstr>Simile </vt:lpstr>
      <vt:lpstr>Stanza </vt:lpstr>
      <vt:lpstr>Stereotype </vt:lpstr>
      <vt:lpstr>Structure </vt:lpstr>
      <vt:lpstr>Style </vt:lpstr>
      <vt:lpstr>Subordinate clause </vt:lpstr>
      <vt:lpstr>Syllogism </vt:lpstr>
      <vt:lpstr>Symbol </vt:lpstr>
      <vt:lpstr>Synecdoche </vt:lpstr>
      <vt:lpstr>Syntax </vt:lpstr>
      <vt:lpstr>Testimonial </vt:lpstr>
      <vt:lpstr>Theme </vt:lpstr>
      <vt:lpstr>Thesis </vt:lpstr>
      <vt:lpstr>Tone </vt:lpstr>
      <vt:lpstr>Transition </vt:lpstr>
      <vt:lpstr>Understatement </vt:lpstr>
      <vt:lpstr>Voice </vt:lpstr>
      <vt:lpstr>Warrant </vt:lpstr>
    </vt:vector>
  </TitlesOfParts>
  <Company>Woodland Hills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Terms</dc:title>
  <dc:creator>Administrator</dc:creator>
  <cp:lastModifiedBy>Administrator</cp:lastModifiedBy>
  <cp:revision>66</cp:revision>
  <dcterms:created xsi:type="dcterms:W3CDTF">2014-07-26T15:25:49Z</dcterms:created>
  <dcterms:modified xsi:type="dcterms:W3CDTF">2014-08-18T20:01:51Z</dcterms:modified>
</cp:coreProperties>
</file>