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58" r:id="rId3"/>
    <p:sldId id="257" r:id="rId4"/>
    <p:sldId id="265" r:id="rId5"/>
    <p:sldId id="259" r:id="rId6"/>
    <p:sldId id="269" r:id="rId7"/>
    <p:sldId id="264" r:id="rId8"/>
    <p:sldId id="270" r:id="rId9"/>
    <p:sldId id="271" r:id="rId10"/>
    <p:sldId id="266" r:id="rId11"/>
    <p:sldId id="274" r:id="rId12"/>
    <p:sldId id="273" r:id="rId13"/>
    <p:sldId id="267" r:id="rId14"/>
    <p:sldId id="268" r:id="rId15"/>
    <p:sldId id="278" r:id="rId16"/>
    <p:sldId id="281" r:id="rId17"/>
    <p:sldId id="277" r:id="rId18"/>
    <p:sldId id="276" r:id="rId19"/>
    <p:sldId id="279" r:id="rId20"/>
    <p:sldId id="280" r:id="rId21"/>
    <p:sldId id="282" r:id="rId22"/>
    <p:sldId id="283"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3" autoAdjust="0"/>
    <p:restoredTop sz="94660"/>
  </p:normalViewPr>
  <p:slideViewPr>
    <p:cSldViewPr snapToGrid="0">
      <p:cViewPr varScale="1">
        <p:scale>
          <a:sx n="67" d="100"/>
          <a:sy n="67" d="100"/>
        </p:scale>
        <p:origin x="-132" y="-87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3A110B-B4F9-4E8B-A93E-4981AB548CE7}" type="datetimeFigureOut">
              <a:rPr lang="en-US" smtClean="0"/>
              <a:pPr/>
              <a:t>10/23/2014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571229-344A-4BA5-BC00-45B942FDFB09}" type="slidenum">
              <a:rPr lang="en-US" smtClean="0"/>
              <a:pPr/>
              <a:t>‹#›</a:t>
            </a:fld>
            <a:endParaRPr lang="en-US"/>
          </a:p>
        </p:txBody>
      </p:sp>
    </p:spTree>
    <p:extLst>
      <p:ext uri="{BB962C8B-B14F-4D97-AF65-F5344CB8AC3E}">
        <p14:creationId xmlns="" xmlns:p14="http://schemas.microsoft.com/office/powerpoint/2010/main" val="124915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Grammar</a:t>
            </a:r>
            <a:r>
              <a:rPr lang="en-US" dirty="0" smtClean="0"/>
              <a:t>: </a:t>
            </a:r>
            <a:r>
              <a:rPr lang="en-US" dirty="0" smtClean="0"/>
              <a:t>rules </a:t>
            </a:r>
            <a:r>
              <a:rPr lang="en-US" dirty="0" smtClean="0"/>
              <a:t>we can explain,  </a:t>
            </a:r>
            <a:r>
              <a:rPr lang="en-US" dirty="0" smtClean="0"/>
              <a:t>and</a:t>
            </a:r>
            <a:r>
              <a:rPr lang="en-US" baseline="0" dirty="0" smtClean="0"/>
              <a:t> s</a:t>
            </a:r>
            <a:r>
              <a:rPr lang="en-US" dirty="0" smtClean="0"/>
              <a:t>ubtle </a:t>
            </a:r>
            <a:r>
              <a:rPr lang="en-US" dirty="0" smtClean="0"/>
              <a:t>things such</a:t>
            </a:r>
            <a:r>
              <a:rPr lang="en-US" baseline="0" dirty="0" smtClean="0"/>
              <a:t> as “big red ball”, not “red big ball”, </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Babies overuse sounds, only Mom understands (Parrish and “dada</a:t>
            </a:r>
            <a:r>
              <a:rPr lang="en-US" dirty="0" smtClean="0"/>
              <a:t>”),</a:t>
            </a:r>
            <a:r>
              <a:rPr lang="en-US" baseline="0" dirty="0" smtClean="0"/>
              <a:t> </a:t>
            </a:r>
            <a:r>
              <a:rPr lang="en-US" baseline="0" dirty="0" smtClean="0"/>
              <a:t>2. c-a-t = cat/fluffy thing that purrs: all of them, not just mine, 3. “stop doing that!” stop pulling tail, not stop standing, breathing, etc.</a:t>
            </a:r>
          </a:p>
        </p:txBody>
      </p:sp>
      <p:sp>
        <p:nvSpPr>
          <p:cNvPr id="4" name="Slide Number Placeholder 3"/>
          <p:cNvSpPr>
            <a:spLocks noGrp="1"/>
          </p:cNvSpPr>
          <p:nvPr>
            <p:ph type="sldNum" sz="quarter" idx="10"/>
          </p:nvPr>
        </p:nvSpPr>
        <p:spPr/>
        <p:txBody>
          <a:bodyPr/>
          <a:lstStyle/>
          <a:p>
            <a:fld id="{D6571229-344A-4BA5-BC00-45B942FDFB09}" type="slidenum">
              <a:rPr lang="en-US" smtClean="0"/>
              <a:pPr/>
              <a:t>4</a:t>
            </a:fld>
            <a:endParaRPr lang="en-US"/>
          </a:p>
        </p:txBody>
      </p:sp>
    </p:spTree>
    <p:extLst>
      <p:ext uri="{BB962C8B-B14F-4D97-AF65-F5344CB8AC3E}">
        <p14:creationId xmlns="" xmlns:p14="http://schemas.microsoft.com/office/powerpoint/2010/main" val="71113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ALWAYS in order. Think about an</a:t>
            </a:r>
            <a:r>
              <a:rPr lang="en-US" baseline="0" dirty="0" smtClean="0"/>
              <a:t> infant or toddler learning to speak and then read. A child cannot label “ball” until s/he understands that the word always refers to a round thing used for play.  Written language is the highest form on this “ladder”</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the basic foundation is laid, each level aids in the advancement of the others. We are going to </a:t>
            </a:r>
            <a:r>
              <a:rPr lang="en-US" dirty="0" smtClean="0"/>
              <a:t>talk first about how </a:t>
            </a:r>
            <a:r>
              <a:rPr lang="en-US" dirty="0" smtClean="0"/>
              <a:t>reading,</a:t>
            </a:r>
            <a:r>
              <a:rPr lang="en-US" baseline="0" dirty="0" smtClean="0"/>
              <a:t> or written language, </a:t>
            </a:r>
            <a:r>
              <a:rPr lang="en-US" dirty="0" smtClean="0"/>
              <a:t>helps foster oral comprehension</a:t>
            </a:r>
            <a:r>
              <a:rPr lang="en-US" baseline="0" dirty="0" smtClean="0"/>
              <a:t> and expression.</a:t>
            </a:r>
            <a:r>
              <a:rPr lang="en-US" dirty="0" smtClean="0"/>
              <a:t> </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do that, we need to look at some of the differences between those two modes</a:t>
            </a:r>
            <a:r>
              <a:rPr lang="en-US" baseline="0" dirty="0" smtClean="0"/>
              <a:t> of communication.</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Give</a:t>
            </a:r>
            <a:r>
              <a:rPr lang="en-US" baseline="0" dirty="0" smtClean="0"/>
              <a:t> an example. This also helps with speech sound development!  2. Requited – Teenager asks, “What’s wrong with Aunt Penny?”, Mom says, because she and her boyfriend broke up. Doesn’t use the phrase “unrequited love” 3. We go back and talk about words from books we read with our children, we rarely do that in conversation</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“They were on </a:t>
            </a:r>
            <a:r>
              <a:rPr lang="en-US" smtClean="0"/>
              <a:t>the stage.”</a:t>
            </a:r>
            <a:endParaRPr lang="en-US"/>
          </a:p>
        </p:txBody>
      </p:sp>
      <p:sp>
        <p:nvSpPr>
          <p:cNvPr id="4" name="Slide Number Placeholder 3"/>
          <p:cNvSpPr>
            <a:spLocks noGrp="1"/>
          </p:cNvSpPr>
          <p:nvPr>
            <p:ph type="sldNum" sz="quarter" idx="10"/>
          </p:nvPr>
        </p:nvSpPr>
        <p:spPr/>
        <p:txBody>
          <a:bodyPr/>
          <a:lstStyle/>
          <a:p>
            <a:fld id="{D6571229-344A-4BA5-BC00-45B942FDFB09}"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as you can see…</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here is what we’re seeing</a:t>
            </a:r>
            <a:endParaRPr lang="en-US" dirty="0"/>
          </a:p>
        </p:txBody>
      </p:sp>
      <p:sp>
        <p:nvSpPr>
          <p:cNvPr id="4" name="Slide Number Placeholder 3"/>
          <p:cNvSpPr>
            <a:spLocks noGrp="1"/>
          </p:cNvSpPr>
          <p:nvPr>
            <p:ph type="sldNum" sz="quarter" idx="10"/>
          </p:nvPr>
        </p:nvSpPr>
        <p:spPr/>
        <p:txBody>
          <a:bodyPr/>
          <a:lstStyle/>
          <a:p>
            <a:fld id="{D6571229-344A-4BA5-BC00-45B942FDFB09}"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10/23/2014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10/23/2014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10/23/2014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Language and Literacy</a:t>
            </a:r>
            <a:endParaRPr lang="en-US" dirty="0"/>
          </a:p>
        </p:txBody>
      </p:sp>
      <p:sp>
        <p:nvSpPr>
          <p:cNvPr id="3" name="Subtitle 2"/>
          <p:cNvSpPr>
            <a:spLocks noGrp="1"/>
          </p:cNvSpPr>
          <p:nvPr>
            <p:ph type="subTitle" idx="1"/>
          </p:nvPr>
        </p:nvSpPr>
        <p:spPr/>
        <p:txBody>
          <a:bodyPr/>
          <a:lstStyle/>
          <a:p>
            <a:r>
              <a:rPr lang="en-US" dirty="0" smtClean="0"/>
              <a:t>Connections </a:t>
            </a:r>
            <a:r>
              <a:rPr lang="en-US" dirty="0"/>
              <a:t>B</a:t>
            </a:r>
            <a:r>
              <a:rPr lang="en-US" dirty="0" smtClean="0"/>
              <a:t>etween Spoken and Written Language</a:t>
            </a:r>
            <a:endParaRPr lang="en-US" dirty="0"/>
          </a:p>
        </p:txBody>
      </p:sp>
    </p:spTree>
    <p:extLst>
      <p:ext uri="{BB962C8B-B14F-4D97-AF65-F5344CB8AC3E}">
        <p14:creationId xmlns="" xmlns:p14="http://schemas.microsoft.com/office/powerpoint/2010/main" val="2142130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idx="1"/>
          </p:nvPr>
        </p:nvSpPr>
        <p:spPr/>
        <p:txBody>
          <a:bodyPr>
            <a:normAutofit/>
          </a:bodyPr>
          <a:lstStyle/>
          <a:p>
            <a:r>
              <a:rPr lang="en-US" sz="2800" dirty="0" smtClean="0"/>
              <a:t>My goal is for you to understand:</a:t>
            </a:r>
          </a:p>
          <a:p>
            <a:pPr lvl="1"/>
            <a:r>
              <a:rPr lang="en-US" sz="2400" dirty="0" smtClean="0"/>
              <a:t>What language is</a:t>
            </a:r>
          </a:p>
          <a:p>
            <a:pPr lvl="1"/>
            <a:r>
              <a:rPr lang="en-US" sz="2400" dirty="0" smtClean="0"/>
              <a:t>How language develops</a:t>
            </a:r>
          </a:p>
          <a:p>
            <a:pPr lvl="1"/>
            <a:r>
              <a:rPr lang="en-US" sz="2400" dirty="0" smtClean="0"/>
              <a:t>How spoken and written language support one another</a:t>
            </a:r>
          </a:p>
          <a:p>
            <a:pPr lvl="1"/>
            <a:r>
              <a:rPr lang="en-US" sz="2400" dirty="0" smtClean="0"/>
              <a:t>Some basic things we can all do to foster the development of both</a:t>
            </a:r>
            <a:endParaRPr lang="en-US" sz="2400" dirty="0"/>
          </a:p>
        </p:txBody>
      </p:sp>
    </p:spTree>
    <p:extLst>
      <p:ext uri="{BB962C8B-B14F-4D97-AF65-F5344CB8AC3E}">
        <p14:creationId xmlns="" xmlns:p14="http://schemas.microsoft.com/office/powerpoint/2010/main" val="145983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Language?</a:t>
            </a:r>
            <a:endParaRPr lang="en-US" dirty="0"/>
          </a:p>
        </p:txBody>
      </p:sp>
      <p:sp>
        <p:nvSpPr>
          <p:cNvPr id="3" name="Content Placeholder 2"/>
          <p:cNvSpPr>
            <a:spLocks noGrp="1"/>
          </p:cNvSpPr>
          <p:nvPr>
            <p:ph idx="1"/>
          </p:nvPr>
        </p:nvSpPr>
        <p:spPr>
          <a:xfrm>
            <a:off x="700780" y="1914404"/>
            <a:ext cx="8596668" cy="3880773"/>
          </a:xfrm>
        </p:spPr>
        <p:txBody>
          <a:bodyPr>
            <a:normAutofit lnSpcReduction="10000"/>
          </a:bodyPr>
          <a:lstStyle/>
          <a:p>
            <a:r>
              <a:rPr lang="en-US" sz="2400" dirty="0" err="1"/>
              <a:t>lan·guage</a:t>
            </a:r>
            <a:endParaRPr lang="en-US" sz="2400" dirty="0"/>
          </a:p>
          <a:p>
            <a:r>
              <a:rPr lang="en-US" dirty="0"/>
              <a:t>ˈ</a:t>
            </a:r>
            <a:r>
              <a:rPr lang="en-US" dirty="0" err="1"/>
              <a:t>laNGgwij</a:t>
            </a:r>
            <a:r>
              <a:rPr lang="en-US" dirty="0"/>
              <a:t>/</a:t>
            </a:r>
          </a:p>
          <a:p>
            <a:r>
              <a:rPr lang="en-US" i="1" dirty="0"/>
              <a:t>noun</a:t>
            </a:r>
            <a:endParaRPr lang="en-US" dirty="0"/>
          </a:p>
          <a:p>
            <a:r>
              <a:rPr lang="en-US" b="1" dirty="0" smtClean="0"/>
              <a:t>1</a:t>
            </a:r>
            <a:r>
              <a:rPr lang="en-US" dirty="0" smtClean="0"/>
              <a:t>. the </a:t>
            </a:r>
            <a:r>
              <a:rPr lang="en-US" dirty="0"/>
              <a:t>method of human communication, </a:t>
            </a:r>
            <a:r>
              <a:rPr lang="en-US" b="1" i="1" dirty="0"/>
              <a:t>either spoken or written</a:t>
            </a:r>
            <a:r>
              <a:rPr lang="en-US" dirty="0"/>
              <a:t>, consisting of the use of words in a structured and conventional way.</a:t>
            </a:r>
          </a:p>
          <a:p>
            <a:pPr marL="0" indent="0">
              <a:buNone/>
            </a:pPr>
            <a:r>
              <a:rPr lang="en-US" sz="2400" dirty="0" smtClean="0"/>
              <a:t>Simply speaking, language is the way we communicate. </a:t>
            </a:r>
          </a:p>
          <a:p>
            <a:pPr marL="0" indent="0">
              <a:buNone/>
            </a:pPr>
            <a:r>
              <a:rPr lang="en-US" dirty="0" smtClean="0"/>
              <a:t>It is a basic factor of all human life and includes spoken and written words, signs, gestures, and even facial expressions.</a:t>
            </a:r>
          </a:p>
          <a:p>
            <a:pPr marL="0" indent="0">
              <a:buNone/>
            </a:pPr>
            <a:endParaRPr lang="en-US" dirty="0"/>
          </a:p>
          <a:p>
            <a:pPr marL="0" indent="0">
              <a:buNone/>
            </a:pPr>
            <a:r>
              <a:rPr lang="en-US" dirty="0" smtClean="0"/>
              <a:t>It is </a:t>
            </a:r>
            <a:r>
              <a:rPr lang="en-US" dirty="0" smtClean="0"/>
              <a:t>very complex!</a:t>
            </a:r>
            <a:endParaRPr lang="en-US" dirty="0"/>
          </a:p>
          <a:p>
            <a:endParaRPr lang="en-US" dirty="0"/>
          </a:p>
        </p:txBody>
      </p:sp>
    </p:spTree>
    <p:extLst>
      <p:ext uri="{BB962C8B-B14F-4D97-AF65-F5344CB8AC3E}">
        <p14:creationId xmlns="" xmlns:p14="http://schemas.microsoft.com/office/powerpoint/2010/main" val="2355516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Development</a:t>
            </a:r>
            <a:endParaRPr lang="en-US" sz="2400" dirty="0"/>
          </a:p>
        </p:txBody>
      </p:sp>
      <p:sp>
        <p:nvSpPr>
          <p:cNvPr id="4" name="Text Placeholder 3"/>
          <p:cNvSpPr>
            <a:spLocks noGrp="1"/>
          </p:cNvSpPr>
          <p:nvPr>
            <p:ph type="body" idx="1"/>
          </p:nvPr>
        </p:nvSpPr>
        <p:spPr>
          <a:xfrm>
            <a:off x="675745" y="1716257"/>
            <a:ext cx="4185623" cy="576262"/>
          </a:xfrm>
        </p:spPr>
        <p:txBody>
          <a:bodyPr/>
          <a:lstStyle/>
          <a:p>
            <a:r>
              <a:rPr lang="en-US" dirty="0" smtClean="0"/>
              <a:t>Comprehension</a:t>
            </a:r>
            <a:endParaRPr lang="en-US" dirty="0"/>
          </a:p>
        </p:txBody>
      </p:sp>
      <p:sp>
        <p:nvSpPr>
          <p:cNvPr id="3" name="Content Placeholder 2"/>
          <p:cNvSpPr>
            <a:spLocks noGrp="1"/>
          </p:cNvSpPr>
          <p:nvPr>
            <p:ph sz="half" idx="2"/>
          </p:nvPr>
        </p:nvSpPr>
        <p:spPr>
          <a:xfrm>
            <a:off x="675745" y="2505425"/>
            <a:ext cx="4185623" cy="3304117"/>
          </a:xfrm>
        </p:spPr>
        <p:txBody>
          <a:bodyPr>
            <a:normAutofit/>
          </a:bodyPr>
          <a:lstStyle/>
          <a:p>
            <a:pPr lvl="1"/>
            <a:r>
              <a:rPr lang="en-US" dirty="0" smtClean="0"/>
              <a:t>Hear </a:t>
            </a:r>
            <a:r>
              <a:rPr lang="en-US" dirty="0"/>
              <a:t>and differentiate between </a:t>
            </a:r>
            <a:r>
              <a:rPr lang="en-US" dirty="0" smtClean="0"/>
              <a:t>sounds</a:t>
            </a:r>
          </a:p>
          <a:p>
            <a:pPr lvl="1"/>
            <a:endParaRPr lang="en-US" dirty="0"/>
          </a:p>
          <a:p>
            <a:pPr lvl="1"/>
            <a:r>
              <a:rPr lang="en-US" dirty="0"/>
              <a:t>Recognize patterns of sounds, and attach meaning: </a:t>
            </a:r>
            <a:r>
              <a:rPr lang="en-US" dirty="0" smtClean="0"/>
              <a:t>WORDS</a:t>
            </a:r>
          </a:p>
          <a:p>
            <a:pPr lvl="1"/>
            <a:endParaRPr lang="en-US" dirty="0"/>
          </a:p>
          <a:p>
            <a:pPr lvl="1"/>
            <a:r>
              <a:rPr lang="en-US" dirty="0"/>
              <a:t>Use context, background knowledge, and prediction to comprehend complete </a:t>
            </a:r>
            <a:r>
              <a:rPr lang="en-US" dirty="0" smtClean="0"/>
              <a:t>messages</a:t>
            </a:r>
          </a:p>
          <a:p>
            <a:endParaRPr lang="en-US" dirty="0"/>
          </a:p>
        </p:txBody>
      </p:sp>
      <p:sp>
        <p:nvSpPr>
          <p:cNvPr id="5" name="Text Placeholder 4"/>
          <p:cNvSpPr>
            <a:spLocks noGrp="1"/>
          </p:cNvSpPr>
          <p:nvPr>
            <p:ph type="body" sz="quarter" idx="3"/>
          </p:nvPr>
        </p:nvSpPr>
        <p:spPr>
          <a:xfrm>
            <a:off x="5088384" y="1716257"/>
            <a:ext cx="4185618" cy="576262"/>
          </a:xfrm>
        </p:spPr>
        <p:txBody>
          <a:bodyPr/>
          <a:lstStyle/>
          <a:p>
            <a:r>
              <a:rPr lang="en-US" dirty="0" smtClean="0"/>
              <a:t>Expression</a:t>
            </a:r>
            <a:endParaRPr lang="en-US" dirty="0"/>
          </a:p>
        </p:txBody>
      </p:sp>
      <p:sp>
        <p:nvSpPr>
          <p:cNvPr id="6" name="Content Placeholder 5"/>
          <p:cNvSpPr>
            <a:spLocks noGrp="1"/>
          </p:cNvSpPr>
          <p:nvPr>
            <p:ph sz="quarter" idx="4"/>
          </p:nvPr>
        </p:nvSpPr>
        <p:spPr>
          <a:xfrm>
            <a:off x="5088384" y="2788760"/>
            <a:ext cx="4185617" cy="3304117"/>
          </a:xfrm>
        </p:spPr>
        <p:txBody>
          <a:bodyPr/>
          <a:lstStyle/>
          <a:p>
            <a:pPr lvl="1"/>
            <a:r>
              <a:rPr lang="en-US" dirty="0"/>
              <a:t>Explore sounds until mastery occurs, generally the ability to </a:t>
            </a:r>
            <a:r>
              <a:rPr lang="en-US" dirty="0" smtClean="0"/>
              <a:t>imitate</a:t>
            </a:r>
          </a:p>
          <a:p>
            <a:pPr lvl="1"/>
            <a:endParaRPr lang="en-US" dirty="0"/>
          </a:p>
          <a:p>
            <a:pPr lvl="1"/>
            <a:r>
              <a:rPr lang="en-US" dirty="0"/>
              <a:t>Intentionally combine sounds to produce known oral symbols: </a:t>
            </a:r>
            <a:r>
              <a:rPr lang="en-US" dirty="0" smtClean="0"/>
              <a:t>WORDS</a:t>
            </a:r>
          </a:p>
          <a:p>
            <a:pPr lvl="1"/>
            <a:endParaRPr lang="en-US" dirty="0" smtClean="0"/>
          </a:p>
          <a:p>
            <a:pPr lvl="1"/>
            <a:r>
              <a:rPr lang="en-US" dirty="0" smtClean="0"/>
              <a:t>Produce </a:t>
            </a:r>
            <a:r>
              <a:rPr lang="en-US" dirty="0"/>
              <a:t>complete messages through the combination of words in an expected way</a:t>
            </a:r>
          </a:p>
          <a:p>
            <a:pPr marL="0" indent="0">
              <a:buNone/>
            </a:pPr>
            <a:endParaRPr lang="en-US" dirty="0" smtClean="0"/>
          </a:p>
        </p:txBody>
      </p:sp>
    </p:spTree>
    <p:extLst>
      <p:ext uri="{BB962C8B-B14F-4D97-AF65-F5344CB8AC3E}">
        <p14:creationId xmlns="" xmlns:p14="http://schemas.microsoft.com/office/powerpoint/2010/main" val="1070603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7127135" y="1317254"/>
            <a:ext cx="1666103" cy="2353701"/>
          </a:xfrm>
          <a:prstGeom prst="rect">
            <a:avLst/>
          </a:prstGeom>
        </p:spPr>
      </p:pic>
      <p:sp>
        <p:nvSpPr>
          <p:cNvPr id="2" name="Title 1"/>
          <p:cNvSpPr>
            <a:spLocks noGrp="1"/>
          </p:cNvSpPr>
          <p:nvPr>
            <p:ph type="title"/>
          </p:nvPr>
        </p:nvSpPr>
        <p:spPr/>
        <p:txBody>
          <a:bodyPr/>
          <a:lstStyle/>
          <a:p>
            <a:r>
              <a:rPr lang="en-US" dirty="0" smtClean="0"/>
              <a:t>Language Learning is Developmental</a:t>
            </a:r>
            <a:br>
              <a:rPr lang="en-US" dirty="0" smtClean="0"/>
            </a:br>
            <a:r>
              <a:rPr lang="en-US" dirty="0" smtClean="0"/>
              <a:t>					</a:t>
            </a:r>
            <a:r>
              <a:rPr lang="en-US" sz="3200" dirty="0" smtClean="0"/>
              <a:t>Understand, Talk, Read</a:t>
            </a:r>
            <a:endParaRPr lang="en-US" dirty="0"/>
          </a:p>
        </p:txBody>
      </p:sp>
      <p:sp>
        <p:nvSpPr>
          <p:cNvPr id="5" name="Content Placeholder 4"/>
          <p:cNvSpPr>
            <a:spLocks noGrp="1"/>
          </p:cNvSpPr>
          <p:nvPr>
            <p:ph idx="1"/>
          </p:nvPr>
        </p:nvSpPr>
        <p:spPr/>
        <p:txBody>
          <a:bodyPr>
            <a:normAutofit/>
          </a:bodyPr>
          <a:lstStyle/>
          <a:p>
            <a:pPr marL="0" indent="0">
              <a:buNone/>
            </a:pPr>
            <a:endParaRPr lang="en-US" dirty="0" smtClean="0"/>
          </a:p>
          <a:p>
            <a:endParaRPr lang="en-US" dirty="0"/>
          </a:p>
          <a:p>
            <a:endParaRPr lang="en-US" dirty="0" smtClean="0"/>
          </a:p>
          <a:p>
            <a:pPr marL="0" indent="0">
              <a:buNone/>
            </a:pPr>
            <a:endParaRPr lang="en-US" dirty="0" smtClean="0"/>
          </a:p>
          <a:p>
            <a:endParaRPr lang="en-US" dirty="0"/>
          </a:p>
          <a:p>
            <a:endParaRPr lang="en-US" dirty="0" smtClean="0"/>
          </a:p>
          <a:p>
            <a:endParaRPr lang="en-US" dirty="0" smtClean="0"/>
          </a:p>
          <a:p>
            <a:endParaRPr lang="en-US" dirty="0"/>
          </a:p>
          <a:p>
            <a:pPr marL="0" indent="0">
              <a:buNone/>
            </a:pPr>
            <a:endParaRPr lang="en-US" dirty="0"/>
          </a:p>
        </p:txBody>
      </p:sp>
      <p:pic>
        <p:nvPicPr>
          <p:cNvPr id="6" name="Picture 5"/>
          <p:cNvPicPr>
            <a:picLocks noChangeAspect="1"/>
          </p:cNvPicPr>
          <p:nvPr/>
        </p:nvPicPr>
        <p:blipFill>
          <a:blip r:embed="rId4"/>
          <a:stretch>
            <a:fillRect/>
          </a:stretch>
        </p:blipFill>
        <p:spPr>
          <a:xfrm>
            <a:off x="548379" y="4664253"/>
            <a:ext cx="1938207" cy="1862033"/>
          </a:xfrm>
          <a:prstGeom prst="rect">
            <a:avLst/>
          </a:prstGeom>
        </p:spPr>
      </p:pic>
      <p:pic>
        <p:nvPicPr>
          <p:cNvPr id="7" name="Picture 6"/>
          <p:cNvPicPr>
            <a:picLocks noChangeAspect="1"/>
          </p:cNvPicPr>
          <p:nvPr/>
        </p:nvPicPr>
        <p:blipFill>
          <a:blip r:embed="rId5"/>
          <a:stretch>
            <a:fillRect/>
          </a:stretch>
        </p:blipFill>
        <p:spPr>
          <a:xfrm>
            <a:off x="3770085" y="3098855"/>
            <a:ext cx="1842303" cy="1842303"/>
          </a:xfrm>
          <a:prstGeom prst="rect">
            <a:avLst/>
          </a:prstGeom>
        </p:spPr>
      </p:pic>
    </p:spTree>
    <p:extLst>
      <p:ext uri="{BB962C8B-B14F-4D97-AF65-F5344CB8AC3E}">
        <p14:creationId xmlns="" xmlns:p14="http://schemas.microsoft.com/office/powerpoint/2010/main" val="3600846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66574"/>
            <a:ext cx="7766936" cy="1646302"/>
          </a:xfrm>
        </p:spPr>
        <p:txBody>
          <a:bodyPr>
            <a:normAutofit fontScale="90000"/>
          </a:bodyPr>
          <a:lstStyle/>
          <a:p>
            <a:r>
              <a:rPr lang="en-US" sz="4400" dirty="0"/>
              <a:t>How Reading Supports Oral Language </a:t>
            </a:r>
            <a:r>
              <a:rPr lang="en-US" sz="4400" dirty="0" smtClean="0"/>
              <a:t>Development</a:t>
            </a:r>
            <a:r>
              <a:rPr lang="en-US" dirty="0" smtClean="0"/>
              <a:t/>
            </a:r>
            <a:br>
              <a:rPr lang="en-US" dirty="0" smtClean="0"/>
            </a:br>
            <a:endParaRPr lang="en-US" dirty="0"/>
          </a:p>
        </p:txBody>
      </p:sp>
      <p:sp>
        <p:nvSpPr>
          <p:cNvPr id="9" name="Subtitle 8"/>
          <p:cNvSpPr>
            <a:spLocks noGrp="1"/>
          </p:cNvSpPr>
          <p:nvPr>
            <p:ph type="subTitle" idx="1"/>
          </p:nvPr>
        </p:nvSpPr>
        <p:spPr>
          <a:xfrm>
            <a:off x="1647744" y="3080163"/>
            <a:ext cx="7766936" cy="2476575"/>
          </a:xfrm>
        </p:spPr>
        <p:txBody>
          <a:bodyPr>
            <a:noAutofit/>
          </a:bodyPr>
          <a:lstStyle/>
          <a:p>
            <a:pPr algn="l"/>
            <a:r>
              <a:rPr lang="en-US" sz="2800" dirty="0" smtClean="0"/>
              <a:t>The ability to use words is preceded by one’s ability to understand them. We do this through listening. What many people don’t realize is that there is a vast difference between listening to oral language and written language.</a:t>
            </a:r>
          </a:p>
          <a:p>
            <a:endParaRPr lang="en-US" sz="2800" dirty="0"/>
          </a:p>
        </p:txBody>
      </p:sp>
    </p:spTree>
    <p:extLst>
      <p:ext uri="{BB962C8B-B14F-4D97-AF65-F5344CB8AC3E}">
        <p14:creationId xmlns="" xmlns:p14="http://schemas.microsoft.com/office/powerpoint/2010/main" val="1772832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21017" y="4983674"/>
            <a:ext cx="1631290" cy="1569732"/>
          </a:xfrm>
          <a:prstGeom prst="rect">
            <a:avLst/>
          </a:prstGeom>
        </p:spPr>
      </p:pic>
      <p:sp>
        <p:nvSpPr>
          <p:cNvPr id="2" name="Title 1"/>
          <p:cNvSpPr>
            <a:spLocks noGrp="1"/>
          </p:cNvSpPr>
          <p:nvPr>
            <p:ph type="title"/>
          </p:nvPr>
        </p:nvSpPr>
        <p:spPr/>
        <p:txBody>
          <a:bodyPr/>
          <a:lstStyle/>
          <a:p>
            <a:r>
              <a:rPr lang="en-US" dirty="0" smtClean="0"/>
              <a:t>How reading benefits oral language</a:t>
            </a:r>
            <a:endParaRPr lang="en-US" dirty="0"/>
          </a:p>
        </p:txBody>
      </p:sp>
      <p:pic>
        <p:nvPicPr>
          <p:cNvPr id="7" name="Picture 6"/>
          <p:cNvPicPr>
            <a:picLocks noChangeAspect="1"/>
          </p:cNvPicPr>
          <p:nvPr/>
        </p:nvPicPr>
        <p:blipFill>
          <a:blip r:embed="rId4"/>
          <a:stretch>
            <a:fillRect/>
          </a:stretch>
        </p:blipFill>
        <p:spPr>
          <a:xfrm>
            <a:off x="4091852" y="1104605"/>
            <a:ext cx="1394550" cy="1970079"/>
          </a:xfrm>
          <a:prstGeom prst="rect">
            <a:avLst/>
          </a:prstGeom>
        </p:spPr>
      </p:pic>
      <p:pic>
        <p:nvPicPr>
          <p:cNvPr id="6" name="Picture 5"/>
          <p:cNvPicPr>
            <a:picLocks noChangeAspect="1"/>
          </p:cNvPicPr>
          <p:nvPr/>
        </p:nvPicPr>
        <p:blipFill>
          <a:blip r:embed="rId5"/>
          <a:stretch>
            <a:fillRect/>
          </a:stretch>
        </p:blipFill>
        <p:spPr>
          <a:xfrm>
            <a:off x="4005816" y="3124790"/>
            <a:ext cx="1562646" cy="1562646"/>
          </a:xfrm>
          <a:prstGeom prst="rect">
            <a:avLst/>
          </a:prstGeom>
        </p:spPr>
      </p:pic>
      <p:sp>
        <p:nvSpPr>
          <p:cNvPr id="11268" name="AutoShape 4" descr="data:image/jpeg;base64,/9j/4AAQSkZJRgABAQAAAQABAAD/2wCEAAkGBwgHBhQIBxMWExUXFh0YGRgYFyIfHxsiHBsaGh8dIR0gHSogISEqHSQaITEtJSsrMi4uFx8zODQsNygtLisBCgoKBQUFDgUFDisZExkrKysrKysrKysrKysrKysrKysrKysrKysrKysrKysrKysrKysrKysrKysrKysrKysrK//AABEIAQMAwgMBIgACEQEDEQH/xAAcAAEAAgMBAQEAAAAAAAAAAAAABwgDBQYEAQL/xABAEAACAQIDBQQGBwYHAQEAAAAAAQIDBQQGEQchMUFREmFxgRMUIjKRoQhCUmKCscEjM0NykqIVJDRTssLw0hb/xAAUAQEAAAAAAAAAAAAAAAAAAAAA/8QAFBEBAAAAAAAAAAAAAAAAAAAAAP/aAAwDAQACEQMRAD8AnEAAAAAAAAAAAAAB+ak4U4OdRpJLVt8ElzZAO1Ta3Wx1SdlytPs0vdnXi98+qg+UeWvF7+XEOx2gbYLZl9zwFk0xGIWsW/4dNrd7T+s1v3R6aNogq5Z0zHc7orlisVV9JGXaj2ZOKh/LFbl/7U8eX7Dcsx3KNvtFN1Jv4RXWT4JeJYXZ5skteXqEcZfIwxGJ3PetYU+ekU9zaf1mvDQDssm4zHXDKuGxl0XZqzpRc01pv046ctePmbkAAAAAAAAAAAAAAAAAAAAAAAAAAfmpONODqVGkktW3wSXM/GJxFHCYeWIxMlCEU5Sk3oklvbbK57VtqdTMnatFibhhk/anvUqvlyh3Pe+fQDNtb2pSvzlZMvyawyek6nB1dOS+5+fhx4jJOULlnG7LBW9aRW+pUa9mC6vq3wS5/Fn6yRk+45xu6wWBTjBb6lVr2YL9X0XP4lpspZYtuUrQrbaYtR17UpS3ynLg5SfXhw3LQDBkvJ9ryfbfVLbHWT09JUfvTa5vouiW5HQgAAAAAAAAAAAAAAAAAAAAAAAAADFisTQweGlicXJQhFOUpSeiSXFtn7q1IUaTq1WlFJtt8ElvbZW/a/tLlmStKy2Z/wCVjJaz51Wv+ifDromBg2rbTq2a6rtlp1hhIvfydVrm+kei7tX0Wh2f5GuOdLl6LDpwoxa9LV03R56LrLTl8T7s7yNjc7XX0NJ+jow31aunD7q6yfy4+NqLJaMFY7ZC3WyChTgtElz72+bfFsDBlvL9tyza4260Q7EFvfNyb4yk+LZtQAAAAAAAAAAAAAAAAAAAAAAAAAB8bSWrPpDe2/aJ6hRllmyT/ayWlea+pFr3E/tPdr0W7i9wc7tl2lq8ydhsE36GLaq1Fu9I09OyvuL+7w48Xs+yVjs53hYahrGlFp1aum6K6LrJ8l58jw5Py1js13yFswC4vWc9N0I85P8A9veiLZZXy9b8sWeFstcdIx4vnOXOUnzb+XDggMtgsuAy9aoWy1w7FOC3dW+bb5t82bEAAAAAAAAAAAAAAAAAAAAAAAAAAAanNOYMFlmyVLpj2koJ6LXfOXKK72wOX2tZ9p5PtHq+EeuKrJqmvsLg6j8OS5vuTK2WW03LMt5jgLfF1KtSWurfm5SfTm2ZMwXi4Zqv87hi9Z1KstIxWr01ekYRXHRbkl+rLHbJcg0so2hYrGR1xdWP7R/YT3+jXy16vwQG4yBkzBZMsqweH0lUlo6tTTfOX6RXJfq2dOAAAAAAAAAAAAAAAAAAAAAAAAAAAAHyUowi5TeiW9t8irG1rO883330eGemGotxprX3nro6j8eXReLJI2854/w7A/8A5q2S/a1VrWa+rB/V8Zf8fEi3ZfkypnLMKo1U/V6ekq0k9N3KKfWTWnhq+QHe7CMguc1mm7w3L/Txa56/vP0j4t9CdTHhqFLC4eOHw8VGEYqMYrgklokvIyAAAAAAAAAAAAAAAAAAAAAAAAAAAANPm7MGFyxl+rdsXwhH2V9qT3Rj5v8AVm4K57f80q63+NjwktaeG17fR1Hx/pW7xcgI4xNfH5ivkq09alavU10XOU3uS7uS6Itds8ytSyjlinbY6Ob9urLrN8fJe6u5ERfR8yn67dJ5jxkfYpexS1W5zfGX4Y/OXcWCAAAAAAAAAAAAAAAAAAAAAAAAAAAAAANHnW/QyzlevdpcYQ9ldZSfZiv6mvLUqLSp4y93hU1rOtXq6av605y4+bZNn0kbz6PA4ayQ19qTrS8Ipxiu/e2/wo5v6PVho3LNFS54harDQTitPrT1SfklICecr2PC5bsNK1YJaRhHfz1b3yevfLVm1AAAAAAAAAAAAAAAAAAAAAAAAAAAAAAAKtbcbj6/tErQT1VKMKS8o9p/3SkSx9H61LA5H9da0lXqylw5R9heW5vzIEzvi5Y/OOMxMueIqfBSaXySLS7OcOsNkPA00tP8tTl/VFSf5gdGAAAAAAAAAAAAAAAAAAAAAAAAAAAAAAACl+aFKOZcVGpvfrFXXx7ci4GXoejsGHppaaUaa08IIqNnSnOlnDGQqJp+s1dz76kmW3y3WjiMu4atDepUKcl5wiwNkAAAAAAAAAAAAAAAAAAAAAAAAAAAAAAACqW2XAvA7RcUnwm41Fu+1FN/PUsHssxkMds9wVWnv0oqHnT1pv5oj36RmW5VKNHMeHXu/sau7k23CT824/iR9+jnmJVMJWy7iJb4v0tJPmnuml4PR/iYE1gAAAAAAAAAAAAAAAAAAAAAAAAAAAAAAA8N7teHvVoq2zGLWFWDg/Pmu9PevAqgv8W2d529pNVcPU8FUj/8zj+fVFvSNtsuQY5ntf8Ailuj/mqMXol/Eit7h4re4+LXMDuMv3nCZgs9O6W96wqR1Xc+cX3p6p+BsSquzfaDjsj46VDERlUw8n+0pcHF8O1HXhLk0+JZqxXq33+2xuFqqKpTktdVxXc1xTXNMDYAAAAAAAAAAAAAB5bpj6FrttW4Yt6QpQlOWnSKbeneeo12ZLfO7ZexNtpNKVWhUppvgnODin8WBEMPpA0/WJKeBfY+q1W9rzXY0+fxJDyLn60Z1oy9Q7VOpDfKlPTtJdVo9Giq97s+PsNylbrrTdOpHin8mnwafVG+2Y5tWT80Rx9ZdqlJejqpLVqLaeq700n3rVAW2BrrHfbXf8EsZZ6sasH9l713NcU/E2IAAAAAAAAAAARttO2W4PNNOVxtSjSxfXhGrpyl0f3u7f3QfbrlmjZvfpRgpUKi3TpzWsJrlqtdJLo0/BluTU5jy1Z8y4P1W9UY1Vyb3Sj3xkt68gOCynttsd0jGhfU8JUe7X3qb/Fxj5rRdSTMJjMNjqKrYKcKkXwlCSkvitxAebthlywbeIyxNV4f7c2ozXhL3ZeenmR5Up5nybjNJesYOevJyhrp3rdJfEC4wKw2zbRnHBJRr1KddJ7/AElNatdNY6HXWz6QEHuuuCa76VTX+2S/UCcARXgdu+WK8+ziqWIpd7jGS+Utfkb/AAm1fJOK93FqP88Jx/OIHag56hnrKeIl2aWOw2vfVivzZsqF7tOIl2cPiKMn92pF/kwPeAnqtUAAAA0Wbcp2jNlueEutNN6NQqJLt031jLjx5cHzK+Zw2RZisE5VsDF4qiuEqa9pL70N7+GpaAAUot9wuFmxvrFvqVKFSO7WLcWuqf6pkq5Y27XLCaUcxUY148PSU/Znw6e7J/0kt5nyBlrM2s7nh4+k3/tIexPfzbXvfi1InzBsFuNGTqZfxEKseUKvsy/qScW/6QJXy1tAyzmSC9QxEIz/ANuo+xPyT978Op1BS+92G75fxPoLxRnRly7S3Pwktz8mbiw7Rs2WLSODxU5QX1Kntx8Pa3peDQFuAQxlnbzg67VHMlB0nzqUvaj4uL9peXaJWsd9td/wfrdnrQrQ5uL3p8dJLjF9zA2IAAAAAAABjxGHo4qi6OJjGcXucZLVPxTMgA4u57KsmXFPtYSNN9aUnD5J9n5HJ4/YFZ6ibt+KrU3y7ajNL4KLaJgAFesbsDvlP/RYmhU/mUofpI0OK2NZ2oPSlQhU/lrQ/wC0olowBUupswzrTeksFU8pRf5SNbXybmeh+9wOJ8qMn+SLjACl0cRebNUUYyr4drgtZQa/I3du2lZyt37jGVGuk9J/80y2VWjSrLStFS8Vr+ZosdkfKuPm54rBYdt8Wqai35x0eoEH4DbrmnDtLFU8PVXPWEov4xlp8jrLbt+t00ldMJUg+bpyUl8H2Wb7HbFMnYlt0YVaOv2KraXlLtHM3D6P9GUu1bcbKK6VKSf90ZL8gOwwG2HJWLajPESpN8qlKa+LScV8TrbdfbTdIKduxFKqnw7E0/kmQHitg2Zacn6rWw813ylFvy7DXzNPPY9nejV9ihF6b1KNWHy1kmBaQHC7I8v5gy/Yp0cy1HKU59qMHPt+jWmnvavju3Lhp3ndAYcXhcPjMO8Pi4RqQlucZJNPxT3HBZi2OZUu9JvBweFqcpUnu84PVaeGhITaS1ZF2fdslssblgrAo4mstU5a/s4PxXvvXkt3eBD+f9n1wyTOM8XVpVITk1BxekmktdXB8PJtHgyNm3H5Qvccdg5PsNpVYcpxT3rTrpro+T8zW329XC/3KVwu1R1Kkub5LkkuCS6I2GTMo3POF1WCtsdEt86kvdgt29vr0XFgWuwWYrTjcFDF0a0OzOEZrV6PSSTWq8Ac7gdl+XcNgoUKkZzcYRi5drTtNJLXTlrxPoHbAAAAAAAAAAAAAAAAAAAAAABjr1qWHoutiJKMYrVyk9El1bYGQ1eYcwWvLmAeNvFWNOK4JvfLujHjJ+BGuddt1uwEJYXK69YqcPSSTVNeHBy+S72QVe71cb9j3jrtVlVm+cnw7kuCXcgO42h7WblmiMsBa1LD4Z7mtfbqfzNcF91ebZHeHoVsTXVDDRc5SeijFatvokuJ0mTsh33N1bS3U+zTWnaqz3RWr03P6z47l05Fi8k7OrFlGnGrhoekrpNOtL3nrx0XCK5buS4sCM8jbEK+LhHHZsk6UePoI+8196X1fBb+9E5Wy3YO1YGGBt0FTpwSjGK6L5t973s9QAAAAAAAAAAAAAAAAAAAAAAABps518fhsqYqvadfTRozcNOKenFLquPkBz+e9p9kyj2sMn6fEL+FB+7/ADy3qPhvfcV9znny+ZwxGtwn2aWvs0YNqC6arX2n3vy0OZqVJ1ajqVW5NvVtvVtvi2+pLWQNi+Mu1ONwzM5UKT3qkv3kl97Vewn5vwAjKzWa533GeqWijOtPjpFa6Lq3wS72TtkfYnb8DTjjM0v09Xj6Jfu49z5zfwXcyTbHYrXl/B+qWelGlDpFb33tve34mxAx4ehRwtBUMNFQjFaKMVokuiS3IyAAAAAAAAAAAAAAAAAAAAAAAAAAAABGdPIuWJ5/nVlho6rSol2padrXXXs9rs8eWmhJgAAAAAAAAAAAAf/Z"/>
          <p:cNvSpPr>
            <a:spLocks noChangeAspect="1" noChangeArrowheads="1"/>
          </p:cNvSpPr>
          <p:nvPr/>
        </p:nvSpPr>
        <p:spPr bwMode="auto">
          <a:xfrm>
            <a:off x="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270" name="AutoShape 6" descr="data:image/jpeg;base64,/9j/4AAQSkZJRgABAQAAAQABAAD/2wCEAAkGBxIHBhUUBxIWExQSFBcbFRQVFxsXHxoYFxwWFxcVFxkcHDQkIB0nHhQTIT0hJTUrLjAvFx83PDMsNygwLisBCgoKDg0OGxAQGy4mICQ0NDQvLDcuNCwsLC0sLCwsLCw0MDQsLy8sLy4sNCwsLCw0LDU0LCwsNDQsNDQtLDQsLf/AABEIAMQBAQMBEQACEQEDEQH/xAAbAAEAAgMBAQAAAAAAAAAAAAAABgcDBAUBAv/EAEcQAAIBAgIFBgsEBgoDAAAAAAABAgMEBREGITFBYQcSUXGBkRMiI0JSYnKhscHCFDKSshUzNEOi0SQlU2OCg5PS8PFEVHP/xAAbAQEAAwEBAQEAAAAAAAAAAAAABAUGAwIBB//EADYRAQABAgMDDAEDBAIDAAAAAAABAgMEBREhMVESEyIyQXGBkaGx0eHwQmHBIyQzUhXxFDRy/9oADAMBAAIRAxEAPwC8QAAAAAAAAAAAAAAAAAAAAAAAAB8VasaFJyrSUYxWbk3kkultn2mmap0iNZfKqopjWUD0j5QlTzhgS5z2OrJal7EXt63q4Mv8Hksz0r+z9vlS4rNop6Nnb+6O6N6W1sMxVzvpyqU6r8qm83wnHiujo1dGVjjMtt3rXJoiImN3wgYTMK7d3WudYnf8rdt68bmgp0GpRkk4tbGnsZkK6KqKppqjSYaimqKo1jcyHl6AAAAAAAAAAAAAAAAAAAAAAAAAAAAAAACPaRaXW+CJxz8JV/s4vZ7b8348CxweW3cRt3U8fjig4rH2rGzfPD54Kwx7SK4xyp/TJZQT1U46ors3vizUYXBWsNHQjbx7WcxOMu356U7OHY5JLRQCX6CaU/omv4G+fkZvU3+7k9/svf0bekp80y/n6ectx0o9Y+VrluO5qebr6s+n0tZPNajJtM9AAAAAAAAAAAAAAAAAAAAAAAAAAAAA08TxOjhVtz7+ahHdntb6Ira31HazYuXquTbjWXK7eotU8qudFbaR6e1cQzhhedGn6XnyXWvu9mviaXB5PbtdK70p9I+WfxWa13Ojb2R6/SHN5vWXKpAAAABYPJ9pVzeba4jLVsozfupt/Du6DPZtl2ut+3HfH8/Pmvssx26zcnun+PhYpnF6AAAAAAAAAAAAAAAAAAAAAAAAADyUlGOcnkltbERrsg3ITpHygU7TOGDpVZ/2j+4ur0n7uLLzB5NXX0r2yOHb9KjFZrRR0bW2ePZ9q5xC/q4lcud9Nzk97+CWxLgjSWrNFqnk0RpDP3b1d2rlVzrLWOjmAAAAAAAtTQPSr9KUlQv35aK8WT/eRX1L37ekymaZdzM87bjoz6T8NNl2O52Obr60ev2mRTLUAAAAAAAAAAAAAAAAAAAAAAAcXSDSe3wKGVxLnVMtVKOuXW+hcX7ybhMBexM9GNI49n2iYnG2rEdKdvDtVfpDpTcY7Jqs+ZT3Uo7OHOfnPr1cEanCZfZw22I1q4/m5nMVj7t/ZOyOH5vcMnIQAAAAAAAAA+6NWVCspUW4yi04tbU1saPNVMVRNNUbJeqappmKo3wuHQ3SWOP2WVXJVqa8ePSvTjwfufZnjsxwE4avWOrO74/N7V4HGRiKNvWjf8pEVycAAAAAAAAAAAAAAAAAAAB5KXNi293Qs+5LafYjWdCZ0V3pZplcRzhh9GpQjsdWpBxk/ZTXirjt6jRYDK7M9K5VFU8InWPv83qLG5hdjo0UzTHGY2q/nN1JtzbbbzbbzbfS2aCIiI0hRTMzOsvD6+AAAAAAAAAAAA2cOvqmG3satnLmzg9XHpT6Uzles0XqJorjZLpZu1Wq4rp3wujRzHKePYcqlDVJapwz1xl0dXQ95i8ZhK8Nc5FW7snjDXYXE04ijlU+McHVIiSAAAAAAAAAAAAAAAAAAAB41mtYHPu8Btbz9pt6cn08xJ961km3jL9vq1z5uFeGs19amPJxbrk+sqy8kp0/Zm3+fMm0Zziad+k+HxoiV5Th6t0THj86uNd8mf8A6dx2Th9SfyJlvPv96PKfz3RK8l/0r84RHH8Cq4DcxheODco85cxt6s8teaXQy4wmLoxNM1UROziqsTha8PVFNcxt4OWSkYAAAAAAAAAdLAMZqYHiCqW2tbJw3SjvT49D3EbF4WjE2+RV4TwlIwuJrw9fKp8Y4rpwvEaeK2Matm84yXanvi1uaMTfsV2a5or3w19q7TdoiundLbOToAAAAAAAAAAAAAAAAAAAAAAAKc5Qbz7ZpRU5rzVNRgv8OuX8UpGyym1zeFp/fb+eDKZpc5eIn9tiOFkrwAAAAAAAAAA72iOkcsAvvGzlRn+sh9cfWXvXZlAzDA04mjZ1o3T/AB3J2Bxk4evb1Z3/ACuS3rxuaEZ28lKMknGS3p7zGV0VUVTTVGkw1dNUVRFUbpZDy9AAAAAAAAAAAAAAAAAAAAANbE7yOH4fOrV2U4t9eWxdryXadbNqbtymiO2XO7ci3RNc9iha9V160pVXnKcnKT6W3m33s3tNMUxFMboYquqaqpqntfB6eQAAAAAAACzsN0Etb7BaMqynCpOlCUpRlvaT2STW/cZi9m9+3eqpjSYiZ3x8aNHayuzXapmYmJmI7Wld8mb/APCuOpTh9SfyO1vPo/XR5T+e7lXkv+lfnDiXegd9b/chGovUmvhLJk23nGFr3zMd8fGqHXlWIp3RE90/9Opofilxo3X8FjNKpChJ/elGWVOT3p5Zc17+/pzjZhh7OLp5yzVE1R2a74+eHkk4G9dw08i7TMU8eH0sf7TD04/iRm+bq4SvuXTxZTw9AAAAAAAAAAAAAAAAAAAAQDlSxfmUIW1F65ZTqeyvuxfW1n/hXSaDI8NrVN6ezZH8/n7qTOMRpTFqO3bKuDSM+AAAAAAAAZbS3d3dQp09tSUYrrk0l8TxXXFFM1T2bfJ7t0TXXFMdq/6cFTppQ2JJLqWo/P5mZnWW3iNI0fR8fQAB8+DXQu4+8qXzSH0fH0AAAAAAAAAAAAAAAAAAGril/DC7CdW6eUYLPre6K4t5LtOtizVeuRbp3y53btNqia6t0KMxO+nid/Orc/eqSzfDcorgkkuw3VmzTZtxbp3Qxt67N2ua6u1rHVyAAAAAAAAJLyeWP2zSeDeykpTfZqj/ABST7Csza7zeGmOOz88Fjldrl4iJ4bVwmOaoAAAAAAAAAAAAAAAAAAAAAAAeN81awKj070l/TV54O0fkaT1P05bHPq2pdr36tfleA/8AHo5dfWn0jh8svmWN56rkU9WPWeKLFqrAAAAAAAAABZ/JZh3gcLnWmtdWWUfZhmvzOX4TL55f5V2LcdnvP00mT2eTbmue32hNyjW4AAAAAAAAAAAAAAAAAAAAAB5KSjHOTyS2tiI12QKx040x+350MKl5LZUqLz/Vj6vHf1bdRlmWc1/Vux0uyOH37d+7O5jmPL/p293bPH69+7fCC8UwAAAAAAAAAyW9GVzcRhRWcpyUYrjJ5L3s811xRTNU7oeqKZrqimN8r4wuyjh2HU6VLZTil15bX2vN9pgr92btyque1tbVuLdEUR2No5OgAAAAAAAAAAAAAAAAAAAADTxTFKOE23Pv5qC3dLfRFbWztYw9y/VybcauV69Rap5Vc6Ks0p0xq43nC3zpUfR3y9t/StXWarA5Zbw/Sq21ceyO75ZvGZjXf6NOyn3RgtFaAAAAAAAAAAEz5MsI+14o69VeLQ1R4zkvks32opc6xPItRajfV7fa3yjD8q5Nyd0e60zKtIAAAAAAAAAAADiaT6QrR6nTlVpucZyaeTyayWeaT2+4nYLBTipqiJ0mETF4uMPEVTGsS8w3S6zxBLwdZQk/NqeI+rXqfY2L2W4m1vp1jjG18tY+xc3Veex24yU45xeae9EKY03pmur0+AAAAcvE9IbXC/2ytFNeanzpfhjrJVnBX73Upnv3R5o93F2bXXqj+UMxnlHlNOODU+b/AHlTJvsitXfn1F1hsjiNt6df2j5VN/OOy1HjPwg97e1L+4c72cpye+Tz7F0Lgi8t2qLVPJojSFNcu13KuVXOssB0cwAAAAAAAAAA+qVN1qqjSWcpNJJb29SSPlVUUxMzuh9ppmqYiO1eOjeFLBcHhSX3ks5tb5vXJ/LqSMNjMROIvTc7OzubLC2Is2oo8+90yKkAAAAAAAAAAAAg/Kuv6opP+++mX8i8yL/NV3fzCnzn/FT3/wAKxNQzjNa3lSzlnaVJ036knH4M8V2qLnXiJ741e6LtdHVmYdWjpdfUV4lxJ+0oy+KIlWW4WrfRHrCVGY4mP1NladX6X65f6cP9pz/4jCf6+s/Lp/yuJ4+kMdTTW/qba+XVCC+k9RlWEj9HrPy8zmeJn9XpDm3eMXF6sruvUmntTm8u7PIk28LZt9SiI8EevE3q+tVPm0Du4PQAAAAAAAAAAAAATrkywP7RdO5uF4tPNU89898uxPLrfAos6xfJp5mnfO/u+/zeuspwvKq56rs3d6zDMNCAAAAAAAAAAAABC+VVf1BT/wDvH8lQusi/z1f/AD/MKnOf8Ed/8Sq01TNAAAAAAAAAAAAAAAAAAAAb+BYTPGsTjSt9+uUvRitsn/za0R8ViKcPbm5V/wBzwd8Nh6r9yKKfyF4WFnCws407VZQgkkvm+O8w927VdrmurfLY27dNumKad0M5zewAAAAAAAAAAAAIfyox52jceFaD/hmvmXGSTpiZ7p94VebxrY8flVJrGYAAAAAAAAAAAAAAAAAAB9UaUq9VRopylJpJLW23qSR8qqimJmd0PtNM1TERvXLodo8sBw7ymTq1MnUl8ILgve8zGZhjZxNzZ1Y3fPi1uBwkYe3pO+d/w75XpoAAAAAAAAAAAAACK8pSz0XlwqQ+OXzLXJp/uo7pV2a/+tPgqM17KgAAAAAAAAAAAAAAAAASzeoC09A9E/0ZTVfEV5aS8WL/AHaf1Nd2zpMrmmY89PNW56Mb54/TS5dgOajnK+t7faZlKtgAAAAAAAAAAAAAACM8o0c9E6nCVP8APFfMs8on+7p8faVfmkf21Xh7qfNiygAAAAAAAAAAAAAAAARTlLKKzb2JfATOhETM6Qs7QjQ37C1XxVeU2wpvzPWl63w69mXzPNOc1tWur2zx+vfuaPL8u5v+pc39kcPtOCjXAAAAAAAAAAAAAADBc3lO0jndVIQXTOSj8We6LVdc6UxM90avFVymiNapiHGu9NLG1211N9EE5e9LL3k23leKr/Tp37EWvMcPR+ry2onpZptRxfCZ0bSnPx3Hx5ZLLmyUtib9HhtLbAZVcsXYu11Rs7I/eNFXjcyt3rU26Ynb8oKXylAAAAAAAAAAAAAAAM1laVL65ULODnOWyK+PBcWeLlyi3TNVc6Q927dVyrk0RrK1NEdDYYMlUvcqlfd6MOEel+t3ccpj80qv9CjZT6z3/DTYLLqbHSq21e35xSwqVkAAAAAAAAAAACH6Q6bvBrnmStKme5zkoprpi455ouMJlMX6eVFyPDb8KvFZlzFXJmifH8lGLzlEu637PGnTXCLk++Ty9xaW8kw9PWmZ9PzzV1ecXp6sRDi3ekl5efr7ip1RfMXdHJE23gcPb6tEe/uh142/Xvrn29nLlJzlnN5vpeslxGmyEaZmdsvA+AAAAAAAAAAAAAAAACQaOaI18ball4OlvqSW1eovO69nErsZmVrD7N9XD54J+Fy+5f27qePwtPA8CoYHb82xjrf3pvXKXW/ktRlsVjLuIq1rnujshpMPhbdinSiPHtl0yKkAAAAAAAAAAAAAYL2zp39u4XkIzi9qks+3r4nS3drt1cqidJeK7dNyOTVGsIFjvJzrcsEn/lVH7oz/AJ95fYXO/wBN+PGPj48lLiMn7bM+E/KDYhh1XDa3Nv6cqb3c5bep7H2F7avW7scq3MSprtm5anSuNGsdXIAAAAAAAAAAAAAAA6+DaNXOMtOzp5Qf7yfix79/ZmQ8Tj7GH687eEbZ/O9LsYK9e6sbOPYsLAdA7fDspX3l6i9JZRT4R39ufUjPYrOL13o0dGPXz+F7hsrtWttXSn08ktSyWoqFmAAAAAAAAAAAAAAAAAGK5t4XVFxuYRnF7YySa7meqK6qJ5VM6S81UU1RpVGsIrivJ7bXebsnKhLh40fwvX3NFtYzq/Rsr6UeU+f0rb2U2a9tPRn0RPEtALu0edso1o+o8n2xl8sy2s5zh6+trTP7/Sru5Tfo6u1HLyxq2MsrynOn7cXHuzLK3et3OpVE90oFdm5b68TDXOjmAAAAAAAAbthhFxiD/oVGc896i8vxPUcLuJs2uvVEfnB3t4a7c6lMyk+GcnNxX14hONFdC8eXu1e9lXezuzTstxNXpHz6LG1k9yrbXOnrKYYToZaYZk/B+FkvOq+N3Ry5q7synxGaYi9s10jhGz7WtnLrFrs1njKQpZLUVyc9AAAAAAAAAAAAAAAAAAAAAAAeTipxymk09z1n2JmNsExq5V1ozZ3f662p698Y8x98cmSrePxNG6uff3Rq8HYr30R7OTccn1lUXk1Uh7M8/wAyZLoznExv0nw+NEWrKsPO6JjxRbGNFKNjJ+CnUeXS4/KJa4fMbtzfEevygXsvtUa6TP54Itc0FSfi59pa0VzUqq6Ip3Pu0tVXqJSb7P8Ao83Lk0xse7duKp0lLcI0OoXrXhZ1V1OPzgVOIzO7b3RHr8rS1ltqvfM/ngkltoBZUl5SM5+1N/TkVlec4qrdMR4fOqdRlWHjfEz4uxZ4Ba2TTtremmtkuam/xPWQ7mMv3OtXPml0YWzR1aY8nSIzuAAAAAAAAAAAAAAAAAAAAA//2Q=="/>
          <p:cNvSpPr>
            <a:spLocks noChangeAspect="1" noChangeArrowheads="1"/>
          </p:cNvSpPr>
          <p:nvPr/>
        </p:nvSpPr>
        <p:spPr bwMode="auto">
          <a:xfrm>
            <a:off x="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272" name="AutoShape 8" descr="data:image/jpeg;base64,/9j/4AAQSkZJRgABAQAAAQABAAD/2wCEAAkGBxIHBhUUBxIWExQSFBcbFRQVFxsXHxoYFxwWFxcVFxkcHDQkIB0nHhQTIT0hJTUrLjAvFx83PDMsNygwLisBCgoKDg0OGxAQGy4mICQ0NDQvLDcuNCwsLC0sLCwsLCw0MDQsLy8sLy4sNCwsLCw0LDU0LCwsNDQsNDQtLDQsLf/AABEIAMQBAQMBEQACEQEDEQH/xAAbAAEAAgMBAQAAAAAAAAAAAAAABgcDBAUBAv/EAEcQAAIBAgIFBgsEBgoDAAAAAAABAgMEBREGITFBYQcSUXGBkRMiI0JSYnKhscHCFDKSshUzNEOi0SQlU2OCg5PS8PFEVHP/xAAbAQEAAwEBAQEAAAAAAAAAAAAABAUGAwIBB//EADYRAQABAgMDDAEDBAIDAAAAAAABAgMEBREhMVESEyIyQXGBkaGx0eHwQmHBIyQzUhXxFDRy/9oADAMBAAIRAxEAPwC8QAAAAAAAAAAAAAAAAAAAAAAAAB8VasaFJyrSUYxWbk3kkultn2mmap0iNZfKqopjWUD0j5QlTzhgS5z2OrJal7EXt63q4Mv8Hksz0r+z9vlS4rNop6Nnb+6O6N6W1sMxVzvpyqU6r8qm83wnHiujo1dGVjjMtt3rXJoiImN3wgYTMK7d3WudYnf8rdt68bmgp0GpRkk4tbGnsZkK6KqKppqjSYaimqKo1jcyHl6AAAAAAAAAAAAAAAAAAAAAAAAAAAAAAACPaRaXW+CJxz8JV/s4vZ7b8348CxweW3cRt3U8fjig4rH2rGzfPD54Kwx7SK4xyp/TJZQT1U46ors3vizUYXBWsNHQjbx7WcxOMu356U7OHY5JLRQCX6CaU/omv4G+fkZvU3+7k9/svf0bekp80y/n6ectx0o9Y+VrluO5qebr6s+n0tZPNajJtM9AAAAAAAAAAAAAAAAAAAAAAAAAAAAA08TxOjhVtz7+ahHdntb6Ira31HazYuXquTbjWXK7eotU8qudFbaR6e1cQzhhedGn6XnyXWvu9mviaXB5PbtdK70p9I+WfxWa13Ojb2R6/SHN5vWXKpAAAABYPJ9pVzeba4jLVsozfupt/Du6DPZtl2ut+3HfH8/Pmvssx26zcnun+PhYpnF6AAAAAAAAAAAAAAAAAAAAAAAAADyUlGOcnkltbERrsg3ITpHygU7TOGDpVZ/2j+4ur0n7uLLzB5NXX0r2yOHb9KjFZrRR0bW2ePZ9q5xC/q4lcud9Nzk97+CWxLgjSWrNFqnk0RpDP3b1d2rlVzrLWOjmAAAAAAAtTQPSr9KUlQv35aK8WT/eRX1L37ekymaZdzM87bjoz6T8NNl2O52Obr60ev2mRTLUAAAAAAAAAAAAAAAAAAAAAAAcXSDSe3wKGVxLnVMtVKOuXW+hcX7ybhMBexM9GNI49n2iYnG2rEdKdvDtVfpDpTcY7Jqs+ZT3Uo7OHOfnPr1cEanCZfZw22I1q4/m5nMVj7t/ZOyOH5vcMnIQAAAAAAAAA+6NWVCspUW4yi04tbU1saPNVMVRNNUbJeqappmKo3wuHQ3SWOP2WVXJVqa8ePSvTjwfufZnjsxwE4avWOrO74/N7V4HGRiKNvWjf8pEVycAAAAAAAAAAAAAAAAAAAB5KXNi293Qs+5LafYjWdCZ0V3pZplcRzhh9GpQjsdWpBxk/ZTXirjt6jRYDK7M9K5VFU8InWPv83qLG5hdjo0UzTHGY2q/nN1JtzbbbzbbzbfS2aCIiI0hRTMzOsvD6+AAAAAAAAAAAA2cOvqmG3satnLmzg9XHpT6Uzles0XqJorjZLpZu1Wq4rp3wujRzHKePYcqlDVJapwz1xl0dXQ95i8ZhK8Nc5FW7snjDXYXE04ijlU+McHVIiSAAAAAAAAAAAAAAAAAAAB41mtYHPu8Btbz9pt6cn08xJ961km3jL9vq1z5uFeGs19amPJxbrk+sqy8kp0/Zm3+fMm0Zziad+k+HxoiV5Th6t0THj86uNd8mf8A6dx2Th9SfyJlvPv96PKfz3RK8l/0r84RHH8Cq4DcxheODco85cxt6s8teaXQy4wmLoxNM1UROziqsTha8PVFNcxt4OWSkYAAAAAAAAAdLAMZqYHiCqW2tbJw3SjvT49D3EbF4WjE2+RV4TwlIwuJrw9fKp8Y4rpwvEaeK2Matm84yXanvi1uaMTfsV2a5or3w19q7TdoiundLbOToAAAAAAAAAAAAAAAAAAAAAAAKc5Qbz7ZpRU5rzVNRgv8OuX8UpGyym1zeFp/fb+eDKZpc5eIn9tiOFkrwAAAAAAAAAA72iOkcsAvvGzlRn+sh9cfWXvXZlAzDA04mjZ1o3T/AB3J2Bxk4evb1Z3/ACuS3rxuaEZ28lKMknGS3p7zGV0VUVTTVGkw1dNUVRFUbpZDy9AAAAAAAAAAAAAAAAAAAAANbE7yOH4fOrV2U4t9eWxdryXadbNqbtymiO2XO7ci3RNc9iha9V160pVXnKcnKT6W3m33s3tNMUxFMboYquqaqpqntfB6eQAAAAAAACzsN0Etb7BaMqynCpOlCUpRlvaT2STW/cZi9m9+3eqpjSYiZ3x8aNHayuzXapmYmJmI7Wld8mb/APCuOpTh9SfyO1vPo/XR5T+e7lXkv+lfnDiXegd9b/chGovUmvhLJk23nGFr3zMd8fGqHXlWIp3RE90/9Opofilxo3X8FjNKpChJ/elGWVOT3p5Zc17+/pzjZhh7OLp5yzVE1R2a74+eHkk4G9dw08i7TMU8eH0sf7TD04/iRm+bq4SvuXTxZTw9AAAAAAAAAAAAAAAAAAAAQDlSxfmUIW1F65ZTqeyvuxfW1n/hXSaDI8NrVN6ezZH8/n7qTOMRpTFqO3bKuDSM+AAAAAAAAZbS3d3dQp09tSUYrrk0l8TxXXFFM1T2bfJ7t0TXXFMdq/6cFTppQ2JJLqWo/P5mZnWW3iNI0fR8fQAB8+DXQu4+8qXzSH0fH0AAAAAAAAAAAAAAAAAAGril/DC7CdW6eUYLPre6K4t5LtOtizVeuRbp3y53btNqia6t0KMxO+nid/Orc/eqSzfDcorgkkuw3VmzTZtxbp3Qxt67N2ua6u1rHVyAAAAAAAAJLyeWP2zSeDeykpTfZqj/ABST7Csza7zeGmOOz88Fjldrl4iJ4bVwmOaoAAAAAAAAAAAAAAAAAAAAAAAeN81awKj070l/TV54O0fkaT1P05bHPq2pdr36tfleA/8AHo5dfWn0jh8svmWN56rkU9WPWeKLFqrAAAAAAAAABZ/JZh3gcLnWmtdWWUfZhmvzOX4TL55f5V2LcdnvP00mT2eTbmue32hNyjW4AAAAAAAAAAAAAAAAAAAAAB5KSjHOTyS2tiI12QKx040x+350MKl5LZUqLz/Vj6vHf1bdRlmWc1/Vux0uyOH37d+7O5jmPL/p293bPH69+7fCC8UwAAAAAAAAAyW9GVzcRhRWcpyUYrjJ5L3s811xRTNU7oeqKZrqimN8r4wuyjh2HU6VLZTil15bX2vN9pgr92btyque1tbVuLdEUR2No5OgAAAAAAAAAAAAAAAAAAAADTxTFKOE23Pv5qC3dLfRFbWztYw9y/VybcauV69Rap5Vc6Ks0p0xq43nC3zpUfR3y9t/StXWarA5Zbw/Sq21ceyO75ZvGZjXf6NOyn3RgtFaAAAAAAAAAAEz5MsI+14o69VeLQ1R4zkvks32opc6xPItRajfV7fa3yjD8q5Nyd0e60zKtIAAAAAAAAAAADiaT6QrR6nTlVpucZyaeTyayWeaT2+4nYLBTipqiJ0mETF4uMPEVTGsS8w3S6zxBLwdZQk/NqeI+rXqfY2L2W4m1vp1jjG18tY+xc3Veex24yU45xeae9EKY03pmur0+AAAAcvE9IbXC/2ytFNeanzpfhjrJVnBX73Upnv3R5o93F2bXXqj+UMxnlHlNOODU+b/AHlTJvsitXfn1F1hsjiNt6df2j5VN/OOy1HjPwg97e1L+4c72cpye+Tz7F0Lgi8t2qLVPJojSFNcu13KuVXOssB0cwAAAAAAAAAA+qVN1qqjSWcpNJJb29SSPlVUUxMzuh9ppmqYiO1eOjeFLBcHhSX3ks5tb5vXJ/LqSMNjMROIvTc7OzubLC2Is2oo8+90yKkAAAAAAAAAAAAg/Kuv6opP+++mX8i8yL/NV3fzCnzn/FT3/wAKxNQzjNa3lSzlnaVJ036knH4M8V2qLnXiJ741e6LtdHVmYdWjpdfUV4lxJ+0oy+KIlWW4WrfRHrCVGY4mP1NladX6X65f6cP9pz/4jCf6+s/Lp/yuJ4+kMdTTW/qba+XVCC+k9RlWEj9HrPy8zmeJn9XpDm3eMXF6sruvUmntTm8u7PIk28LZt9SiI8EevE3q+tVPm0Du4PQAAAAAAAAAAAAATrkywP7RdO5uF4tPNU89898uxPLrfAos6xfJp5mnfO/u+/zeuspwvKq56rs3d6zDMNCAAAAAAAAAAAABC+VVf1BT/wDvH8lQusi/z1f/AD/MKnOf8Ed/8Sq01TNAAAAAAAAAAAAAAAAAAAAb+BYTPGsTjSt9+uUvRitsn/za0R8ViKcPbm5V/wBzwd8Nh6r9yKKfyF4WFnCws407VZQgkkvm+O8w927VdrmurfLY27dNumKad0M5zewAAAAAAAAAAAAIfyox52jceFaD/hmvmXGSTpiZ7p94VebxrY8flVJrGYAAAAAAAAAAAAAAAAAAB9UaUq9VRopylJpJLW23qSR8qqimJmd0PtNM1TERvXLodo8sBw7ymTq1MnUl8ILgve8zGZhjZxNzZ1Y3fPi1uBwkYe3pO+d/w75XpoAAAAAAAAAAAAACK8pSz0XlwqQ+OXzLXJp/uo7pV2a/+tPgqM17KgAAAAAAAAAAAAAAAAASzeoC09A9E/0ZTVfEV5aS8WL/AHaf1Nd2zpMrmmY89PNW56Mb54/TS5dgOajnK+t7faZlKtgAAAAAAAAAAAAAACM8o0c9E6nCVP8APFfMs8on+7p8faVfmkf21Xh7qfNiygAAAAAAAAAAAAAAAARTlLKKzb2JfATOhETM6Qs7QjQ37C1XxVeU2wpvzPWl63w69mXzPNOc1tWur2zx+vfuaPL8u5v+pc39kcPtOCjXAAAAAAAAAAAAAADBc3lO0jndVIQXTOSj8We6LVdc6UxM90avFVymiNapiHGu9NLG1211N9EE5e9LL3k23leKr/Tp37EWvMcPR+ry2onpZptRxfCZ0bSnPx3Hx5ZLLmyUtib9HhtLbAZVcsXYu11Rs7I/eNFXjcyt3rU26Ynb8oKXylAAAAAAAAAAAAAAAM1laVL65ULODnOWyK+PBcWeLlyi3TNVc6Q927dVyrk0RrK1NEdDYYMlUvcqlfd6MOEel+t3ccpj80qv9CjZT6z3/DTYLLqbHSq21e35xSwqVkAAAAAAAAAAACH6Q6bvBrnmStKme5zkoprpi455ouMJlMX6eVFyPDb8KvFZlzFXJmifH8lGLzlEu637PGnTXCLk++Ty9xaW8kw9PWmZ9PzzV1ecXp6sRDi3ekl5efr7ip1RfMXdHJE23gcPb6tEe/uh142/Xvrn29nLlJzlnN5vpeslxGmyEaZmdsvA+AAAAAAAAAAAAAAAACQaOaI18ball4OlvqSW1eovO69nErsZmVrD7N9XD54J+Fy+5f27qePwtPA8CoYHb82xjrf3pvXKXW/ktRlsVjLuIq1rnujshpMPhbdinSiPHtl0yKkAAAAAAAAAAAAAYL2zp39u4XkIzi9qks+3r4nS3drt1cqidJeK7dNyOTVGsIFjvJzrcsEn/lVH7oz/AJ95fYXO/wBN+PGPj48lLiMn7bM+E/KDYhh1XDa3Nv6cqb3c5bep7H2F7avW7scq3MSprtm5anSuNGsdXIAAAAAAAAAAAAAAA6+DaNXOMtOzp5Qf7yfix79/ZmQ8Tj7GH687eEbZ/O9LsYK9e6sbOPYsLAdA7fDspX3l6i9JZRT4R39ufUjPYrOL13o0dGPXz+F7hsrtWttXSn08ktSyWoqFmAAAAAAAAAAAAAAAAAGK5t4XVFxuYRnF7YySa7meqK6qJ5VM6S81UU1RpVGsIrivJ7bXebsnKhLh40fwvX3NFtYzq/Rsr6UeU+f0rb2U2a9tPRn0RPEtALu0edso1o+o8n2xl8sy2s5zh6+trTP7/Sru5Tfo6u1HLyxq2MsrynOn7cXHuzLK3et3OpVE90oFdm5b68TDXOjmAAAAAAAAbthhFxiD/oVGc896i8vxPUcLuJs2uvVEfnB3t4a7c6lMyk+GcnNxX14hONFdC8eXu1e9lXezuzTstxNXpHz6LG1k9yrbXOnrKYYToZaYZk/B+FkvOq+N3Ry5q7synxGaYi9s10jhGz7WtnLrFrs1njKQpZLUVyc9AAAAAAAAAAAAAAAAAAAAAAAeTipxymk09z1n2JmNsExq5V1ozZ3f662p698Y8x98cmSrePxNG6uff3Rq8HYr30R7OTccn1lUXk1Uh7M8/wAyZLoznExv0nw+NEWrKsPO6JjxRbGNFKNjJ+CnUeXS4/KJa4fMbtzfEevygXsvtUa6TP54Itc0FSfi59pa0VzUqq6Ip3Pu0tVXqJSb7P8Ao83Lk0xse7duKp0lLcI0OoXrXhZ1V1OPzgVOIzO7b3RHr8rS1ltqvfM/ngkltoBZUl5SM5+1N/TkVlec4qrdMR4fOqdRlWHjfEz4uxZ4Ba2TTtremmtkuam/xPWQ7mMv3OtXPml0YWzR1aY8nSIzuAAAAAAAAAAAAAAAAAAAAA//2Q=="/>
          <p:cNvSpPr>
            <a:spLocks noChangeAspect="1" noChangeArrowheads="1"/>
          </p:cNvSpPr>
          <p:nvPr/>
        </p:nvSpPr>
        <p:spPr bwMode="auto">
          <a:xfrm>
            <a:off x="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 name="Curved Left Arrow 19"/>
          <p:cNvSpPr/>
          <p:nvPr/>
        </p:nvSpPr>
        <p:spPr>
          <a:xfrm>
            <a:off x="5709138" y="2344615"/>
            <a:ext cx="492370" cy="1981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urved Left Arrow 20"/>
          <p:cNvSpPr/>
          <p:nvPr/>
        </p:nvSpPr>
        <p:spPr>
          <a:xfrm>
            <a:off x="5779477" y="1395046"/>
            <a:ext cx="2649415" cy="498230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 xmlns:p14="http://schemas.microsoft.com/office/powerpoint/2010/main" val="1601013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Differences Between </a:t>
            </a:r>
            <a:br>
              <a:rPr lang="en-US" dirty="0" smtClean="0"/>
            </a:br>
            <a:r>
              <a:rPr lang="en-US" dirty="0" smtClean="0"/>
              <a:t>Oral and Written Language</a:t>
            </a:r>
            <a:endParaRPr lang="en-US" dirty="0"/>
          </a:p>
        </p:txBody>
      </p:sp>
      <p:sp>
        <p:nvSpPr>
          <p:cNvPr id="3" name="Content Placeholder 2"/>
          <p:cNvSpPr>
            <a:spLocks noGrp="1"/>
          </p:cNvSpPr>
          <p:nvPr>
            <p:ph idx="1"/>
          </p:nvPr>
        </p:nvSpPr>
        <p:spPr>
          <a:xfrm>
            <a:off x="1521395" y="2312989"/>
            <a:ext cx="5289712" cy="3880773"/>
          </a:xfrm>
        </p:spPr>
        <p:txBody>
          <a:bodyPr>
            <a:normAutofit/>
          </a:bodyPr>
          <a:lstStyle/>
          <a:p>
            <a:r>
              <a:rPr lang="en-US" sz="3600" dirty="0" smtClean="0"/>
              <a:t>Rate</a:t>
            </a:r>
          </a:p>
          <a:p>
            <a:r>
              <a:rPr lang="en-US" sz="3600" dirty="0" smtClean="0"/>
              <a:t>Vocabulary</a:t>
            </a:r>
          </a:p>
          <a:p>
            <a:r>
              <a:rPr lang="en-US" sz="3600" dirty="0" smtClean="0"/>
              <a:t>Endurance</a:t>
            </a:r>
            <a:endParaRPr lang="en-US" sz="3600" dirty="0" smtClean="0"/>
          </a:p>
          <a:p>
            <a:endParaRPr lang="en-US" sz="2800" dirty="0"/>
          </a:p>
        </p:txBody>
      </p:sp>
    </p:spTree>
    <p:extLst>
      <p:ext uri="{BB962C8B-B14F-4D97-AF65-F5344CB8AC3E}">
        <p14:creationId xmlns="" xmlns:p14="http://schemas.microsoft.com/office/powerpoint/2010/main" val="1864174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these Differences Matter?</a:t>
            </a:r>
            <a:br>
              <a:rPr lang="en-US" dirty="0" smtClean="0"/>
            </a:br>
            <a:r>
              <a:rPr lang="en-US" sz="2800" dirty="0" smtClean="0"/>
              <a:t>How does written language help?</a:t>
            </a:r>
            <a:endParaRPr lang="en-US" dirty="0"/>
          </a:p>
        </p:txBody>
      </p:sp>
      <p:sp>
        <p:nvSpPr>
          <p:cNvPr id="7" name="Content Placeholder 6"/>
          <p:cNvSpPr>
            <a:spLocks noGrp="1"/>
          </p:cNvSpPr>
          <p:nvPr>
            <p:ph idx="1"/>
          </p:nvPr>
        </p:nvSpPr>
        <p:spPr/>
        <p:txBody>
          <a:bodyPr>
            <a:normAutofit fontScale="92500"/>
          </a:bodyPr>
          <a:lstStyle/>
          <a:p>
            <a:r>
              <a:rPr lang="en-US" dirty="0"/>
              <a:t>Slower </a:t>
            </a:r>
            <a:r>
              <a:rPr lang="en-US" dirty="0" smtClean="0"/>
              <a:t>Rate</a:t>
            </a:r>
          </a:p>
          <a:p>
            <a:pPr lvl="1"/>
            <a:r>
              <a:rPr lang="en-US" dirty="0" smtClean="0"/>
              <a:t>The slower rate of reading aloud provides more processing time</a:t>
            </a:r>
            <a:endParaRPr lang="en-US" dirty="0"/>
          </a:p>
          <a:p>
            <a:r>
              <a:rPr lang="en-US" dirty="0"/>
              <a:t>More varied and advanced </a:t>
            </a:r>
            <a:r>
              <a:rPr lang="en-US" dirty="0" smtClean="0"/>
              <a:t>topics and vocabulary </a:t>
            </a:r>
            <a:r>
              <a:rPr lang="en-US" dirty="0" smtClean="0"/>
              <a:t>terms</a:t>
            </a:r>
          </a:p>
          <a:p>
            <a:pPr lvl="1"/>
            <a:r>
              <a:rPr lang="en-US" dirty="0" smtClean="0"/>
              <a:t>We generally talk about what is familiar: limited</a:t>
            </a:r>
          </a:p>
          <a:p>
            <a:pPr lvl="1"/>
            <a:r>
              <a:rPr lang="en-US" dirty="0" smtClean="0"/>
              <a:t>We read about a variety of places, people, and experiences: unlimited</a:t>
            </a:r>
          </a:p>
          <a:p>
            <a:pPr lvl="1"/>
            <a:r>
              <a:rPr lang="en-US" dirty="0" smtClean="0"/>
              <a:t>Ex: (experiences) a child in NC may not see a coliseum, but can read about them</a:t>
            </a:r>
          </a:p>
          <a:p>
            <a:pPr lvl="1"/>
            <a:r>
              <a:rPr lang="en-US" dirty="0" smtClean="0"/>
              <a:t>Ex: (vocabulary) “unrequited” </a:t>
            </a:r>
            <a:endParaRPr lang="en-US" dirty="0"/>
          </a:p>
          <a:p>
            <a:r>
              <a:rPr lang="en-US" dirty="0"/>
              <a:t>Written words </a:t>
            </a:r>
            <a:r>
              <a:rPr lang="en-US" dirty="0" smtClean="0"/>
              <a:t>endure</a:t>
            </a:r>
          </a:p>
          <a:p>
            <a:pPr lvl="1"/>
            <a:r>
              <a:rPr lang="en-US" dirty="0" smtClean="0"/>
              <a:t>This allows for the opportunity to think and talk about words without limit: memory and time are not factors.</a:t>
            </a:r>
          </a:p>
          <a:p>
            <a:pPr lvl="1"/>
            <a:r>
              <a:rPr lang="en-US" dirty="0" smtClean="0"/>
              <a:t>We gain the opportunity for repetition, which aids in both memory and comprehension</a:t>
            </a:r>
            <a:endParaRPr lang="en-US" dirty="0"/>
          </a:p>
          <a:p>
            <a:endParaRPr lang="en-US" dirty="0"/>
          </a:p>
        </p:txBody>
      </p:sp>
    </p:spTree>
    <p:extLst>
      <p:ext uri="{BB962C8B-B14F-4D97-AF65-F5344CB8AC3E}">
        <p14:creationId xmlns="" xmlns:p14="http://schemas.microsoft.com/office/powerpoint/2010/main" val="265503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9711"/>
          </a:xfrm>
        </p:spPr>
        <p:txBody>
          <a:bodyPr/>
          <a:lstStyle/>
          <a:p>
            <a:r>
              <a:rPr lang="en-US" dirty="0" smtClean="0"/>
              <a:t>More About Vocabulary</a:t>
            </a:r>
            <a:endParaRPr lang="en-US" dirty="0"/>
          </a:p>
        </p:txBody>
      </p:sp>
      <p:sp>
        <p:nvSpPr>
          <p:cNvPr id="3" name="Content Placeholder 2"/>
          <p:cNvSpPr>
            <a:spLocks noGrp="1"/>
          </p:cNvSpPr>
          <p:nvPr>
            <p:ph idx="1"/>
          </p:nvPr>
        </p:nvSpPr>
        <p:spPr>
          <a:xfrm>
            <a:off x="775808" y="1359877"/>
            <a:ext cx="8596668" cy="4724400"/>
          </a:xfrm>
        </p:spPr>
        <p:txBody>
          <a:bodyPr>
            <a:normAutofit fontScale="92500"/>
          </a:bodyPr>
          <a:lstStyle/>
          <a:p>
            <a:r>
              <a:rPr lang="en-US" sz="2400" dirty="0" smtClean="0"/>
              <a:t>National Reading Panel (2000</a:t>
            </a:r>
            <a:r>
              <a:rPr lang="en-US" sz="2400" dirty="0" smtClean="0"/>
              <a:t>)</a:t>
            </a:r>
          </a:p>
          <a:p>
            <a:pPr lvl="1"/>
            <a:r>
              <a:rPr lang="en-US" sz="2400" dirty="0" smtClean="0"/>
              <a:t>Vocabulary should be taught both directly and indirectly</a:t>
            </a:r>
          </a:p>
          <a:p>
            <a:pPr lvl="1"/>
            <a:r>
              <a:rPr lang="en-US" sz="2400" dirty="0" smtClean="0"/>
              <a:t>Repetition and multiple exposures to vocabulary items are key</a:t>
            </a:r>
          </a:p>
          <a:p>
            <a:pPr lvl="1"/>
            <a:r>
              <a:rPr lang="en-US" sz="2400" dirty="0" smtClean="0"/>
              <a:t>Learning in rich contexts is valuable for vocabulary learning</a:t>
            </a:r>
          </a:p>
          <a:p>
            <a:pPr lvl="1"/>
            <a:r>
              <a:rPr lang="en-US" sz="2400" dirty="0" smtClean="0"/>
              <a:t>Vocabulary learning should entail active engagement in learning tasks</a:t>
            </a:r>
          </a:p>
          <a:p>
            <a:pPr lvl="1"/>
            <a:r>
              <a:rPr lang="en-US" sz="2400" dirty="0" smtClean="0"/>
              <a:t>Dependency on a single vocabulary instructional method will not result in optimal </a:t>
            </a:r>
            <a:r>
              <a:rPr lang="en-US" sz="2400" dirty="0" smtClean="0"/>
              <a:t>learning</a:t>
            </a:r>
          </a:p>
          <a:p>
            <a:pPr lvl="1"/>
            <a:endParaRPr lang="en-US" sz="2200" dirty="0" smtClean="0"/>
          </a:p>
          <a:p>
            <a:r>
              <a:rPr lang="en-US" sz="2400" dirty="0" smtClean="0"/>
              <a:t>Exposure to a variety of texts covers all of this!</a:t>
            </a:r>
            <a:endParaRPr lang="en-US" sz="2400" dirty="0" smtClean="0"/>
          </a:p>
        </p:txBody>
      </p:sp>
    </p:spTree>
    <p:extLst>
      <p:ext uri="{BB962C8B-B14F-4D97-AF65-F5344CB8AC3E}">
        <p14:creationId xmlns="" xmlns:p14="http://schemas.microsoft.com/office/powerpoint/2010/main" val="165877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4000" dirty="0"/>
              <a:t>Word Exposure and Time Spent Reading Each Day</a:t>
            </a:r>
            <a:r>
              <a:rPr lang="en-US" sz="4400" dirty="0"/>
              <a:t/>
            </a:r>
            <a:br>
              <a:rPr lang="en-US" sz="4400" dirty="0"/>
            </a:br>
            <a:endParaRPr lang="en-US" sz="4400" dirty="0"/>
          </a:p>
        </p:txBody>
      </p:sp>
      <p:sp>
        <p:nvSpPr>
          <p:cNvPr id="9" name="Content Placeholder 8"/>
          <p:cNvSpPr>
            <a:spLocks noGrp="1"/>
          </p:cNvSpPr>
          <p:nvPr>
            <p:ph idx="1"/>
          </p:nvPr>
        </p:nvSpPr>
        <p:spPr>
          <a:xfrm>
            <a:off x="677334" y="2160589"/>
            <a:ext cx="8596668" cy="4275380"/>
          </a:xfrm>
        </p:spPr>
        <p:txBody>
          <a:bodyPr>
            <a:normAutofit/>
          </a:bodyPr>
          <a:lstStyle/>
          <a:p>
            <a:r>
              <a:rPr lang="en-US" sz="3500" dirty="0" smtClean="0"/>
              <a:t>&lt;1 minute: 8,000 words per year</a:t>
            </a:r>
          </a:p>
          <a:p>
            <a:r>
              <a:rPr lang="en-US" sz="3500" dirty="0" smtClean="0"/>
              <a:t>4.6 minutes: 282,000 words per year</a:t>
            </a:r>
          </a:p>
          <a:p>
            <a:r>
              <a:rPr lang="en-US" sz="3500" dirty="0" smtClean="0"/>
              <a:t>20 minutes: 1,800,000 words per year</a:t>
            </a:r>
            <a:endParaRPr lang="en-US" sz="3600" dirty="0" smtClean="0"/>
          </a:p>
          <a:p>
            <a:pPr>
              <a:buNone/>
            </a:pPr>
            <a:r>
              <a:rPr lang="en-US" sz="1600" i="1" dirty="0" smtClean="0"/>
              <a:t>(</a:t>
            </a:r>
            <a:r>
              <a:rPr lang="en-US" sz="1600" dirty="0" err="1" smtClean="0"/>
              <a:t>Shaywitz</a:t>
            </a:r>
            <a:r>
              <a:rPr lang="en-US" sz="1600" dirty="0" smtClean="0"/>
              <a:t>, S. (2003). </a:t>
            </a:r>
            <a:endParaRPr lang="en-US" sz="1600" i="1" dirty="0" smtClean="0"/>
          </a:p>
          <a:p>
            <a:pPr>
              <a:buNone/>
            </a:pPr>
            <a:r>
              <a:rPr lang="en-US" sz="2800" i="1" dirty="0" smtClean="0"/>
              <a:t>*Most adult </a:t>
            </a:r>
            <a:r>
              <a:rPr lang="en-US" sz="2800" dirty="0" smtClean="0"/>
              <a:t>conversations draw from a vocabulary bank of no more than 3,000 words</a:t>
            </a:r>
            <a:endParaRPr lang="en-US" sz="2800" dirty="0"/>
          </a:p>
        </p:txBody>
      </p:sp>
    </p:spTree>
    <p:extLst>
      <p:ext uri="{BB962C8B-B14F-4D97-AF65-F5344CB8AC3E}">
        <p14:creationId xmlns="" xmlns:p14="http://schemas.microsoft.com/office/powerpoint/2010/main" val="373294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Works Both Ways!</a:t>
            </a:r>
            <a:endParaRPr lang="en-US" dirty="0"/>
          </a:p>
        </p:txBody>
      </p:sp>
      <p:pic>
        <p:nvPicPr>
          <p:cNvPr id="4" name="Content Placeholder 3"/>
          <p:cNvPicPr>
            <a:picLocks noGrp="1" noChangeAspect="1"/>
          </p:cNvPicPr>
          <p:nvPr>
            <p:ph idx="1"/>
          </p:nvPr>
        </p:nvPicPr>
        <p:blipFill>
          <a:blip r:embed="rId2"/>
          <a:stretch>
            <a:fillRect/>
          </a:stretch>
        </p:blipFill>
        <p:spPr>
          <a:xfrm>
            <a:off x="2815320" y="1327429"/>
            <a:ext cx="5983987" cy="3682453"/>
          </a:xfrm>
          <a:prstGeom prst="rect">
            <a:avLst/>
          </a:prstGeom>
        </p:spPr>
      </p:pic>
      <p:pic>
        <p:nvPicPr>
          <p:cNvPr id="5" name="Picture 4"/>
          <p:cNvPicPr>
            <a:picLocks noChangeAspect="1"/>
          </p:cNvPicPr>
          <p:nvPr/>
        </p:nvPicPr>
        <p:blipFill>
          <a:blip r:embed="rId3"/>
          <a:stretch>
            <a:fillRect/>
          </a:stretch>
        </p:blipFill>
        <p:spPr>
          <a:xfrm>
            <a:off x="876624" y="2146689"/>
            <a:ext cx="1938696" cy="1865538"/>
          </a:xfrm>
          <a:prstGeom prst="rect">
            <a:avLst/>
          </a:prstGeom>
        </p:spPr>
      </p:pic>
      <p:pic>
        <p:nvPicPr>
          <p:cNvPr id="7" name="Picture 6"/>
          <p:cNvPicPr>
            <a:picLocks noChangeAspect="1"/>
          </p:cNvPicPr>
          <p:nvPr/>
        </p:nvPicPr>
        <p:blipFill>
          <a:blip r:embed="rId4"/>
          <a:stretch>
            <a:fillRect/>
          </a:stretch>
        </p:blipFill>
        <p:spPr>
          <a:xfrm>
            <a:off x="6928834" y="4491998"/>
            <a:ext cx="1666103" cy="2353701"/>
          </a:xfrm>
          <a:prstGeom prst="rect">
            <a:avLst/>
          </a:prstGeom>
        </p:spPr>
      </p:pic>
      <p:pic>
        <p:nvPicPr>
          <p:cNvPr id="10" name="Picture 9"/>
          <p:cNvPicPr>
            <a:picLocks noChangeAspect="1"/>
          </p:cNvPicPr>
          <p:nvPr/>
        </p:nvPicPr>
        <p:blipFill>
          <a:blip r:embed="rId5"/>
          <a:stretch>
            <a:fillRect/>
          </a:stretch>
        </p:blipFill>
        <p:spPr>
          <a:xfrm>
            <a:off x="1356786" y="4228516"/>
            <a:ext cx="5705196" cy="2105606"/>
          </a:xfrm>
          <a:prstGeom prst="rect">
            <a:avLst/>
          </a:prstGeom>
        </p:spPr>
      </p:pic>
      <p:pic>
        <p:nvPicPr>
          <p:cNvPr id="6" name="Picture 5"/>
          <p:cNvPicPr>
            <a:picLocks noChangeAspect="1"/>
          </p:cNvPicPr>
          <p:nvPr/>
        </p:nvPicPr>
        <p:blipFill>
          <a:blip r:embed="rId6"/>
          <a:stretch>
            <a:fillRect/>
          </a:stretch>
        </p:blipFill>
        <p:spPr>
          <a:xfrm>
            <a:off x="4017538" y="3335806"/>
            <a:ext cx="1842303" cy="1842303"/>
          </a:xfrm>
          <a:prstGeom prst="rect">
            <a:avLst/>
          </a:prstGeom>
        </p:spPr>
      </p:pic>
    </p:spTree>
    <p:extLst>
      <p:ext uri="{BB962C8B-B14F-4D97-AF65-F5344CB8AC3E}">
        <p14:creationId xmlns="" xmlns:p14="http://schemas.microsoft.com/office/powerpoint/2010/main" val="1951223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Oral Language Supports Literacy</a:t>
            </a:r>
            <a:endParaRPr lang="en-US" dirty="0"/>
          </a:p>
        </p:txBody>
      </p:sp>
      <p:sp>
        <p:nvSpPr>
          <p:cNvPr id="3" name="Content Placeholder 2"/>
          <p:cNvSpPr>
            <a:spLocks noGrp="1"/>
          </p:cNvSpPr>
          <p:nvPr>
            <p:ph idx="1"/>
          </p:nvPr>
        </p:nvSpPr>
        <p:spPr/>
        <p:txBody>
          <a:bodyPr>
            <a:normAutofit/>
          </a:bodyPr>
          <a:lstStyle/>
          <a:p>
            <a:r>
              <a:rPr lang="en-US" sz="4000" dirty="0" smtClean="0"/>
              <a:t>“… one of the most enduring findings in reading research is the extent to which students’ vocabulary knowledge relates to their reading comprehension” </a:t>
            </a:r>
            <a:r>
              <a:rPr lang="en-US" sz="3200" dirty="0" smtClean="0"/>
              <a:t>(Osborn &amp; </a:t>
            </a:r>
            <a:r>
              <a:rPr lang="en-US" sz="3200" dirty="0" err="1" smtClean="0"/>
              <a:t>Hiebert</a:t>
            </a:r>
            <a:r>
              <a:rPr lang="en-US" sz="3200" dirty="0" smtClean="0"/>
              <a:t>, 2004)</a:t>
            </a:r>
            <a:endParaRPr lang="en-US" sz="4000" dirty="0"/>
          </a:p>
        </p:txBody>
      </p:sp>
    </p:spTree>
    <p:extLst>
      <p:ext uri="{BB962C8B-B14F-4D97-AF65-F5344CB8AC3E}">
        <p14:creationId xmlns="" xmlns:p14="http://schemas.microsoft.com/office/powerpoint/2010/main" val="1723946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Vocabulary Supports Reading Comprehension</a:t>
            </a:r>
            <a:endParaRPr lang="en-US" dirty="0"/>
          </a:p>
        </p:txBody>
      </p:sp>
      <p:sp>
        <p:nvSpPr>
          <p:cNvPr id="3" name="Content Placeholder 2"/>
          <p:cNvSpPr>
            <a:spLocks noGrp="1"/>
          </p:cNvSpPr>
          <p:nvPr>
            <p:ph idx="1"/>
          </p:nvPr>
        </p:nvSpPr>
        <p:spPr/>
        <p:txBody>
          <a:bodyPr>
            <a:normAutofit lnSpcReduction="10000"/>
          </a:bodyPr>
          <a:lstStyle/>
          <a:p>
            <a:r>
              <a:rPr lang="en-US" sz="2400" dirty="0" smtClean="0"/>
              <a:t>Vocabulary contributes to more accurate decoding of words when the printed form is unfamiliar</a:t>
            </a:r>
            <a:r>
              <a:rPr lang="en-US" sz="2800" dirty="0" smtClean="0"/>
              <a:t> </a:t>
            </a:r>
            <a:r>
              <a:rPr lang="en-US" sz="1500" dirty="0" smtClean="0"/>
              <a:t>(</a:t>
            </a:r>
            <a:r>
              <a:rPr lang="en-US" sz="1500" dirty="0" err="1" smtClean="0"/>
              <a:t>Ehri</a:t>
            </a:r>
            <a:r>
              <a:rPr lang="en-US" sz="1500" dirty="0" smtClean="0"/>
              <a:t>, 2002</a:t>
            </a:r>
            <a:r>
              <a:rPr lang="en-US" sz="1500" dirty="0" smtClean="0"/>
              <a:t>)</a:t>
            </a:r>
          </a:p>
          <a:p>
            <a:pPr lvl="1"/>
            <a:r>
              <a:rPr lang="en-US" sz="1800" dirty="0" smtClean="0"/>
              <a:t>Ex: Asthma</a:t>
            </a:r>
            <a:endParaRPr lang="en-US" sz="1300" dirty="0" smtClean="0"/>
          </a:p>
          <a:p>
            <a:endParaRPr lang="en-US" sz="2600" dirty="0" smtClean="0"/>
          </a:p>
          <a:p>
            <a:r>
              <a:rPr lang="en-US" sz="2400" dirty="0" smtClean="0"/>
              <a:t>“Children who acquire a substantial vocabulary are often able to think more deeply, express themselves better, and learn new things more quickly. They are also very likely to be successful not only learning to read, but also in reading at or above grade level throughout their school years.” </a:t>
            </a:r>
            <a:r>
              <a:rPr lang="en-US" sz="1500" dirty="0" smtClean="0"/>
              <a:t>(</a:t>
            </a:r>
            <a:r>
              <a:rPr lang="en-US" sz="1500" dirty="0" err="1" smtClean="0"/>
              <a:t>Canizares</a:t>
            </a:r>
            <a:r>
              <a:rPr lang="en-US" sz="1500" dirty="0" smtClean="0"/>
              <a:t>, S.)</a:t>
            </a:r>
          </a:p>
        </p:txBody>
      </p:sp>
    </p:spTree>
    <p:extLst>
      <p:ext uri="{BB962C8B-B14F-4D97-AF65-F5344CB8AC3E}">
        <p14:creationId xmlns="" xmlns:p14="http://schemas.microsoft.com/office/powerpoint/2010/main" val="1195873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Knowledge of vocabulary precedes comprehension</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lvl="1"/>
            <a:r>
              <a:rPr lang="en-US" sz="2600" dirty="0" smtClean="0"/>
              <a:t>Decoding is never enough</a:t>
            </a:r>
          </a:p>
          <a:p>
            <a:pPr lvl="2"/>
            <a:r>
              <a:rPr lang="en-US" sz="2400" dirty="0" smtClean="0"/>
              <a:t>Ex: </a:t>
            </a:r>
            <a:r>
              <a:rPr lang="es-ES" sz="2600" dirty="0" smtClean="0"/>
              <a:t>Ellos estaban en el escenario</a:t>
            </a:r>
          </a:p>
          <a:p>
            <a:pPr lvl="1"/>
            <a:endParaRPr lang="en-US" sz="2600" dirty="0" smtClean="0"/>
          </a:p>
          <a:p>
            <a:pPr lvl="1"/>
            <a:r>
              <a:rPr lang="en-US" sz="2600" dirty="0" smtClean="0"/>
              <a:t>Background knowledge is essential</a:t>
            </a:r>
          </a:p>
          <a:p>
            <a:pPr lvl="2"/>
            <a:r>
              <a:rPr lang="en-US" sz="2400" dirty="0" smtClean="0"/>
              <a:t>Ex: Unfortunately, a large air gap results in an unwelcome high reluctance in the magnetic circuit, and the field winding therefore needs as many turns and a high current to produce the desired flux density in the air-gap.</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Even when our focus is on reading, language skills matter!!</a:t>
            </a:r>
            <a:endParaRPr lang="en-US" dirty="0"/>
          </a:p>
        </p:txBody>
      </p:sp>
      <p:sp>
        <p:nvSpPr>
          <p:cNvPr id="3" name="Text Placeholder 2"/>
          <p:cNvSpPr>
            <a:spLocks noGrp="1"/>
          </p:cNvSpPr>
          <p:nvPr>
            <p:ph type="body" idx="1"/>
          </p:nvPr>
        </p:nvSpPr>
        <p:spPr/>
        <p:txBody>
          <a:bodyPr>
            <a:normAutofit/>
          </a:bodyPr>
          <a:lstStyle/>
          <a:p>
            <a:r>
              <a:rPr lang="en-US" sz="2400" dirty="0" smtClean="0"/>
              <a:t>*Our job as parents and educators is to foster strong language and vocabulary skills EVERY step of the way.</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Language Gap</a:t>
            </a:r>
            <a:endParaRPr lang="en-US" dirty="0"/>
          </a:p>
        </p:txBody>
      </p:sp>
      <p:sp>
        <p:nvSpPr>
          <p:cNvPr id="3" name="Content Placeholder 2"/>
          <p:cNvSpPr>
            <a:spLocks noGrp="1"/>
          </p:cNvSpPr>
          <p:nvPr>
            <p:ph idx="1"/>
          </p:nvPr>
        </p:nvSpPr>
        <p:spPr/>
        <p:txBody>
          <a:bodyPr/>
          <a:lstStyle/>
          <a:p>
            <a:endParaRPr lang="en-US" dirty="0" smtClean="0"/>
          </a:p>
          <a:p>
            <a:r>
              <a:rPr lang="en-US" sz="2400" dirty="0" smtClean="0"/>
              <a:t>Children arrive in kindergarten with huge discrepancies in oral language development . . . and the gap between language-advanced and language-delayed children grows throughout the elementary school years. </a:t>
            </a:r>
            <a:r>
              <a:rPr lang="en-US" sz="1600" dirty="0" smtClean="0"/>
              <a:t>(</a:t>
            </a:r>
            <a:r>
              <a:rPr lang="en-US" sz="1600" dirty="0" err="1" smtClean="0"/>
              <a:t>Biemiller</a:t>
            </a:r>
            <a:r>
              <a:rPr lang="en-US" sz="1600" dirty="0" smtClean="0"/>
              <a:t> 2001)</a:t>
            </a:r>
            <a:endParaRPr lang="en-US" dirty="0" smtClean="0"/>
          </a:p>
          <a:p>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Do?</a:t>
            </a:r>
            <a:endParaRPr lang="en-US" dirty="0"/>
          </a:p>
        </p:txBody>
      </p:sp>
      <p:sp>
        <p:nvSpPr>
          <p:cNvPr id="3" name="Content Placeholder 2"/>
          <p:cNvSpPr>
            <a:spLocks noGrp="1"/>
          </p:cNvSpPr>
          <p:nvPr>
            <p:ph idx="1"/>
          </p:nvPr>
        </p:nvSpPr>
        <p:spPr>
          <a:xfrm>
            <a:off x="677334" y="1488831"/>
            <a:ext cx="8596668" cy="4552531"/>
          </a:xfrm>
        </p:spPr>
        <p:txBody>
          <a:bodyPr>
            <a:normAutofit/>
          </a:bodyPr>
          <a:lstStyle/>
          <a:p>
            <a:r>
              <a:rPr lang="en-US" sz="2400" b="1" dirty="0" smtClean="0"/>
              <a:t>Provide books of varied:</a:t>
            </a:r>
          </a:p>
          <a:p>
            <a:pPr lvl="1"/>
            <a:r>
              <a:rPr lang="en-US" sz="2200" b="1" dirty="0" smtClean="0"/>
              <a:t>Topics</a:t>
            </a:r>
          </a:p>
          <a:p>
            <a:pPr lvl="1"/>
            <a:r>
              <a:rPr lang="en-US" sz="2200" b="1" dirty="0" smtClean="0"/>
              <a:t>Genres</a:t>
            </a:r>
          </a:p>
          <a:p>
            <a:pPr lvl="1"/>
            <a:r>
              <a:rPr lang="en-US" sz="2200" b="1" dirty="0" smtClean="0"/>
              <a:t>Lengths</a:t>
            </a:r>
          </a:p>
          <a:p>
            <a:pPr lvl="1"/>
            <a:r>
              <a:rPr lang="en-US" sz="2200" b="1" dirty="0" smtClean="0"/>
              <a:t>Styles</a:t>
            </a:r>
          </a:p>
          <a:p>
            <a:pPr lvl="1"/>
            <a:endParaRPr lang="en-US" sz="2200" b="1" dirty="0" smtClean="0"/>
          </a:p>
          <a:p>
            <a:r>
              <a:rPr lang="en-US" sz="2400" b="1" dirty="0" smtClean="0"/>
              <a:t>The more choices each child has, the more opportunities s/he has to learn</a:t>
            </a:r>
          </a:p>
          <a:p>
            <a:r>
              <a:rPr lang="en-US" sz="2400" b="1" dirty="0" smtClean="0"/>
              <a:t>More choices also increase the likelihood that children will develop a love of literacy</a:t>
            </a:r>
          </a:p>
          <a:p>
            <a:pPr lvl="1"/>
            <a:endParaRPr lang="en-US" sz="2000" dirty="0" smtClean="0"/>
          </a:p>
          <a:p>
            <a:pPr lvl="1"/>
            <a:endParaRPr lang="en-US" dirty="0" smtClean="0"/>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Do? (continued)</a:t>
            </a:r>
            <a:endParaRPr lang="en-US" dirty="0"/>
          </a:p>
        </p:txBody>
      </p:sp>
      <p:sp>
        <p:nvSpPr>
          <p:cNvPr id="3" name="Content Placeholder 2"/>
          <p:cNvSpPr>
            <a:spLocks noGrp="1"/>
          </p:cNvSpPr>
          <p:nvPr>
            <p:ph idx="1"/>
          </p:nvPr>
        </p:nvSpPr>
        <p:spPr>
          <a:xfrm>
            <a:off x="735950" y="1547446"/>
            <a:ext cx="8596668" cy="4798717"/>
          </a:xfrm>
        </p:spPr>
        <p:txBody>
          <a:bodyPr>
            <a:normAutofit/>
          </a:bodyPr>
          <a:lstStyle/>
          <a:p>
            <a:r>
              <a:rPr lang="en-US" sz="2200" dirty="0" smtClean="0"/>
              <a:t>Read Aloud</a:t>
            </a:r>
          </a:p>
          <a:p>
            <a:pPr lvl="1"/>
            <a:r>
              <a:rPr lang="en-US" sz="1900" dirty="0" smtClean="0"/>
              <a:t>Peruse the book before reading it aloud to your children or students.</a:t>
            </a:r>
          </a:p>
          <a:p>
            <a:pPr lvl="1"/>
            <a:r>
              <a:rPr lang="en-US" sz="1900" dirty="0" smtClean="0"/>
              <a:t>Think about the words you want children to learn.</a:t>
            </a:r>
          </a:p>
          <a:p>
            <a:pPr lvl="1"/>
            <a:r>
              <a:rPr lang="en-US" sz="1900" dirty="0" smtClean="0"/>
              <a:t>Read the book aloud with </a:t>
            </a:r>
            <a:r>
              <a:rPr lang="en-US" sz="1900" b="1" i="1" dirty="0" smtClean="0"/>
              <a:t>minimal</a:t>
            </a:r>
            <a:r>
              <a:rPr lang="en-US" sz="1900" dirty="0" smtClean="0"/>
              <a:t> interruptions the first time.</a:t>
            </a:r>
          </a:p>
          <a:p>
            <a:pPr lvl="1"/>
            <a:r>
              <a:rPr lang="en-US" sz="1900" dirty="0" smtClean="0"/>
              <a:t>During the second reading interrupt your reading to explain the meaning of targeted words.</a:t>
            </a:r>
          </a:p>
          <a:p>
            <a:pPr lvl="1"/>
            <a:r>
              <a:rPr lang="en-US" sz="1900" dirty="0" smtClean="0"/>
              <a:t>Be expressive! </a:t>
            </a:r>
          </a:p>
          <a:p>
            <a:pPr lvl="2"/>
            <a:r>
              <a:rPr lang="en-US" sz="1300" dirty="0" smtClean="0"/>
              <a:t>Use voices, varied tone, and varied volume</a:t>
            </a:r>
            <a:endParaRPr lang="en-US" sz="1300" dirty="0" smtClean="0"/>
          </a:p>
          <a:p>
            <a:pPr lvl="2"/>
            <a:r>
              <a:rPr lang="en-US" sz="1300" dirty="0" smtClean="0"/>
              <a:t>Talk about what you’re reading with </a:t>
            </a:r>
            <a:r>
              <a:rPr lang="en-US" sz="1300" dirty="0" err="1" smtClean="0"/>
              <a:t>exceitement</a:t>
            </a:r>
            <a:endParaRPr lang="en-US" sz="1300" dirty="0" smtClean="0"/>
          </a:p>
          <a:p>
            <a:pPr lvl="2"/>
            <a:r>
              <a:rPr lang="en-US" sz="1300" dirty="0" smtClean="0"/>
              <a:t>Find real-life </a:t>
            </a:r>
            <a:r>
              <a:rPr lang="en-US" sz="1300" dirty="0" smtClean="0"/>
              <a:t>examples</a:t>
            </a:r>
            <a:endParaRPr lang="en-US" sz="13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t>
            </a:r>
            <a:r>
              <a:rPr lang="en-US" dirty="0" smtClean="0"/>
              <a:t>Those New Words</a:t>
            </a:r>
            <a:r>
              <a:rPr lang="en-US" dirty="0" smtClean="0"/>
              <a:t>!</a:t>
            </a:r>
            <a:r>
              <a:rPr lang="en-US" dirty="0" smtClean="0"/>
              <a:t>	</a:t>
            </a:r>
            <a:endParaRPr lang="en-US" dirty="0"/>
          </a:p>
        </p:txBody>
      </p:sp>
      <p:sp>
        <p:nvSpPr>
          <p:cNvPr id="3" name="Content Placeholder 2"/>
          <p:cNvSpPr>
            <a:spLocks noGrp="1"/>
          </p:cNvSpPr>
          <p:nvPr>
            <p:ph idx="1"/>
          </p:nvPr>
        </p:nvSpPr>
        <p:spPr/>
        <p:txBody>
          <a:bodyPr/>
          <a:lstStyle/>
          <a:p>
            <a:r>
              <a:rPr lang="en-US" dirty="0" smtClean="0"/>
              <a:t>Once a child has been exposed to </a:t>
            </a:r>
            <a:r>
              <a:rPr lang="en-US" dirty="0" smtClean="0"/>
              <a:t>vocabulary in text, </a:t>
            </a:r>
            <a:r>
              <a:rPr lang="en-US" dirty="0" smtClean="0"/>
              <a:t>use it! </a:t>
            </a:r>
          </a:p>
          <a:p>
            <a:pPr lvl="1"/>
            <a:r>
              <a:rPr lang="en-US" dirty="0" smtClean="0"/>
              <a:t>“Scrumptious” instead of delicious</a:t>
            </a:r>
          </a:p>
          <a:p>
            <a:pPr lvl="1"/>
            <a:r>
              <a:rPr lang="en-US" dirty="0" smtClean="0"/>
              <a:t>“Exhausted” instead of “really tired”</a:t>
            </a:r>
          </a:p>
          <a:p>
            <a:pPr lvl="1"/>
            <a:r>
              <a:rPr lang="en-US" dirty="0" smtClean="0"/>
              <a:t>“Be obedient” instead of, “Listen to your teacher”</a:t>
            </a:r>
          </a:p>
          <a:p>
            <a:pPr lvl="1">
              <a:buNone/>
            </a:pPr>
            <a:endParaRPr lang="en-US" dirty="0" smtClean="0"/>
          </a:p>
          <a:p>
            <a:r>
              <a:rPr lang="en-US" dirty="0" smtClean="0"/>
              <a:t>Children are drawn to “big” words because they are fun to say and make them feel smart (the folks behind Sesame Street have known this for a long time)</a:t>
            </a:r>
          </a:p>
          <a:p>
            <a:pPr lvl="1">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Take-home Message</a:t>
            </a:r>
            <a:endParaRPr lang="en-US" dirty="0"/>
          </a:p>
        </p:txBody>
      </p:sp>
      <p:sp>
        <p:nvSpPr>
          <p:cNvPr id="3" name="Content Placeholder 2"/>
          <p:cNvSpPr>
            <a:spLocks noGrp="1"/>
          </p:cNvSpPr>
          <p:nvPr>
            <p:ph idx="1"/>
          </p:nvPr>
        </p:nvSpPr>
        <p:spPr>
          <a:xfrm>
            <a:off x="700781" y="1832343"/>
            <a:ext cx="8596668" cy="3880773"/>
          </a:xfrm>
        </p:spPr>
        <p:txBody>
          <a:bodyPr>
            <a:noAutofit/>
          </a:bodyPr>
          <a:lstStyle/>
          <a:p>
            <a:pPr>
              <a:buAutoNum type="arabicPeriod"/>
            </a:pPr>
            <a:r>
              <a:rPr lang="en-US" sz="3600" dirty="0" smtClean="0"/>
              <a:t>Language and literacy skills are strongly linked</a:t>
            </a:r>
          </a:p>
          <a:p>
            <a:pPr>
              <a:buAutoNum type="arabicPeriod"/>
            </a:pPr>
            <a:r>
              <a:rPr lang="en-US" sz="3600" dirty="0" smtClean="0"/>
              <a:t>Each aids in the development of the other</a:t>
            </a:r>
          </a:p>
          <a:p>
            <a:pPr>
              <a:buAutoNum type="arabicPeriod"/>
            </a:pPr>
            <a:r>
              <a:rPr lang="en-US" sz="3600" dirty="0" smtClean="0"/>
              <a:t>The best thing we can do is to provide exposure to both oral and written language</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Please feel free to email me at swhilby.bullock@lee.k12.nc.us</a:t>
            </a:r>
            <a:endParaRPr lang="en-US" dirty="0"/>
          </a:p>
        </p:txBody>
      </p:sp>
      <p:pic>
        <p:nvPicPr>
          <p:cNvPr id="4" name="Picture 3" descr="ask-question-3-2d87064cddbd5d5eb6f24d40d6b8ba02.jpg"/>
          <p:cNvPicPr>
            <a:picLocks noChangeAspect="1"/>
          </p:cNvPicPr>
          <p:nvPr/>
        </p:nvPicPr>
        <p:blipFill>
          <a:blip r:embed="rId2"/>
          <a:stretch>
            <a:fillRect/>
          </a:stretch>
        </p:blipFill>
        <p:spPr>
          <a:xfrm>
            <a:off x="3829050" y="1242890"/>
            <a:ext cx="4676775" cy="398461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Biemiller</a:t>
            </a:r>
            <a:r>
              <a:rPr lang="en-US" dirty="0" smtClean="0"/>
              <a:t>, A. (2001). Teaching Vocabulary: Early, direct, and sequential. The American Educator, 25(1).</a:t>
            </a:r>
          </a:p>
          <a:p>
            <a:pPr marL="342900" lvl="1" indent="-342900"/>
            <a:r>
              <a:rPr lang="en-US" sz="1800" dirty="0" err="1" smtClean="0"/>
              <a:t>Canizares</a:t>
            </a:r>
            <a:r>
              <a:rPr lang="en-US" sz="1800" dirty="0" smtClean="0"/>
              <a:t>, Susan, “For the Love of Words."</a:t>
            </a:r>
            <a:br>
              <a:rPr lang="en-US" sz="1800" dirty="0" smtClean="0"/>
            </a:br>
            <a:r>
              <a:rPr lang="en-US" sz="1800" dirty="0" smtClean="0"/>
              <a:t>http://www.scholastic.com/browse/article.jsp?id=8100</a:t>
            </a:r>
          </a:p>
          <a:p>
            <a:r>
              <a:rPr lang="en-US" dirty="0" err="1" smtClean="0"/>
              <a:t>Ehri</a:t>
            </a:r>
            <a:r>
              <a:rPr lang="en-US" dirty="0" smtClean="0"/>
              <a:t>, L.C. (2002). Phases of acquisition in learning to read words and implications for teaching. British Journal of Educational Psychology: Monograph Series, 1.</a:t>
            </a:r>
          </a:p>
          <a:p>
            <a:r>
              <a:rPr lang="en-US" dirty="0" err="1" smtClean="0"/>
              <a:t>Shaywitz</a:t>
            </a:r>
            <a:r>
              <a:rPr lang="en-US" dirty="0" smtClean="0"/>
              <a:t>, S. (2003). </a:t>
            </a:r>
            <a:r>
              <a:rPr lang="en-US" i="1" dirty="0" smtClean="0"/>
              <a:t>Overcoming dyslexia. New York: Alfred A. </a:t>
            </a:r>
          </a:p>
          <a:p>
            <a:endParaRPr lang="en-US"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425</TotalTime>
  <Words>1305</Words>
  <Application>Microsoft Office PowerPoint</Application>
  <PresentationFormat>Custom</PresentationFormat>
  <Paragraphs>154</Paragraphs>
  <Slides>23</Slides>
  <Notes>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Facet</vt:lpstr>
      <vt:lpstr>Language and Literacy</vt:lpstr>
      <vt:lpstr>Session Objectives</vt:lpstr>
      <vt:lpstr>What is Language?</vt:lpstr>
      <vt:lpstr>Language Development</vt:lpstr>
      <vt:lpstr>Language Learning is Developmental      Understand, Talk, Read</vt:lpstr>
      <vt:lpstr>How Reading Supports Oral Language Development </vt:lpstr>
      <vt:lpstr>How reading benefits oral language</vt:lpstr>
      <vt:lpstr>Differences Between  Oral and Written Language</vt:lpstr>
      <vt:lpstr>Why do these Differences Matter? How does written language help?</vt:lpstr>
      <vt:lpstr>More About Vocabulary</vt:lpstr>
      <vt:lpstr>Word Exposure and Time Spent Reading Each Day </vt:lpstr>
      <vt:lpstr>It Works Both Ways!</vt:lpstr>
      <vt:lpstr>How Oral Language Supports Literacy</vt:lpstr>
      <vt:lpstr>How Vocabulary Supports Reading Comprehension</vt:lpstr>
      <vt:lpstr>Knowledge of vocabulary precedes comprehension </vt:lpstr>
      <vt:lpstr>Even when our focus is on reading, language skills matter!!</vt:lpstr>
      <vt:lpstr>The Language Gap</vt:lpstr>
      <vt:lpstr>What Can We Do?</vt:lpstr>
      <vt:lpstr>What Can We Do? (continued)</vt:lpstr>
      <vt:lpstr>Use Those New Words! </vt:lpstr>
      <vt:lpstr>Take-home Message</vt:lpstr>
      <vt:lpstr>Questions?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and Literacy</dc:title>
  <dc:creator>Clif Whilby</dc:creator>
  <cp:lastModifiedBy>LCS</cp:lastModifiedBy>
  <cp:revision>40</cp:revision>
  <dcterms:created xsi:type="dcterms:W3CDTF">2014-08-24T21:13:49Z</dcterms:created>
  <dcterms:modified xsi:type="dcterms:W3CDTF">2014-10-23T13:51:00Z</dcterms:modified>
</cp:coreProperties>
</file>