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9"/>
  </p:notesMasterIdLst>
  <p:sldIdLst>
    <p:sldId id="324" r:id="rId2"/>
    <p:sldId id="323" r:id="rId3"/>
    <p:sldId id="274" r:id="rId4"/>
    <p:sldId id="275" r:id="rId5"/>
    <p:sldId id="276" r:id="rId6"/>
    <p:sldId id="277" r:id="rId7"/>
    <p:sldId id="278" r:id="rId8"/>
    <p:sldId id="279" r:id="rId9"/>
    <p:sldId id="280" r:id="rId10"/>
    <p:sldId id="281" r:id="rId11"/>
    <p:sldId id="282" r:id="rId12"/>
    <p:sldId id="283" r:id="rId13"/>
    <p:sldId id="284" r:id="rId14"/>
    <p:sldId id="285" r:id="rId15"/>
    <p:sldId id="286" r:id="rId16"/>
    <p:sldId id="287" r:id="rId17"/>
    <p:sldId id="288" r:id="rId18"/>
    <p:sldId id="289" r:id="rId19"/>
    <p:sldId id="290" r:id="rId20"/>
    <p:sldId id="291" r:id="rId21"/>
    <p:sldId id="292" r:id="rId22"/>
    <p:sldId id="293" r:id="rId23"/>
    <p:sldId id="294" r:id="rId24"/>
    <p:sldId id="295" r:id="rId25"/>
    <p:sldId id="296" r:id="rId26"/>
    <p:sldId id="297" r:id="rId27"/>
    <p:sldId id="320" r:id="rId28"/>
    <p:sldId id="298" r:id="rId29"/>
    <p:sldId id="299" r:id="rId30"/>
    <p:sldId id="300" r:id="rId31"/>
    <p:sldId id="301" r:id="rId32"/>
    <p:sldId id="302" r:id="rId33"/>
    <p:sldId id="303" r:id="rId34"/>
    <p:sldId id="304" r:id="rId35"/>
    <p:sldId id="305" r:id="rId36"/>
    <p:sldId id="306" r:id="rId37"/>
    <p:sldId id="307" r:id="rId38"/>
    <p:sldId id="321" r:id="rId39"/>
    <p:sldId id="308" r:id="rId40"/>
    <p:sldId id="309" r:id="rId41"/>
    <p:sldId id="326" r:id="rId42"/>
    <p:sldId id="327" r:id="rId43"/>
    <p:sldId id="339" r:id="rId44"/>
    <p:sldId id="325" r:id="rId45"/>
    <p:sldId id="312" r:id="rId46"/>
    <p:sldId id="319" r:id="rId47"/>
    <p:sldId id="310"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B141"/>
    <a:srgbClr val="8BAB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F7A72C-8A48-4800-BFDE-BF42BA2D4432}" v="1" dt="2018-08-02T13:06:23.8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27" autoAdjust="0"/>
    <p:restoredTop sz="94660"/>
  </p:normalViewPr>
  <p:slideViewPr>
    <p:cSldViewPr snapToGrid="0">
      <p:cViewPr varScale="1">
        <p:scale>
          <a:sx n="72" d="100"/>
          <a:sy n="72" d="100"/>
        </p:scale>
        <p:origin x="76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sty Williams" userId="S::misty.williams@onslow.k12.nc.us::0664f6e7-983f-43f5-bae7-079f5a067553" providerId="AD" clId="Web-{2DDD3347-7270-4AA0-B7CB-31C8138134C0}"/>
    <pc:docChg chg="addSld modSld sldOrd">
      <pc:chgData name="Misty Williams" userId="S::misty.williams@onslow.k12.nc.us::0664f6e7-983f-43f5-bae7-079f5a067553" providerId="AD" clId="Web-{2DDD3347-7270-4AA0-B7CB-31C8138134C0}" dt="2018-08-15T22:50:34.025" v="94" actId="20577"/>
      <pc:docMkLst>
        <pc:docMk/>
      </pc:docMkLst>
      <pc:sldChg chg="modSp new ord">
        <pc:chgData name="Misty Williams" userId="S::misty.williams@onslow.k12.nc.us::0664f6e7-983f-43f5-bae7-079f5a067553" providerId="AD" clId="Web-{2DDD3347-7270-4AA0-B7CB-31C8138134C0}" dt="2018-08-15T22:49:35.007" v="77" actId="20577"/>
        <pc:sldMkLst>
          <pc:docMk/>
          <pc:sldMk cId="3773538236" sldId="323"/>
        </pc:sldMkLst>
        <pc:spChg chg="mod">
          <ac:chgData name="Misty Williams" userId="S::misty.williams@onslow.k12.nc.us::0664f6e7-983f-43f5-bae7-079f5a067553" providerId="AD" clId="Web-{2DDD3347-7270-4AA0-B7CB-31C8138134C0}" dt="2018-08-15T22:48:12.441" v="43" actId="20577"/>
          <ac:spMkLst>
            <pc:docMk/>
            <pc:sldMk cId="3773538236" sldId="323"/>
            <ac:spMk id="2" creationId="{400A1328-7CF6-42F9-8D1A-9FF33791E6C3}"/>
          </ac:spMkLst>
        </pc:spChg>
        <pc:spChg chg="mod">
          <ac:chgData name="Misty Williams" userId="S::misty.williams@onslow.k12.nc.us::0664f6e7-983f-43f5-bae7-079f5a067553" providerId="AD" clId="Web-{2DDD3347-7270-4AA0-B7CB-31C8138134C0}" dt="2018-08-15T22:49:16.772" v="76" actId="20577"/>
          <ac:spMkLst>
            <pc:docMk/>
            <pc:sldMk cId="3773538236" sldId="323"/>
            <ac:spMk id="3" creationId="{5282F825-9C90-4A93-8EE9-5A75D24BC0C8}"/>
          </ac:spMkLst>
        </pc:spChg>
      </pc:sldChg>
      <pc:sldChg chg="modSp new ord">
        <pc:chgData name="Misty Williams" userId="S::misty.williams@onslow.k12.nc.us::0664f6e7-983f-43f5-bae7-079f5a067553" providerId="AD" clId="Web-{2DDD3347-7270-4AA0-B7CB-31C8138134C0}" dt="2018-08-15T22:50:34.025" v="94" actId="20577"/>
        <pc:sldMkLst>
          <pc:docMk/>
          <pc:sldMk cId="344314088" sldId="324"/>
        </pc:sldMkLst>
        <pc:spChg chg="mod">
          <ac:chgData name="Misty Williams" userId="S::misty.williams@onslow.k12.nc.us::0664f6e7-983f-43f5-bae7-079f5a067553" providerId="AD" clId="Web-{2DDD3347-7270-4AA0-B7CB-31C8138134C0}" dt="2018-08-15T22:50:34.025" v="94" actId="20577"/>
          <ac:spMkLst>
            <pc:docMk/>
            <pc:sldMk cId="344314088" sldId="324"/>
            <ac:spMk id="2" creationId="{E7C62CA6-DAB4-4056-83A8-FD99825F22A6}"/>
          </ac:spMkLst>
        </pc:spChg>
        <pc:spChg chg="mod">
          <ac:chgData name="Misty Williams" userId="S::misty.williams@onslow.k12.nc.us::0664f6e7-983f-43f5-bae7-079f5a067553" providerId="AD" clId="Web-{2DDD3347-7270-4AA0-B7CB-31C8138134C0}" dt="2018-08-15T22:50:23.915" v="93" actId="20577"/>
          <ac:spMkLst>
            <pc:docMk/>
            <pc:sldMk cId="344314088" sldId="324"/>
            <ac:spMk id="3" creationId="{7492B476-A5D0-4D5A-8BBE-A73882199412}"/>
          </ac:spMkLst>
        </pc:spChg>
      </pc:sldChg>
    </pc:docChg>
  </pc:docChgLst>
  <pc:docChgLst>
    <pc:chgData name="Misty Williams" userId="S::misty.williams@onslow.k12.nc.us::0664f6e7-983f-43f5-bae7-079f5a067553" providerId="AD" clId="Web-{9CC3482A-545C-4AFB-B54C-E1AFC2A65B32}"/>
    <pc:docChg chg="addSld modSld sldOrd">
      <pc:chgData name="Misty Williams" userId="S::misty.williams@onslow.k12.nc.us::0664f6e7-983f-43f5-bae7-079f5a067553" providerId="AD" clId="Web-{9CC3482A-545C-4AFB-B54C-E1AFC2A65B32}" dt="2018-08-10T16:24:16.634" v="7" actId="14100"/>
      <pc:docMkLst>
        <pc:docMk/>
      </pc:docMkLst>
      <pc:sldChg chg="addSp delSp modSp new ord">
        <pc:chgData name="Misty Williams" userId="S::misty.williams@onslow.k12.nc.us::0664f6e7-983f-43f5-bae7-079f5a067553" providerId="AD" clId="Web-{9CC3482A-545C-4AFB-B54C-E1AFC2A65B32}" dt="2018-08-10T16:24:16.634" v="7" actId="14100"/>
        <pc:sldMkLst>
          <pc:docMk/>
          <pc:sldMk cId="4255763826" sldId="322"/>
        </pc:sldMkLst>
        <pc:spChg chg="del">
          <ac:chgData name="Misty Williams" userId="S::misty.williams@onslow.k12.nc.us::0664f6e7-983f-43f5-bae7-079f5a067553" providerId="AD" clId="Web-{9CC3482A-545C-4AFB-B54C-E1AFC2A65B32}" dt="2018-08-10T16:24:05.993" v="3" actId="14100"/>
          <ac:spMkLst>
            <pc:docMk/>
            <pc:sldMk cId="4255763826" sldId="322"/>
            <ac:spMk id="2" creationId="{4B8FF890-FEBC-4CAC-A468-CD5CF376AE03}"/>
          </ac:spMkLst>
        </pc:spChg>
        <pc:spChg chg="del">
          <ac:chgData name="Misty Williams" userId="S::misty.williams@onslow.k12.nc.us::0664f6e7-983f-43f5-bae7-079f5a067553" providerId="AD" clId="Web-{9CC3482A-545C-4AFB-B54C-E1AFC2A65B32}" dt="2018-08-10T16:24:00.211" v="2" actId="14100"/>
          <ac:spMkLst>
            <pc:docMk/>
            <pc:sldMk cId="4255763826" sldId="322"/>
            <ac:spMk id="3" creationId="{48EED6D4-894A-49E9-8083-0F591BE4FEF3}"/>
          </ac:spMkLst>
        </pc:spChg>
        <pc:picChg chg="add mod ord">
          <ac:chgData name="Misty Williams" userId="S::misty.williams@onslow.k12.nc.us::0664f6e7-983f-43f5-bae7-079f5a067553" providerId="AD" clId="Web-{9CC3482A-545C-4AFB-B54C-E1AFC2A65B32}" dt="2018-08-10T16:24:16.634" v="7" actId="14100"/>
          <ac:picMkLst>
            <pc:docMk/>
            <pc:sldMk cId="4255763826" sldId="322"/>
            <ac:picMk id="4" creationId="{C7A1D482-7531-474A-ABDE-E71EEC63E78E}"/>
          </ac:picMkLst>
        </pc:pic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CEC8C7-62D4-4DBE-8981-1C3D26CA0EBE}" type="datetimeFigureOut">
              <a:rPr lang="en-US" smtClean="0"/>
              <a:t>9/2/2018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AD7407-D71F-4B31-852B-A0EA2D761567}" type="slidenum">
              <a:rPr lang="en-US" smtClean="0"/>
              <a:t>‹#›</a:t>
            </a:fld>
            <a:endParaRPr lang="en-US"/>
          </a:p>
        </p:txBody>
      </p:sp>
    </p:spTree>
    <p:extLst>
      <p:ext uri="{BB962C8B-B14F-4D97-AF65-F5344CB8AC3E}">
        <p14:creationId xmlns:p14="http://schemas.microsoft.com/office/powerpoint/2010/main" val="2481951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F343726A-3D38-456C-A3E4-1436D879E8F3}"/>
              </a:ext>
            </a:extLst>
          </p:cNvPr>
          <p:cNvSpPr>
            <a:spLocks noGrp="1" noRot="1" noChangeAspect="1" noTextEdit="1"/>
          </p:cNvSpPr>
          <p:nvPr>
            <p:ph type="sldImg"/>
          </p:nvPr>
        </p:nvSpPr>
        <p:spPr>
          <a:ln/>
        </p:spPr>
      </p:sp>
      <p:sp>
        <p:nvSpPr>
          <p:cNvPr id="16387" name="Notes Placeholder 2">
            <a:extLst>
              <a:ext uri="{FF2B5EF4-FFF2-40B4-BE49-F238E27FC236}">
                <a16:creationId xmlns:a16="http://schemas.microsoft.com/office/drawing/2014/main" id="{C59CDF21-0FD1-4151-9090-52297BAA44B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Regardless of the student’s disability category, the IEP team must consider the specific needs of the student in developing the IEP.</a:t>
            </a:r>
          </a:p>
        </p:txBody>
      </p:sp>
      <p:sp>
        <p:nvSpPr>
          <p:cNvPr id="16388" name="Slide Number Placeholder 3">
            <a:extLst>
              <a:ext uri="{FF2B5EF4-FFF2-40B4-BE49-F238E27FC236}">
                <a16:creationId xmlns:a16="http://schemas.microsoft.com/office/drawing/2014/main" id="{CFA20309-57AC-4203-9AEA-83D670B52F2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72C5CC81-FA0F-47AA-9FBE-7DDCC5127EA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Tree>
    <p:extLst>
      <p:ext uri="{BB962C8B-B14F-4D97-AF65-F5344CB8AC3E}">
        <p14:creationId xmlns:p14="http://schemas.microsoft.com/office/powerpoint/2010/main" val="3516820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E75D1180-C231-4DCF-AE0F-3700978FE4EE}"/>
              </a:ext>
            </a:extLst>
          </p:cNvPr>
          <p:cNvSpPr>
            <a:spLocks noGrp="1" noRot="1" noChangeAspect="1" noTextEdit="1"/>
          </p:cNvSpPr>
          <p:nvPr>
            <p:ph type="sldImg"/>
          </p:nvPr>
        </p:nvSpPr>
        <p:spPr>
          <a:ln/>
        </p:spPr>
      </p:sp>
      <p:sp>
        <p:nvSpPr>
          <p:cNvPr id="19459" name="Notes Placeholder 2">
            <a:extLst>
              <a:ext uri="{FF2B5EF4-FFF2-40B4-BE49-F238E27FC236}">
                <a16:creationId xmlns:a16="http://schemas.microsoft.com/office/drawing/2014/main" id="{DB8B69E3-68A3-4482-9F0F-D22711EC4E0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So let’s go on and talk about the specifics… According to the regulations and the policies…</a:t>
            </a:r>
          </a:p>
        </p:txBody>
      </p:sp>
      <p:sp>
        <p:nvSpPr>
          <p:cNvPr id="19460" name="Slide Number Placeholder 3">
            <a:extLst>
              <a:ext uri="{FF2B5EF4-FFF2-40B4-BE49-F238E27FC236}">
                <a16:creationId xmlns:a16="http://schemas.microsoft.com/office/drawing/2014/main" id="{CB764871-1F9A-4A88-A603-E53B416C0CF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66432CF-F137-43F3-A55D-00DAF680093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Tree>
    <p:extLst>
      <p:ext uri="{BB962C8B-B14F-4D97-AF65-F5344CB8AC3E}">
        <p14:creationId xmlns:p14="http://schemas.microsoft.com/office/powerpoint/2010/main" val="1535065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a:extLst>
              <a:ext uri="{FF2B5EF4-FFF2-40B4-BE49-F238E27FC236}">
                <a16:creationId xmlns:a16="http://schemas.microsoft.com/office/drawing/2014/main" id="{ADFBD151-5E92-4E3F-8221-985C47158B4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10/08/09</a:t>
            </a:r>
          </a:p>
        </p:txBody>
      </p:sp>
      <p:sp>
        <p:nvSpPr>
          <p:cNvPr id="21507" name="Rectangle 7">
            <a:extLst>
              <a:ext uri="{FF2B5EF4-FFF2-40B4-BE49-F238E27FC236}">
                <a16:creationId xmlns:a16="http://schemas.microsoft.com/office/drawing/2014/main" id="{46588288-998B-4D65-90B2-229FE6DC58F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6133DFD-17D5-45B3-AB28-C0C59D80E76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21508" name="Rectangle 7">
            <a:extLst>
              <a:ext uri="{FF2B5EF4-FFF2-40B4-BE49-F238E27FC236}">
                <a16:creationId xmlns:a16="http://schemas.microsoft.com/office/drawing/2014/main" id="{29CA261A-A03D-4BEA-8433-8F60839408BA}"/>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chor="b"/>
          <a:lstStyle>
            <a:lvl1pPr defTabSz="923925">
              <a:defRPr sz="2400">
                <a:solidFill>
                  <a:schemeClr val="tx1"/>
                </a:solidFill>
                <a:latin typeface="Arial" panose="020B0604020202020204" pitchFamily="34" charset="0"/>
                <a:ea typeface="ヒラギノ角ゴ Pro W3" pitchFamily="1" charset="-128"/>
              </a:defRPr>
            </a:lvl1pPr>
            <a:lvl2pPr marL="742950" indent="-285750" defTabSz="923925">
              <a:defRPr sz="2400">
                <a:solidFill>
                  <a:schemeClr val="tx1"/>
                </a:solidFill>
                <a:latin typeface="Arial" panose="020B0604020202020204" pitchFamily="34" charset="0"/>
                <a:ea typeface="ヒラギノ角ゴ Pro W3" pitchFamily="1" charset="-128"/>
              </a:defRPr>
            </a:lvl2pPr>
            <a:lvl3pPr marL="1143000" indent="-228600" defTabSz="923925">
              <a:defRPr sz="2400">
                <a:solidFill>
                  <a:schemeClr val="tx1"/>
                </a:solidFill>
                <a:latin typeface="Arial" panose="020B0604020202020204" pitchFamily="34" charset="0"/>
                <a:ea typeface="ヒラギノ角ゴ Pro W3" pitchFamily="1" charset="-128"/>
              </a:defRPr>
            </a:lvl3pPr>
            <a:lvl4pPr marL="1600200" indent="-228600" defTabSz="923925">
              <a:defRPr sz="2400">
                <a:solidFill>
                  <a:schemeClr val="tx1"/>
                </a:solidFill>
                <a:latin typeface="Arial" panose="020B0604020202020204" pitchFamily="34" charset="0"/>
                <a:ea typeface="ヒラギノ角ゴ Pro W3" pitchFamily="1" charset="-128"/>
              </a:defRPr>
            </a:lvl4pPr>
            <a:lvl5pPr marL="2057400" indent="-228600" defTabSz="923925">
              <a:defRPr sz="2400">
                <a:solidFill>
                  <a:schemeClr val="tx1"/>
                </a:solidFill>
                <a:latin typeface="Arial" panose="020B0604020202020204" pitchFamily="34" charset="0"/>
                <a:ea typeface="ヒラギノ角ゴ Pro W3" pitchFamily="1" charset="-128"/>
              </a:defRPr>
            </a:lvl5pPr>
            <a:lvl6pPr marL="25146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23925" rtl="0" eaLnBrk="0" fontAlgn="base" latinLnBrk="0" hangingPunct="0">
              <a:lnSpc>
                <a:spcPct val="100000"/>
              </a:lnSpc>
              <a:spcBef>
                <a:spcPct val="0"/>
              </a:spcBef>
              <a:spcAft>
                <a:spcPct val="0"/>
              </a:spcAft>
              <a:buClrTx/>
              <a:buSzTx/>
              <a:buFontTx/>
              <a:buNone/>
              <a:tabLst/>
              <a:defRPr/>
            </a:pPr>
            <a:fld id="{35AC0232-D785-4F68-91C8-3F880D925634}"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23925" rtl="0" eaLnBrk="0" fontAlgn="base" latinLnBrk="0" hangingPunct="0">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21509" name="Rectangle 2">
            <a:extLst>
              <a:ext uri="{FF2B5EF4-FFF2-40B4-BE49-F238E27FC236}">
                <a16:creationId xmlns:a16="http://schemas.microsoft.com/office/drawing/2014/main" id="{C956D0E2-DBAD-4365-92F0-2AB06341683D}"/>
              </a:ext>
            </a:extLst>
          </p:cNvPr>
          <p:cNvSpPr>
            <a:spLocks noGrp="1" noRot="1" noChangeAspect="1" noChangeArrowheads="1" noTextEdit="1"/>
          </p:cNvSpPr>
          <p:nvPr>
            <p:ph type="sldImg"/>
          </p:nvPr>
        </p:nvSpPr>
        <p:spPr>
          <a:ln/>
        </p:spPr>
      </p:sp>
      <p:sp>
        <p:nvSpPr>
          <p:cNvPr id="21510" name="Rectangle 3">
            <a:extLst>
              <a:ext uri="{FF2B5EF4-FFF2-40B4-BE49-F238E27FC236}">
                <a16:creationId xmlns:a16="http://schemas.microsoft.com/office/drawing/2014/main" id="{5D3A808D-4074-4959-8A24-95354858312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Read</a:t>
            </a:r>
          </a:p>
        </p:txBody>
      </p:sp>
    </p:spTree>
    <p:extLst>
      <p:ext uri="{BB962C8B-B14F-4D97-AF65-F5344CB8AC3E}">
        <p14:creationId xmlns:p14="http://schemas.microsoft.com/office/powerpoint/2010/main" val="2098377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6">
            <a:extLst>
              <a:ext uri="{FF2B5EF4-FFF2-40B4-BE49-F238E27FC236}">
                <a16:creationId xmlns:a16="http://schemas.microsoft.com/office/drawing/2014/main" id="{F7318660-9E4D-425C-A1E9-2E3C720D1265}"/>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10/08/09</a:t>
            </a:r>
          </a:p>
        </p:txBody>
      </p:sp>
      <p:sp>
        <p:nvSpPr>
          <p:cNvPr id="23555" name="Rectangle 7">
            <a:extLst>
              <a:ext uri="{FF2B5EF4-FFF2-40B4-BE49-F238E27FC236}">
                <a16:creationId xmlns:a16="http://schemas.microsoft.com/office/drawing/2014/main" id="{5AD788CD-A42E-4028-97B1-4747AA7EB8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7BA4923-159A-41A7-8087-236B685CC34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23556" name="Rectangle 7">
            <a:extLst>
              <a:ext uri="{FF2B5EF4-FFF2-40B4-BE49-F238E27FC236}">
                <a16:creationId xmlns:a16="http://schemas.microsoft.com/office/drawing/2014/main" id="{970A466E-3644-426E-8D38-2DECE72591E5}"/>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chor="b"/>
          <a:lstStyle>
            <a:lvl1pPr defTabSz="923925">
              <a:defRPr sz="2400">
                <a:solidFill>
                  <a:schemeClr val="tx1"/>
                </a:solidFill>
                <a:latin typeface="Arial" panose="020B0604020202020204" pitchFamily="34" charset="0"/>
                <a:ea typeface="ヒラギノ角ゴ Pro W3" pitchFamily="1" charset="-128"/>
              </a:defRPr>
            </a:lvl1pPr>
            <a:lvl2pPr marL="742950" indent="-285750" defTabSz="923925">
              <a:defRPr sz="2400">
                <a:solidFill>
                  <a:schemeClr val="tx1"/>
                </a:solidFill>
                <a:latin typeface="Arial" panose="020B0604020202020204" pitchFamily="34" charset="0"/>
                <a:ea typeface="ヒラギノ角ゴ Pro W3" pitchFamily="1" charset="-128"/>
              </a:defRPr>
            </a:lvl2pPr>
            <a:lvl3pPr marL="1143000" indent="-228600" defTabSz="923925">
              <a:defRPr sz="2400">
                <a:solidFill>
                  <a:schemeClr val="tx1"/>
                </a:solidFill>
                <a:latin typeface="Arial" panose="020B0604020202020204" pitchFamily="34" charset="0"/>
                <a:ea typeface="ヒラギノ角ゴ Pro W3" pitchFamily="1" charset="-128"/>
              </a:defRPr>
            </a:lvl3pPr>
            <a:lvl4pPr marL="1600200" indent="-228600" defTabSz="923925">
              <a:defRPr sz="2400">
                <a:solidFill>
                  <a:schemeClr val="tx1"/>
                </a:solidFill>
                <a:latin typeface="Arial" panose="020B0604020202020204" pitchFamily="34" charset="0"/>
                <a:ea typeface="ヒラギノ角ゴ Pro W3" pitchFamily="1" charset="-128"/>
              </a:defRPr>
            </a:lvl4pPr>
            <a:lvl5pPr marL="2057400" indent="-228600" defTabSz="923925">
              <a:defRPr sz="2400">
                <a:solidFill>
                  <a:schemeClr val="tx1"/>
                </a:solidFill>
                <a:latin typeface="Arial" panose="020B0604020202020204" pitchFamily="34" charset="0"/>
                <a:ea typeface="ヒラギノ角ゴ Pro W3" pitchFamily="1" charset="-128"/>
              </a:defRPr>
            </a:lvl5pPr>
            <a:lvl6pPr marL="25146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23925" rtl="0" eaLnBrk="0" fontAlgn="base" latinLnBrk="0" hangingPunct="0">
              <a:lnSpc>
                <a:spcPct val="100000"/>
              </a:lnSpc>
              <a:spcBef>
                <a:spcPct val="0"/>
              </a:spcBef>
              <a:spcAft>
                <a:spcPct val="0"/>
              </a:spcAft>
              <a:buClrTx/>
              <a:buSzTx/>
              <a:buFontTx/>
              <a:buNone/>
              <a:tabLst/>
              <a:defRPr/>
            </a:pPr>
            <a:fld id="{F5A95745-D1E1-4F11-9E2A-11EDC1A1EED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23925"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23557" name="Rectangle 2">
            <a:extLst>
              <a:ext uri="{FF2B5EF4-FFF2-40B4-BE49-F238E27FC236}">
                <a16:creationId xmlns:a16="http://schemas.microsoft.com/office/drawing/2014/main" id="{3C77C986-26CA-4A89-870B-B8A23A05FC6A}"/>
              </a:ext>
            </a:extLst>
          </p:cNvPr>
          <p:cNvSpPr>
            <a:spLocks noGrp="1" noRot="1" noChangeAspect="1" noChangeArrowheads="1" noTextEdit="1"/>
          </p:cNvSpPr>
          <p:nvPr>
            <p:ph type="sldImg"/>
          </p:nvPr>
        </p:nvSpPr>
        <p:spPr>
          <a:ln/>
        </p:spPr>
      </p:sp>
      <p:sp>
        <p:nvSpPr>
          <p:cNvPr id="23558" name="Rectangle 3">
            <a:extLst>
              <a:ext uri="{FF2B5EF4-FFF2-40B4-BE49-F238E27FC236}">
                <a16:creationId xmlns:a16="http://schemas.microsoft.com/office/drawing/2014/main" id="{169EA949-0C1F-469D-B88E-56BCAF1659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Read.  </a:t>
            </a:r>
          </a:p>
        </p:txBody>
      </p:sp>
    </p:spTree>
    <p:extLst>
      <p:ext uri="{BB962C8B-B14F-4D97-AF65-F5344CB8AC3E}">
        <p14:creationId xmlns:p14="http://schemas.microsoft.com/office/powerpoint/2010/main" val="1928196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6">
            <a:extLst>
              <a:ext uri="{FF2B5EF4-FFF2-40B4-BE49-F238E27FC236}">
                <a16:creationId xmlns:a16="http://schemas.microsoft.com/office/drawing/2014/main" id="{47E59028-EE32-4959-A51F-9AB0D595BF45}"/>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10/08/09</a:t>
            </a:r>
          </a:p>
        </p:txBody>
      </p:sp>
      <p:sp>
        <p:nvSpPr>
          <p:cNvPr id="25603" name="Rectangle 7">
            <a:extLst>
              <a:ext uri="{FF2B5EF4-FFF2-40B4-BE49-F238E27FC236}">
                <a16:creationId xmlns:a16="http://schemas.microsoft.com/office/drawing/2014/main" id="{A76055B9-6A51-4392-AB49-439EC1AD6C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98B89D1-A492-444C-9812-E0FE4644806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25604" name="Rectangle 7">
            <a:extLst>
              <a:ext uri="{FF2B5EF4-FFF2-40B4-BE49-F238E27FC236}">
                <a16:creationId xmlns:a16="http://schemas.microsoft.com/office/drawing/2014/main" id="{3D1C50D0-1922-43FA-A49C-C9A3886B5896}"/>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chor="b"/>
          <a:lstStyle>
            <a:lvl1pPr defTabSz="923925">
              <a:defRPr sz="2400">
                <a:solidFill>
                  <a:schemeClr val="tx1"/>
                </a:solidFill>
                <a:latin typeface="Arial" panose="020B0604020202020204" pitchFamily="34" charset="0"/>
                <a:ea typeface="ヒラギノ角ゴ Pro W3" pitchFamily="1" charset="-128"/>
              </a:defRPr>
            </a:lvl1pPr>
            <a:lvl2pPr marL="742950" indent="-285750" defTabSz="923925">
              <a:defRPr sz="2400">
                <a:solidFill>
                  <a:schemeClr val="tx1"/>
                </a:solidFill>
                <a:latin typeface="Arial" panose="020B0604020202020204" pitchFamily="34" charset="0"/>
                <a:ea typeface="ヒラギノ角ゴ Pro W3" pitchFamily="1" charset="-128"/>
              </a:defRPr>
            </a:lvl2pPr>
            <a:lvl3pPr marL="1143000" indent="-228600" defTabSz="923925">
              <a:defRPr sz="2400">
                <a:solidFill>
                  <a:schemeClr val="tx1"/>
                </a:solidFill>
                <a:latin typeface="Arial" panose="020B0604020202020204" pitchFamily="34" charset="0"/>
                <a:ea typeface="ヒラギノ角ゴ Pro W3" pitchFamily="1" charset="-128"/>
              </a:defRPr>
            </a:lvl3pPr>
            <a:lvl4pPr marL="1600200" indent="-228600" defTabSz="923925">
              <a:defRPr sz="2400">
                <a:solidFill>
                  <a:schemeClr val="tx1"/>
                </a:solidFill>
                <a:latin typeface="Arial" panose="020B0604020202020204" pitchFamily="34" charset="0"/>
                <a:ea typeface="ヒラギノ角ゴ Pro W3" pitchFamily="1" charset="-128"/>
              </a:defRPr>
            </a:lvl4pPr>
            <a:lvl5pPr marL="2057400" indent="-228600" defTabSz="923925">
              <a:defRPr sz="2400">
                <a:solidFill>
                  <a:schemeClr val="tx1"/>
                </a:solidFill>
                <a:latin typeface="Arial" panose="020B0604020202020204" pitchFamily="34" charset="0"/>
                <a:ea typeface="ヒラギノ角ゴ Pro W3" pitchFamily="1" charset="-128"/>
              </a:defRPr>
            </a:lvl5pPr>
            <a:lvl6pPr marL="25146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23925" rtl="0" eaLnBrk="0" fontAlgn="base" latinLnBrk="0" hangingPunct="0">
              <a:lnSpc>
                <a:spcPct val="100000"/>
              </a:lnSpc>
              <a:spcBef>
                <a:spcPct val="0"/>
              </a:spcBef>
              <a:spcAft>
                <a:spcPct val="0"/>
              </a:spcAft>
              <a:buClrTx/>
              <a:buSzTx/>
              <a:buFontTx/>
              <a:buNone/>
              <a:tabLst/>
              <a:defRPr/>
            </a:pPr>
            <a:fld id="{43141F12-5626-463C-8AAC-A13D6983386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23925"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25605" name="Rectangle 2">
            <a:extLst>
              <a:ext uri="{FF2B5EF4-FFF2-40B4-BE49-F238E27FC236}">
                <a16:creationId xmlns:a16="http://schemas.microsoft.com/office/drawing/2014/main" id="{FCEB5F6C-ABCB-453B-AF09-F977A716933D}"/>
              </a:ext>
            </a:extLst>
          </p:cNvPr>
          <p:cNvSpPr>
            <a:spLocks noGrp="1" noRot="1" noChangeAspect="1" noChangeArrowheads="1" noTextEdit="1"/>
          </p:cNvSpPr>
          <p:nvPr>
            <p:ph type="sldImg"/>
          </p:nvPr>
        </p:nvSpPr>
        <p:spPr>
          <a:ln/>
        </p:spPr>
      </p:sp>
      <p:sp>
        <p:nvSpPr>
          <p:cNvPr id="25606" name="Rectangle 3">
            <a:extLst>
              <a:ext uri="{FF2B5EF4-FFF2-40B4-BE49-F238E27FC236}">
                <a16:creationId xmlns:a16="http://schemas.microsoft.com/office/drawing/2014/main" id="{AFE5BB63-C98D-449C-8CF8-0D3507B77BC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1.  Last bullet…functional performance may be working in a large group, which will impact academic achievement.</a:t>
            </a:r>
          </a:p>
        </p:txBody>
      </p:sp>
    </p:spTree>
    <p:extLst>
      <p:ext uri="{BB962C8B-B14F-4D97-AF65-F5344CB8AC3E}">
        <p14:creationId xmlns:p14="http://schemas.microsoft.com/office/powerpoint/2010/main" val="952814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6">
            <a:extLst>
              <a:ext uri="{FF2B5EF4-FFF2-40B4-BE49-F238E27FC236}">
                <a16:creationId xmlns:a16="http://schemas.microsoft.com/office/drawing/2014/main" id="{AC6B8E78-F4E8-4A42-936F-5E1F9BA2F036}"/>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10/08/09</a:t>
            </a:r>
          </a:p>
        </p:txBody>
      </p:sp>
      <p:sp>
        <p:nvSpPr>
          <p:cNvPr id="27651" name="Rectangle 7">
            <a:extLst>
              <a:ext uri="{FF2B5EF4-FFF2-40B4-BE49-F238E27FC236}">
                <a16:creationId xmlns:a16="http://schemas.microsoft.com/office/drawing/2014/main" id="{E9FA7DA0-CDDC-4D27-AA8A-B0FEA0093F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D5B2634-EFF1-464E-A78B-F2B631FDBA4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27652" name="Rectangle 7">
            <a:extLst>
              <a:ext uri="{FF2B5EF4-FFF2-40B4-BE49-F238E27FC236}">
                <a16:creationId xmlns:a16="http://schemas.microsoft.com/office/drawing/2014/main" id="{0810C0A3-D3ED-4B9A-8C63-761A210FB8E6}"/>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chor="b"/>
          <a:lstStyle>
            <a:lvl1pPr defTabSz="923925">
              <a:defRPr sz="2400">
                <a:solidFill>
                  <a:schemeClr val="tx1"/>
                </a:solidFill>
                <a:latin typeface="Arial" panose="020B0604020202020204" pitchFamily="34" charset="0"/>
                <a:ea typeface="ヒラギノ角ゴ Pro W3" pitchFamily="1" charset="-128"/>
              </a:defRPr>
            </a:lvl1pPr>
            <a:lvl2pPr marL="742950" indent="-285750" defTabSz="923925">
              <a:defRPr sz="2400">
                <a:solidFill>
                  <a:schemeClr val="tx1"/>
                </a:solidFill>
                <a:latin typeface="Arial" panose="020B0604020202020204" pitchFamily="34" charset="0"/>
                <a:ea typeface="ヒラギノ角ゴ Pro W3" pitchFamily="1" charset="-128"/>
              </a:defRPr>
            </a:lvl2pPr>
            <a:lvl3pPr marL="1143000" indent="-228600" defTabSz="923925">
              <a:defRPr sz="2400">
                <a:solidFill>
                  <a:schemeClr val="tx1"/>
                </a:solidFill>
                <a:latin typeface="Arial" panose="020B0604020202020204" pitchFamily="34" charset="0"/>
                <a:ea typeface="ヒラギノ角ゴ Pro W3" pitchFamily="1" charset="-128"/>
              </a:defRPr>
            </a:lvl3pPr>
            <a:lvl4pPr marL="1600200" indent="-228600" defTabSz="923925">
              <a:defRPr sz="2400">
                <a:solidFill>
                  <a:schemeClr val="tx1"/>
                </a:solidFill>
                <a:latin typeface="Arial" panose="020B0604020202020204" pitchFamily="34" charset="0"/>
                <a:ea typeface="ヒラギノ角ゴ Pro W3" pitchFamily="1" charset="-128"/>
              </a:defRPr>
            </a:lvl4pPr>
            <a:lvl5pPr marL="2057400" indent="-228600" defTabSz="923925">
              <a:defRPr sz="2400">
                <a:solidFill>
                  <a:schemeClr val="tx1"/>
                </a:solidFill>
                <a:latin typeface="Arial" panose="020B0604020202020204" pitchFamily="34" charset="0"/>
                <a:ea typeface="ヒラギノ角ゴ Pro W3" pitchFamily="1" charset="-128"/>
              </a:defRPr>
            </a:lvl5pPr>
            <a:lvl6pPr marL="25146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23925" rtl="0" eaLnBrk="0" fontAlgn="base" latinLnBrk="0" hangingPunct="0">
              <a:lnSpc>
                <a:spcPct val="100000"/>
              </a:lnSpc>
              <a:spcBef>
                <a:spcPct val="0"/>
              </a:spcBef>
              <a:spcAft>
                <a:spcPct val="0"/>
              </a:spcAft>
              <a:buClrTx/>
              <a:buSzTx/>
              <a:buFontTx/>
              <a:buNone/>
              <a:tabLst/>
              <a:defRPr/>
            </a:pPr>
            <a:fld id="{678F0565-4C8E-4188-958B-2C836599708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23925"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27653" name="Rectangle 2">
            <a:extLst>
              <a:ext uri="{FF2B5EF4-FFF2-40B4-BE49-F238E27FC236}">
                <a16:creationId xmlns:a16="http://schemas.microsoft.com/office/drawing/2014/main" id="{28BB99B8-3C82-436A-ACDD-379821E5E79F}"/>
              </a:ext>
            </a:extLst>
          </p:cNvPr>
          <p:cNvSpPr>
            <a:spLocks noGrp="1" noRot="1" noChangeAspect="1" noChangeArrowheads="1" noTextEdit="1"/>
          </p:cNvSpPr>
          <p:nvPr>
            <p:ph type="sldImg"/>
          </p:nvPr>
        </p:nvSpPr>
        <p:spPr>
          <a:ln/>
        </p:spPr>
      </p:sp>
      <p:sp>
        <p:nvSpPr>
          <p:cNvPr id="27654" name="Rectangle 3">
            <a:extLst>
              <a:ext uri="{FF2B5EF4-FFF2-40B4-BE49-F238E27FC236}">
                <a16:creationId xmlns:a16="http://schemas.microsoft.com/office/drawing/2014/main" id="{D5BC32BD-8035-4F08-BA42-45DE9AD02F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Data based</a:t>
            </a:r>
          </a:p>
          <a:p>
            <a:pPr eaLnBrk="1" hangingPunct="1"/>
            <a:r>
              <a:rPr lang="en-US" altLang="en-US">
                <a:latin typeface="Arial" panose="020B0604020202020204" pitchFamily="34" charset="0"/>
              </a:rPr>
              <a:t>Strengths –what can do</a:t>
            </a:r>
          </a:p>
          <a:p>
            <a:pPr eaLnBrk="1" hangingPunct="1"/>
            <a:r>
              <a:rPr lang="en-US" altLang="en-US">
                <a:latin typeface="Arial" panose="020B0604020202020204" pitchFamily="34" charset="0"/>
              </a:rPr>
              <a:t>Needs – what s cannot do</a:t>
            </a:r>
          </a:p>
          <a:p>
            <a:pPr eaLnBrk="1" hangingPunct="1"/>
            <a:r>
              <a:rPr lang="en-US" altLang="en-US">
                <a:latin typeface="Arial" panose="020B0604020202020204" pitchFamily="34" charset="0"/>
              </a:rPr>
              <a:t>How it affects involvement and progress in the G. curriculum. </a:t>
            </a:r>
          </a:p>
        </p:txBody>
      </p:sp>
    </p:spTree>
    <p:extLst>
      <p:ext uri="{BB962C8B-B14F-4D97-AF65-F5344CB8AC3E}">
        <p14:creationId xmlns:p14="http://schemas.microsoft.com/office/powerpoint/2010/main" val="1093893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6">
            <a:extLst>
              <a:ext uri="{FF2B5EF4-FFF2-40B4-BE49-F238E27FC236}">
                <a16:creationId xmlns:a16="http://schemas.microsoft.com/office/drawing/2014/main" id="{82D02800-0EFC-4573-ADC0-742FA71BE203}"/>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10/08/09</a:t>
            </a:r>
          </a:p>
        </p:txBody>
      </p:sp>
      <p:sp>
        <p:nvSpPr>
          <p:cNvPr id="30723" name="Rectangle 7">
            <a:extLst>
              <a:ext uri="{FF2B5EF4-FFF2-40B4-BE49-F238E27FC236}">
                <a16:creationId xmlns:a16="http://schemas.microsoft.com/office/drawing/2014/main" id="{1C4AF6B3-6F7A-41C0-A185-4BA5E3365D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5ABCB459-1A09-4BAA-8037-A995E63F1D4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30724" name="Rectangle 7">
            <a:extLst>
              <a:ext uri="{FF2B5EF4-FFF2-40B4-BE49-F238E27FC236}">
                <a16:creationId xmlns:a16="http://schemas.microsoft.com/office/drawing/2014/main" id="{63A41B74-FAB8-44CB-BD1C-933B9C7EAF61}"/>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chor="b"/>
          <a:lstStyle>
            <a:lvl1pPr defTabSz="923925">
              <a:defRPr sz="2400">
                <a:solidFill>
                  <a:schemeClr val="tx1"/>
                </a:solidFill>
                <a:latin typeface="Arial" panose="020B0604020202020204" pitchFamily="34" charset="0"/>
                <a:ea typeface="ヒラギノ角ゴ Pro W3" pitchFamily="1" charset="-128"/>
              </a:defRPr>
            </a:lvl1pPr>
            <a:lvl2pPr marL="742950" indent="-285750" defTabSz="923925">
              <a:defRPr sz="2400">
                <a:solidFill>
                  <a:schemeClr val="tx1"/>
                </a:solidFill>
                <a:latin typeface="Arial" panose="020B0604020202020204" pitchFamily="34" charset="0"/>
                <a:ea typeface="ヒラギノ角ゴ Pro W3" pitchFamily="1" charset="-128"/>
              </a:defRPr>
            </a:lvl2pPr>
            <a:lvl3pPr marL="1143000" indent="-228600" defTabSz="923925">
              <a:defRPr sz="2400">
                <a:solidFill>
                  <a:schemeClr val="tx1"/>
                </a:solidFill>
                <a:latin typeface="Arial" panose="020B0604020202020204" pitchFamily="34" charset="0"/>
                <a:ea typeface="ヒラギノ角ゴ Pro W3" pitchFamily="1" charset="-128"/>
              </a:defRPr>
            </a:lvl3pPr>
            <a:lvl4pPr marL="1600200" indent="-228600" defTabSz="923925">
              <a:defRPr sz="2400">
                <a:solidFill>
                  <a:schemeClr val="tx1"/>
                </a:solidFill>
                <a:latin typeface="Arial" panose="020B0604020202020204" pitchFamily="34" charset="0"/>
                <a:ea typeface="ヒラギノ角ゴ Pro W3" pitchFamily="1" charset="-128"/>
              </a:defRPr>
            </a:lvl4pPr>
            <a:lvl5pPr marL="2057400" indent="-228600" defTabSz="923925">
              <a:defRPr sz="2400">
                <a:solidFill>
                  <a:schemeClr val="tx1"/>
                </a:solidFill>
                <a:latin typeface="Arial" panose="020B0604020202020204" pitchFamily="34" charset="0"/>
                <a:ea typeface="ヒラギノ角ゴ Pro W3" pitchFamily="1" charset="-128"/>
              </a:defRPr>
            </a:lvl5pPr>
            <a:lvl6pPr marL="25146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23925" rtl="0" eaLnBrk="0" fontAlgn="base" latinLnBrk="0" hangingPunct="0">
              <a:lnSpc>
                <a:spcPct val="100000"/>
              </a:lnSpc>
              <a:spcBef>
                <a:spcPct val="0"/>
              </a:spcBef>
              <a:spcAft>
                <a:spcPct val="0"/>
              </a:spcAft>
              <a:buClrTx/>
              <a:buSzTx/>
              <a:buFontTx/>
              <a:buNone/>
              <a:tabLst/>
              <a:defRPr/>
            </a:pPr>
            <a:fld id="{BA11238C-3DB4-4D8F-84E0-EBB64E2862F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23925"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30725" name="Rectangle 2">
            <a:extLst>
              <a:ext uri="{FF2B5EF4-FFF2-40B4-BE49-F238E27FC236}">
                <a16:creationId xmlns:a16="http://schemas.microsoft.com/office/drawing/2014/main" id="{4F8FD295-1E26-4A0A-9B96-A0B119E00218}"/>
              </a:ext>
            </a:extLst>
          </p:cNvPr>
          <p:cNvSpPr>
            <a:spLocks noGrp="1" noRot="1" noChangeAspect="1" noChangeArrowheads="1" noTextEdit="1"/>
          </p:cNvSpPr>
          <p:nvPr>
            <p:ph type="sldImg"/>
          </p:nvPr>
        </p:nvSpPr>
        <p:spPr>
          <a:ln/>
        </p:spPr>
      </p:sp>
      <p:sp>
        <p:nvSpPr>
          <p:cNvPr id="30726" name="Rectangle 3">
            <a:extLst>
              <a:ext uri="{FF2B5EF4-FFF2-40B4-BE49-F238E27FC236}">
                <a16:creationId xmlns:a16="http://schemas.microsoft.com/office/drawing/2014/main" id="{C54967B8-BDB0-419C-B459-7D88A68033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414298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6">
            <a:extLst>
              <a:ext uri="{FF2B5EF4-FFF2-40B4-BE49-F238E27FC236}">
                <a16:creationId xmlns:a16="http://schemas.microsoft.com/office/drawing/2014/main" id="{79FEF676-6C9D-4036-BBA7-1E0F8E41FB71}"/>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10/08/09</a:t>
            </a:r>
          </a:p>
        </p:txBody>
      </p:sp>
      <p:sp>
        <p:nvSpPr>
          <p:cNvPr id="32771" name="Rectangle 7">
            <a:extLst>
              <a:ext uri="{FF2B5EF4-FFF2-40B4-BE49-F238E27FC236}">
                <a16:creationId xmlns:a16="http://schemas.microsoft.com/office/drawing/2014/main" id="{896C2819-7FF7-4B3E-8996-9F37365BDD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F4A9F191-602F-45AD-B711-4023C4C8DE49}"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32772" name="Rectangle 7">
            <a:extLst>
              <a:ext uri="{FF2B5EF4-FFF2-40B4-BE49-F238E27FC236}">
                <a16:creationId xmlns:a16="http://schemas.microsoft.com/office/drawing/2014/main" id="{88A0596A-5434-4157-BFED-9BA97545E927}"/>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chor="b"/>
          <a:lstStyle>
            <a:lvl1pPr defTabSz="923925">
              <a:defRPr sz="2400">
                <a:solidFill>
                  <a:schemeClr val="tx1"/>
                </a:solidFill>
                <a:latin typeface="Arial" panose="020B0604020202020204" pitchFamily="34" charset="0"/>
                <a:ea typeface="ヒラギノ角ゴ Pro W3" pitchFamily="1" charset="-128"/>
              </a:defRPr>
            </a:lvl1pPr>
            <a:lvl2pPr marL="742950" indent="-285750" defTabSz="923925">
              <a:defRPr sz="2400">
                <a:solidFill>
                  <a:schemeClr val="tx1"/>
                </a:solidFill>
                <a:latin typeface="Arial" panose="020B0604020202020204" pitchFamily="34" charset="0"/>
                <a:ea typeface="ヒラギノ角ゴ Pro W3" pitchFamily="1" charset="-128"/>
              </a:defRPr>
            </a:lvl2pPr>
            <a:lvl3pPr marL="1143000" indent="-228600" defTabSz="923925">
              <a:defRPr sz="2400">
                <a:solidFill>
                  <a:schemeClr val="tx1"/>
                </a:solidFill>
                <a:latin typeface="Arial" panose="020B0604020202020204" pitchFamily="34" charset="0"/>
                <a:ea typeface="ヒラギノ角ゴ Pro W3" pitchFamily="1" charset="-128"/>
              </a:defRPr>
            </a:lvl3pPr>
            <a:lvl4pPr marL="1600200" indent="-228600" defTabSz="923925">
              <a:defRPr sz="2400">
                <a:solidFill>
                  <a:schemeClr val="tx1"/>
                </a:solidFill>
                <a:latin typeface="Arial" panose="020B0604020202020204" pitchFamily="34" charset="0"/>
                <a:ea typeface="ヒラギノ角ゴ Pro W3" pitchFamily="1" charset="-128"/>
              </a:defRPr>
            </a:lvl4pPr>
            <a:lvl5pPr marL="2057400" indent="-228600" defTabSz="923925">
              <a:defRPr sz="2400">
                <a:solidFill>
                  <a:schemeClr val="tx1"/>
                </a:solidFill>
                <a:latin typeface="Arial" panose="020B0604020202020204" pitchFamily="34" charset="0"/>
                <a:ea typeface="ヒラギノ角ゴ Pro W3" pitchFamily="1" charset="-128"/>
              </a:defRPr>
            </a:lvl5pPr>
            <a:lvl6pPr marL="25146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23925" rtl="0" eaLnBrk="0" fontAlgn="base" latinLnBrk="0" hangingPunct="0">
              <a:lnSpc>
                <a:spcPct val="100000"/>
              </a:lnSpc>
              <a:spcBef>
                <a:spcPct val="0"/>
              </a:spcBef>
              <a:spcAft>
                <a:spcPct val="0"/>
              </a:spcAft>
              <a:buClrTx/>
              <a:buSzTx/>
              <a:buFontTx/>
              <a:buNone/>
              <a:tabLst/>
              <a:defRPr/>
            </a:pPr>
            <a:fld id="{2E49254A-C5C6-4165-B407-EC13F7620BC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23925"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32773" name="Rectangle 2">
            <a:extLst>
              <a:ext uri="{FF2B5EF4-FFF2-40B4-BE49-F238E27FC236}">
                <a16:creationId xmlns:a16="http://schemas.microsoft.com/office/drawing/2014/main" id="{E076E4C3-CE18-4489-8531-12107C068561}"/>
              </a:ext>
            </a:extLst>
          </p:cNvPr>
          <p:cNvSpPr>
            <a:spLocks noGrp="1" noRot="1" noChangeAspect="1" noChangeArrowheads="1" noTextEdit="1"/>
          </p:cNvSpPr>
          <p:nvPr>
            <p:ph type="sldImg"/>
          </p:nvPr>
        </p:nvSpPr>
        <p:spPr>
          <a:ln/>
        </p:spPr>
      </p:sp>
      <p:sp>
        <p:nvSpPr>
          <p:cNvPr id="32774" name="Rectangle 3">
            <a:extLst>
              <a:ext uri="{FF2B5EF4-FFF2-40B4-BE49-F238E27FC236}">
                <a16:creationId xmlns:a16="http://schemas.microsoft.com/office/drawing/2014/main" id="{65C64798-91DF-480A-BC05-A828EB6E229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1.  Special factors include behavioral needs….</a:t>
            </a:r>
          </a:p>
        </p:txBody>
      </p:sp>
    </p:spTree>
    <p:extLst>
      <p:ext uri="{BB962C8B-B14F-4D97-AF65-F5344CB8AC3E}">
        <p14:creationId xmlns:p14="http://schemas.microsoft.com/office/powerpoint/2010/main" val="36527117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6">
            <a:extLst>
              <a:ext uri="{FF2B5EF4-FFF2-40B4-BE49-F238E27FC236}">
                <a16:creationId xmlns:a16="http://schemas.microsoft.com/office/drawing/2014/main" id="{CA366EEE-9DE0-4232-90AD-C722B45E1C93}"/>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10/08/09</a:t>
            </a:r>
          </a:p>
        </p:txBody>
      </p:sp>
      <p:sp>
        <p:nvSpPr>
          <p:cNvPr id="34819" name="Rectangle 7">
            <a:extLst>
              <a:ext uri="{FF2B5EF4-FFF2-40B4-BE49-F238E27FC236}">
                <a16:creationId xmlns:a16="http://schemas.microsoft.com/office/drawing/2014/main" id="{659EC400-DFCF-4E4E-B060-23DA247989B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FCA027EC-23A3-465D-8842-624902A0BF8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34820" name="Rectangle 7">
            <a:extLst>
              <a:ext uri="{FF2B5EF4-FFF2-40B4-BE49-F238E27FC236}">
                <a16:creationId xmlns:a16="http://schemas.microsoft.com/office/drawing/2014/main" id="{41BC2D97-6A5A-4E60-9F20-BD6788436E9F}"/>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chor="b"/>
          <a:lstStyle>
            <a:lvl1pPr defTabSz="923925">
              <a:defRPr sz="2400">
                <a:solidFill>
                  <a:schemeClr val="tx1"/>
                </a:solidFill>
                <a:latin typeface="Arial" panose="020B0604020202020204" pitchFamily="34" charset="0"/>
                <a:ea typeface="ヒラギノ角ゴ Pro W3" pitchFamily="1" charset="-128"/>
              </a:defRPr>
            </a:lvl1pPr>
            <a:lvl2pPr marL="742950" indent="-285750" defTabSz="923925">
              <a:defRPr sz="2400">
                <a:solidFill>
                  <a:schemeClr val="tx1"/>
                </a:solidFill>
                <a:latin typeface="Arial" panose="020B0604020202020204" pitchFamily="34" charset="0"/>
                <a:ea typeface="ヒラギノ角ゴ Pro W3" pitchFamily="1" charset="-128"/>
              </a:defRPr>
            </a:lvl2pPr>
            <a:lvl3pPr marL="1143000" indent="-228600" defTabSz="923925">
              <a:defRPr sz="2400">
                <a:solidFill>
                  <a:schemeClr val="tx1"/>
                </a:solidFill>
                <a:latin typeface="Arial" panose="020B0604020202020204" pitchFamily="34" charset="0"/>
                <a:ea typeface="ヒラギノ角ゴ Pro W3" pitchFamily="1" charset="-128"/>
              </a:defRPr>
            </a:lvl3pPr>
            <a:lvl4pPr marL="1600200" indent="-228600" defTabSz="923925">
              <a:defRPr sz="2400">
                <a:solidFill>
                  <a:schemeClr val="tx1"/>
                </a:solidFill>
                <a:latin typeface="Arial" panose="020B0604020202020204" pitchFamily="34" charset="0"/>
                <a:ea typeface="ヒラギノ角ゴ Pro W3" pitchFamily="1" charset="-128"/>
              </a:defRPr>
            </a:lvl4pPr>
            <a:lvl5pPr marL="2057400" indent="-228600" defTabSz="923925">
              <a:defRPr sz="2400">
                <a:solidFill>
                  <a:schemeClr val="tx1"/>
                </a:solidFill>
                <a:latin typeface="Arial" panose="020B0604020202020204" pitchFamily="34" charset="0"/>
                <a:ea typeface="ヒラギノ角ゴ Pro W3" pitchFamily="1" charset="-128"/>
              </a:defRPr>
            </a:lvl5pPr>
            <a:lvl6pPr marL="25146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23925" rtl="0" eaLnBrk="0" fontAlgn="base" latinLnBrk="0" hangingPunct="0">
              <a:lnSpc>
                <a:spcPct val="100000"/>
              </a:lnSpc>
              <a:spcBef>
                <a:spcPct val="0"/>
              </a:spcBef>
              <a:spcAft>
                <a:spcPct val="0"/>
              </a:spcAft>
              <a:buClrTx/>
              <a:buSzTx/>
              <a:buFontTx/>
              <a:buNone/>
              <a:tabLst/>
              <a:defRPr/>
            </a:pPr>
            <a:fld id="{EDA9666E-CF7B-4971-B9A7-5CD743A9994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23925"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34821" name="Rectangle 2">
            <a:extLst>
              <a:ext uri="{FF2B5EF4-FFF2-40B4-BE49-F238E27FC236}">
                <a16:creationId xmlns:a16="http://schemas.microsoft.com/office/drawing/2014/main" id="{1F899856-DEDE-4E5A-8A99-A5EA8D442C74}"/>
              </a:ext>
            </a:extLst>
          </p:cNvPr>
          <p:cNvSpPr>
            <a:spLocks noGrp="1" noRot="1" noChangeAspect="1" noChangeArrowheads="1" noTextEdit="1"/>
          </p:cNvSpPr>
          <p:nvPr>
            <p:ph type="sldImg"/>
          </p:nvPr>
        </p:nvSpPr>
        <p:spPr>
          <a:ln/>
        </p:spPr>
      </p:sp>
      <p:sp>
        <p:nvSpPr>
          <p:cNvPr id="34822" name="Rectangle 3">
            <a:extLst>
              <a:ext uri="{FF2B5EF4-FFF2-40B4-BE49-F238E27FC236}">
                <a16:creationId xmlns:a16="http://schemas.microsoft.com/office/drawing/2014/main" id="{961C1AC1-3BB4-4276-AA59-A7AA3D9DB31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420268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6">
            <a:extLst>
              <a:ext uri="{FF2B5EF4-FFF2-40B4-BE49-F238E27FC236}">
                <a16:creationId xmlns:a16="http://schemas.microsoft.com/office/drawing/2014/main" id="{BEF7AAB9-4DDD-4C6D-A936-0F7298F720D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10/08/09</a:t>
            </a:r>
          </a:p>
        </p:txBody>
      </p:sp>
      <p:sp>
        <p:nvSpPr>
          <p:cNvPr id="36867" name="Rectangle 7">
            <a:extLst>
              <a:ext uri="{FF2B5EF4-FFF2-40B4-BE49-F238E27FC236}">
                <a16:creationId xmlns:a16="http://schemas.microsoft.com/office/drawing/2014/main" id="{DCD3B502-2727-4EE9-B694-3E1523C7CD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BA44701-0B9A-48AE-9BC2-C6C8C89DC3F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36868" name="Rectangle 7">
            <a:extLst>
              <a:ext uri="{FF2B5EF4-FFF2-40B4-BE49-F238E27FC236}">
                <a16:creationId xmlns:a16="http://schemas.microsoft.com/office/drawing/2014/main" id="{5DA4ED54-8721-4521-8445-7C0E386570BB}"/>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chor="b"/>
          <a:lstStyle>
            <a:lvl1pPr defTabSz="923925">
              <a:defRPr sz="2400">
                <a:solidFill>
                  <a:schemeClr val="tx1"/>
                </a:solidFill>
                <a:latin typeface="Arial" panose="020B0604020202020204" pitchFamily="34" charset="0"/>
                <a:ea typeface="ヒラギノ角ゴ Pro W3" pitchFamily="1" charset="-128"/>
              </a:defRPr>
            </a:lvl1pPr>
            <a:lvl2pPr marL="742950" indent="-285750" defTabSz="923925">
              <a:defRPr sz="2400">
                <a:solidFill>
                  <a:schemeClr val="tx1"/>
                </a:solidFill>
                <a:latin typeface="Arial" panose="020B0604020202020204" pitchFamily="34" charset="0"/>
                <a:ea typeface="ヒラギノ角ゴ Pro W3" pitchFamily="1" charset="-128"/>
              </a:defRPr>
            </a:lvl2pPr>
            <a:lvl3pPr marL="1143000" indent="-228600" defTabSz="923925">
              <a:defRPr sz="2400">
                <a:solidFill>
                  <a:schemeClr val="tx1"/>
                </a:solidFill>
                <a:latin typeface="Arial" panose="020B0604020202020204" pitchFamily="34" charset="0"/>
                <a:ea typeface="ヒラギノ角ゴ Pro W3" pitchFamily="1" charset="-128"/>
              </a:defRPr>
            </a:lvl3pPr>
            <a:lvl4pPr marL="1600200" indent="-228600" defTabSz="923925">
              <a:defRPr sz="2400">
                <a:solidFill>
                  <a:schemeClr val="tx1"/>
                </a:solidFill>
                <a:latin typeface="Arial" panose="020B0604020202020204" pitchFamily="34" charset="0"/>
                <a:ea typeface="ヒラギノ角ゴ Pro W3" pitchFamily="1" charset="-128"/>
              </a:defRPr>
            </a:lvl4pPr>
            <a:lvl5pPr marL="2057400" indent="-228600" defTabSz="923925">
              <a:defRPr sz="2400">
                <a:solidFill>
                  <a:schemeClr val="tx1"/>
                </a:solidFill>
                <a:latin typeface="Arial" panose="020B0604020202020204" pitchFamily="34" charset="0"/>
                <a:ea typeface="ヒラギノ角ゴ Pro W3" pitchFamily="1" charset="-128"/>
              </a:defRPr>
            </a:lvl5pPr>
            <a:lvl6pPr marL="25146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23925" rtl="0" eaLnBrk="0" fontAlgn="base" latinLnBrk="0" hangingPunct="0">
              <a:lnSpc>
                <a:spcPct val="100000"/>
              </a:lnSpc>
              <a:spcBef>
                <a:spcPct val="0"/>
              </a:spcBef>
              <a:spcAft>
                <a:spcPct val="0"/>
              </a:spcAft>
              <a:buClrTx/>
              <a:buSzTx/>
              <a:buFontTx/>
              <a:buNone/>
              <a:tabLst/>
              <a:defRPr/>
            </a:pPr>
            <a:fld id="{E028436C-C50F-4619-9182-E16DE6B58595}"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23925"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36869" name="Rectangle 2">
            <a:extLst>
              <a:ext uri="{FF2B5EF4-FFF2-40B4-BE49-F238E27FC236}">
                <a16:creationId xmlns:a16="http://schemas.microsoft.com/office/drawing/2014/main" id="{35C28167-B305-4A12-890F-961D2B29339D}"/>
              </a:ext>
            </a:extLst>
          </p:cNvPr>
          <p:cNvSpPr>
            <a:spLocks noGrp="1" noRot="1" noChangeAspect="1" noChangeArrowheads="1" noTextEdit="1"/>
          </p:cNvSpPr>
          <p:nvPr>
            <p:ph type="sldImg"/>
          </p:nvPr>
        </p:nvSpPr>
        <p:spPr>
          <a:ln/>
        </p:spPr>
      </p:sp>
      <p:sp>
        <p:nvSpPr>
          <p:cNvPr id="36870" name="Rectangle 3">
            <a:extLst>
              <a:ext uri="{FF2B5EF4-FFF2-40B4-BE49-F238E27FC236}">
                <a16:creationId xmlns:a16="http://schemas.microsoft.com/office/drawing/2014/main" id="{9D5FA221-A4A7-44D7-BDBE-13DEDC9DAE9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Describe the impact the disability has on the student’s academic and functional performance in school.  We know that there are some characteristics of specific disabilities.  Don’t assume that teachers have knowledge of different disabilities.  They may not realize that certain demands placed on students may create a barrier for a student.  Therefore certain skills may need to be taught (academic or functional).  Or specific accommodations or modifications may be needed.  The impact may cross content areas and settings.  Any class that relies on text-driven assignments will have an adverse effect on the student with a reading disability.  So reading assignments written on the board, reading questions on a written exam, etc. this should be explicit in the IEP.  Other examples.</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3694073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0401415A-D704-4597-B746-28961E4C2D83}"/>
              </a:ext>
            </a:extLst>
          </p:cNvPr>
          <p:cNvSpPr>
            <a:spLocks noGrp="1" noRot="1" noChangeAspect="1" noTextEdit="1"/>
          </p:cNvSpPr>
          <p:nvPr>
            <p:ph type="sldImg"/>
          </p:nvPr>
        </p:nvSpPr>
        <p:spPr>
          <a:ln/>
        </p:spPr>
      </p:sp>
      <p:sp>
        <p:nvSpPr>
          <p:cNvPr id="38915" name="Notes Placeholder 2">
            <a:extLst>
              <a:ext uri="{FF2B5EF4-FFF2-40B4-BE49-F238E27FC236}">
                <a16:creationId xmlns:a16="http://schemas.microsoft.com/office/drawing/2014/main" id="{331A4FF0-98F9-4658-822B-B2580EC3890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38916" name="Slide Number Placeholder 3">
            <a:extLst>
              <a:ext uri="{FF2B5EF4-FFF2-40B4-BE49-F238E27FC236}">
                <a16:creationId xmlns:a16="http://schemas.microsoft.com/office/drawing/2014/main" id="{ABD1A727-F853-45D8-B584-20010330973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EB9058F-0A26-4FCE-AEFB-37F3F24F389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Tree>
    <p:extLst>
      <p:ext uri="{BB962C8B-B14F-4D97-AF65-F5344CB8AC3E}">
        <p14:creationId xmlns:p14="http://schemas.microsoft.com/office/powerpoint/2010/main" val="25869574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6">
            <a:extLst>
              <a:ext uri="{FF2B5EF4-FFF2-40B4-BE49-F238E27FC236}">
                <a16:creationId xmlns:a16="http://schemas.microsoft.com/office/drawing/2014/main" id="{1B36462C-DC1B-4C51-BE46-F5B07D1E90DA}"/>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10/08/09</a:t>
            </a:r>
          </a:p>
        </p:txBody>
      </p:sp>
      <p:sp>
        <p:nvSpPr>
          <p:cNvPr id="41987" name="Rectangle 7">
            <a:extLst>
              <a:ext uri="{FF2B5EF4-FFF2-40B4-BE49-F238E27FC236}">
                <a16:creationId xmlns:a16="http://schemas.microsoft.com/office/drawing/2014/main" id="{B4D589CD-9355-4D1F-BA51-51E081BFE18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0914FD0-ABBB-4508-85E0-62C011B43EA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41988" name="Rectangle 7">
            <a:extLst>
              <a:ext uri="{FF2B5EF4-FFF2-40B4-BE49-F238E27FC236}">
                <a16:creationId xmlns:a16="http://schemas.microsoft.com/office/drawing/2014/main" id="{5F9DD04F-068F-43CD-ADAC-425DC649BB57}"/>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chor="b"/>
          <a:lstStyle>
            <a:lvl1pPr defTabSz="923925">
              <a:defRPr sz="2400">
                <a:solidFill>
                  <a:schemeClr val="tx1"/>
                </a:solidFill>
                <a:latin typeface="Arial" panose="020B0604020202020204" pitchFamily="34" charset="0"/>
                <a:ea typeface="ヒラギノ角ゴ Pro W3" pitchFamily="1" charset="-128"/>
              </a:defRPr>
            </a:lvl1pPr>
            <a:lvl2pPr marL="742950" indent="-285750" defTabSz="923925">
              <a:defRPr sz="2400">
                <a:solidFill>
                  <a:schemeClr val="tx1"/>
                </a:solidFill>
                <a:latin typeface="Arial" panose="020B0604020202020204" pitchFamily="34" charset="0"/>
                <a:ea typeface="ヒラギノ角ゴ Pro W3" pitchFamily="1" charset="-128"/>
              </a:defRPr>
            </a:lvl2pPr>
            <a:lvl3pPr marL="1143000" indent="-228600" defTabSz="923925">
              <a:defRPr sz="2400">
                <a:solidFill>
                  <a:schemeClr val="tx1"/>
                </a:solidFill>
                <a:latin typeface="Arial" panose="020B0604020202020204" pitchFamily="34" charset="0"/>
                <a:ea typeface="ヒラギノ角ゴ Pro W3" pitchFamily="1" charset="-128"/>
              </a:defRPr>
            </a:lvl3pPr>
            <a:lvl4pPr marL="1600200" indent="-228600" defTabSz="923925">
              <a:defRPr sz="2400">
                <a:solidFill>
                  <a:schemeClr val="tx1"/>
                </a:solidFill>
                <a:latin typeface="Arial" panose="020B0604020202020204" pitchFamily="34" charset="0"/>
                <a:ea typeface="ヒラギノ角ゴ Pro W3" pitchFamily="1" charset="-128"/>
              </a:defRPr>
            </a:lvl4pPr>
            <a:lvl5pPr marL="2057400" indent="-228600" defTabSz="923925">
              <a:defRPr sz="2400">
                <a:solidFill>
                  <a:schemeClr val="tx1"/>
                </a:solidFill>
                <a:latin typeface="Arial" panose="020B0604020202020204" pitchFamily="34" charset="0"/>
                <a:ea typeface="ヒラギノ角ゴ Pro W3" pitchFamily="1" charset="-128"/>
              </a:defRPr>
            </a:lvl5pPr>
            <a:lvl6pPr marL="25146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23925" rtl="0" eaLnBrk="0" fontAlgn="base" latinLnBrk="0" hangingPunct="0">
              <a:lnSpc>
                <a:spcPct val="100000"/>
              </a:lnSpc>
              <a:spcBef>
                <a:spcPct val="0"/>
              </a:spcBef>
              <a:spcAft>
                <a:spcPct val="0"/>
              </a:spcAft>
              <a:buClrTx/>
              <a:buSzTx/>
              <a:buFontTx/>
              <a:buNone/>
              <a:tabLst/>
              <a:defRPr/>
            </a:pPr>
            <a:fld id="{CA61B173-9DAF-442C-A132-0007F1D70E9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23925"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41989" name="Rectangle 2">
            <a:extLst>
              <a:ext uri="{FF2B5EF4-FFF2-40B4-BE49-F238E27FC236}">
                <a16:creationId xmlns:a16="http://schemas.microsoft.com/office/drawing/2014/main" id="{D7A46E2D-594D-41F4-91EF-D26350372996}"/>
              </a:ext>
            </a:extLst>
          </p:cNvPr>
          <p:cNvSpPr>
            <a:spLocks noGrp="1" noRot="1" noChangeAspect="1" noChangeArrowheads="1" noTextEdit="1"/>
          </p:cNvSpPr>
          <p:nvPr>
            <p:ph type="sldImg"/>
          </p:nvPr>
        </p:nvSpPr>
        <p:spPr>
          <a:ln/>
        </p:spPr>
      </p:sp>
      <p:sp>
        <p:nvSpPr>
          <p:cNvPr id="41990" name="Rectangle 3">
            <a:extLst>
              <a:ext uri="{FF2B5EF4-FFF2-40B4-BE49-F238E27FC236}">
                <a16:creationId xmlns:a16="http://schemas.microsoft.com/office/drawing/2014/main" id="{4978F06F-44D2-4E45-BF8F-F67FD085E37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The annual goal originates from the PLAAFP.</a:t>
            </a:r>
          </a:p>
        </p:txBody>
      </p:sp>
    </p:spTree>
    <p:extLst>
      <p:ext uri="{BB962C8B-B14F-4D97-AF65-F5344CB8AC3E}">
        <p14:creationId xmlns:p14="http://schemas.microsoft.com/office/powerpoint/2010/main" val="1960605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6">
            <a:extLst>
              <a:ext uri="{FF2B5EF4-FFF2-40B4-BE49-F238E27FC236}">
                <a16:creationId xmlns:a16="http://schemas.microsoft.com/office/drawing/2014/main" id="{A0F75102-3A33-47D1-870C-9B8B88B4ED7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10/08/2009</a:t>
            </a:r>
          </a:p>
        </p:txBody>
      </p:sp>
      <p:sp>
        <p:nvSpPr>
          <p:cNvPr id="45059" name="Rectangle 7">
            <a:extLst>
              <a:ext uri="{FF2B5EF4-FFF2-40B4-BE49-F238E27FC236}">
                <a16:creationId xmlns:a16="http://schemas.microsoft.com/office/drawing/2014/main" id="{323F731B-8868-412B-A9F5-E11A96E8BF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D361E97C-BBE4-4C75-80B7-79A865E85E7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45060" name="Rectangle 7">
            <a:extLst>
              <a:ext uri="{FF2B5EF4-FFF2-40B4-BE49-F238E27FC236}">
                <a16:creationId xmlns:a16="http://schemas.microsoft.com/office/drawing/2014/main" id="{A9D1CC25-33AE-4DAD-A973-DA2BF558FBEB}"/>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36AFD490-00AC-40D0-BD8D-5E1C94B3B60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45061" name="Rectangle 2">
            <a:extLst>
              <a:ext uri="{FF2B5EF4-FFF2-40B4-BE49-F238E27FC236}">
                <a16:creationId xmlns:a16="http://schemas.microsoft.com/office/drawing/2014/main" id="{9958D888-ED3F-43ED-9849-3AD1C29C2062}"/>
              </a:ext>
            </a:extLst>
          </p:cNvPr>
          <p:cNvSpPr>
            <a:spLocks noGrp="1" noRot="1" noChangeAspect="1" noChangeArrowheads="1" noTextEdit="1"/>
          </p:cNvSpPr>
          <p:nvPr>
            <p:ph type="sldImg"/>
          </p:nvPr>
        </p:nvSpPr>
        <p:spPr>
          <a:ln/>
        </p:spPr>
      </p:sp>
      <p:sp>
        <p:nvSpPr>
          <p:cNvPr id="45062" name="Rectangle 3">
            <a:extLst>
              <a:ext uri="{FF2B5EF4-FFF2-40B4-BE49-F238E27FC236}">
                <a16:creationId xmlns:a16="http://schemas.microsoft.com/office/drawing/2014/main" id="{6669A59A-79C0-43F0-94D5-A7E56A75F7D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8305944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6">
            <a:extLst>
              <a:ext uri="{FF2B5EF4-FFF2-40B4-BE49-F238E27FC236}">
                <a16:creationId xmlns:a16="http://schemas.microsoft.com/office/drawing/2014/main" id="{3C1A63CB-48ED-4144-B19A-F286A40088CB}"/>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10/08/2009</a:t>
            </a:r>
          </a:p>
        </p:txBody>
      </p:sp>
      <p:sp>
        <p:nvSpPr>
          <p:cNvPr id="47107" name="Rectangle 7">
            <a:extLst>
              <a:ext uri="{FF2B5EF4-FFF2-40B4-BE49-F238E27FC236}">
                <a16:creationId xmlns:a16="http://schemas.microsoft.com/office/drawing/2014/main" id="{BCC12B01-72B9-44C5-A886-F3D31A24E2C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4507BC80-1243-4447-A643-141CC130246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47108" name="Rectangle 7">
            <a:extLst>
              <a:ext uri="{FF2B5EF4-FFF2-40B4-BE49-F238E27FC236}">
                <a16:creationId xmlns:a16="http://schemas.microsoft.com/office/drawing/2014/main" id="{A14E0BC0-E9C3-4CD6-92DF-068904980A42}"/>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541D4813-F581-47FA-B96F-9D3D95C9F06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47109" name="Rectangle 2">
            <a:extLst>
              <a:ext uri="{FF2B5EF4-FFF2-40B4-BE49-F238E27FC236}">
                <a16:creationId xmlns:a16="http://schemas.microsoft.com/office/drawing/2014/main" id="{B56D5D74-1CE8-4D89-9FC6-88DAE07B267A}"/>
              </a:ext>
            </a:extLst>
          </p:cNvPr>
          <p:cNvSpPr>
            <a:spLocks noGrp="1" noRot="1" noChangeAspect="1" noChangeArrowheads="1" noTextEdit="1"/>
          </p:cNvSpPr>
          <p:nvPr>
            <p:ph type="sldImg"/>
          </p:nvPr>
        </p:nvSpPr>
        <p:spPr>
          <a:ln/>
        </p:spPr>
      </p:sp>
      <p:sp>
        <p:nvSpPr>
          <p:cNvPr id="47110" name="Rectangle 3">
            <a:extLst>
              <a:ext uri="{FF2B5EF4-FFF2-40B4-BE49-F238E27FC236}">
                <a16:creationId xmlns:a16="http://schemas.microsoft.com/office/drawing/2014/main" id="{C5BD1EDA-4B95-42BB-905C-89280AD33DA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4871211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6">
            <a:extLst>
              <a:ext uri="{FF2B5EF4-FFF2-40B4-BE49-F238E27FC236}">
                <a16:creationId xmlns:a16="http://schemas.microsoft.com/office/drawing/2014/main" id="{5C289A79-B12C-4681-BF13-0264D951C4F2}"/>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10/08/2009</a:t>
            </a:r>
          </a:p>
        </p:txBody>
      </p:sp>
      <p:sp>
        <p:nvSpPr>
          <p:cNvPr id="49155" name="Rectangle 7">
            <a:extLst>
              <a:ext uri="{FF2B5EF4-FFF2-40B4-BE49-F238E27FC236}">
                <a16:creationId xmlns:a16="http://schemas.microsoft.com/office/drawing/2014/main" id="{606E9ED2-FAE3-4228-BB4F-AF7C7DB4AF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87B7D43-3B4C-42B9-A49E-E1DB3EBBFF8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49156" name="Rectangle 7">
            <a:extLst>
              <a:ext uri="{FF2B5EF4-FFF2-40B4-BE49-F238E27FC236}">
                <a16:creationId xmlns:a16="http://schemas.microsoft.com/office/drawing/2014/main" id="{FF0D5278-B9B7-4FD7-B558-4C763E734BA7}"/>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256BE25-D9FC-4BF3-A0EC-9D241075C225}"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49157" name="Rectangle 2">
            <a:extLst>
              <a:ext uri="{FF2B5EF4-FFF2-40B4-BE49-F238E27FC236}">
                <a16:creationId xmlns:a16="http://schemas.microsoft.com/office/drawing/2014/main" id="{A9F621AB-CCE2-4895-9FB9-D7A9C0ECEBC9}"/>
              </a:ext>
            </a:extLst>
          </p:cNvPr>
          <p:cNvSpPr>
            <a:spLocks noGrp="1" noRot="1" noChangeAspect="1" noChangeArrowheads="1" noTextEdit="1"/>
          </p:cNvSpPr>
          <p:nvPr>
            <p:ph type="sldImg"/>
          </p:nvPr>
        </p:nvSpPr>
        <p:spPr>
          <a:ln/>
        </p:spPr>
      </p:sp>
      <p:sp>
        <p:nvSpPr>
          <p:cNvPr id="49158" name="Rectangle 3">
            <a:extLst>
              <a:ext uri="{FF2B5EF4-FFF2-40B4-BE49-F238E27FC236}">
                <a16:creationId xmlns:a16="http://schemas.microsoft.com/office/drawing/2014/main" id="{2A3D755F-DB59-427F-92CA-2C3B00FB90D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In NC, this refers to students being assessed via Extend 1.</a:t>
            </a:r>
          </a:p>
        </p:txBody>
      </p:sp>
    </p:spTree>
    <p:extLst>
      <p:ext uri="{BB962C8B-B14F-4D97-AF65-F5344CB8AC3E}">
        <p14:creationId xmlns:p14="http://schemas.microsoft.com/office/powerpoint/2010/main" val="41074224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6">
            <a:extLst>
              <a:ext uri="{FF2B5EF4-FFF2-40B4-BE49-F238E27FC236}">
                <a16:creationId xmlns:a16="http://schemas.microsoft.com/office/drawing/2014/main" id="{5A0A7DED-CF60-45C3-B35F-89BC6E49E11F}"/>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10/08/2009</a:t>
            </a:r>
          </a:p>
        </p:txBody>
      </p:sp>
      <p:sp>
        <p:nvSpPr>
          <p:cNvPr id="51203" name="Rectangle 7">
            <a:extLst>
              <a:ext uri="{FF2B5EF4-FFF2-40B4-BE49-F238E27FC236}">
                <a16:creationId xmlns:a16="http://schemas.microsoft.com/office/drawing/2014/main" id="{9AF35DB1-0058-4506-9BD4-F292704B72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4A84AC55-70BE-4555-9A2B-032CF91EFE35}"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51204" name="Rectangle 7">
            <a:extLst>
              <a:ext uri="{FF2B5EF4-FFF2-40B4-BE49-F238E27FC236}">
                <a16:creationId xmlns:a16="http://schemas.microsoft.com/office/drawing/2014/main" id="{57812363-66C6-4618-86E8-C36D505D18CF}"/>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FA50111-4858-4669-B295-79F5254BF5A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51205" name="Rectangle 2">
            <a:extLst>
              <a:ext uri="{FF2B5EF4-FFF2-40B4-BE49-F238E27FC236}">
                <a16:creationId xmlns:a16="http://schemas.microsoft.com/office/drawing/2014/main" id="{20CB44F2-6424-4402-A0ED-A677EB3180FD}"/>
              </a:ext>
            </a:extLst>
          </p:cNvPr>
          <p:cNvSpPr>
            <a:spLocks noGrp="1" noRot="1" noChangeAspect="1" noChangeArrowheads="1" noTextEdit="1"/>
          </p:cNvSpPr>
          <p:nvPr>
            <p:ph type="sldImg"/>
          </p:nvPr>
        </p:nvSpPr>
        <p:spPr>
          <a:ln/>
        </p:spPr>
      </p:sp>
      <p:sp>
        <p:nvSpPr>
          <p:cNvPr id="51206" name="Rectangle 3">
            <a:extLst>
              <a:ext uri="{FF2B5EF4-FFF2-40B4-BE49-F238E27FC236}">
                <a16:creationId xmlns:a16="http://schemas.microsoft.com/office/drawing/2014/main" id="{A6D5596C-B446-42AF-AE09-C3D31C21D02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Emphasize the one year cycle of the IEP. Goals should be challenging yet reasonable so that the student can successfully accomplish them within the one year time frame of the current IEP.</a:t>
            </a:r>
          </a:p>
        </p:txBody>
      </p:sp>
    </p:spTree>
    <p:extLst>
      <p:ext uri="{BB962C8B-B14F-4D97-AF65-F5344CB8AC3E}">
        <p14:creationId xmlns:p14="http://schemas.microsoft.com/office/powerpoint/2010/main" val="37414558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6">
            <a:extLst>
              <a:ext uri="{FF2B5EF4-FFF2-40B4-BE49-F238E27FC236}">
                <a16:creationId xmlns:a16="http://schemas.microsoft.com/office/drawing/2014/main" id="{42BE1081-6759-4B0F-A764-E6833338F9E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10/08/2009</a:t>
            </a:r>
          </a:p>
        </p:txBody>
      </p:sp>
      <p:sp>
        <p:nvSpPr>
          <p:cNvPr id="54275" name="Rectangle 7">
            <a:extLst>
              <a:ext uri="{FF2B5EF4-FFF2-40B4-BE49-F238E27FC236}">
                <a16:creationId xmlns:a16="http://schemas.microsoft.com/office/drawing/2014/main" id="{C13531A0-7BEB-4ECB-B67C-E5AA0372E7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DD6080CC-F25D-4EF4-A47C-47A55E178CF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54276" name="Rectangle 7">
            <a:extLst>
              <a:ext uri="{FF2B5EF4-FFF2-40B4-BE49-F238E27FC236}">
                <a16:creationId xmlns:a16="http://schemas.microsoft.com/office/drawing/2014/main" id="{D2224B9A-3B4D-4DB7-87A2-1B0E1967671C}"/>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DD6A0FEF-7CFA-4E5A-8FCF-9302C84105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54277" name="Rectangle 2">
            <a:extLst>
              <a:ext uri="{FF2B5EF4-FFF2-40B4-BE49-F238E27FC236}">
                <a16:creationId xmlns:a16="http://schemas.microsoft.com/office/drawing/2014/main" id="{99DCF0C7-DFF9-4E10-A93A-EE8113BCFC5D}"/>
              </a:ext>
            </a:extLst>
          </p:cNvPr>
          <p:cNvSpPr>
            <a:spLocks noGrp="1" noRot="1" noChangeAspect="1" noChangeArrowheads="1" noTextEdit="1"/>
          </p:cNvSpPr>
          <p:nvPr>
            <p:ph type="sldImg"/>
          </p:nvPr>
        </p:nvSpPr>
        <p:spPr>
          <a:ln/>
        </p:spPr>
      </p:sp>
      <p:sp>
        <p:nvSpPr>
          <p:cNvPr id="54278" name="Rectangle 3">
            <a:extLst>
              <a:ext uri="{FF2B5EF4-FFF2-40B4-BE49-F238E27FC236}">
                <a16:creationId xmlns:a16="http://schemas.microsoft.com/office/drawing/2014/main" id="{1253A9C3-A492-4509-B18E-7F43CB50178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1.  If you can close your eyes and see it, then it is measurable.</a:t>
            </a:r>
          </a:p>
          <a:p>
            <a:pPr eaLnBrk="1" hangingPunct="1"/>
            <a:r>
              <a:rPr lang="en-US" altLang="en-US">
                <a:latin typeface="Arial" panose="020B0604020202020204" pitchFamily="34" charset="0"/>
              </a:rPr>
              <a:t>2. “reading orally” is measurable, “improving” something is not measurable.</a:t>
            </a:r>
          </a:p>
        </p:txBody>
      </p:sp>
    </p:spTree>
    <p:extLst>
      <p:ext uri="{BB962C8B-B14F-4D97-AF65-F5344CB8AC3E}">
        <p14:creationId xmlns:p14="http://schemas.microsoft.com/office/powerpoint/2010/main" val="31177186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6">
            <a:extLst>
              <a:ext uri="{FF2B5EF4-FFF2-40B4-BE49-F238E27FC236}">
                <a16:creationId xmlns:a16="http://schemas.microsoft.com/office/drawing/2014/main" id="{62FBF71B-888C-4AF2-8609-EBCF60EA699D}"/>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10/08/2009</a:t>
            </a:r>
          </a:p>
        </p:txBody>
      </p:sp>
      <p:sp>
        <p:nvSpPr>
          <p:cNvPr id="56323" name="Rectangle 7">
            <a:extLst>
              <a:ext uri="{FF2B5EF4-FFF2-40B4-BE49-F238E27FC236}">
                <a16:creationId xmlns:a16="http://schemas.microsoft.com/office/drawing/2014/main" id="{D9E2DC5B-5B4A-4F71-AB73-821B8ECE3A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CD5B65BB-9627-45F1-9CA2-4252BBE1CDE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56324" name="Rectangle 7">
            <a:extLst>
              <a:ext uri="{FF2B5EF4-FFF2-40B4-BE49-F238E27FC236}">
                <a16:creationId xmlns:a16="http://schemas.microsoft.com/office/drawing/2014/main" id="{06873E2C-D543-4AA3-B4F3-BA94B3D97B04}"/>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B4A85D4-1400-4A73-A4E4-782C5C7F319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56325" name="Rectangle 2">
            <a:extLst>
              <a:ext uri="{FF2B5EF4-FFF2-40B4-BE49-F238E27FC236}">
                <a16:creationId xmlns:a16="http://schemas.microsoft.com/office/drawing/2014/main" id="{D39D08F6-B1DF-45B6-B60E-118569259830}"/>
              </a:ext>
            </a:extLst>
          </p:cNvPr>
          <p:cNvSpPr>
            <a:spLocks noGrp="1" noRot="1" noChangeAspect="1" noChangeArrowheads="1" noTextEdit="1"/>
          </p:cNvSpPr>
          <p:nvPr>
            <p:ph type="sldImg"/>
          </p:nvPr>
        </p:nvSpPr>
        <p:spPr>
          <a:ln/>
        </p:spPr>
      </p:sp>
      <p:sp>
        <p:nvSpPr>
          <p:cNvPr id="56326" name="Rectangle 3">
            <a:extLst>
              <a:ext uri="{FF2B5EF4-FFF2-40B4-BE49-F238E27FC236}">
                <a16:creationId xmlns:a16="http://schemas.microsoft.com/office/drawing/2014/main" id="{9695EC36-D7BE-4345-AB86-6E938565096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i="1">
              <a:latin typeface="Arial" panose="020B0604020202020204" pitchFamily="34" charset="0"/>
            </a:endParaRPr>
          </a:p>
        </p:txBody>
      </p:sp>
    </p:spTree>
    <p:extLst>
      <p:ext uri="{BB962C8B-B14F-4D97-AF65-F5344CB8AC3E}">
        <p14:creationId xmlns:p14="http://schemas.microsoft.com/office/powerpoint/2010/main" val="2505819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6">
            <a:extLst>
              <a:ext uri="{FF2B5EF4-FFF2-40B4-BE49-F238E27FC236}">
                <a16:creationId xmlns:a16="http://schemas.microsoft.com/office/drawing/2014/main" id="{3DAD70CE-DBE4-4ECF-9B1A-661887761D95}"/>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10/08/2009</a:t>
            </a:r>
          </a:p>
        </p:txBody>
      </p:sp>
      <p:sp>
        <p:nvSpPr>
          <p:cNvPr id="58371" name="Rectangle 7">
            <a:extLst>
              <a:ext uri="{FF2B5EF4-FFF2-40B4-BE49-F238E27FC236}">
                <a16:creationId xmlns:a16="http://schemas.microsoft.com/office/drawing/2014/main" id="{E3A9309E-28BD-455C-AEDA-CC85DC64D5A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CB61D7E0-AA22-44D2-926C-E6B3E972B68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58372" name="Rectangle 7">
            <a:extLst>
              <a:ext uri="{FF2B5EF4-FFF2-40B4-BE49-F238E27FC236}">
                <a16:creationId xmlns:a16="http://schemas.microsoft.com/office/drawing/2014/main" id="{CEA87F05-8DEC-4F85-818E-26E3B0E7129E}"/>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7A28B68-B74D-43C2-8C15-37AEA3ED34D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58373" name="Rectangle 2">
            <a:extLst>
              <a:ext uri="{FF2B5EF4-FFF2-40B4-BE49-F238E27FC236}">
                <a16:creationId xmlns:a16="http://schemas.microsoft.com/office/drawing/2014/main" id="{0AFFD6C2-5605-4588-B3AA-A34BD45E624D}"/>
              </a:ext>
            </a:extLst>
          </p:cNvPr>
          <p:cNvSpPr>
            <a:spLocks noGrp="1" noRot="1" noChangeAspect="1" noChangeArrowheads="1" noTextEdit="1"/>
          </p:cNvSpPr>
          <p:nvPr>
            <p:ph type="sldImg"/>
          </p:nvPr>
        </p:nvSpPr>
        <p:spPr>
          <a:ln/>
        </p:spPr>
      </p:sp>
      <p:sp>
        <p:nvSpPr>
          <p:cNvPr id="58374" name="Rectangle 3">
            <a:extLst>
              <a:ext uri="{FF2B5EF4-FFF2-40B4-BE49-F238E27FC236}">
                <a16:creationId xmlns:a16="http://schemas.microsoft.com/office/drawing/2014/main" id="{531903C1-19D1-4A6E-9ADC-0B61410EC21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1.  Does the observable behavior pass the “dead man’s test=if a dead man can do it, it’s not a behavior.</a:t>
            </a:r>
          </a:p>
        </p:txBody>
      </p:sp>
    </p:spTree>
    <p:extLst>
      <p:ext uri="{BB962C8B-B14F-4D97-AF65-F5344CB8AC3E}">
        <p14:creationId xmlns:p14="http://schemas.microsoft.com/office/powerpoint/2010/main" val="38072834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6">
            <a:extLst>
              <a:ext uri="{FF2B5EF4-FFF2-40B4-BE49-F238E27FC236}">
                <a16:creationId xmlns:a16="http://schemas.microsoft.com/office/drawing/2014/main" id="{C768C56A-B5E9-46C7-8C8C-075A98C154A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10/08/2009</a:t>
            </a:r>
          </a:p>
        </p:txBody>
      </p:sp>
      <p:sp>
        <p:nvSpPr>
          <p:cNvPr id="60419" name="Rectangle 7">
            <a:extLst>
              <a:ext uri="{FF2B5EF4-FFF2-40B4-BE49-F238E27FC236}">
                <a16:creationId xmlns:a16="http://schemas.microsoft.com/office/drawing/2014/main" id="{B62838A9-2289-4484-9621-F4072DE8889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6B563D4-6629-4BCB-B4F9-99FDBB76B4D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60420" name="Rectangle 7">
            <a:extLst>
              <a:ext uri="{FF2B5EF4-FFF2-40B4-BE49-F238E27FC236}">
                <a16:creationId xmlns:a16="http://schemas.microsoft.com/office/drawing/2014/main" id="{AC2E2AEB-6777-403E-B87D-0C157A38D521}"/>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C32DD86-ABD6-4599-8D35-7AAB1F83270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60421" name="Rectangle 2">
            <a:extLst>
              <a:ext uri="{FF2B5EF4-FFF2-40B4-BE49-F238E27FC236}">
                <a16:creationId xmlns:a16="http://schemas.microsoft.com/office/drawing/2014/main" id="{FB25A0FA-0E5C-4D12-AA5B-336F0126A6CF}"/>
              </a:ext>
            </a:extLst>
          </p:cNvPr>
          <p:cNvSpPr>
            <a:spLocks noGrp="1" noRot="1" noChangeAspect="1" noChangeArrowheads="1" noTextEdit="1"/>
          </p:cNvSpPr>
          <p:nvPr>
            <p:ph type="sldImg"/>
          </p:nvPr>
        </p:nvSpPr>
        <p:spPr>
          <a:ln/>
        </p:spPr>
      </p:sp>
      <p:sp>
        <p:nvSpPr>
          <p:cNvPr id="60422" name="Rectangle 3">
            <a:extLst>
              <a:ext uri="{FF2B5EF4-FFF2-40B4-BE49-F238E27FC236}">
                <a16:creationId xmlns:a16="http://schemas.microsoft.com/office/drawing/2014/main" id="{4D6B863C-DD46-4308-9375-65E748DD7E9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1092369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6">
            <a:extLst>
              <a:ext uri="{FF2B5EF4-FFF2-40B4-BE49-F238E27FC236}">
                <a16:creationId xmlns:a16="http://schemas.microsoft.com/office/drawing/2014/main" id="{1F959700-19B3-45E7-B191-BF39F28A9DB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10/08/09</a:t>
            </a:r>
          </a:p>
        </p:txBody>
      </p:sp>
      <p:sp>
        <p:nvSpPr>
          <p:cNvPr id="62467" name="Rectangle 7">
            <a:extLst>
              <a:ext uri="{FF2B5EF4-FFF2-40B4-BE49-F238E27FC236}">
                <a16:creationId xmlns:a16="http://schemas.microsoft.com/office/drawing/2014/main" id="{EAB3A188-0EC4-4C51-A40A-78C5441A57F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CE6004D9-B417-46AE-9CB1-8409F487F8B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62468" name="Rectangle 7">
            <a:extLst>
              <a:ext uri="{FF2B5EF4-FFF2-40B4-BE49-F238E27FC236}">
                <a16:creationId xmlns:a16="http://schemas.microsoft.com/office/drawing/2014/main" id="{F3B6A913-5DE6-44EA-A206-6119FB1D6150}"/>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chor="b"/>
          <a:lstStyle>
            <a:lvl1pPr defTabSz="923925">
              <a:defRPr sz="2400">
                <a:solidFill>
                  <a:schemeClr val="tx1"/>
                </a:solidFill>
                <a:latin typeface="Arial" panose="020B0604020202020204" pitchFamily="34" charset="0"/>
                <a:ea typeface="ヒラギノ角ゴ Pro W3" pitchFamily="1" charset="-128"/>
              </a:defRPr>
            </a:lvl1pPr>
            <a:lvl2pPr marL="742950" indent="-285750" defTabSz="923925">
              <a:defRPr sz="2400">
                <a:solidFill>
                  <a:schemeClr val="tx1"/>
                </a:solidFill>
                <a:latin typeface="Arial" panose="020B0604020202020204" pitchFamily="34" charset="0"/>
                <a:ea typeface="ヒラギノ角ゴ Pro W3" pitchFamily="1" charset="-128"/>
              </a:defRPr>
            </a:lvl2pPr>
            <a:lvl3pPr marL="1143000" indent="-228600" defTabSz="923925">
              <a:defRPr sz="2400">
                <a:solidFill>
                  <a:schemeClr val="tx1"/>
                </a:solidFill>
                <a:latin typeface="Arial" panose="020B0604020202020204" pitchFamily="34" charset="0"/>
                <a:ea typeface="ヒラギノ角ゴ Pro W3" pitchFamily="1" charset="-128"/>
              </a:defRPr>
            </a:lvl3pPr>
            <a:lvl4pPr marL="1600200" indent="-228600" defTabSz="923925">
              <a:defRPr sz="2400">
                <a:solidFill>
                  <a:schemeClr val="tx1"/>
                </a:solidFill>
                <a:latin typeface="Arial" panose="020B0604020202020204" pitchFamily="34" charset="0"/>
                <a:ea typeface="ヒラギノ角ゴ Pro W3" pitchFamily="1" charset="-128"/>
              </a:defRPr>
            </a:lvl4pPr>
            <a:lvl5pPr marL="2057400" indent="-228600" defTabSz="923925">
              <a:defRPr sz="2400">
                <a:solidFill>
                  <a:schemeClr val="tx1"/>
                </a:solidFill>
                <a:latin typeface="Arial" panose="020B0604020202020204" pitchFamily="34" charset="0"/>
                <a:ea typeface="ヒラギノ角ゴ Pro W3" pitchFamily="1" charset="-128"/>
              </a:defRPr>
            </a:lvl5pPr>
            <a:lvl6pPr marL="25146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23925" rtl="0" eaLnBrk="0" fontAlgn="base" latinLnBrk="0" hangingPunct="0">
              <a:lnSpc>
                <a:spcPct val="100000"/>
              </a:lnSpc>
              <a:spcBef>
                <a:spcPct val="0"/>
              </a:spcBef>
              <a:spcAft>
                <a:spcPct val="0"/>
              </a:spcAft>
              <a:buClrTx/>
              <a:buSzTx/>
              <a:buFontTx/>
              <a:buNone/>
              <a:tabLst/>
              <a:defRPr/>
            </a:pPr>
            <a:fld id="{31C59F21-DCDB-4EA0-AD02-58F126B557A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23925" rtl="0" eaLnBrk="0" fontAlgn="base" latinLnBrk="0" hangingPunct="0">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62469" name="Rectangle 2">
            <a:extLst>
              <a:ext uri="{FF2B5EF4-FFF2-40B4-BE49-F238E27FC236}">
                <a16:creationId xmlns:a16="http://schemas.microsoft.com/office/drawing/2014/main" id="{C69FE59C-1D4E-4EF7-BC19-469D50396BB1}"/>
              </a:ext>
            </a:extLst>
          </p:cNvPr>
          <p:cNvSpPr>
            <a:spLocks noGrp="1" noRot="1" noChangeAspect="1" noChangeArrowheads="1" noTextEdit="1"/>
          </p:cNvSpPr>
          <p:nvPr>
            <p:ph type="sldImg"/>
          </p:nvPr>
        </p:nvSpPr>
        <p:spPr>
          <a:ln/>
        </p:spPr>
      </p:sp>
      <p:sp>
        <p:nvSpPr>
          <p:cNvPr id="62470" name="Rectangle 3">
            <a:extLst>
              <a:ext uri="{FF2B5EF4-FFF2-40B4-BE49-F238E27FC236}">
                <a16:creationId xmlns:a16="http://schemas.microsoft.com/office/drawing/2014/main" id="{2EB6834C-EFD4-4C64-AF9B-78FFE8A5EE61}"/>
              </a:ext>
            </a:extLst>
          </p:cNvPr>
          <p:cNvSpPr>
            <a:spLocks noGrp="1" noChangeArrowheads="1"/>
          </p:cNvSpPr>
          <p:nvPr>
            <p:ph type="body" idx="1"/>
          </p:nvPr>
        </p:nvSpPr>
        <p:spPr>
          <a:xfrm>
            <a:off x="701675" y="4416425"/>
            <a:ext cx="560705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Remember Kara? Green Card with additional information about Kara.</a:t>
            </a:r>
          </a:p>
          <a:p>
            <a:pPr eaLnBrk="1" hangingPunct="1"/>
            <a:r>
              <a:rPr lang="en-US" altLang="en-US">
                <a:latin typeface="Arial" panose="020B0604020202020204" pitchFamily="34" charset="0"/>
              </a:rPr>
              <a:t>Remember some of the needs discussed in her Case Study.  We have developed</a:t>
            </a:r>
          </a:p>
        </p:txBody>
      </p:sp>
    </p:spTree>
    <p:extLst>
      <p:ext uri="{BB962C8B-B14F-4D97-AF65-F5344CB8AC3E}">
        <p14:creationId xmlns:p14="http://schemas.microsoft.com/office/powerpoint/2010/main" val="7655851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6">
            <a:extLst>
              <a:ext uri="{FF2B5EF4-FFF2-40B4-BE49-F238E27FC236}">
                <a16:creationId xmlns:a16="http://schemas.microsoft.com/office/drawing/2014/main" id="{0AC0EC38-43ED-4215-9119-FE5966A426A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10/08/09</a:t>
            </a:r>
          </a:p>
        </p:txBody>
      </p:sp>
      <p:sp>
        <p:nvSpPr>
          <p:cNvPr id="64515" name="Rectangle 7">
            <a:extLst>
              <a:ext uri="{FF2B5EF4-FFF2-40B4-BE49-F238E27FC236}">
                <a16:creationId xmlns:a16="http://schemas.microsoft.com/office/drawing/2014/main" id="{D95BF03A-C508-4DAB-BAEB-51A74425A5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6088F9F-6FEF-4B37-80A3-A0A4D550141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64516" name="Rectangle 7">
            <a:extLst>
              <a:ext uri="{FF2B5EF4-FFF2-40B4-BE49-F238E27FC236}">
                <a16:creationId xmlns:a16="http://schemas.microsoft.com/office/drawing/2014/main" id="{B2DC3305-952F-438D-B621-BE6F30546D01}"/>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chor="b"/>
          <a:lstStyle>
            <a:lvl1pPr defTabSz="923925">
              <a:defRPr sz="2400">
                <a:solidFill>
                  <a:schemeClr val="tx1"/>
                </a:solidFill>
                <a:latin typeface="Arial" panose="020B0604020202020204" pitchFamily="34" charset="0"/>
                <a:ea typeface="ヒラギノ角ゴ Pro W3" pitchFamily="1" charset="-128"/>
              </a:defRPr>
            </a:lvl1pPr>
            <a:lvl2pPr marL="742950" indent="-285750" defTabSz="923925">
              <a:defRPr sz="2400">
                <a:solidFill>
                  <a:schemeClr val="tx1"/>
                </a:solidFill>
                <a:latin typeface="Arial" panose="020B0604020202020204" pitchFamily="34" charset="0"/>
                <a:ea typeface="ヒラギノ角ゴ Pro W3" pitchFamily="1" charset="-128"/>
              </a:defRPr>
            </a:lvl2pPr>
            <a:lvl3pPr marL="1143000" indent="-228600" defTabSz="923925">
              <a:defRPr sz="2400">
                <a:solidFill>
                  <a:schemeClr val="tx1"/>
                </a:solidFill>
                <a:latin typeface="Arial" panose="020B0604020202020204" pitchFamily="34" charset="0"/>
                <a:ea typeface="ヒラギノ角ゴ Pro W3" pitchFamily="1" charset="-128"/>
              </a:defRPr>
            </a:lvl3pPr>
            <a:lvl4pPr marL="1600200" indent="-228600" defTabSz="923925">
              <a:defRPr sz="2400">
                <a:solidFill>
                  <a:schemeClr val="tx1"/>
                </a:solidFill>
                <a:latin typeface="Arial" panose="020B0604020202020204" pitchFamily="34" charset="0"/>
                <a:ea typeface="ヒラギノ角ゴ Pro W3" pitchFamily="1" charset="-128"/>
              </a:defRPr>
            </a:lvl4pPr>
            <a:lvl5pPr marL="2057400" indent="-228600" defTabSz="923925">
              <a:defRPr sz="2400">
                <a:solidFill>
                  <a:schemeClr val="tx1"/>
                </a:solidFill>
                <a:latin typeface="Arial" panose="020B0604020202020204" pitchFamily="34" charset="0"/>
                <a:ea typeface="ヒラギノ角ゴ Pro W3" pitchFamily="1" charset="-128"/>
              </a:defRPr>
            </a:lvl5pPr>
            <a:lvl6pPr marL="25146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23925" rtl="0" eaLnBrk="0" fontAlgn="base" latinLnBrk="0" hangingPunct="0">
              <a:lnSpc>
                <a:spcPct val="100000"/>
              </a:lnSpc>
              <a:spcBef>
                <a:spcPct val="0"/>
              </a:spcBef>
              <a:spcAft>
                <a:spcPct val="0"/>
              </a:spcAft>
              <a:buClrTx/>
              <a:buSzTx/>
              <a:buFontTx/>
              <a:buNone/>
              <a:tabLst/>
              <a:defRPr/>
            </a:pPr>
            <a:fld id="{8D2B8D8F-05FE-4DD8-ABBB-ACF254EAC277}"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23925" rtl="0" eaLnBrk="0" fontAlgn="base" latinLnBrk="0" hangingPunct="0">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64517" name="Rectangle 2">
            <a:extLst>
              <a:ext uri="{FF2B5EF4-FFF2-40B4-BE49-F238E27FC236}">
                <a16:creationId xmlns:a16="http://schemas.microsoft.com/office/drawing/2014/main" id="{FA451D10-9AF4-4109-A059-E494F5F17391}"/>
              </a:ext>
            </a:extLst>
          </p:cNvPr>
          <p:cNvSpPr>
            <a:spLocks noGrp="1" noRot="1" noChangeAspect="1" noChangeArrowheads="1" noTextEdit="1"/>
          </p:cNvSpPr>
          <p:nvPr>
            <p:ph type="sldImg"/>
          </p:nvPr>
        </p:nvSpPr>
        <p:spPr>
          <a:ln/>
        </p:spPr>
      </p:sp>
      <p:sp>
        <p:nvSpPr>
          <p:cNvPr id="80902" name="Rectangle 3">
            <a:extLst>
              <a:ext uri="{FF2B5EF4-FFF2-40B4-BE49-F238E27FC236}">
                <a16:creationId xmlns:a16="http://schemas.microsoft.com/office/drawing/2014/main" id="{B9D1BDC5-9A44-4E6D-8FDC-1B3C26FBDB82}"/>
              </a:ext>
            </a:extLst>
          </p:cNvPr>
          <p:cNvSpPr>
            <a:spLocks noGrp="1" noChangeArrowheads="1"/>
          </p:cNvSpPr>
          <p:nvPr>
            <p:ph type="body" idx="1"/>
          </p:nvPr>
        </p:nvSpPr>
        <p:spPr>
          <a:ln/>
        </p:spPr>
        <p:txBody>
          <a:bodyPr/>
          <a:lstStyle/>
          <a:p>
            <a:pPr eaLnBrk="1" hangingPunct="1">
              <a:defRPr/>
            </a:pPr>
            <a:r>
              <a:rPr lang="en-US" dirty="0">
                <a:latin typeface="Arial" pitchFamily="34" charset="0"/>
              </a:rPr>
              <a:t>We have developed a PLAAFP statement for Kara.  Take a minute to read this statement.  And discuss whether the required components are contained here.  As you read highlight any areas that could contain more specificity. </a:t>
            </a:r>
          </a:p>
          <a:p>
            <a:pPr eaLnBrk="1" hangingPunct="1">
              <a:defRPr/>
            </a:pPr>
            <a:r>
              <a:rPr lang="en-US" dirty="0">
                <a:latin typeface="Arial" pitchFamily="34" charset="0"/>
              </a:rPr>
              <a:t>Allow 5 minutes and ask for input.</a:t>
            </a:r>
          </a:p>
          <a:p>
            <a:pPr marL="228600" indent="-228600" eaLnBrk="1" hangingPunct="1">
              <a:buFontTx/>
              <a:buAutoNum type="arabicPeriod"/>
              <a:defRPr/>
            </a:pPr>
            <a:r>
              <a:rPr lang="en-US" dirty="0">
                <a:latin typeface="Arial" pitchFamily="34" charset="0"/>
              </a:rPr>
              <a:t>Components-?</a:t>
            </a:r>
          </a:p>
          <a:p>
            <a:pPr marL="228600" indent="-228600" eaLnBrk="1" hangingPunct="1">
              <a:buFontTx/>
              <a:buAutoNum type="arabicPeriod"/>
              <a:defRPr/>
            </a:pPr>
            <a:r>
              <a:rPr lang="en-US" dirty="0">
                <a:latin typeface="Arial" pitchFamily="34" charset="0"/>
              </a:rPr>
              <a:t>More specificity is need ?</a:t>
            </a:r>
          </a:p>
          <a:p>
            <a:pPr eaLnBrk="1" hangingPunct="1">
              <a:defRPr/>
            </a:pPr>
            <a:endParaRPr lang="en-US" dirty="0">
              <a:latin typeface="Arial" pitchFamily="34" charset="0"/>
            </a:endParaRPr>
          </a:p>
          <a:p>
            <a:pPr eaLnBrk="1" hangingPunct="1">
              <a:defRPr/>
            </a:pPr>
            <a:r>
              <a:rPr lang="en-US" dirty="0">
                <a:latin typeface="Arial" pitchFamily="34" charset="0"/>
              </a:rPr>
              <a:t>Could include specifics about sight words, type of syllables, specific vowel patterns that she can read.</a:t>
            </a:r>
          </a:p>
          <a:p>
            <a:pPr eaLnBrk="1" hangingPunct="1">
              <a:defRPr/>
            </a:pPr>
            <a:endParaRPr lang="en-US" dirty="0">
              <a:latin typeface="Arial" pitchFamily="34" charset="0"/>
            </a:endParaRPr>
          </a:p>
          <a:p>
            <a:pPr eaLnBrk="1" hangingPunct="1">
              <a:defRPr/>
            </a:pPr>
            <a:endParaRPr lang="en-US" dirty="0">
              <a:latin typeface="Arial" pitchFamily="34" charset="0"/>
            </a:endParaRPr>
          </a:p>
          <a:p>
            <a:pPr eaLnBrk="1" hangingPunct="1">
              <a:defRPr/>
            </a:pPr>
            <a:r>
              <a:rPr lang="en-US" dirty="0">
                <a:latin typeface="Arial" pitchFamily="34" charset="0"/>
              </a:rPr>
              <a:t>Let’s review this statement and discuss what components are there? </a:t>
            </a:r>
          </a:p>
        </p:txBody>
      </p:sp>
    </p:spTree>
    <p:extLst>
      <p:ext uri="{BB962C8B-B14F-4D97-AF65-F5344CB8AC3E}">
        <p14:creationId xmlns:p14="http://schemas.microsoft.com/office/powerpoint/2010/main" val="1945996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6">
            <a:extLst>
              <a:ext uri="{FF2B5EF4-FFF2-40B4-BE49-F238E27FC236}">
                <a16:creationId xmlns:a16="http://schemas.microsoft.com/office/drawing/2014/main" id="{5368C44F-7568-479F-B2BB-FDA27AE1FF1D}"/>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10/08/09</a:t>
            </a:r>
          </a:p>
        </p:txBody>
      </p:sp>
      <p:sp>
        <p:nvSpPr>
          <p:cNvPr id="66563" name="Rectangle 7">
            <a:extLst>
              <a:ext uri="{FF2B5EF4-FFF2-40B4-BE49-F238E27FC236}">
                <a16:creationId xmlns:a16="http://schemas.microsoft.com/office/drawing/2014/main" id="{1D756F5F-3B41-4DFB-A51A-62141BCD79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4249B561-46EF-4857-AD4F-7774E3B3AA84}"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66564" name="Rectangle 7">
            <a:extLst>
              <a:ext uri="{FF2B5EF4-FFF2-40B4-BE49-F238E27FC236}">
                <a16:creationId xmlns:a16="http://schemas.microsoft.com/office/drawing/2014/main" id="{AE81685D-18B7-45E4-99A0-0FEE87E24524}"/>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chor="b"/>
          <a:lstStyle>
            <a:lvl1pPr defTabSz="923925">
              <a:defRPr sz="2400">
                <a:solidFill>
                  <a:schemeClr val="tx1"/>
                </a:solidFill>
                <a:latin typeface="Arial" panose="020B0604020202020204" pitchFamily="34" charset="0"/>
                <a:ea typeface="ヒラギノ角ゴ Pro W3" pitchFamily="1" charset="-128"/>
              </a:defRPr>
            </a:lvl1pPr>
            <a:lvl2pPr marL="742950" indent="-285750" defTabSz="923925">
              <a:defRPr sz="2400">
                <a:solidFill>
                  <a:schemeClr val="tx1"/>
                </a:solidFill>
                <a:latin typeface="Arial" panose="020B0604020202020204" pitchFamily="34" charset="0"/>
                <a:ea typeface="ヒラギノ角ゴ Pro W3" pitchFamily="1" charset="-128"/>
              </a:defRPr>
            </a:lvl2pPr>
            <a:lvl3pPr marL="1143000" indent="-228600" defTabSz="923925">
              <a:defRPr sz="2400">
                <a:solidFill>
                  <a:schemeClr val="tx1"/>
                </a:solidFill>
                <a:latin typeface="Arial" panose="020B0604020202020204" pitchFamily="34" charset="0"/>
                <a:ea typeface="ヒラギノ角ゴ Pro W3" pitchFamily="1" charset="-128"/>
              </a:defRPr>
            </a:lvl3pPr>
            <a:lvl4pPr marL="1600200" indent="-228600" defTabSz="923925">
              <a:defRPr sz="2400">
                <a:solidFill>
                  <a:schemeClr val="tx1"/>
                </a:solidFill>
                <a:latin typeface="Arial" panose="020B0604020202020204" pitchFamily="34" charset="0"/>
                <a:ea typeface="ヒラギノ角ゴ Pro W3" pitchFamily="1" charset="-128"/>
              </a:defRPr>
            </a:lvl4pPr>
            <a:lvl5pPr marL="2057400" indent="-228600" defTabSz="923925">
              <a:defRPr sz="2400">
                <a:solidFill>
                  <a:schemeClr val="tx1"/>
                </a:solidFill>
                <a:latin typeface="Arial" panose="020B0604020202020204" pitchFamily="34" charset="0"/>
                <a:ea typeface="ヒラギノ角ゴ Pro W3" pitchFamily="1" charset="-128"/>
              </a:defRPr>
            </a:lvl5pPr>
            <a:lvl6pPr marL="25146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23925" rtl="0" eaLnBrk="0" fontAlgn="base" latinLnBrk="0" hangingPunct="0">
              <a:lnSpc>
                <a:spcPct val="100000"/>
              </a:lnSpc>
              <a:spcBef>
                <a:spcPct val="0"/>
              </a:spcBef>
              <a:spcAft>
                <a:spcPct val="0"/>
              </a:spcAft>
              <a:buClrTx/>
              <a:buSzTx/>
              <a:buFontTx/>
              <a:buNone/>
              <a:tabLst/>
              <a:defRPr/>
            </a:pPr>
            <a:fld id="{8C63101C-12CB-418B-B2F1-9FC1ECD7DF17}"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23925" rtl="0" eaLnBrk="0" fontAlgn="base" latinLnBrk="0" hangingPunct="0">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66565" name="Rectangle 2">
            <a:extLst>
              <a:ext uri="{FF2B5EF4-FFF2-40B4-BE49-F238E27FC236}">
                <a16:creationId xmlns:a16="http://schemas.microsoft.com/office/drawing/2014/main" id="{D88B7A21-BE6D-4C77-8C73-038ACE263593}"/>
              </a:ext>
            </a:extLst>
          </p:cNvPr>
          <p:cNvSpPr>
            <a:spLocks noGrp="1" noRot="1" noChangeAspect="1" noChangeArrowheads="1" noTextEdit="1"/>
          </p:cNvSpPr>
          <p:nvPr>
            <p:ph type="sldImg"/>
          </p:nvPr>
        </p:nvSpPr>
        <p:spPr>
          <a:ln/>
        </p:spPr>
      </p:sp>
      <p:sp>
        <p:nvSpPr>
          <p:cNvPr id="66566" name="Rectangle 3">
            <a:extLst>
              <a:ext uri="{FF2B5EF4-FFF2-40B4-BE49-F238E27FC236}">
                <a16:creationId xmlns:a16="http://schemas.microsoft.com/office/drawing/2014/main" id="{681E39EC-271C-4C43-9A8B-B62CB44DA9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Let’s l.</a:t>
            </a:r>
          </a:p>
          <a:p>
            <a:pPr eaLnBrk="1" hangingPunct="1"/>
            <a:r>
              <a:rPr lang="en-US" altLang="en-US">
                <a:latin typeface="Arial" panose="020B0604020202020204" pitchFamily="34" charset="0"/>
              </a:rPr>
              <a:t>Look at a summary of the components.  1.  Summarize the data-based student specific information in documenting the student’s strengths and weaknesses.</a:t>
            </a:r>
          </a:p>
        </p:txBody>
      </p:sp>
    </p:spTree>
    <p:extLst>
      <p:ext uri="{BB962C8B-B14F-4D97-AF65-F5344CB8AC3E}">
        <p14:creationId xmlns:p14="http://schemas.microsoft.com/office/powerpoint/2010/main" val="24230278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6">
            <a:extLst>
              <a:ext uri="{FF2B5EF4-FFF2-40B4-BE49-F238E27FC236}">
                <a16:creationId xmlns:a16="http://schemas.microsoft.com/office/drawing/2014/main" id="{4009AF40-AFF6-4A40-A0E0-12D0D0D09417}"/>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10/08/09</a:t>
            </a:r>
          </a:p>
        </p:txBody>
      </p:sp>
      <p:sp>
        <p:nvSpPr>
          <p:cNvPr id="68611" name="Rectangle 7">
            <a:extLst>
              <a:ext uri="{FF2B5EF4-FFF2-40B4-BE49-F238E27FC236}">
                <a16:creationId xmlns:a16="http://schemas.microsoft.com/office/drawing/2014/main" id="{0B2F3A2F-D203-4A7C-B50F-680D24F7AC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4ED1E6E2-11D2-43DF-A4A5-4E719DA676F9}"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68612" name="Rectangle 7">
            <a:extLst>
              <a:ext uri="{FF2B5EF4-FFF2-40B4-BE49-F238E27FC236}">
                <a16:creationId xmlns:a16="http://schemas.microsoft.com/office/drawing/2014/main" id="{328C103C-4F81-4E6C-846B-DEAEEEF57719}"/>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chor="b"/>
          <a:lstStyle>
            <a:lvl1pPr defTabSz="923925">
              <a:defRPr sz="2400">
                <a:solidFill>
                  <a:schemeClr val="tx1"/>
                </a:solidFill>
                <a:latin typeface="Arial" panose="020B0604020202020204" pitchFamily="34" charset="0"/>
                <a:ea typeface="ヒラギノ角ゴ Pro W3" pitchFamily="1" charset="-128"/>
              </a:defRPr>
            </a:lvl1pPr>
            <a:lvl2pPr marL="742950" indent="-285750" defTabSz="923925">
              <a:defRPr sz="2400">
                <a:solidFill>
                  <a:schemeClr val="tx1"/>
                </a:solidFill>
                <a:latin typeface="Arial" panose="020B0604020202020204" pitchFamily="34" charset="0"/>
                <a:ea typeface="ヒラギノ角ゴ Pro W3" pitchFamily="1" charset="-128"/>
              </a:defRPr>
            </a:lvl2pPr>
            <a:lvl3pPr marL="1143000" indent="-228600" defTabSz="923925">
              <a:defRPr sz="2400">
                <a:solidFill>
                  <a:schemeClr val="tx1"/>
                </a:solidFill>
                <a:latin typeface="Arial" panose="020B0604020202020204" pitchFamily="34" charset="0"/>
                <a:ea typeface="ヒラギノ角ゴ Pro W3" pitchFamily="1" charset="-128"/>
              </a:defRPr>
            </a:lvl3pPr>
            <a:lvl4pPr marL="1600200" indent="-228600" defTabSz="923925">
              <a:defRPr sz="2400">
                <a:solidFill>
                  <a:schemeClr val="tx1"/>
                </a:solidFill>
                <a:latin typeface="Arial" panose="020B0604020202020204" pitchFamily="34" charset="0"/>
                <a:ea typeface="ヒラギノ角ゴ Pro W3" pitchFamily="1" charset="-128"/>
              </a:defRPr>
            </a:lvl4pPr>
            <a:lvl5pPr marL="2057400" indent="-228600" defTabSz="923925">
              <a:defRPr sz="2400">
                <a:solidFill>
                  <a:schemeClr val="tx1"/>
                </a:solidFill>
                <a:latin typeface="Arial" panose="020B0604020202020204" pitchFamily="34" charset="0"/>
                <a:ea typeface="ヒラギノ角ゴ Pro W3" pitchFamily="1" charset="-128"/>
              </a:defRPr>
            </a:lvl5pPr>
            <a:lvl6pPr marL="25146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23925" rtl="0" eaLnBrk="0" fontAlgn="base" latinLnBrk="0" hangingPunct="0">
              <a:lnSpc>
                <a:spcPct val="100000"/>
              </a:lnSpc>
              <a:spcBef>
                <a:spcPct val="0"/>
              </a:spcBef>
              <a:spcAft>
                <a:spcPct val="0"/>
              </a:spcAft>
              <a:buClrTx/>
              <a:buSzTx/>
              <a:buFontTx/>
              <a:buNone/>
              <a:tabLst/>
              <a:defRPr/>
            </a:pPr>
            <a:fld id="{48EB750D-2D3A-4796-B2A8-80F850BAD9E5}"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23925" rtl="0" eaLnBrk="0" fontAlgn="base" latinLnBrk="0" hangingPunct="0">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68613" name="Rectangle 2">
            <a:extLst>
              <a:ext uri="{FF2B5EF4-FFF2-40B4-BE49-F238E27FC236}">
                <a16:creationId xmlns:a16="http://schemas.microsoft.com/office/drawing/2014/main" id="{9DCD2240-2006-45F7-B3D3-35052F525940}"/>
              </a:ext>
            </a:extLst>
          </p:cNvPr>
          <p:cNvSpPr>
            <a:spLocks noGrp="1" noRot="1" noChangeAspect="1" noChangeArrowheads="1" noTextEdit="1"/>
          </p:cNvSpPr>
          <p:nvPr>
            <p:ph type="sldImg"/>
          </p:nvPr>
        </p:nvSpPr>
        <p:spPr>
          <a:ln/>
        </p:spPr>
      </p:sp>
      <p:sp>
        <p:nvSpPr>
          <p:cNvPr id="68614" name="Rectangle 3">
            <a:extLst>
              <a:ext uri="{FF2B5EF4-FFF2-40B4-BE49-F238E27FC236}">
                <a16:creationId xmlns:a16="http://schemas.microsoft.com/office/drawing/2014/main" id="{8057F0C8-A01E-4D21-B8F8-D82438689D73}"/>
              </a:ext>
            </a:extLst>
          </p:cNvPr>
          <p:cNvSpPr>
            <a:spLocks noGrp="1" noChangeArrowheads="1"/>
          </p:cNvSpPr>
          <p:nvPr>
            <p:ph type="body" idx="1"/>
          </p:nvPr>
        </p:nvSpPr>
        <p:spPr>
          <a:xfrm>
            <a:off x="701675" y="4416425"/>
            <a:ext cx="560705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119787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6">
            <a:extLst>
              <a:ext uri="{FF2B5EF4-FFF2-40B4-BE49-F238E27FC236}">
                <a16:creationId xmlns:a16="http://schemas.microsoft.com/office/drawing/2014/main" id="{0CE81069-41B2-430C-9538-D0D60C0699A2}"/>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10/08/09</a:t>
            </a:r>
          </a:p>
        </p:txBody>
      </p:sp>
      <p:sp>
        <p:nvSpPr>
          <p:cNvPr id="70659" name="Rectangle 7">
            <a:extLst>
              <a:ext uri="{FF2B5EF4-FFF2-40B4-BE49-F238E27FC236}">
                <a16:creationId xmlns:a16="http://schemas.microsoft.com/office/drawing/2014/main" id="{43C2CCD7-1B5E-4037-9E4C-6F84918B9A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127DCDB-7A5C-4280-B7DF-6B7B329575A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70660" name="Rectangle 7">
            <a:extLst>
              <a:ext uri="{FF2B5EF4-FFF2-40B4-BE49-F238E27FC236}">
                <a16:creationId xmlns:a16="http://schemas.microsoft.com/office/drawing/2014/main" id="{08E7898E-2C8D-4AFE-AA1B-650171DB0D4D}"/>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chor="b"/>
          <a:lstStyle>
            <a:lvl1pPr defTabSz="923925">
              <a:defRPr sz="2400">
                <a:solidFill>
                  <a:schemeClr val="tx1"/>
                </a:solidFill>
                <a:latin typeface="Arial" panose="020B0604020202020204" pitchFamily="34" charset="0"/>
                <a:ea typeface="ヒラギノ角ゴ Pro W3" pitchFamily="1" charset="-128"/>
              </a:defRPr>
            </a:lvl1pPr>
            <a:lvl2pPr marL="742950" indent="-285750" defTabSz="923925">
              <a:defRPr sz="2400">
                <a:solidFill>
                  <a:schemeClr val="tx1"/>
                </a:solidFill>
                <a:latin typeface="Arial" panose="020B0604020202020204" pitchFamily="34" charset="0"/>
                <a:ea typeface="ヒラギノ角ゴ Pro W3" pitchFamily="1" charset="-128"/>
              </a:defRPr>
            </a:lvl2pPr>
            <a:lvl3pPr marL="1143000" indent="-228600" defTabSz="923925">
              <a:defRPr sz="2400">
                <a:solidFill>
                  <a:schemeClr val="tx1"/>
                </a:solidFill>
                <a:latin typeface="Arial" panose="020B0604020202020204" pitchFamily="34" charset="0"/>
                <a:ea typeface="ヒラギノ角ゴ Pro W3" pitchFamily="1" charset="-128"/>
              </a:defRPr>
            </a:lvl3pPr>
            <a:lvl4pPr marL="1600200" indent="-228600" defTabSz="923925">
              <a:defRPr sz="2400">
                <a:solidFill>
                  <a:schemeClr val="tx1"/>
                </a:solidFill>
                <a:latin typeface="Arial" panose="020B0604020202020204" pitchFamily="34" charset="0"/>
                <a:ea typeface="ヒラギノ角ゴ Pro W3" pitchFamily="1" charset="-128"/>
              </a:defRPr>
            </a:lvl4pPr>
            <a:lvl5pPr marL="2057400" indent="-228600" defTabSz="923925">
              <a:defRPr sz="2400">
                <a:solidFill>
                  <a:schemeClr val="tx1"/>
                </a:solidFill>
                <a:latin typeface="Arial" panose="020B0604020202020204" pitchFamily="34" charset="0"/>
                <a:ea typeface="ヒラギノ角ゴ Pro W3" pitchFamily="1" charset="-128"/>
              </a:defRPr>
            </a:lvl5pPr>
            <a:lvl6pPr marL="25146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23925" rtl="0" eaLnBrk="0" fontAlgn="base" latinLnBrk="0" hangingPunct="0">
              <a:lnSpc>
                <a:spcPct val="100000"/>
              </a:lnSpc>
              <a:spcBef>
                <a:spcPct val="0"/>
              </a:spcBef>
              <a:spcAft>
                <a:spcPct val="0"/>
              </a:spcAft>
              <a:buClrTx/>
              <a:buSzTx/>
              <a:buFontTx/>
              <a:buNone/>
              <a:tabLst/>
              <a:defRPr/>
            </a:pPr>
            <a:fld id="{2C7AD3EC-D865-44D2-B2BA-962D310B4DD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23925" rtl="0" eaLnBrk="0" fontAlgn="base" latinLnBrk="0" hangingPunct="0">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70661" name="Rectangle 2">
            <a:extLst>
              <a:ext uri="{FF2B5EF4-FFF2-40B4-BE49-F238E27FC236}">
                <a16:creationId xmlns:a16="http://schemas.microsoft.com/office/drawing/2014/main" id="{2EB94FD5-1EAA-49CC-AC96-D4CD618C3A96}"/>
              </a:ext>
            </a:extLst>
          </p:cNvPr>
          <p:cNvSpPr>
            <a:spLocks noGrp="1" noRot="1" noChangeAspect="1" noChangeArrowheads="1" noTextEdit="1"/>
          </p:cNvSpPr>
          <p:nvPr>
            <p:ph type="sldImg"/>
          </p:nvPr>
        </p:nvSpPr>
        <p:spPr>
          <a:ln/>
        </p:spPr>
      </p:sp>
      <p:sp>
        <p:nvSpPr>
          <p:cNvPr id="70662" name="Rectangle 3">
            <a:extLst>
              <a:ext uri="{FF2B5EF4-FFF2-40B4-BE49-F238E27FC236}">
                <a16:creationId xmlns:a16="http://schemas.microsoft.com/office/drawing/2014/main" id="{617AFEF5-8FDB-42E8-8726-414A6BC1C2B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0970740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6">
            <a:extLst>
              <a:ext uri="{FF2B5EF4-FFF2-40B4-BE49-F238E27FC236}">
                <a16:creationId xmlns:a16="http://schemas.microsoft.com/office/drawing/2014/main" id="{7995B5A5-A65F-4938-AC1E-1EF0C88E82A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10/08/09</a:t>
            </a:r>
          </a:p>
        </p:txBody>
      </p:sp>
      <p:sp>
        <p:nvSpPr>
          <p:cNvPr id="72707" name="Rectangle 7">
            <a:extLst>
              <a:ext uri="{FF2B5EF4-FFF2-40B4-BE49-F238E27FC236}">
                <a16:creationId xmlns:a16="http://schemas.microsoft.com/office/drawing/2014/main" id="{8C5AB018-5FE2-4C32-BB63-7C5D37F803D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08BC96D-9BA3-4A4F-8571-D24AE1F97B0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72708" name="Rectangle 7">
            <a:extLst>
              <a:ext uri="{FF2B5EF4-FFF2-40B4-BE49-F238E27FC236}">
                <a16:creationId xmlns:a16="http://schemas.microsoft.com/office/drawing/2014/main" id="{D3105678-DF7D-499B-BC72-343EDF6EEBB7}"/>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chor="b"/>
          <a:lstStyle>
            <a:lvl1pPr defTabSz="923925">
              <a:defRPr sz="2400">
                <a:solidFill>
                  <a:schemeClr val="tx1"/>
                </a:solidFill>
                <a:latin typeface="Arial" panose="020B0604020202020204" pitchFamily="34" charset="0"/>
                <a:ea typeface="ヒラギノ角ゴ Pro W3" pitchFamily="1" charset="-128"/>
              </a:defRPr>
            </a:lvl1pPr>
            <a:lvl2pPr marL="742950" indent="-285750" defTabSz="923925">
              <a:defRPr sz="2400">
                <a:solidFill>
                  <a:schemeClr val="tx1"/>
                </a:solidFill>
                <a:latin typeface="Arial" panose="020B0604020202020204" pitchFamily="34" charset="0"/>
                <a:ea typeface="ヒラギノ角ゴ Pro W3" pitchFamily="1" charset="-128"/>
              </a:defRPr>
            </a:lvl2pPr>
            <a:lvl3pPr marL="1143000" indent="-228600" defTabSz="923925">
              <a:defRPr sz="2400">
                <a:solidFill>
                  <a:schemeClr val="tx1"/>
                </a:solidFill>
                <a:latin typeface="Arial" panose="020B0604020202020204" pitchFamily="34" charset="0"/>
                <a:ea typeface="ヒラギノ角ゴ Pro W3" pitchFamily="1" charset="-128"/>
              </a:defRPr>
            </a:lvl3pPr>
            <a:lvl4pPr marL="1600200" indent="-228600" defTabSz="923925">
              <a:defRPr sz="2400">
                <a:solidFill>
                  <a:schemeClr val="tx1"/>
                </a:solidFill>
                <a:latin typeface="Arial" panose="020B0604020202020204" pitchFamily="34" charset="0"/>
                <a:ea typeface="ヒラギノ角ゴ Pro W3" pitchFamily="1" charset="-128"/>
              </a:defRPr>
            </a:lvl4pPr>
            <a:lvl5pPr marL="2057400" indent="-228600" defTabSz="923925">
              <a:defRPr sz="2400">
                <a:solidFill>
                  <a:schemeClr val="tx1"/>
                </a:solidFill>
                <a:latin typeface="Arial" panose="020B0604020202020204" pitchFamily="34" charset="0"/>
                <a:ea typeface="ヒラギノ角ゴ Pro W3" pitchFamily="1" charset="-128"/>
              </a:defRPr>
            </a:lvl5pPr>
            <a:lvl6pPr marL="25146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defTabSz="923925"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23925" rtl="0" eaLnBrk="0" fontAlgn="base" latinLnBrk="0" hangingPunct="0">
              <a:lnSpc>
                <a:spcPct val="100000"/>
              </a:lnSpc>
              <a:spcBef>
                <a:spcPct val="0"/>
              </a:spcBef>
              <a:spcAft>
                <a:spcPct val="0"/>
              </a:spcAft>
              <a:buClrTx/>
              <a:buSzTx/>
              <a:buFontTx/>
              <a:buNone/>
              <a:tabLst/>
              <a:defRPr/>
            </a:pPr>
            <a:fld id="{B24145C9-3E0E-4F35-90BC-1DA0886E53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23925" rtl="0" eaLnBrk="0" fontAlgn="base" latinLnBrk="0" hangingPunct="0">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72709" name="Rectangle 2">
            <a:extLst>
              <a:ext uri="{FF2B5EF4-FFF2-40B4-BE49-F238E27FC236}">
                <a16:creationId xmlns:a16="http://schemas.microsoft.com/office/drawing/2014/main" id="{0348D301-908D-409C-BDDB-0426488B963F}"/>
              </a:ext>
            </a:extLst>
          </p:cNvPr>
          <p:cNvSpPr>
            <a:spLocks noGrp="1" noRot="1" noChangeAspect="1" noChangeArrowheads="1" noTextEdit="1"/>
          </p:cNvSpPr>
          <p:nvPr>
            <p:ph type="sldImg"/>
          </p:nvPr>
        </p:nvSpPr>
        <p:spPr>
          <a:ln/>
        </p:spPr>
      </p:sp>
      <p:sp>
        <p:nvSpPr>
          <p:cNvPr id="72710" name="Rectangle 3">
            <a:extLst>
              <a:ext uri="{FF2B5EF4-FFF2-40B4-BE49-F238E27FC236}">
                <a16:creationId xmlns:a16="http://schemas.microsoft.com/office/drawing/2014/main" id="{C01045B6-A582-4F04-9A97-1A2B9CA8BDC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1248662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A3D56603-F60D-4D9F-8102-FD62D43F88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C1784C6F-A9FC-4764-8310-9AE7B8C28B7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74755" name="Rectangle 2">
            <a:extLst>
              <a:ext uri="{FF2B5EF4-FFF2-40B4-BE49-F238E27FC236}">
                <a16:creationId xmlns:a16="http://schemas.microsoft.com/office/drawing/2014/main" id="{E981F182-9EE2-4678-8AE0-CB7C5D92155E}"/>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F4802262-827D-4880-ADDC-6BAFC7B5AE8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6719658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6">
            <a:extLst>
              <a:ext uri="{FF2B5EF4-FFF2-40B4-BE49-F238E27FC236}">
                <a16:creationId xmlns:a16="http://schemas.microsoft.com/office/drawing/2014/main" id="{02426447-0AAC-428C-B7D6-5716AD2D8BA9}"/>
              </a:ext>
            </a:extLst>
          </p:cNvPr>
          <p:cNvSpPr>
            <a:spLocks noGrp="1" noChangeArrowheads="1"/>
          </p:cNvSpPr>
          <p:nvPr>
            <p:ph type="ftr" sz="quarter" idx="4"/>
          </p:nvPr>
        </p:nvSpPr>
        <p:spPr>
          <a:xfrm>
            <a:off x="0" y="8832850"/>
            <a:ext cx="3038475" cy="4635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rPr>
              <a:t>10/2009</a:t>
            </a:r>
          </a:p>
        </p:txBody>
      </p:sp>
      <p:sp>
        <p:nvSpPr>
          <p:cNvPr id="76803" name="Rectangle 7">
            <a:extLst>
              <a:ext uri="{FF2B5EF4-FFF2-40B4-BE49-F238E27FC236}">
                <a16:creationId xmlns:a16="http://schemas.microsoft.com/office/drawing/2014/main" id="{E7B7131B-B191-4B63-8892-1414C746F9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0D09F71-0F99-48C0-83AD-DB8A1FDA881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76804" name="Rectangle 2">
            <a:extLst>
              <a:ext uri="{FF2B5EF4-FFF2-40B4-BE49-F238E27FC236}">
                <a16:creationId xmlns:a16="http://schemas.microsoft.com/office/drawing/2014/main" id="{997BCD3E-E603-49F5-A121-8DA84816C73C}"/>
              </a:ext>
            </a:extLst>
          </p:cNvPr>
          <p:cNvSpPr>
            <a:spLocks noGrp="1" noRot="1" noChangeAspect="1" noChangeArrowheads="1" noTextEdit="1"/>
          </p:cNvSpPr>
          <p:nvPr>
            <p:ph type="sldImg"/>
          </p:nvPr>
        </p:nvSpPr>
        <p:spPr>
          <a:ln/>
        </p:spPr>
      </p:sp>
      <p:sp>
        <p:nvSpPr>
          <p:cNvPr id="76805" name="Rectangle 3">
            <a:extLst>
              <a:ext uri="{FF2B5EF4-FFF2-40B4-BE49-F238E27FC236}">
                <a16:creationId xmlns:a16="http://schemas.microsoft.com/office/drawing/2014/main" id="{96539215-E88C-4B4A-858E-BAF981477B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1194969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id="{8F1086D4-E4DD-41ED-AFC0-36AF3A73D5B6}"/>
              </a:ext>
            </a:extLst>
          </p:cNvPr>
          <p:cNvSpPr>
            <a:spLocks noGrp="1" noRot="1" noChangeAspect="1" noTextEdit="1"/>
          </p:cNvSpPr>
          <p:nvPr>
            <p:ph type="sldImg"/>
          </p:nvPr>
        </p:nvSpPr>
        <p:spPr>
          <a:ln/>
        </p:spPr>
      </p:sp>
      <p:sp>
        <p:nvSpPr>
          <p:cNvPr id="78851" name="Notes Placeholder 2">
            <a:extLst>
              <a:ext uri="{FF2B5EF4-FFF2-40B4-BE49-F238E27FC236}">
                <a16:creationId xmlns:a16="http://schemas.microsoft.com/office/drawing/2014/main" id="{162B3734-AFE7-43AC-9013-5FCDD62B564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78852" name="Slide Number Placeholder 3">
            <a:extLst>
              <a:ext uri="{FF2B5EF4-FFF2-40B4-BE49-F238E27FC236}">
                <a16:creationId xmlns:a16="http://schemas.microsoft.com/office/drawing/2014/main" id="{A0E75FA7-BB76-4FE0-91D0-3AD9CF0C731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722B3C8-3B28-4D6A-81EB-43D6285E80E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Tree>
    <p:extLst>
      <p:ext uri="{BB962C8B-B14F-4D97-AF65-F5344CB8AC3E}">
        <p14:creationId xmlns:p14="http://schemas.microsoft.com/office/powerpoint/2010/main" val="35757572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5BB1270F-DAC8-4D7B-9752-D387E668DD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 charset="-128"/>
              </a:defRPr>
            </a:lvl1pPr>
            <a:lvl2pPr marL="742950" indent="-285750">
              <a:defRPr sz="2400">
                <a:solidFill>
                  <a:schemeClr val="tx1"/>
                </a:solidFill>
                <a:latin typeface="Arial" panose="020B0604020202020204" pitchFamily="34" charset="0"/>
                <a:ea typeface="ヒラギノ角ゴ Pro W3" pitchFamily="1" charset="-128"/>
              </a:defRPr>
            </a:lvl2pPr>
            <a:lvl3pPr marL="1143000" indent="-228600">
              <a:defRPr sz="2400">
                <a:solidFill>
                  <a:schemeClr val="tx1"/>
                </a:solidFill>
                <a:latin typeface="Arial" panose="020B0604020202020204" pitchFamily="34" charset="0"/>
                <a:ea typeface="ヒラギノ角ゴ Pro W3" pitchFamily="1" charset="-128"/>
              </a:defRPr>
            </a:lvl3pPr>
            <a:lvl4pPr marL="1600200" indent="-228600">
              <a:defRPr sz="2400">
                <a:solidFill>
                  <a:schemeClr val="tx1"/>
                </a:solidFill>
                <a:latin typeface="Arial" panose="020B0604020202020204" pitchFamily="34" charset="0"/>
                <a:ea typeface="ヒラギノ角ゴ Pro W3" pitchFamily="1" charset="-128"/>
              </a:defRPr>
            </a:lvl4pPr>
            <a:lvl5pPr marL="2057400" indent="-228600">
              <a:defRPr sz="2400">
                <a:solidFill>
                  <a:schemeClr val="tx1"/>
                </a:solidFill>
                <a:latin typeface="Arial" panose="020B0604020202020204" pitchFamily="34"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7E3CE8F9-0381-41FD-BB4A-54327C6F9777}"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 charset="-128"/>
              <a:cs typeface="+mn-cs"/>
            </a:endParaRPr>
          </a:p>
        </p:txBody>
      </p:sp>
      <p:sp>
        <p:nvSpPr>
          <p:cNvPr id="80899" name="Rectangle 2">
            <a:extLst>
              <a:ext uri="{FF2B5EF4-FFF2-40B4-BE49-F238E27FC236}">
                <a16:creationId xmlns:a16="http://schemas.microsoft.com/office/drawing/2014/main" id="{FBDC4DE5-DC6D-4EF5-9F19-F7AA8055FCFC}"/>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964F250D-F727-4D50-9A1B-668AC6A800C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9025164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1" descr="WhitebackPPTCover3">
            <a:extLst>
              <a:ext uri="{FF2B5EF4-FFF2-40B4-BE49-F238E27FC236}">
                <a16:creationId xmlns:a16="http://schemas.microsoft.com/office/drawing/2014/main" id="{44BFFE1C-7B1B-453E-86EC-13C8495EAFC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63"/>
            <a:ext cx="12192000" cy="686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8" name="Rectangle 2"/>
          <p:cNvSpPr>
            <a:spLocks noGrp="1" noChangeArrowheads="1"/>
          </p:cNvSpPr>
          <p:nvPr>
            <p:ph type="ctrTitle"/>
          </p:nvPr>
        </p:nvSpPr>
        <p:spPr>
          <a:xfrm>
            <a:off x="914400" y="2286000"/>
            <a:ext cx="10363200" cy="1143000"/>
          </a:xfrm>
        </p:spPr>
        <p:txBody>
          <a:bodyPr/>
          <a:lstStyle>
            <a:lvl1pPr algn="ctr">
              <a:defRPr sz="4000"/>
            </a:lvl1pPr>
          </a:lstStyle>
          <a:p>
            <a:r>
              <a:rPr lang="en-US"/>
              <a:t>Click to edit Master title style</a:t>
            </a:r>
          </a:p>
        </p:txBody>
      </p:sp>
      <p:sp>
        <p:nvSpPr>
          <p:cNvPr id="9219" name="Rectangle 3"/>
          <p:cNvSpPr>
            <a:spLocks noGrp="1" noChangeArrowheads="1"/>
          </p:cNvSpPr>
          <p:nvPr>
            <p:ph type="subTitle" idx="1"/>
          </p:nvPr>
        </p:nvSpPr>
        <p:spPr>
          <a:xfrm>
            <a:off x="1828800" y="3886200"/>
            <a:ext cx="8534400" cy="1752600"/>
          </a:xfrm>
        </p:spPr>
        <p:txBody>
          <a:bodyPr/>
          <a:lstStyle>
            <a:lvl1pPr marL="0" indent="0" algn="ctr">
              <a:buFontTx/>
              <a:buNone/>
              <a:defRPr sz="2800"/>
            </a:lvl1pPr>
          </a:lstStyle>
          <a:p>
            <a:r>
              <a:rPr lang="en-US"/>
              <a:t>Click to edit Master subtitle style</a:t>
            </a:r>
          </a:p>
        </p:txBody>
      </p:sp>
      <p:sp>
        <p:nvSpPr>
          <p:cNvPr id="5" name="Slide Number Placeholder 4">
            <a:extLst>
              <a:ext uri="{FF2B5EF4-FFF2-40B4-BE49-F238E27FC236}">
                <a16:creationId xmlns:a16="http://schemas.microsoft.com/office/drawing/2014/main" id="{EA3F1972-1B8B-4AFB-BBAD-8005EB5ECBD5}"/>
              </a:ext>
            </a:extLst>
          </p:cNvPr>
          <p:cNvSpPr>
            <a:spLocks noGrp="1" noChangeArrowheads="1"/>
          </p:cNvSpPr>
          <p:nvPr>
            <p:ph type="sldNum" sz="quarter" idx="10"/>
          </p:nvPr>
        </p:nvSpPr>
        <p:spPr/>
        <p:txBody>
          <a:bodyPr/>
          <a:lstStyle>
            <a:lvl1pPr>
              <a:defRPr/>
            </a:lvl1pPr>
          </a:lstStyle>
          <a:p>
            <a:pPr>
              <a:defRPr/>
            </a:pPr>
            <a:fld id="{E9C23FB5-7B43-47D9-8EFA-ED691B7A1FFA}" type="slidenum">
              <a:rPr lang="en-US" altLang="en-US"/>
              <a:pPr>
                <a:defRPr/>
              </a:pPr>
              <a:t>‹#›</a:t>
            </a:fld>
            <a:endParaRPr lang="en-US" altLang="en-US"/>
          </a:p>
        </p:txBody>
      </p:sp>
    </p:spTree>
    <p:extLst>
      <p:ext uri="{BB962C8B-B14F-4D97-AF65-F5344CB8AC3E}">
        <p14:creationId xmlns:p14="http://schemas.microsoft.com/office/powerpoint/2010/main" val="146624768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ABAA2C6F-9BED-42FB-BFC0-A9A510E69FAD}"/>
              </a:ext>
            </a:extLst>
          </p:cNvPr>
          <p:cNvSpPr>
            <a:spLocks noGrp="1"/>
          </p:cNvSpPr>
          <p:nvPr>
            <p:ph type="sldNum" sz="quarter" idx="10"/>
          </p:nvPr>
        </p:nvSpPr>
        <p:spPr/>
        <p:txBody>
          <a:bodyPr/>
          <a:lstStyle>
            <a:lvl1pPr>
              <a:defRPr/>
            </a:lvl1pPr>
          </a:lstStyle>
          <a:p>
            <a:pPr>
              <a:defRPr/>
            </a:pPr>
            <a:fld id="{82AD47B4-2A48-4286-867B-18BBA308631F}" type="slidenum">
              <a:rPr lang="en-US" altLang="en-US"/>
              <a:pPr>
                <a:defRPr/>
              </a:pPr>
              <a:t>‹#›</a:t>
            </a:fld>
            <a:endParaRPr lang="en-US" altLang="en-US">
              <a:solidFill>
                <a:schemeClr val="tx1"/>
              </a:solidFill>
            </a:endParaRPr>
          </a:p>
        </p:txBody>
      </p:sp>
    </p:spTree>
    <p:extLst>
      <p:ext uri="{BB962C8B-B14F-4D97-AF65-F5344CB8AC3E}">
        <p14:creationId xmlns:p14="http://schemas.microsoft.com/office/powerpoint/2010/main" val="168597301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a:extLst>
              <a:ext uri="{FF2B5EF4-FFF2-40B4-BE49-F238E27FC236}">
                <a16:creationId xmlns:a16="http://schemas.microsoft.com/office/drawing/2014/main" id="{A1B96571-F28A-43A9-8A65-6BAE3CC61133}"/>
              </a:ext>
            </a:extLst>
          </p:cNvPr>
          <p:cNvSpPr>
            <a:spLocks noGrp="1"/>
          </p:cNvSpPr>
          <p:nvPr>
            <p:ph type="sldNum" sz="quarter" idx="10"/>
          </p:nvPr>
        </p:nvSpPr>
        <p:spPr/>
        <p:txBody>
          <a:bodyPr/>
          <a:lstStyle>
            <a:lvl1pPr>
              <a:defRPr/>
            </a:lvl1pPr>
          </a:lstStyle>
          <a:p>
            <a:pPr>
              <a:defRPr/>
            </a:pPr>
            <a:fld id="{524D1DD1-E1C5-46E9-BA05-7A9225943A48}" type="slidenum">
              <a:rPr lang="en-US" altLang="en-US"/>
              <a:pPr>
                <a:defRPr/>
              </a:pPr>
              <a:t>‹#›</a:t>
            </a:fld>
            <a:endParaRPr lang="en-US" altLang="en-US">
              <a:solidFill>
                <a:schemeClr val="tx1"/>
              </a:solidFill>
            </a:endParaRPr>
          </a:p>
        </p:txBody>
      </p:sp>
    </p:spTree>
    <p:extLst>
      <p:ext uri="{BB962C8B-B14F-4D97-AF65-F5344CB8AC3E}">
        <p14:creationId xmlns:p14="http://schemas.microsoft.com/office/powerpoint/2010/main" val="781588576"/>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600200"/>
            <a:ext cx="50800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0800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D01DF27C-5CFB-4E64-9F57-02810D2D0352}"/>
              </a:ext>
            </a:extLst>
          </p:cNvPr>
          <p:cNvSpPr>
            <a:spLocks noGrp="1"/>
          </p:cNvSpPr>
          <p:nvPr>
            <p:ph type="sldNum" sz="quarter" idx="10"/>
          </p:nvPr>
        </p:nvSpPr>
        <p:spPr/>
        <p:txBody>
          <a:bodyPr/>
          <a:lstStyle>
            <a:lvl1pPr>
              <a:defRPr/>
            </a:lvl1pPr>
          </a:lstStyle>
          <a:p>
            <a:pPr>
              <a:defRPr/>
            </a:pPr>
            <a:fld id="{93492F02-2C3B-4C10-8AD9-4256E37D47CC}" type="slidenum">
              <a:rPr lang="en-US" altLang="en-US"/>
              <a:pPr>
                <a:defRPr/>
              </a:pPr>
              <a:t>‹#›</a:t>
            </a:fld>
            <a:endParaRPr lang="en-US" altLang="en-US">
              <a:solidFill>
                <a:schemeClr val="tx1"/>
              </a:solidFill>
            </a:endParaRPr>
          </a:p>
        </p:txBody>
      </p:sp>
    </p:spTree>
    <p:extLst>
      <p:ext uri="{BB962C8B-B14F-4D97-AF65-F5344CB8AC3E}">
        <p14:creationId xmlns:p14="http://schemas.microsoft.com/office/powerpoint/2010/main" val="2837904452"/>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A174499-A5FD-40D9-94CE-54929DAA5454}"/>
              </a:ext>
            </a:extLst>
          </p:cNvPr>
          <p:cNvSpPr>
            <a:spLocks noGrp="1"/>
          </p:cNvSpPr>
          <p:nvPr>
            <p:ph type="sldNum" sz="quarter" idx="10"/>
          </p:nvPr>
        </p:nvSpPr>
        <p:spPr/>
        <p:txBody>
          <a:bodyPr/>
          <a:lstStyle>
            <a:lvl1pPr>
              <a:defRPr/>
            </a:lvl1pPr>
          </a:lstStyle>
          <a:p>
            <a:pPr>
              <a:defRPr/>
            </a:pPr>
            <a:fld id="{41571DC7-9559-431D-8530-4E99489E8548}" type="slidenum">
              <a:rPr lang="en-US" altLang="en-US"/>
              <a:pPr>
                <a:defRPr/>
              </a:pPr>
              <a:t>‹#›</a:t>
            </a:fld>
            <a:endParaRPr lang="en-US" altLang="en-US">
              <a:solidFill>
                <a:schemeClr val="tx1"/>
              </a:solidFill>
            </a:endParaRPr>
          </a:p>
        </p:txBody>
      </p:sp>
    </p:spTree>
    <p:extLst>
      <p:ext uri="{BB962C8B-B14F-4D97-AF65-F5344CB8AC3E}">
        <p14:creationId xmlns:p14="http://schemas.microsoft.com/office/powerpoint/2010/main" val="1112828970"/>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CD74810D-BCFA-4606-973E-DCBE1542B4C1}"/>
              </a:ext>
            </a:extLst>
          </p:cNvPr>
          <p:cNvSpPr>
            <a:spLocks noGrp="1"/>
          </p:cNvSpPr>
          <p:nvPr>
            <p:ph type="sldNum" sz="quarter" idx="10"/>
          </p:nvPr>
        </p:nvSpPr>
        <p:spPr/>
        <p:txBody>
          <a:bodyPr/>
          <a:lstStyle>
            <a:lvl1pPr>
              <a:defRPr/>
            </a:lvl1pPr>
          </a:lstStyle>
          <a:p>
            <a:pPr>
              <a:defRPr/>
            </a:pPr>
            <a:fld id="{AEEA7920-0FD2-4762-9776-BAFEE87C5525}" type="slidenum">
              <a:rPr lang="en-US" altLang="en-US"/>
              <a:pPr>
                <a:defRPr/>
              </a:pPr>
              <a:t>‹#›</a:t>
            </a:fld>
            <a:endParaRPr lang="en-US" altLang="en-US">
              <a:solidFill>
                <a:schemeClr val="tx1"/>
              </a:solidFill>
            </a:endParaRPr>
          </a:p>
        </p:txBody>
      </p:sp>
    </p:spTree>
    <p:extLst>
      <p:ext uri="{BB962C8B-B14F-4D97-AF65-F5344CB8AC3E}">
        <p14:creationId xmlns:p14="http://schemas.microsoft.com/office/powerpoint/2010/main" val="810480244"/>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0AFBC1-D43C-407E-BE9F-18209E4CB95D}"/>
              </a:ext>
            </a:extLst>
          </p:cNvPr>
          <p:cNvSpPr>
            <a:spLocks noGrp="1"/>
          </p:cNvSpPr>
          <p:nvPr>
            <p:ph type="sldNum" sz="quarter" idx="10"/>
          </p:nvPr>
        </p:nvSpPr>
        <p:spPr/>
        <p:txBody>
          <a:bodyPr/>
          <a:lstStyle>
            <a:lvl1pPr>
              <a:defRPr/>
            </a:lvl1pPr>
          </a:lstStyle>
          <a:p>
            <a:pPr>
              <a:defRPr/>
            </a:pPr>
            <a:fld id="{181169DE-3380-46D5-A799-A1DF5E9B0B8C}" type="slidenum">
              <a:rPr lang="en-US" altLang="en-US"/>
              <a:pPr>
                <a:defRPr/>
              </a:pPr>
              <a:t>‹#›</a:t>
            </a:fld>
            <a:endParaRPr lang="en-US" altLang="en-US">
              <a:solidFill>
                <a:schemeClr val="tx1"/>
              </a:solidFill>
            </a:endParaRPr>
          </a:p>
        </p:txBody>
      </p:sp>
    </p:spTree>
    <p:extLst>
      <p:ext uri="{BB962C8B-B14F-4D97-AF65-F5344CB8AC3E}">
        <p14:creationId xmlns:p14="http://schemas.microsoft.com/office/powerpoint/2010/main" val="2970643390"/>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a:extLst>
              <a:ext uri="{FF2B5EF4-FFF2-40B4-BE49-F238E27FC236}">
                <a16:creationId xmlns:a16="http://schemas.microsoft.com/office/drawing/2014/main" id="{BDDC2164-2DA4-47F7-9C72-7BA19C4B24B9}"/>
              </a:ext>
            </a:extLst>
          </p:cNvPr>
          <p:cNvSpPr>
            <a:spLocks noGrp="1"/>
          </p:cNvSpPr>
          <p:nvPr>
            <p:ph type="sldNum" sz="quarter" idx="10"/>
          </p:nvPr>
        </p:nvSpPr>
        <p:spPr/>
        <p:txBody>
          <a:bodyPr/>
          <a:lstStyle>
            <a:lvl1pPr>
              <a:defRPr/>
            </a:lvl1pPr>
          </a:lstStyle>
          <a:p>
            <a:pPr>
              <a:defRPr/>
            </a:pPr>
            <a:fld id="{81D1EF29-16C7-4B50-86DD-497106C7CD73}" type="slidenum">
              <a:rPr lang="en-US" altLang="en-US"/>
              <a:pPr>
                <a:defRPr/>
              </a:pPr>
              <a:t>‹#›</a:t>
            </a:fld>
            <a:endParaRPr lang="en-US" altLang="en-US">
              <a:solidFill>
                <a:schemeClr val="tx1"/>
              </a:solidFill>
            </a:endParaRPr>
          </a:p>
        </p:txBody>
      </p:sp>
    </p:spTree>
    <p:extLst>
      <p:ext uri="{BB962C8B-B14F-4D97-AF65-F5344CB8AC3E}">
        <p14:creationId xmlns:p14="http://schemas.microsoft.com/office/powerpoint/2010/main" val="2712521752"/>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a:extLst>
              <a:ext uri="{FF2B5EF4-FFF2-40B4-BE49-F238E27FC236}">
                <a16:creationId xmlns:a16="http://schemas.microsoft.com/office/drawing/2014/main" id="{FDB4DEE5-FF4D-4AFC-AB99-FC7C674607F5}"/>
              </a:ext>
            </a:extLst>
          </p:cNvPr>
          <p:cNvSpPr>
            <a:spLocks noGrp="1"/>
          </p:cNvSpPr>
          <p:nvPr>
            <p:ph type="sldNum" sz="quarter" idx="10"/>
          </p:nvPr>
        </p:nvSpPr>
        <p:spPr/>
        <p:txBody>
          <a:bodyPr/>
          <a:lstStyle>
            <a:lvl1pPr>
              <a:defRPr/>
            </a:lvl1pPr>
          </a:lstStyle>
          <a:p>
            <a:pPr>
              <a:defRPr/>
            </a:pPr>
            <a:fld id="{63985C9A-079C-4EF5-B1B0-2980530BA1C0}" type="slidenum">
              <a:rPr lang="en-US" altLang="en-US"/>
              <a:pPr>
                <a:defRPr/>
              </a:pPr>
              <a:t>‹#›</a:t>
            </a:fld>
            <a:endParaRPr lang="en-US" altLang="en-US">
              <a:solidFill>
                <a:schemeClr val="tx1"/>
              </a:solidFill>
            </a:endParaRPr>
          </a:p>
        </p:txBody>
      </p:sp>
    </p:spTree>
    <p:extLst>
      <p:ext uri="{BB962C8B-B14F-4D97-AF65-F5344CB8AC3E}">
        <p14:creationId xmlns:p14="http://schemas.microsoft.com/office/powerpoint/2010/main" val="3110295979"/>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6BCA1455-18FA-4A51-82AE-FBB5C1E2E210}"/>
              </a:ext>
            </a:extLst>
          </p:cNvPr>
          <p:cNvSpPr>
            <a:spLocks noGrp="1"/>
          </p:cNvSpPr>
          <p:nvPr>
            <p:ph type="sldNum" sz="quarter" idx="10"/>
          </p:nvPr>
        </p:nvSpPr>
        <p:spPr/>
        <p:txBody>
          <a:bodyPr/>
          <a:lstStyle>
            <a:lvl1pPr>
              <a:defRPr/>
            </a:lvl1pPr>
          </a:lstStyle>
          <a:p>
            <a:pPr>
              <a:defRPr/>
            </a:pPr>
            <a:fld id="{85F003AD-C620-4172-BFEE-5E2DD544D3E3}" type="slidenum">
              <a:rPr lang="en-US" altLang="en-US"/>
              <a:pPr>
                <a:defRPr/>
              </a:pPr>
              <a:t>‹#›</a:t>
            </a:fld>
            <a:endParaRPr lang="en-US" altLang="en-US">
              <a:solidFill>
                <a:schemeClr val="tx1"/>
              </a:solidFill>
            </a:endParaRPr>
          </a:p>
        </p:txBody>
      </p:sp>
    </p:spTree>
    <p:extLst>
      <p:ext uri="{BB962C8B-B14F-4D97-AF65-F5344CB8AC3E}">
        <p14:creationId xmlns:p14="http://schemas.microsoft.com/office/powerpoint/2010/main" val="1198618953"/>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304800"/>
            <a:ext cx="25908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304800"/>
            <a:ext cx="75692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94D3A550-83D7-43B2-B676-2DB681143BF3}"/>
              </a:ext>
            </a:extLst>
          </p:cNvPr>
          <p:cNvSpPr>
            <a:spLocks noGrp="1"/>
          </p:cNvSpPr>
          <p:nvPr>
            <p:ph type="sldNum" sz="quarter" idx="10"/>
          </p:nvPr>
        </p:nvSpPr>
        <p:spPr/>
        <p:txBody>
          <a:bodyPr/>
          <a:lstStyle>
            <a:lvl1pPr>
              <a:defRPr/>
            </a:lvl1pPr>
          </a:lstStyle>
          <a:p>
            <a:pPr>
              <a:defRPr/>
            </a:pPr>
            <a:fld id="{A2431DE2-55B4-47E1-9785-A641218C2196}" type="slidenum">
              <a:rPr lang="en-US" altLang="en-US"/>
              <a:pPr>
                <a:defRPr/>
              </a:pPr>
              <a:t>‹#›</a:t>
            </a:fld>
            <a:endParaRPr lang="en-US" altLang="en-US">
              <a:solidFill>
                <a:schemeClr val="tx1"/>
              </a:solidFill>
            </a:endParaRPr>
          </a:p>
        </p:txBody>
      </p:sp>
    </p:spTree>
    <p:extLst>
      <p:ext uri="{BB962C8B-B14F-4D97-AF65-F5344CB8AC3E}">
        <p14:creationId xmlns:p14="http://schemas.microsoft.com/office/powerpoint/2010/main" val="62793590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0" descr="WhitebackPPTCover3_3">
            <a:extLst>
              <a:ext uri="{FF2B5EF4-FFF2-40B4-BE49-F238E27FC236}">
                <a16:creationId xmlns:a16="http://schemas.microsoft.com/office/drawing/2014/main" id="{25CE3072-65FF-4456-A25A-0C526CC0B43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1589"/>
            <a:ext cx="12192000"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a:extLst>
              <a:ext uri="{FF2B5EF4-FFF2-40B4-BE49-F238E27FC236}">
                <a16:creationId xmlns:a16="http://schemas.microsoft.com/office/drawing/2014/main" id="{E71D7689-321F-4F9F-8DC4-79EC65AB438D}"/>
              </a:ext>
            </a:extLst>
          </p:cNvPr>
          <p:cNvSpPr>
            <a:spLocks noGrp="1" noChangeArrowheads="1"/>
          </p:cNvSpPr>
          <p:nvPr>
            <p:ph type="title"/>
          </p:nvPr>
        </p:nvSpPr>
        <p:spPr bwMode="auto">
          <a:xfrm>
            <a:off x="914400" y="304800"/>
            <a:ext cx="103632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3">
            <a:extLst>
              <a:ext uri="{FF2B5EF4-FFF2-40B4-BE49-F238E27FC236}">
                <a16:creationId xmlns:a16="http://schemas.microsoft.com/office/drawing/2014/main" id="{BF6B2A84-289C-45BF-AAA8-36D210ABFB61}"/>
              </a:ext>
            </a:extLst>
          </p:cNvPr>
          <p:cNvSpPr>
            <a:spLocks noGrp="1" noChangeArrowheads="1"/>
          </p:cNvSpPr>
          <p:nvPr>
            <p:ph type="body" idx="1"/>
          </p:nvPr>
        </p:nvSpPr>
        <p:spPr bwMode="auto">
          <a:xfrm>
            <a:off x="914400" y="1600200"/>
            <a:ext cx="103632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0" name="Rectangle 6">
            <a:extLst>
              <a:ext uri="{FF2B5EF4-FFF2-40B4-BE49-F238E27FC236}">
                <a16:creationId xmlns:a16="http://schemas.microsoft.com/office/drawing/2014/main" id="{AE232740-421E-4EF7-862B-1C8314B1830C}"/>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chemeClr val="folHlink"/>
                </a:solidFill>
                <a:latin typeface="Arial" charset="0"/>
                <a:ea typeface="ヒラギノ角ゴ Pro W3" charset="-128"/>
              </a:defRPr>
            </a:lvl1pPr>
          </a:lstStyle>
          <a:p>
            <a:pPr>
              <a:defRPr/>
            </a:pPr>
            <a:fld id="{3D8DC884-7AEA-48BA-A7E2-2B88A026995E}" type="slidenum">
              <a:rPr lang="en-US" altLang="en-US"/>
              <a:pPr>
                <a:defRPr/>
              </a:pPr>
              <a:t>‹#›</a:t>
            </a:fld>
            <a:endParaRPr lang="en-US" altLang="en-US"/>
          </a:p>
        </p:txBody>
      </p:sp>
    </p:spTree>
    <p:extLst>
      <p:ext uri="{BB962C8B-B14F-4D97-AF65-F5344CB8AC3E}">
        <p14:creationId xmlns:p14="http://schemas.microsoft.com/office/powerpoint/2010/main" val="34139814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p:txStyles>
    <p:titleStyle>
      <a:lvl1pPr algn="l" rtl="0" eaLnBrk="0" fontAlgn="base" hangingPunct="0">
        <a:spcBef>
          <a:spcPct val="0"/>
        </a:spcBef>
        <a:spcAft>
          <a:spcPct val="0"/>
        </a:spcAft>
        <a:defRPr sz="3800" b="1">
          <a:solidFill>
            <a:srgbClr val="A2BC36"/>
          </a:solidFill>
          <a:latin typeface="+mj-lt"/>
          <a:ea typeface="+mj-ea"/>
          <a:cs typeface="+mj-cs"/>
        </a:defRPr>
      </a:lvl1pPr>
      <a:lvl2pPr algn="l" rtl="0" eaLnBrk="0" fontAlgn="base" hangingPunct="0">
        <a:spcBef>
          <a:spcPct val="0"/>
        </a:spcBef>
        <a:spcAft>
          <a:spcPct val="0"/>
        </a:spcAft>
        <a:defRPr sz="3800" b="1">
          <a:solidFill>
            <a:srgbClr val="A2BC36"/>
          </a:solidFill>
          <a:latin typeface="Arial" charset="0"/>
          <a:ea typeface="ヒラギノ角ゴ Pro W3" pitchFamily="1" charset="-128"/>
        </a:defRPr>
      </a:lvl2pPr>
      <a:lvl3pPr algn="l" rtl="0" eaLnBrk="0" fontAlgn="base" hangingPunct="0">
        <a:spcBef>
          <a:spcPct val="0"/>
        </a:spcBef>
        <a:spcAft>
          <a:spcPct val="0"/>
        </a:spcAft>
        <a:defRPr sz="3800" b="1">
          <a:solidFill>
            <a:srgbClr val="A2BC36"/>
          </a:solidFill>
          <a:latin typeface="Arial" charset="0"/>
          <a:ea typeface="ヒラギノ角ゴ Pro W3" pitchFamily="1" charset="-128"/>
        </a:defRPr>
      </a:lvl3pPr>
      <a:lvl4pPr algn="l" rtl="0" eaLnBrk="0" fontAlgn="base" hangingPunct="0">
        <a:spcBef>
          <a:spcPct val="0"/>
        </a:spcBef>
        <a:spcAft>
          <a:spcPct val="0"/>
        </a:spcAft>
        <a:defRPr sz="3800" b="1">
          <a:solidFill>
            <a:srgbClr val="A2BC36"/>
          </a:solidFill>
          <a:latin typeface="Arial" charset="0"/>
          <a:ea typeface="ヒラギノ角ゴ Pro W3" pitchFamily="1" charset="-128"/>
        </a:defRPr>
      </a:lvl4pPr>
      <a:lvl5pPr algn="l" rtl="0" eaLnBrk="0" fontAlgn="base" hangingPunct="0">
        <a:spcBef>
          <a:spcPct val="0"/>
        </a:spcBef>
        <a:spcAft>
          <a:spcPct val="0"/>
        </a:spcAft>
        <a:defRPr sz="3800" b="1">
          <a:solidFill>
            <a:srgbClr val="A2BC36"/>
          </a:solidFill>
          <a:latin typeface="Arial" charset="0"/>
          <a:ea typeface="ヒラギノ角ゴ Pro W3" pitchFamily="1" charset="-128"/>
        </a:defRPr>
      </a:lvl5pPr>
      <a:lvl6pPr marL="457200" algn="l" rtl="0" fontAlgn="base">
        <a:spcBef>
          <a:spcPct val="0"/>
        </a:spcBef>
        <a:spcAft>
          <a:spcPct val="0"/>
        </a:spcAft>
        <a:defRPr sz="3800" b="1">
          <a:solidFill>
            <a:srgbClr val="A2BC36"/>
          </a:solidFill>
          <a:latin typeface="Arial" charset="0"/>
          <a:ea typeface="ヒラギノ角ゴ Pro W3" pitchFamily="1" charset="-128"/>
        </a:defRPr>
      </a:lvl6pPr>
      <a:lvl7pPr marL="914400" algn="l" rtl="0" fontAlgn="base">
        <a:spcBef>
          <a:spcPct val="0"/>
        </a:spcBef>
        <a:spcAft>
          <a:spcPct val="0"/>
        </a:spcAft>
        <a:defRPr sz="3800" b="1">
          <a:solidFill>
            <a:srgbClr val="A2BC36"/>
          </a:solidFill>
          <a:latin typeface="Arial" charset="0"/>
          <a:ea typeface="ヒラギノ角ゴ Pro W3" pitchFamily="1" charset="-128"/>
        </a:defRPr>
      </a:lvl7pPr>
      <a:lvl8pPr marL="1371600" algn="l" rtl="0" fontAlgn="base">
        <a:spcBef>
          <a:spcPct val="0"/>
        </a:spcBef>
        <a:spcAft>
          <a:spcPct val="0"/>
        </a:spcAft>
        <a:defRPr sz="3800" b="1">
          <a:solidFill>
            <a:srgbClr val="A2BC36"/>
          </a:solidFill>
          <a:latin typeface="Arial" charset="0"/>
          <a:ea typeface="ヒラギノ角ゴ Pro W3" pitchFamily="1" charset="-128"/>
        </a:defRPr>
      </a:lvl8pPr>
      <a:lvl9pPr marL="1828800" algn="l" rtl="0" fontAlgn="base">
        <a:spcBef>
          <a:spcPct val="0"/>
        </a:spcBef>
        <a:spcAft>
          <a:spcPct val="0"/>
        </a:spcAft>
        <a:defRPr sz="3800" b="1">
          <a:solidFill>
            <a:srgbClr val="A2BC36"/>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000">
          <a:solidFill>
            <a:srgbClr val="0D4376"/>
          </a:solidFill>
          <a:latin typeface="+mn-lt"/>
          <a:ea typeface="+mn-ea"/>
          <a:cs typeface="+mn-cs"/>
        </a:defRPr>
      </a:lvl1pPr>
      <a:lvl2pPr marL="742950" indent="-285750" algn="l" rtl="0" eaLnBrk="0" fontAlgn="base" hangingPunct="0">
        <a:spcBef>
          <a:spcPct val="20000"/>
        </a:spcBef>
        <a:spcAft>
          <a:spcPct val="0"/>
        </a:spcAft>
        <a:buChar char="–"/>
        <a:defRPr sz="2800">
          <a:solidFill>
            <a:srgbClr val="0D4376"/>
          </a:solidFill>
          <a:latin typeface="+mn-lt"/>
          <a:ea typeface="+mn-ea"/>
        </a:defRPr>
      </a:lvl2pPr>
      <a:lvl3pPr marL="1143000" indent="-228600" algn="l" rtl="0" eaLnBrk="0" fontAlgn="base" hangingPunct="0">
        <a:spcBef>
          <a:spcPct val="20000"/>
        </a:spcBef>
        <a:spcAft>
          <a:spcPct val="0"/>
        </a:spcAft>
        <a:buChar char="•"/>
        <a:defRPr sz="2400">
          <a:solidFill>
            <a:srgbClr val="0D4376"/>
          </a:solidFill>
          <a:latin typeface="+mn-lt"/>
          <a:ea typeface="+mn-ea"/>
        </a:defRPr>
      </a:lvl3pPr>
      <a:lvl4pPr marL="1600200" indent="-228600" algn="l" rtl="0" eaLnBrk="0" fontAlgn="base" hangingPunct="0">
        <a:spcBef>
          <a:spcPct val="20000"/>
        </a:spcBef>
        <a:spcAft>
          <a:spcPct val="0"/>
        </a:spcAft>
        <a:buChar char="–"/>
        <a:defRPr sz="2000">
          <a:solidFill>
            <a:srgbClr val="0D4376"/>
          </a:solidFill>
          <a:latin typeface="+mn-lt"/>
          <a:ea typeface="+mn-ea"/>
        </a:defRPr>
      </a:lvl4pPr>
      <a:lvl5pPr marL="2057400" indent="-228600" algn="l" rtl="0" eaLnBrk="0" fontAlgn="base" hangingPunct="0">
        <a:spcBef>
          <a:spcPct val="20000"/>
        </a:spcBef>
        <a:spcAft>
          <a:spcPct val="0"/>
        </a:spcAft>
        <a:buChar char="»"/>
        <a:defRPr sz="2000">
          <a:solidFill>
            <a:srgbClr val="0D4376"/>
          </a:solidFill>
          <a:latin typeface="+mn-lt"/>
          <a:ea typeface="+mn-ea"/>
        </a:defRPr>
      </a:lvl5pPr>
      <a:lvl6pPr marL="2514600" indent="-228600" algn="l" rtl="0" fontAlgn="base">
        <a:spcBef>
          <a:spcPct val="20000"/>
        </a:spcBef>
        <a:spcAft>
          <a:spcPct val="0"/>
        </a:spcAft>
        <a:buChar char="»"/>
        <a:defRPr sz="2000">
          <a:solidFill>
            <a:srgbClr val="0D4376"/>
          </a:solidFill>
          <a:latin typeface="+mn-lt"/>
          <a:ea typeface="+mn-ea"/>
        </a:defRPr>
      </a:lvl6pPr>
      <a:lvl7pPr marL="2971800" indent="-228600" algn="l" rtl="0" fontAlgn="base">
        <a:spcBef>
          <a:spcPct val="20000"/>
        </a:spcBef>
        <a:spcAft>
          <a:spcPct val="0"/>
        </a:spcAft>
        <a:buChar char="»"/>
        <a:defRPr sz="2000">
          <a:solidFill>
            <a:srgbClr val="0D4376"/>
          </a:solidFill>
          <a:latin typeface="+mn-lt"/>
          <a:ea typeface="+mn-ea"/>
        </a:defRPr>
      </a:lvl7pPr>
      <a:lvl8pPr marL="3429000" indent="-228600" algn="l" rtl="0" fontAlgn="base">
        <a:spcBef>
          <a:spcPct val="20000"/>
        </a:spcBef>
        <a:spcAft>
          <a:spcPct val="0"/>
        </a:spcAft>
        <a:buChar char="»"/>
        <a:defRPr sz="2000">
          <a:solidFill>
            <a:srgbClr val="0D4376"/>
          </a:solidFill>
          <a:latin typeface="+mn-lt"/>
          <a:ea typeface="+mn-ea"/>
        </a:defRPr>
      </a:lvl8pPr>
      <a:lvl9pPr marL="3886200" indent="-228600" algn="l" rtl="0" fontAlgn="base">
        <a:spcBef>
          <a:spcPct val="20000"/>
        </a:spcBef>
        <a:spcAft>
          <a:spcPct val="0"/>
        </a:spcAft>
        <a:buChar char="»"/>
        <a:defRPr sz="2000">
          <a:solidFill>
            <a:srgbClr val="0D4376"/>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wmf"/><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62CA6-DAB4-4056-83A8-FD99825F22A6}"/>
              </a:ext>
            </a:extLst>
          </p:cNvPr>
          <p:cNvSpPr>
            <a:spLocks noGrp="1"/>
          </p:cNvSpPr>
          <p:nvPr>
            <p:ph type="ctrTitle"/>
          </p:nvPr>
        </p:nvSpPr>
        <p:spPr/>
        <p:txBody>
          <a:bodyPr/>
          <a:lstStyle/>
          <a:p>
            <a:r>
              <a:rPr lang="en-US" dirty="0">
                <a:cs typeface="Arial"/>
              </a:rPr>
              <a:t>WELCOME</a:t>
            </a:r>
            <a:endParaRPr lang="en-US" dirty="0"/>
          </a:p>
        </p:txBody>
      </p:sp>
      <p:sp>
        <p:nvSpPr>
          <p:cNvPr id="3" name="Subtitle 2">
            <a:extLst>
              <a:ext uri="{FF2B5EF4-FFF2-40B4-BE49-F238E27FC236}">
                <a16:creationId xmlns:a16="http://schemas.microsoft.com/office/drawing/2014/main" id="{7492B476-A5D0-4D5A-8BBE-A73882199412}"/>
              </a:ext>
            </a:extLst>
          </p:cNvPr>
          <p:cNvSpPr>
            <a:spLocks noGrp="1"/>
          </p:cNvSpPr>
          <p:nvPr>
            <p:ph type="subTitle" idx="1"/>
          </p:nvPr>
        </p:nvSpPr>
        <p:spPr/>
        <p:txBody>
          <a:bodyPr/>
          <a:lstStyle/>
          <a:p>
            <a:r>
              <a:rPr lang="en-US" dirty="0">
                <a:cs typeface="Arial"/>
              </a:rPr>
              <a:t>August 21, 2018</a:t>
            </a:r>
          </a:p>
          <a:p>
            <a:r>
              <a:rPr lang="en-US" dirty="0">
                <a:cs typeface="Arial"/>
              </a:rPr>
              <a:t>Please sign in!</a:t>
            </a:r>
          </a:p>
        </p:txBody>
      </p:sp>
    </p:spTree>
    <p:extLst>
      <p:ext uri="{BB962C8B-B14F-4D97-AF65-F5344CB8AC3E}">
        <p14:creationId xmlns:p14="http://schemas.microsoft.com/office/powerpoint/2010/main" val="344314088"/>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A1328-7CF6-42F9-8D1A-9FF33791E6C3}"/>
              </a:ext>
            </a:extLst>
          </p:cNvPr>
          <p:cNvSpPr>
            <a:spLocks noGrp="1"/>
          </p:cNvSpPr>
          <p:nvPr>
            <p:ph type="title"/>
          </p:nvPr>
        </p:nvSpPr>
        <p:spPr/>
        <p:txBody>
          <a:bodyPr/>
          <a:lstStyle/>
          <a:p>
            <a:pPr algn="ctr"/>
            <a:r>
              <a:rPr lang="en-US" dirty="0">
                <a:cs typeface="Arial"/>
              </a:rPr>
              <a:t>Please tell us . . .</a:t>
            </a:r>
          </a:p>
        </p:txBody>
      </p:sp>
      <p:sp>
        <p:nvSpPr>
          <p:cNvPr id="3" name="Content Placeholder 2">
            <a:extLst>
              <a:ext uri="{FF2B5EF4-FFF2-40B4-BE49-F238E27FC236}">
                <a16:creationId xmlns:a16="http://schemas.microsoft.com/office/drawing/2014/main" id="{5282F825-9C90-4A93-8EE9-5A75D24BC0C8}"/>
              </a:ext>
            </a:extLst>
          </p:cNvPr>
          <p:cNvSpPr>
            <a:spLocks noGrp="1"/>
          </p:cNvSpPr>
          <p:nvPr>
            <p:ph idx="1"/>
          </p:nvPr>
        </p:nvSpPr>
        <p:spPr/>
        <p:txBody>
          <a:bodyPr/>
          <a:lstStyle/>
          <a:p>
            <a:r>
              <a:rPr lang="en-US" dirty="0">
                <a:cs typeface="Arial"/>
              </a:rPr>
              <a:t>Your name</a:t>
            </a:r>
          </a:p>
          <a:p>
            <a:r>
              <a:rPr lang="en-US" dirty="0">
                <a:cs typeface="Arial"/>
              </a:rPr>
              <a:t>Your school</a:t>
            </a:r>
          </a:p>
          <a:p>
            <a:r>
              <a:rPr lang="en-US" dirty="0">
                <a:cs typeface="Arial"/>
              </a:rPr>
              <a:t>Your teaching assignment</a:t>
            </a:r>
          </a:p>
          <a:p>
            <a:r>
              <a:rPr lang="en-US" dirty="0">
                <a:cs typeface="Arial"/>
              </a:rPr>
              <a:t>One reason that you became a TEACHER</a:t>
            </a:r>
          </a:p>
        </p:txBody>
      </p:sp>
    </p:spTree>
    <p:extLst>
      <p:ext uri="{BB962C8B-B14F-4D97-AF65-F5344CB8AC3E}">
        <p14:creationId xmlns:p14="http://schemas.microsoft.com/office/powerpoint/2010/main" val="377353823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3EAF169E-539B-4183-94D9-D058D652D32E}"/>
              </a:ext>
            </a:extLst>
          </p:cNvPr>
          <p:cNvSpPr>
            <a:spLocks noGrp="1" noChangeArrowheads="1"/>
          </p:cNvSpPr>
          <p:nvPr>
            <p:ph type="ctrTitle"/>
          </p:nvPr>
        </p:nvSpPr>
        <p:spPr>
          <a:xfrm>
            <a:off x="1905000" y="1371600"/>
            <a:ext cx="8458200" cy="2819400"/>
          </a:xfrm>
          <a:ln>
            <a:solidFill>
              <a:srgbClr val="00B050"/>
            </a:solidFill>
            <a:miter lim="800000"/>
            <a:headEnd/>
            <a:tailEnd/>
          </a:ln>
        </p:spPr>
        <p:txBody>
          <a:bodyPr/>
          <a:lstStyle/>
          <a:p>
            <a:pPr eaLnBrk="1" hangingPunct="1"/>
            <a:r>
              <a:rPr lang="en-US" altLang="en-US" sz="5400"/>
              <a:t>Individualized Education Programs (IEPs)</a:t>
            </a:r>
          </a:p>
        </p:txBody>
      </p:sp>
      <p:sp>
        <p:nvSpPr>
          <p:cNvPr id="15363" name="Rectangle 3">
            <a:extLst>
              <a:ext uri="{FF2B5EF4-FFF2-40B4-BE49-F238E27FC236}">
                <a16:creationId xmlns:a16="http://schemas.microsoft.com/office/drawing/2014/main" id="{1758F33A-BAE6-4AE5-8488-56C7BE364C95}"/>
              </a:ext>
            </a:extLst>
          </p:cNvPr>
          <p:cNvSpPr>
            <a:spLocks noGrp="1" noChangeArrowheads="1"/>
          </p:cNvSpPr>
          <p:nvPr>
            <p:ph type="subTitle" idx="1"/>
          </p:nvPr>
        </p:nvSpPr>
        <p:spPr>
          <a:xfrm>
            <a:off x="2286000" y="4267200"/>
            <a:ext cx="7543800" cy="1676400"/>
          </a:xfrm>
        </p:spPr>
        <p:txBody>
          <a:bodyPr/>
          <a:lstStyle/>
          <a:p>
            <a:pPr eaLnBrk="1" hangingPunct="1"/>
            <a:r>
              <a:rPr lang="en-US" altLang="en-US" sz="4000" b="1" i="1">
                <a:solidFill>
                  <a:schemeClr val="accent2"/>
                </a:solidFill>
              </a:rPr>
              <a:t>Meeting the Unique Needs of Students with Disabilities</a:t>
            </a:r>
          </a:p>
        </p:txBody>
      </p:sp>
      <p:sp>
        <p:nvSpPr>
          <p:cNvPr id="15364" name="TextBox 3">
            <a:extLst>
              <a:ext uri="{FF2B5EF4-FFF2-40B4-BE49-F238E27FC236}">
                <a16:creationId xmlns:a16="http://schemas.microsoft.com/office/drawing/2014/main" id="{18F426E9-00D0-49E3-90C5-81491E537889}"/>
              </a:ext>
            </a:extLst>
          </p:cNvPr>
          <p:cNvSpPr txBox="1">
            <a:spLocks noChangeArrowheads="1"/>
          </p:cNvSpPr>
          <p:nvPr/>
        </p:nvSpPr>
        <p:spPr bwMode="auto">
          <a:xfrm>
            <a:off x="3124200" y="6248401"/>
            <a:ext cx="6324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algn="ctr" eaLnBrk="0" fontAlgn="base" hangingPunct="0">
              <a:spcBef>
                <a:spcPct val="0"/>
              </a:spcBef>
              <a:spcAft>
                <a:spcPct val="0"/>
              </a:spcAft>
              <a:buNone/>
            </a:pPr>
            <a:r>
              <a:rPr lang="en-US" altLang="en-US" sz="2400" b="1">
                <a:solidFill>
                  <a:srgbClr val="333399"/>
                </a:solidFill>
              </a:rPr>
              <a:t>EXCEPTIONAL CHILDREN DIVISION</a:t>
            </a:r>
          </a:p>
        </p:txBody>
      </p:sp>
    </p:spTree>
    <p:extLst>
      <p:ext uri="{BB962C8B-B14F-4D97-AF65-F5344CB8AC3E}">
        <p14:creationId xmlns:p14="http://schemas.microsoft.com/office/powerpoint/2010/main" val="362766640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9A3354C9-7E12-433A-B237-F3558124B62C}"/>
              </a:ext>
            </a:extLst>
          </p:cNvPr>
          <p:cNvSpPr>
            <a:spLocks noGrp="1"/>
          </p:cNvSpPr>
          <p:nvPr>
            <p:ph type="title"/>
          </p:nvPr>
        </p:nvSpPr>
        <p:spPr>
          <a:xfrm>
            <a:off x="2209800" y="76200"/>
            <a:ext cx="7772400" cy="990600"/>
          </a:xfrm>
        </p:spPr>
        <p:txBody>
          <a:bodyPr/>
          <a:lstStyle/>
          <a:p>
            <a:pPr algn="ctr"/>
            <a:r>
              <a:rPr lang="en-US" altLang="en-US" sz="4000"/>
              <a:t>Specially Designed Instruction</a:t>
            </a:r>
          </a:p>
        </p:txBody>
      </p:sp>
      <p:sp>
        <p:nvSpPr>
          <p:cNvPr id="17411" name="Content Placeholder 2">
            <a:extLst>
              <a:ext uri="{FF2B5EF4-FFF2-40B4-BE49-F238E27FC236}">
                <a16:creationId xmlns:a16="http://schemas.microsoft.com/office/drawing/2014/main" id="{17959B10-EE99-4D89-8222-FDB38B199B59}"/>
              </a:ext>
            </a:extLst>
          </p:cNvPr>
          <p:cNvSpPr>
            <a:spLocks noGrp="1"/>
          </p:cNvSpPr>
          <p:nvPr>
            <p:ph idx="1"/>
          </p:nvPr>
        </p:nvSpPr>
        <p:spPr>
          <a:xfrm>
            <a:off x="1676400" y="1066800"/>
            <a:ext cx="8839200" cy="5029200"/>
          </a:xfrm>
        </p:spPr>
        <p:txBody>
          <a:bodyPr/>
          <a:lstStyle/>
          <a:p>
            <a:r>
              <a:rPr lang="en-US" altLang="en-US" b="1" u="sng">
                <a:solidFill>
                  <a:srgbClr val="7030A0"/>
                </a:solidFill>
              </a:rPr>
              <a:t>Specially designed instruction </a:t>
            </a:r>
            <a:r>
              <a:rPr lang="en-US" altLang="en-US"/>
              <a:t>means </a:t>
            </a:r>
            <a:r>
              <a:rPr lang="en-US" altLang="en-US" i="1"/>
              <a:t>adapting</a:t>
            </a:r>
            <a:r>
              <a:rPr lang="en-US" altLang="en-US"/>
              <a:t> as appropriate to the needs of an eligible child under this part, the </a:t>
            </a:r>
            <a:r>
              <a:rPr lang="en-US" altLang="en-US" i="1"/>
              <a:t>content, methodology, or delivery of instruction_</a:t>
            </a:r>
          </a:p>
          <a:p>
            <a:r>
              <a:rPr lang="en-US" altLang="en-US"/>
              <a:t>(i) To </a:t>
            </a:r>
            <a:r>
              <a:rPr lang="en-US" altLang="en-US" i="1">
                <a:solidFill>
                  <a:srgbClr val="FF0000"/>
                </a:solidFill>
              </a:rPr>
              <a:t>address the unique needs </a:t>
            </a:r>
            <a:r>
              <a:rPr lang="en-US" altLang="en-US"/>
              <a:t>of the child that result from the child’s disability; and</a:t>
            </a:r>
          </a:p>
          <a:p>
            <a:r>
              <a:rPr lang="en-US" altLang="en-US"/>
              <a:t>(ii) To </a:t>
            </a:r>
            <a:r>
              <a:rPr lang="en-US" altLang="en-US" i="1">
                <a:solidFill>
                  <a:srgbClr val="FF0000"/>
                </a:solidFill>
              </a:rPr>
              <a:t>ensure access </a:t>
            </a:r>
            <a:r>
              <a:rPr lang="en-US" altLang="en-US">
                <a:solidFill>
                  <a:srgbClr val="FF0000"/>
                </a:solidFill>
              </a:rPr>
              <a:t>of the child to the general curriculum</a:t>
            </a:r>
            <a:r>
              <a:rPr lang="en-US" altLang="en-US"/>
              <a:t>, so that the child can meet </a:t>
            </a:r>
            <a:r>
              <a:rPr lang="en-US" altLang="en-US">
                <a:solidFill>
                  <a:srgbClr val="00B050"/>
                </a:solidFill>
              </a:rPr>
              <a:t>educational standards that apply to all children</a:t>
            </a:r>
            <a:r>
              <a:rPr lang="en-US" altLang="en-US"/>
              <a:t>.</a:t>
            </a:r>
          </a:p>
        </p:txBody>
      </p:sp>
    </p:spTree>
    <p:extLst>
      <p:ext uri="{BB962C8B-B14F-4D97-AF65-F5344CB8AC3E}">
        <p14:creationId xmlns:p14="http://schemas.microsoft.com/office/powerpoint/2010/main" val="390060455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C4A23B53-0FD1-49F3-A07E-16FD275F2076}"/>
              </a:ext>
            </a:extLst>
          </p:cNvPr>
          <p:cNvSpPr>
            <a:spLocks noGrp="1" noChangeArrowheads="1"/>
          </p:cNvSpPr>
          <p:nvPr>
            <p:ph type="title"/>
          </p:nvPr>
        </p:nvSpPr>
        <p:spPr>
          <a:xfrm>
            <a:off x="1828800" y="304800"/>
            <a:ext cx="8534400" cy="990600"/>
          </a:xfrm>
        </p:spPr>
        <p:txBody>
          <a:bodyPr/>
          <a:lstStyle/>
          <a:p>
            <a:pPr algn="ctr" eaLnBrk="1" hangingPunct="1"/>
            <a:r>
              <a:rPr lang="en-US" altLang="en-US">
                <a:solidFill>
                  <a:schemeClr val="accent2"/>
                </a:solidFill>
              </a:rPr>
              <a:t>Individualized Education Program (IEP)</a:t>
            </a:r>
          </a:p>
        </p:txBody>
      </p:sp>
      <p:sp>
        <p:nvSpPr>
          <p:cNvPr id="18435" name="Rectangle 3">
            <a:extLst>
              <a:ext uri="{FF2B5EF4-FFF2-40B4-BE49-F238E27FC236}">
                <a16:creationId xmlns:a16="http://schemas.microsoft.com/office/drawing/2014/main" id="{1FBD1706-7558-46FD-B353-B8B7F14B21AA}"/>
              </a:ext>
            </a:extLst>
          </p:cNvPr>
          <p:cNvSpPr>
            <a:spLocks noGrp="1" noChangeArrowheads="1"/>
          </p:cNvSpPr>
          <p:nvPr>
            <p:ph type="body" idx="1"/>
          </p:nvPr>
        </p:nvSpPr>
        <p:spPr>
          <a:xfrm>
            <a:off x="1828800" y="1600200"/>
            <a:ext cx="8458200" cy="4495800"/>
          </a:xfrm>
        </p:spPr>
        <p:txBody>
          <a:bodyPr/>
          <a:lstStyle/>
          <a:p>
            <a:pPr eaLnBrk="1" hangingPunct="1">
              <a:buFontTx/>
              <a:buNone/>
            </a:pPr>
            <a:r>
              <a:rPr lang="en-US" altLang="en-US" sz="3200">
                <a:solidFill>
                  <a:schemeClr val="accent2"/>
                </a:solidFill>
              </a:rPr>
              <a:t>   The term </a:t>
            </a:r>
            <a:r>
              <a:rPr lang="en-US" altLang="en-US" sz="3200">
                <a:solidFill>
                  <a:srgbClr val="C00000"/>
                </a:solidFill>
              </a:rPr>
              <a:t>individualized education program or IEP</a:t>
            </a:r>
            <a:r>
              <a:rPr lang="en-US" altLang="en-US" sz="3200">
                <a:solidFill>
                  <a:schemeClr val="accent2"/>
                </a:solidFill>
              </a:rPr>
              <a:t> means a written statement for each child with a disability that is developed, reviewed, and revised in a meeting, and must include </a:t>
            </a:r>
            <a:r>
              <a:rPr lang="en-US" altLang="en-US">
                <a:solidFill>
                  <a:schemeClr val="accent2"/>
                </a:solidFill>
              </a:rPr>
              <a:t>… </a:t>
            </a:r>
          </a:p>
        </p:txBody>
      </p:sp>
      <p:sp>
        <p:nvSpPr>
          <p:cNvPr id="18436" name="TextBox 3">
            <a:extLst>
              <a:ext uri="{FF2B5EF4-FFF2-40B4-BE49-F238E27FC236}">
                <a16:creationId xmlns:a16="http://schemas.microsoft.com/office/drawing/2014/main" id="{C2AC1F35-8A8E-4037-815B-6A82968DAC61}"/>
              </a:ext>
            </a:extLst>
          </p:cNvPr>
          <p:cNvSpPr txBox="1">
            <a:spLocks noChangeArrowheads="1"/>
          </p:cNvSpPr>
          <p:nvPr/>
        </p:nvSpPr>
        <p:spPr bwMode="auto">
          <a:xfrm>
            <a:off x="8077200" y="5105401"/>
            <a:ext cx="2541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r>
              <a:rPr lang="en-US" altLang="en-US" sz="2400">
                <a:solidFill>
                  <a:srgbClr val="000000"/>
                </a:solidFill>
              </a:rPr>
              <a:t>NC 1503-4.1</a:t>
            </a:r>
          </a:p>
        </p:txBody>
      </p:sp>
    </p:spTree>
    <p:extLst>
      <p:ext uri="{BB962C8B-B14F-4D97-AF65-F5344CB8AC3E}">
        <p14:creationId xmlns:p14="http://schemas.microsoft.com/office/powerpoint/2010/main" val="275499852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a:extLst>
              <a:ext uri="{FF2B5EF4-FFF2-40B4-BE49-F238E27FC236}">
                <a16:creationId xmlns:a16="http://schemas.microsoft.com/office/drawing/2014/main" id="{05DF3B00-FB62-4342-A776-3C5220AA9823}"/>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69B5059D-199C-4F0B-A59A-0176B0842262}" type="slidenum">
              <a:rPr lang="en-US" altLang="en-US" sz="1400">
                <a:solidFill>
                  <a:srgbClr val="99CC00"/>
                </a:solidFill>
              </a:rPr>
              <a:pPr eaLnBrk="0" fontAlgn="base" hangingPunct="0">
                <a:spcBef>
                  <a:spcPct val="0"/>
                </a:spcBef>
                <a:spcAft>
                  <a:spcPct val="0"/>
                </a:spcAft>
                <a:buNone/>
              </a:pPr>
              <a:t>6</a:t>
            </a:fld>
            <a:endParaRPr lang="en-US" altLang="en-US" sz="1400">
              <a:solidFill>
                <a:srgbClr val="000000"/>
              </a:solidFill>
            </a:endParaRPr>
          </a:p>
        </p:txBody>
      </p:sp>
      <p:sp>
        <p:nvSpPr>
          <p:cNvPr id="20483" name="Rectangle 2">
            <a:extLst>
              <a:ext uri="{FF2B5EF4-FFF2-40B4-BE49-F238E27FC236}">
                <a16:creationId xmlns:a16="http://schemas.microsoft.com/office/drawing/2014/main" id="{8335C9D8-1639-4FDA-81B8-75CB415D2537}"/>
              </a:ext>
            </a:extLst>
          </p:cNvPr>
          <p:cNvSpPr>
            <a:spLocks noGrp="1" noChangeArrowheads="1"/>
          </p:cNvSpPr>
          <p:nvPr>
            <p:ph type="title"/>
          </p:nvPr>
        </p:nvSpPr>
        <p:spPr>
          <a:xfrm>
            <a:off x="1752600" y="304800"/>
            <a:ext cx="8610600" cy="1219200"/>
          </a:xfrm>
        </p:spPr>
        <p:txBody>
          <a:bodyPr/>
          <a:lstStyle/>
          <a:p>
            <a:pPr algn="ctr" eaLnBrk="1" hangingPunct="1"/>
            <a:r>
              <a:rPr lang="en-US" altLang="en-US" sz="3200">
                <a:solidFill>
                  <a:schemeClr val="accent2"/>
                </a:solidFill>
              </a:rPr>
              <a:t>Present Levels of Academic Achievement and Functional Performance (PLAAFP)</a:t>
            </a:r>
          </a:p>
        </p:txBody>
      </p:sp>
      <p:sp>
        <p:nvSpPr>
          <p:cNvPr id="20484" name="Rectangle 3">
            <a:extLst>
              <a:ext uri="{FF2B5EF4-FFF2-40B4-BE49-F238E27FC236}">
                <a16:creationId xmlns:a16="http://schemas.microsoft.com/office/drawing/2014/main" id="{85723796-4011-4DE1-88F6-06C06FCEDFDE}"/>
              </a:ext>
            </a:extLst>
          </p:cNvPr>
          <p:cNvSpPr>
            <a:spLocks noGrp="1" noChangeArrowheads="1"/>
          </p:cNvSpPr>
          <p:nvPr>
            <p:ph type="body" idx="1"/>
          </p:nvPr>
        </p:nvSpPr>
        <p:spPr>
          <a:xfrm>
            <a:off x="1676400" y="1600200"/>
            <a:ext cx="8991600" cy="4495800"/>
          </a:xfrm>
        </p:spPr>
        <p:txBody>
          <a:bodyPr/>
          <a:lstStyle/>
          <a:p>
            <a:pPr eaLnBrk="1" hangingPunct="1">
              <a:lnSpc>
                <a:spcPct val="90000"/>
              </a:lnSpc>
              <a:buFontTx/>
              <a:buNone/>
            </a:pPr>
            <a:r>
              <a:rPr lang="en-US" altLang="en-US" sz="2800">
                <a:solidFill>
                  <a:schemeClr val="tx1"/>
                </a:solidFill>
              </a:rPr>
              <a:t>     (1)   A statement of the child’s present levels of </a:t>
            </a:r>
            <a:r>
              <a:rPr lang="en-US" altLang="en-US" sz="2800">
                <a:solidFill>
                  <a:srgbClr val="00B050"/>
                </a:solidFill>
              </a:rPr>
              <a:t>academic achievement </a:t>
            </a:r>
            <a:r>
              <a:rPr lang="en-US" altLang="en-US" sz="2800">
                <a:solidFill>
                  <a:schemeClr val="tx1"/>
                </a:solidFill>
              </a:rPr>
              <a:t>and </a:t>
            </a:r>
            <a:r>
              <a:rPr lang="en-US" altLang="en-US" sz="2800">
                <a:solidFill>
                  <a:srgbClr val="00B050"/>
                </a:solidFill>
              </a:rPr>
              <a:t>functional performance</a:t>
            </a:r>
            <a:endParaRPr lang="en-US" altLang="en-US" sz="2400">
              <a:solidFill>
                <a:srgbClr val="00B050"/>
              </a:solidFill>
            </a:endParaRPr>
          </a:p>
          <a:p>
            <a:pPr eaLnBrk="1" hangingPunct="1">
              <a:lnSpc>
                <a:spcPct val="90000"/>
              </a:lnSpc>
              <a:buFontTx/>
              <a:buNone/>
            </a:pPr>
            <a:r>
              <a:rPr lang="en-US" altLang="en-US" sz="2400">
                <a:solidFill>
                  <a:schemeClr val="tx1"/>
                </a:solidFill>
              </a:rPr>
              <a:t>      	 (i</a:t>
            </a:r>
            <a:r>
              <a:rPr lang="en-US" altLang="en-US" sz="3200">
                <a:solidFill>
                  <a:srgbClr val="FF0000"/>
                </a:solidFill>
              </a:rPr>
              <a:t>)  </a:t>
            </a:r>
            <a:r>
              <a:rPr lang="en-US" altLang="en-US" sz="3200" u="sng">
                <a:solidFill>
                  <a:srgbClr val="FF0000"/>
                </a:solidFill>
              </a:rPr>
              <a:t>How</a:t>
            </a:r>
            <a:r>
              <a:rPr lang="en-US" altLang="en-US" sz="3200">
                <a:solidFill>
                  <a:srgbClr val="FF0000"/>
                </a:solidFill>
              </a:rPr>
              <a:t> the child’s disability affects the child’s  involvement and progress in the general  education curriculum; or</a:t>
            </a:r>
          </a:p>
          <a:p>
            <a:pPr eaLnBrk="1" hangingPunct="1">
              <a:lnSpc>
                <a:spcPct val="90000"/>
              </a:lnSpc>
              <a:buFontTx/>
              <a:buNone/>
            </a:pPr>
            <a:endParaRPr lang="en-US" altLang="en-US" sz="2400">
              <a:solidFill>
                <a:schemeClr val="tx1"/>
              </a:solidFill>
            </a:endParaRPr>
          </a:p>
          <a:p>
            <a:pPr eaLnBrk="1" hangingPunct="1">
              <a:lnSpc>
                <a:spcPct val="90000"/>
              </a:lnSpc>
              <a:buFontTx/>
              <a:buNone/>
            </a:pPr>
            <a:r>
              <a:rPr lang="en-US" altLang="en-US" sz="2400">
                <a:solidFill>
                  <a:schemeClr val="tx1"/>
                </a:solidFill>
              </a:rPr>
              <a:t>	        (ii)  </a:t>
            </a:r>
            <a:r>
              <a:rPr lang="en-US" altLang="en-US" sz="2800">
                <a:solidFill>
                  <a:schemeClr val="tx1"/>
                </a:solidFill>
              </a:rPr>
              <a:t>For preschool children, as appropriate,  how the disability affects the child’s participation  in appropriate activities;…</a:t>
            </a:r>
          </a:p>
        </p:txBody>
      </p:sp>
    </p:spTree>
    <p:extLst>
      <p:ext uri="{BB962C8B-B14F-4D97-AF65-F5344CB8AC3E}">
        <p14:creationId xmlns:p14="http://schemas.microsoft.com/office/powerpoint/2010/main" val="4030850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a:extLst>
              <a:ext uri="{FF2B5EF4-FFF2-40B4-BE49-F238E27FC236}">
                <a16:creationId xmlns:a16="http://schemas.microsoft.com/office/drawing/2014/main" id="{A97F9EF5-E15C-40CF-9535-CE6AED2DA1FD}"/>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3F981F80-C0AB-49B0-BDDC-77B9DBFCF690}" type="slidenum">
              <a:rPr lang="en-US" altLang="en-US" sz="1400">
                <a:solidFill>
                  <a:srgbClr val="99CC00"/>
                </a:solidFill>
              </a:rPr>
              <a:pPr eaLnBrk="0" fontAlgn="base" hangingPunct="0">
                <a:spcBef>
                  <a:spcPct val="0"/>
                </a:spcBef>
                <a:spcAft>
                  <a:spcPct val="0"/>
                </a:spcAft>
                <a:buNone/>
              </a:pPr>
              <a:t>7</a:t>
            </a:fld>
            <a:endParaRPr lang="en-US" altLang="en-US" sz="1400">
              <a:solidFill>
                <a:srgbClr val="000000"/>
              </a:solidFill>
            </a:endParaRPr>
          </a:p>
        </p:txBody>
      </p:sp>
      <p:sp>
        <p:nvSpPr>
          <p:cNvPr id="22531" name="Rectangle 2">
            <a:extLst>
              <a:ext uri="{FF2B5EF4-FFF2-40B4-BE49-F238E27FC236}">
                <a16:creationId xmlns:a16="http://schemas.microsoft.com/office/drawing/2014/main" id="{21E74828-A005-4BF7-993D-DB099AEC4C48}"/>
              </a:ext>
            </a:extLst>
          </p:cNvPr>
          <p:cNvSpPr>
            <a:spLocks noGrp="1" noChangeArrowheads="1"/>
          </p:cNvSpPr>
          <p:nvPr>
            <p:ph type="title"/>
          </p:nvPr>
        </p:nvSpPr>
        <p:spPr/>
        <p:txBody>
          <a:bodyPr/>
          <a:lstStyle/>
          <a:p>
            <a:pPr algn="ctr" eaLnBrk="1" hangingPunct="1"/>
            <a:r>
              <a:rPr lang="en-US" altLang="en-US" sz="3600">
                <a:solidFill>
                  <a:schemeClr val="accent2"/>
                </a:solidFill>
              </a:rPr>
              <a:t>Academic Achievement</a:t>
            </a:r>
          </a:p>
        </p:txBody>
      </p:sp>
      <p:sp>
        <p:nvSpPr>
          <p:cNvPr id="22532" name="Rectangle 3">
            <a:extLst>
              <a:ext uri="{FF2B5EF4-FFF2-40B4-BE49-F238E27FC236}">
                <a16:creationId xmlns:a16="http://schemas.microsoft.com/office/drawing/2014/main" id="{753A3811-EF38-4B3B-837F-98DAB903AE88}"/>
              </a:ext>
            </a:extLst>
          </p:cNvPr>
          <p:cNvSpPr>
            <a:spLocks noGrp="1" noChangeArrowheads="1"/>
          </p:cNvSpPr>
          <p:nvPr>
            <p:ph type="body" idx="1"/>
          </p:nvPr>
        </p:nvSpPr>
        <p:spPr>
          <a:xfrm>
            <a:off x="2133600" y="1600200"/>
            <a:ext cx="7848600" cy="3733800"/>
          </a:xfrm>
        </p:spPr>
        <p:txBody>
          <a:bodyPr/>
          <a:lstStyle/>
          <a:p>
            <a:pPr eaLnBrk="1" hangingPunct="1"/>
            <a:r>
              <a:rPr lang="en-US" altLang="en-US" sz="3200">
                <a:solidFill>
                  <a:schemeClr val="accent2"/>
                </a:solidFill>
              </a:rPr>
              <a:t>Academic achievement generally refers to a child’s performance in academic areas (e.g. reading, language arts, and math); or</a:t>
            </a:r>
          </a:p>
          <a:p>
            <a:pPr eaLnBrk="1" hangingPunct="1"/>
            <a:r>
              <a:rPr lang="en-US" altLang="en-US" sz="3200">
                <a:solidFill>
                  <a:schemeClr val="accent2"/>
                </a:solidFill>
              </a:rPr>
              <a:t>For preschool children, age appropriate developmental levels.</a:t>
            </a:r>
          </a:p>
        </p:txBody>
      </p:sp>
    </p:spTree>
    <p:extLst>
      <p:ext uri="{BB962C8B-B14F-4D97-AF65-F5344CB8AC3E}">
        <p14:creationId xmlns:p14="http://schemas.microsoft.com/office/powerpoint/2010/main" val="212169721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a:extLst>
              <a:ext uri="{FF2B5EF4-FFF2-40B4-BE49-F238E27FC236}">
                <a16:creationId xmlns:a16="http://schemas.microsoft.com/office/drawing/2014/main" id="{28C41BCA-A08B-45D8-A96F-C4FA62FCDC3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1B924A7D-E184-4227-82D3-7B6A8A647ADF}" type="slidenum">
              <a:rPr lang="en-US" altLang="en-US" sz="1400">
                <a:solidFill>
                  <a:srgbClr val="99CC00"/>
                </a:solidFill>
              </a:rPr>
              <a:pPr eaLnBrk="0" fontAlgn="base" hangingPunct="0">
                <a:spcBef>
                  <a:spcPct val="0"/>
                </a:spcBef>
                <a:spcAft>
                  <a:spcPct val="0"/>
                </a:spcAft>
                <a:buNone/>
              </a:pPr>
              <a:t>8</a:t>
            </a:fld>
            <a:endParaRPr lang="en-US" altLang="en-US" sz="1400">
              <a:solidFill>
                <a:srgbClr val="000000"/>
              </a:solidFill>
            </a:endParaRPr>
          </a:p>
        </p:txBody>
      </p:sp>
      <p:sp>
        <p:nvSpPr>
          <p:cNvPr id="24579" name="Rectangle 2">
            <a:extLst>
              <a:ext uri="{FF2B5EF4-FFF2-40B4-BE49-F238E27FC236}">
                <a16:creationId xmlns:a16="http://schemas.microsoft.com/office/drawing/2014/main" id="{34817E25-9B4D-487A-A0FC-2D53D253E70F}"/>
              </a:ext>
            </a:extLst>
          </p:cNvPr>
          <p:cNvSpPr>
            <a:spLocks noGrp="1" noChangeArrowheads="1"/>
          </p:cNvSpPr>
          <p:nvPr>
            <p:ph type="title"/>
          </p:nvPr>
        </p:nvSpPr>
        <p:spPr/>
        <p:txBody>
          <a:bodyPr/>
          <a:lstStyle/>
          <a:p>
            <a:pPr algn="ctr" eaLnBrk="1" hangingPunct="1"/>
            <a:r>
              <a:rPr lang="en-US" altLang="en-US" sz="3600">
                <a:solidFill>
                  <a:schemeClr val="accent2"/>
                </a:solidFill>
              </a:rPr>
              <a:t>Functional Performance</a:t>
            </a:r>
          </a:p>
        </p:txBody>
      </p:sp>
      <p:sp>
        <p:nvSpPr>
          <p:cNvPr id="24580" name="Rectangle 3">
            <a:extLst>
              <a:ext uri="{FF2B5EF4-FFF2-40B4-BE49-F238E27FC236}">
                <a16:creationId xmlns:a16="http://schemas.microsoft.com/office/drawing/2014/main" id="{A403BC61-823D-4A51-AD63-DD652D294F97}"/>
              </a:ext>
            </a:extLst>
          </p:cNvPr>
          <p:cNvSpPr>
            <a:spLocks noGrp="1" noChangeArrowheads="1"/>
          </p:cNvSpPr>
          <p:nvPr>
            <p:ph type="body" idx="1"/>
          </p:nvPr>
        </p:nvSpPr>
        <p:spPr>
          <a:xfrm>
            <a:off x="1828800" y="1066800"/>
            <a:ext cx="8534400" cy="5029200"/>
          </a:xfrm>
        </p:spPr>
        <p:txBody>
          <a:bodyPr/>
          <a:lstStyle/>
          <a:p>
            <a:pPr eaLnBrk="1" hangingPunct="1"/>
            <a:r>
              <a:rPr lang="en-US" altLang="en-US" sz="2800">
                <a:solidFill>
                  <a:schemeClr val="accent2"/>
                </a:solidFill>
              </a:rPr>
              <a:t>Functional performance generally refers to skills or activities that may not be considered academic or related to a child’s academic achievement.</a:t>
            </a:r>
          </a:p>
          <a:p>
            <a:pPr eaLnBrk="1" hangingPunct="1"/>
            <a:endParaRPr lang="en-US" altLang="en-US" sz="2800">
              <a:solidFill>
                <a:schemeClr val="accent2"/>
              </a:solidFill>
            </a:endParaRPr>
          </a:p>
          <a:p>
            <a:pPr eaLnBrk="1" hangingPunct="1"/>
            <a:r>
              <a:rPr lang="en-US" altLang="en-US" sz="2800">
                <a:solidFill>
                  <a:schemeClr val="accent2"/>
                </a:solidFill>
              </a:rPr>
              <a:t>Functional is often used in the context of routine activities of everyday living and are varied depending on the individual needs of the child.</a:t>
            </a:r>
          </a:p>
          <a:p>
            <a:pPr eaLnBrk="1" hangingPunct="1"/>
            <a:endParaRPr lang="en-US" altLang="en-US" sz="2800">
              <a:solidFill>
                <a:schemeClr val="accent2"/>
              </a:solidFill>
            </a:endParaRPr>
          </a:p>
          <a:p>
            <a:pPr eaLnBrk="1" hangingPunct="1"/>
            <a:r>
              <a:rPr lang="en-US" altLang="en-US" sz="2800">
                <a:solidFill>
                  <a:schemeClr val="accent2"/>
                </a:solidFill>
              </a:rPr>
              <a:t>Functional performance can impact educational achievement.</a:t>
            </a:r>
          </a:p>
        </p:txBody>
      </p:sp>
    </p:spTree>
    <p:extLst>
      <p:ext uri="{BB962C8B-B14F-4D97-AF65-F5344CB8AC3E}">
        <p14:creationId xmlns:p14="http://schemas.microsoft.com/office/powerpoint/2010/main" val="551571011"/>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3">
            <a:extLst>
              <a:ext uri="{FF2B5EF4-FFF2-40B4-BE49-F238E27FC236}">
                <a16:creationId xmlns:a16="http://schemas.microsoft.com/office/drawing/2014/main" id="{DA81E157-5D44-4A08-8656-55BBE369F3DD}"/>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F0BFC434-0113-4963-BE54-457E318DE542}" type="slidenum">
              <a:rPr lang="en-US" altLang="en-US" sz="1400">
                <a:solidFill>
                  <a:srgbClr val="99CC00"/>
                </a:solidFill>
              </a:rPr>
              <a:pPr eaLnBrk="0" fontAlgn="base" hangingPunct="0">
                <a:spcBef>
                  <a:spcPct val="0"/>
                </a:spcBef>
                <a:spcAft>
                  <a:spcPct val="0"/>
                </a:spcAft>
                <a:buNone/>
              </a:pPr>
              <a:t>9</a:t>
            </a:fld>
            <a:endParaRPr lang="en-US" altLang="en-US" sz="1400">
              <a:solidFill>
                <a:srgbClr val="000000"/>
              </a:solidFill>
            </a:endParaRPr>
          </a:p>
        </p:txBody>
      </p:sp>
      <p:sp>
        <p:nvSpPr>
          <p:cNvPr id="26627" name="Rectangle 2">
            <a:extLst>
              <a:ext uri="{FF2B5EF4-FFF2-40B4-BE49-F238E27FC236}">
                <a16:creationId xmlns:a16="http://schemas.microsoft.com/office/drawing/2014/main" id="{4EEF9717-173C-46BD-960C-FD1CEBBBBA25}"/>
              </a:ext>
            </a:extLst>
          </p:cNvPr>
          <p:cNvSpPr>
            <a:spLocks noGrp="1" noChangeArrowheads="1"/>
          </p:cNvSpPr>
          <p:nvPr>
            <p:ph type="title"/>
          </p:nvPr>
        </p:nvSpPr>
        <p:spPr/>
        <p:txBody>
          <a:bodyPr/>
          <a:lstStyle/>
          <a:p>
            <a:pPr algn="ctr" eaLnBrk="1" hangingPunct="1"/>
            <a:r>
              <a:rPr lang="en-US" altLang="en-US" sz="3600">
                <a:solidFill>
                  <a:srgbClr val="AFC124"/>
                </a:solidFill>
              </a:rPr>
              <a:t>Major Components of PLAAFP</a:t>
            </a:r>
          </a:p>
        </p:txBody>
      </p:sp>
      <p:sp>
        <p:nvSpPr>
          <p:cNvPr id="26628" name="Rectangle 3">
            <a:extLst>
              <a:ext uri="{FF2B5EF4-FFF2-40B4-BE49-F238E27FC236}">
                <a16:creationId xmlns:a16="http://schemas.microsoft.com/office/drawing/2014/main" id="{57452C9D-CA56-44B8-A113-1C2364DE5514}"/>
              </a:ext>
            </a:extLst>
          </p:cNvPr>
          <p:cNvSpPr>
            <a:spLocks noGrp="1" noChangeArrowheads="1"/>
          </p:cNvSpPr>
          <p:nvPr>
            <p:ph type="body" idx="1"/>
          </p:nvPr>
        </p:nvSpPr>
        <p:spPr>
          <a:xfrm>
            <a:off x="1676400" y="1066800"/>
            <a:ext cx="8915400" cy="5029200"/>
          </a:xfrm>
        </p:spPr>
        <p:txBody>
          <a:bodyPr/>
          <a:lstStyle/>
          <a:p>
            <a:pPr eaLnBrk="1" hangingPunct="1"/>
            <a:r>
              <a:rPr lang="en-US" altLang="en-US" sz="2800">
                <a:solidFill>
                  <a:srgbClr val="C00000"/>
                </a:solidFill>
              </a:rPr>
              <a:t>Data-based student specific information </a:t>
            </a:r>
            <a:r>
              <a:rPr lang="en-US" altLang="en-US" sz="2800">
                <a:solidFill>
                  <a:schemeClr val="accent2"/>
                </a:solidFill>
              </a:rPr>
              <a:t>related to current academic achievement and functional performance.</a:t>
            </a:r>
          </a:p>
          <a:p>
            <a:pPr eaLnBrk="1" hangingPunct="1"/>
            <a:endParaRPr lang="en-US" altLang="en-US" sz="2400">
              <a:solidFill>
                <a:schemeClr val="tx1"/>
              </a:solidFill>
            </a:endParaRPr>
          </a:p>
          <a:p>
            <a:pPr eaLnBrk="1" hangingPunct="1"/>
            <a:r>
              <a:rPr lang="en-US" altLang="en-US" sz="2800">
                <a:solidFill>
                  <a:srgbClr val="C00000"/>
                </a:solidFill>
              </a:rPr>
              <a:t>Strengths</a:t>
            </a:r>
            <a:r>
              <a:rPr lang="en-US" altLang="en-US" sz="2800">
                <a:solidFill>
                  <a:srgbClr val="FF0000"/>
                </a:solidFill>
              </a:rPr>
              <a:t> </a:t>
            </a:r>
            <a:r>
              <a:rPr lang="en-US" altLang="en-US" sz="2800">
                <a:solidFill>
                  <a:schemeClr val="accent2"/>
                </a:solidFill>
              </a:rPr>
              <a:t>of the student</a:t>
            </a:r>
            <a:r>
              <a:rPr lang="en-US" altLang="en-US" sz="2800">
                <a:solidFill>
                  <a:schemeClr val="tx1"/>
                </a:solidFill>
              </a:rPr>
              <a:t>.     </a:t>
            </a:r>
          </a:p>
          <a:p>
            <a:pPr eaLnBrk="1" hangingPunct="1"/>
            <a:endParaRPr lang="en-US" altLang="en-US" sz="2800">
              <a:solidFill>
                <a:schemeClr val="tx1"/>
              </a:solidFill>
            </a:endParaRPr>
          </a:p>
          <a:p>
            <a:pPr eaLnBrk="1" hangingPunct="1"/>
            <a:r>
              <a:rPr lang="en-US" altLang="en-US" sz="2800">
                <a:solidFill>
                  <a:srgbClr val="C00000"/>
                </a:solidFill>
              </a:rPr>
              <a:t>Needs</a:t>
            </a:r>
            <a:r>
              <a:rPr lang="en-US" altLang="en-US" sz="2800">
                <a:solidFill>
                  <a:srgbClr val="FF0000"/>
                </a:solidFill>
              </a:rPr>
              <a:t> </a:t>
            </a:r>
            <a:r>
              <a:rPr lang="en-US" altLang="en-US" sz="2800">
                <a:solidFill>
                  <a:schemeClr val="accent2"/>
                </a:solidFill>
              </a:rPr>
              <a:t>resulting from the disability.</a:t>
            </a:r>
          </a:p>
          <a:p>
            <a:pPr eaLnBrk="1" hangingPunct="1"/>
            <a:endParaRPr lang="en-US" altLang="en-US" sz="2800">
              <a:solidFill>
                <a:schemeClr val="tx1"/>
              </a:solidFill>
            </a:endParaRPr>
          </a:p>
          <a:p>
            <a:pPr eaLnBrk="1" hangingPunct="1"/>
            <a:r>
              <a:rPr lang="en-US" altLang="en-US" sz="2800" u="sng">
                <a:solidFill>
                  <a:srgbClr val="C00000"/>
                </a:solidFill>
              </a:rPr>
              <a:t>How</a:t>
            </a:r>
            <a:r>
              <a:rPr lang="en-US" altLang="en-US" sz="2800">
                <a:solidFill>
                  <a:srgbClr val="C00000"/>
                </a:solidFill>
              </a:rPr>
              <a:t> the disability affects involvement and progress in the general education curriculum.</a:t>
            </a:r>
          </a:p>
          <a:p>
            <a:pPr eaLnBrk="1" hangingPunct="1">
              <a:buFontTx/>
              <a:buNone/>
            </a:pPr>
            <a:endParaRPr lang="en-US" altLang="en-US" sz="2400">
              <a:solidFill>
                <a:schemeClr val="tx1"/>
              </a:solidFill>
            </a:endParaRPr>
          </a:p>
        </p:txBody>
      </p:sp>
      <p:sp>
        <p:nvSpPr>
          <p:cNvPr id="19461" name="Documents">
            <a:extLst>
              <a:ext uri="{FF2B5EF4-FFF2-40B4-BE49-F238E27FC236}">
                <a16:creationId xmlns:a16="http://schemas.microsoft.com/office/drawing/2014/main" id="{BFEAB706-642C-41DE-B9D7-D1D649FEC2D3}"/>
              </a:ext>
            </a:extLst>
          </p:cNvPr>
          <p:cNvSpPr>
            <a:spLocks noEditPoints="1" noChangeArrowheads="1"/>
          </p:cNvSpPr>
          <p:nvPr/>
        </p:nvSpPr>
        <p:spPr bwMode="auto">
          <a:xfrm rot="982166">
            <a:off x="7591426" y="2351088"/>
            <a:ext cx="2093913" cy="1974850"/>
          </a:xfrm>
          <a:custGeom>
            <a:avLst/>
            <a:gdLst>
              <a:gd name="T0" fmla="*/ 0 w 21600"/>
              <a:gd name="T1" fmla="*/ 2147483647 h 21600"/>
              <a:gd name="T2" fmla="*/ 2147483647 w 21600"/>
              <a:gd name="T3" fmla="*/ 0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0 h 21600"/>
              <a:gd name="T18" fmla="*/ 2147483647 w 21600"/>
              <a:gd name="T19" fmla="*/ 0 h 21600"/>
              <a:gd name="T20" fmla="*/ 0 w 21600"/>
              <a:gd name="T21" fmla="*/ 2147483647 h 21600"/>
              <a:gd name="T22" fmla="*/ 2147483647 w 21600"/>
              <a:gd name="T23" fmla="*/ 2147483647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blurRad="63500" dist="107763" dir="2700000" algn="ctr" rotWithShape="0">
              <a:srgbClr val="000000">
                <a:alpha val="74998"/>
              </a:srgbClr>
            </a:outerShdw>
          </a:effectLst>
        </p:spPr>
        <p:txBody>
          <a:bodyPr/>
          <a:lstStyle>
            <a:lvl1pPr>
              <a:spcBef>
                <a:spcPct val="20000"/>
              </a:spcBef>
              <a:buChar char="•"/>
              <a:defRPr sz="3000">
                <a:solidFill>
                  <a:srgbClr val="0D4376"/>
                </a:solidFill>
                <a:latin typeface="Arial" charset="0"/>
                <a:ea typeface="ヒラギノ角ゴ Pro W3" charset="-128"/>
              </a:defRPr>
            </a:lvl1pPr>
            <a:lvl2pPr marL="742950" indent="-285750">
              <a:spcBef>
                <a:spcPct val="20000"/>
              </a:spcBef>
              <a:buChar char="–"/>
              <a:defRPr sz="2800">
                <a:solidFill>
                  <a:srgbClr val="0D4376"/>
                </a:solidFill>
                <a:latin typeface="Arial" charset="0"/>
                <a:ea typeface="ヒラギノ角ゴ Pro W3" charset="-128"/>
              </a:defRPr>
            </a:lvl2pPr>
            <a:lvl3pPr marL="1143000" indent="-228600">
              <a:spcBef>
                <a:spcPct val="20000"/>
              </a:spcBef>
              <a:buChar char="•"/>
              <a:defRPr sz="2400">
                <a:solidFill>
                  <a:srgbClr val="0D4376"/>
                </a:solidFill>
                <a:latin typeface="Arial" charset="0"/>
                <a:ea typeface="ヒラギノ角ゴ Pro W3" charset="-128"/>
              </a:defRPr>
            </a:lvl3pPr>
            <a:lvl4pPr marL="1600200" indent="-228600">
              <a:spcBef>
                <a:spcPct val="20000"/>
              </a:spcBef>
              <a:buChar char="–"/>
              <a:defRPr sz="2000">
                <a:solidFill>
                  <a:srgbClr val="0D4376"/>
                </a:solidFill>
                <a:latin typeface="Arial" charset="0"/>
                <a:ea typeface="ヒラギノ角ゴ Pro W3" charset="-128"/>
              </a:defRPr>
            </a:lvl4pPr>
            <a:lvl5pPr marL="2057400" indent="-228600">
              <a:spcBef>
                <a:spcPct val="20000"/>
              </a:spcBef>
              <a:buChar char="»"/>
              <a:defRPr sz="2000">
                <a:solidFill>
                  <a:srgbClr val="0D4376"/>
                </a:solidFill>
                <a:latin typeface="Arial" charset="0"/>
                <a:ea typeface="ヒラギノ角ゴ Pro W3" charset="-128"/>
              </a:defRPr>
            </a:lvl5pPr>
            <a:lvl6pPr marL="2514600" indent="-228600" eaLnBrk="0" fontAlgn="base" hangingPunct="0">
              <a:spcBef>
                <a:spcPct val="20000"/>
              </a:spcBef>
              <a:spcAft>
                <a:spcPct val="0"/>
              </a:spcAft>
              <a:buChar char="»"/>
              <a:defRPr sz="2000">
                <a:solidFill>
                  <a:srgbClr val="0D4376"/>
                </a:solidFill>
                <a:latin typeface="Arial" charset="0"/>
                <a:ea typeface="ヒラギノ角ゴ Pro W3" charset="-128"/>
              </a:defRPr>
            </a:lvl6pPr>
            <a:lvl7pPr marL="2971800" indent="-228600" eaLnBrk="0" fontAlgn="base" hangingPunct="0">
              <a:spcBef>
                <a:spcPct val="20000"/>
              </a:spcBef>
              <a:spcAft>
                <a:spcPct val="0"/>
              </a:spcAft>
              <a:buChar char="»"/>
              <a:defRPr sz="2000">
                <a:solidFill>
                  <a:srgbClr val="0D4376"/>
                </a:solidFill>
                <a:latin typeface="Arial" charset="0"/>
                <a:ea typeface="ヒラギノ角ゴ Pro W3" charset="-128"/>
              </a:defRPr>
            </a:lvl7pPr>
            <a:lvl8pPr marL="3429000" indent="-228600" eaLnBrk="0" fontAlgn="base" hangingPunct="0">
              <a:spcBef>
                <a:spcPct val="20000"/>
              </a:spcBef>
              <a:spcAft>
                <a:spcPct val="0"/>
              </a:spcAft>
              <a:buChar char="»"/>
              <a:defRPr sz="2000">
                <a:solidFill>
                  <a:srgbClr val="0D4376"/>
                </a:solidFill>
                <a:latin typeface="Arial" charset="0"/>
                <a:ea typeface="ヒラギノ角ゴ Pro W3" charset="-128"/>
              </a:defRPr>
            </a:lvl8pPr>
            <a:lvl9pPr marL="3886200" indent="-228600" eaLnBrk="0" fontAlgn="base" hangingPunct="0">
              <a:spcBef>
                <a:spcPct val="20000"/>
              </a:spcBef>
              <a:spcAft>
                <a:spcPct val="0"/>
              </a:spcAft>
              <a:buChar char="»"/>
              <a:defRPr sz="2000">
                <a:solidFill>
                  <a:srgbClr val="0D4376"/>
                </a:solidFill>
                <a:latin typeface="Arial" charset="0"/>
                <a:ea typeface="ヒラギノ角ゴ Pro W3" charset="-128"/>
              </a:defRPr>
            </a:lvl9pPr>
          </a:lstStyle>
          <a:p>
            <a:pPr eaLnBrk="0" fontAlgn="base" hangingPunct="0">
              <a:spcBef>
                <a:spcPct val="0"/>
              </a:spcBef>
              <a:spcAft>
                <a:spcPct val="0"/>
              </a:spcAft>
              <a:buNone/>
              <a:defRPr/>
            </a:pPr>
            <a:r>
              <a:rPr lang="en-US" altLang="en-US" sz="2400">
                <a:solidFill>
                  <a:srgbClr val="000000"/>
                </a:solidFill>
              </a:rPr>
              <a:t>PLAAFP</a:t>
            </a:r>
          </a:p>
        </p:txBody>
      </p:sp>
    </p:spTree>
    <p:extLst>
      <p:ext uri="{BB962C8B-B14F-4D97-AF65-F5344CB8AC3E}">
        <p14:creationId xmlns:p14="http://schemas.microsoft.com/office/powerpoint/2010/main" val="4225274955"/>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ACB9D-AC4E-43FE-A22A-EE52B36D5B4B}"/>
              </a:ext>
            </a:extLst>
          </p:cNvPr>
          <p:cNvSpPr>
            <a:spLocks noGrp="1"/>
          </p:cNvSpPr>
          <p:nvPr>
            <p:ph type="title"/>
          </p:nvPr>
        </p:nvSpPr>
        <p:spPr>
          <a:xfrm>
            <a:off x="1600200" y="304800"/>
            <a:ext cx="9067800" cy="1219200"/>
          </a:xfrm>
        </p:spPr>
        <p:txBody>
          <a:bodyPr/>
          <a:lstStyle/>
          <a:p>
            <a:pPr>
              <a:defRPr/>
            </a:pPr>
            <a:r>
              <a:rPr lang="en-US" dirty="0">
                <a:solidFill>
                  <a:srgbClr val="92D050"/>
                </a:solidFill>
              </a:rPr>
              <a:t>Information in the PLAAFP must be</a:t>
            </a:r>
            <a:r>
              <a:rPr lang="en-US" dirty="0">
                <a:solidFill>
                  <a:schemeClr val="accent6">
                    <a:lumMod val="60000"/>
                    <a:lumOff val="40000"/>
                  </a:schemeClr>
                </a:solidFill>
              </a:rPr>
              <a:t>…</a:t>
            </a:r>
          </a:p>
        </p:txBody>
      </p:sp>
      <p:sp>
        <p:nvSpPr>
          <p:cNvPr id="28675" name="Documents">
            <a:extLst>
              <a:ext uri="{FF2B5EF4-FFF2-40B4-BE49-F238E27FC236}">
                <a16:creationId xmlns:a16="http://schemas.microsoft.com/office/drawing/2014/main" id="{9C6F47FD-38DD-4599-A308-06CE4DBE6878}"/>
              </a:ext>
            </a:extLst>
          </p:cNvPr>
          <p:cNvSpPr>
            <a:spLocks noGrp="1" noEditPoints="1" noChangeArrowheads="1"/>
          </p:cNvSpPr>
          <p:nvPr>
            <p:ph idx="1"/>
          </p:nvPr>
        </p:nvSpPr>
        <p:spPr>
          <a:xfrm>
            <a:off x="2042408" y="1432798"/>
            <a:ext cx="7175410" cy="4438291"/>
          </a:xfrm>
          <a:custGeom>
            <a:avLst/>
            <a:gdLst>
              <a:gd name="T0" fmla="*/ 0 w 21600"/>
              <a:gd name="T1" fmla="*/ 2147483646 h 21600"/>
              <a:gd name="T2" fmla="*/ 2147483646 w 21600"/>
              <a:gd name="T3" fmla="*/ 0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0 h 21600"/>
              <a:gd name="T18" fmla="*/ 2147483646 w 21600"/>
              <a:gd name="T19" fmla="*/ 0 h 21600"/>
              <a:gd name="T20" fmla="*/ 0 w 21600"/>
              <a:gd name="T21" fmla="*/ 2147483646 h 21600"/>
              <a:gd name="T22" fmla="*/ 2147483646 w 21600"/>
              <a:gd name="T23" fmla="*/ 2147483646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F1F8F9"/>
          </a:solidFill>
          <a:ln>
            <a:solidFill>
              <a:srgbClr val="000000"/>
            </a:solidFill>
            <a:miter lim="800000"/>
            <a:headEnd/>
            <a:tailEnd/>
          </a:ln>
          <a:effectLst>
            <a:outerShdw dist="107763" dir="2700000" algn="ctr" rotWithShape="0">
              <a:srgbClr val="808080"/>
            </a:outerShdw>
          </a:effectLst>
        </p:spPr>
        <p:txBody>
          <a:bodyPr/>
          <a:lstStyle/>
          <a:p>
            <a:endParaRPr lang="en-US" altLang="en-US" sz="4000" dirty="0">
              <a:solidFill>
                <a:schemeClr val="tx1"/>
              </a:solidFill>
            </a:endParaRPr>
          </a:p>
          <a:p>
            <a:r>
              <a:rPr lang="en-US" altLang="en-US" sz="4000" dirty="0">
                <a:solidFill>
                  <a:schemeClr val="tx1"/>
                </a:solidFill>
              </a:rPr>
              <a:t>Current</a:t>
            </a:r>
            <a:endParaRPr lang="en-US" sz="4000" dirty="0">
              <a:cs typeface="Arial"/>
            </a:endParaRPr>
          </a:p>
          <a:p>
            <a:r>
              <a:rPr lang="en-US" altLang="en-US" sz="4000" dirty="0">
                <a:solidFill>
                  <a:schemeClr val="tx1"/>
                </a:solidFill>
              </a:rPr>
              <a:t>Measurable</a:t>
            </a:r>
            <a:endParaRPr lang="en-US" altLang="en-US" sz="4000" dirty="0">
              <a:solidFill>
                <a:schemeClr val="tx1"/>
              </a:solidFill>
              <a:cs typeface="Arial"/>
            </a:endParaRPr>
          </a:p>
          <a:p>
            <a:r>
              <a:rPr lang="en-US" altLang="en-US" sz="4000" dirty="0">
                <a:solidFill>
                  <a:schemeClr val="tx1"/>
                </a:solidFill>
              </a:rPr>
              <a:t>Objective</a:t>
            </a:r>
            <a:endParaRPr lang="en-US" altLang="en-US" sz="4000" dirty="0">
              <a:solidFill>
                <a:schemeClr val="tx1"/>
              </a:solidFill>
              <a:cs typeface="Arial"/>
            </a:endParaRPr>
          </a:p>
          <a:p>
            <a:r>
              <a:rPr lang="en-US" altLang="en-US" sz="4000" dirty="0">
                <a:solidFill>
                  <a:schemeClr val="tx1"/>
                </a:solidFill>
              </a:rPr>
              <a:t>Understandable</a:t>
            </a:r>
            <a:endParaRPr lang="en-US" altLang="en-US" sz="4000" dirty="0">
              <a:solidFill>
                <a:schemeClr val="tx1"/>
              </a:solidFill>
              <a:cs typeface="Arial"/>
            </a:endParaRPr>
          </a:p>
          <a:p>
            <a:endParaRPr lang="en-US" altLang="en-US"/>
          </a:p>
        </p:txBody>
      </p:sp>
    </p:spTree>
    <p:extLst>
      <p:ext uri="{BB962C8B-B14F-4D97-AF65-F5344CB8AC3E}">
        <p14:creationId xmlns:p14="http://schemas.microsoft.com/office/powerpoint/2010/main" val="186105024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53E07E4B-01E5-49A9-A7A3-57E75112CE77}"/>
              </a:ext>
            </a:extLst>
          </p:cNvPr>
          <p:cNvSpPr>
            <a:spLocks noGrp="1" noChangeArrowheads="1"/>
          </p:cNvSpPr>
          <p:nvPr>
            <p:ph type="title"/>
          </p:nvPr>
        </p:nvSpPr>
        <p:spPr>
          <a:xfrm>
            <a:off x="-1035132" y="314696"/>
            <a:ext cx="10363200" cy="990600"/>
          </a:xfrm>
        </p:spPr>
        <p:txBody>
          <a:bodyPr/>
          <a:lstStyle/>
          <a:p>
            <a:pPr algn="ctr" eaLnBrk="1" hangingPunct="1"/>
            <a:r>
              <a:rPr lang="en-US" altLang="en-US" sz="4800">
                <a:solidFill>
                  <a:srgbClr val="C00000"/>
                </a:solidFill>
              </a:rPr>
              <a:t>Strengths</a:t>
            </a:r>
            <a:br>
              <a:rPr lang="en-US" altLang="en-US" sz="4800">
                <a:solidFill>
                  <a:srgbClr val="C00000"/>
                </a:solidFill>
              </a:rPr>
            </a:br>
            <a:r>
              <a:rPr lang="en-US" altLang="en-US" sz="4000">
                <a:solidFill>
                  <a:srgbClr val="C00000"/>
                </a:solidFill>
              </a:rPr>
              <a:t> </a:t>
            </a:r>
            <a:r>
              <a:rPr lang="en-US" altLang="en-US" sz="3600">
                <a:solidFill>
                  <a:srgbClr val="C00000"/>
                </a:solidFill>
              </a:rPr>
              <a:t>of the Student</a:t>
            </a:r>
          </a:p>
        </p:txBody>
      </p:sp>
      <p:sp>
        <p:nvSpPr>
          <p:cNvPr id="29699" name="Rectangle 3">
            <a:extLst>
              <a:ext uri="{FF2B5EF4-FFF2-40B4-BE49-F238E27FC236}">
                <a16:creationId xmlns:a16="http://schemas.microsoft.com/office/drawing/2014/main" id="{CC3A11C0-6B19-400A-9578-7E9B0E5147FE}"/>
              </a:ext>
            </a:extLst>
          </p:cNvPr>
          <p:cNvSpPr>
            <a:spLocks noGrp="1" noChangeArrowheads="1"/>
          </p:cNvSpPr>
          <p:nvPr>
            <p:ph sz="half" idx="1"/>
          </p:nvPr>
        </p:nvSpPr>
        <p:spPr>
          <a:xfrm>
            <a:off x="1369621" y="1429987"/>
            <a:ext cx="5398324" cy="4953000"/>
          </a:xfrm>
        </p:spPr>
        <p:txBody>
          <a:bodyPr/>
          <a:lstStyle/>
          <a:p>
            <a:pPr eaLnBrk="1" hangingPunct="1"/>
            <a:endParaRPr lang="en-US" altLang="en-US">
              <a:solidFill>
                <a:schemeClr val="tx1"/>
              </a:solidFill>
            </a:endParaRPr>
          </a:p>
          <a:p>
            <a:pPr eaLnBrk="1" hangingPunct="1"/>
            <a:r>
              <a:rPr lang="en-US" altLang="en-US">
                <a:solidFill>
                  <a:schemeClr val="accent2"/>
                </a:solidFill>
              </a:rPr>
              <a:t>Reflect specific skills or behaviors the student has mastered.</a:t>
            </a:r>
          </a:p>
          <a:p>
            <a:pPr eaLnBrk="1" hangingPunct="1"/>
            <a:endParaRPr lang="en-US" altLang="en-US">
              <a:solidFill>
                <a:schemeClr val="accent2"/>
              </a:solidFill>
            </a:endParaRPr>
          </a:p>
          <a:p>
            <a:pPr eaLnBrk="1" hangingPunct="1"/>
            <a:r>
              <a:rPr lang="en-US" altLang="en-US">
                <a:solidFill>
                  <a:schemeClr val="accent2"/>
                </a:solidFill>
              </a:rPr>
              <a:t>Reflect specific skills in which the student performs well for the domain or area targeted.</a:t>
            </a:r>
          </a:p>
        </p:txBody>
      </p:sp>
      <p:sp>
        <p:nvSpPr>
          <p:cNvPr id="29700" name="Slide Number Placeholder 3">
            <a:extLst>
              <a:ext uri="{FF2B5EF4-FFF2-40B4-BE49-F238E27FC236}">
                <a16:creationId xmlns:a16="http://schemas.microsoft.com/office/drawing/2014/main" id="{4DEB9B16-E307-4878-AD05-2CA899F37333}"/>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25B92B64-19D1-4D5D-8AA0-4D1F2B4E80AA}" type="slidenum">
              <a:rPr lang="en-US" altLang="en-US" sz="1400">
                <a:solidFill>
                  <a:srgbClr val="99CC00"/>
                </a:solidFill>
              </a:rPr>
              <a:pPr eaLnBrk="0" fontAlgn="base" hangingPunct="0">
                <a:spcBef>
                  <a:spcPct val="0"/>
                </a:spcBef>
                <a:spcAft>
                  <a:spcPct val="0"/>
                </a:spcAft>
                <a:buNone/>
              </a:pPr>
              <a:t>11</a:t>
            </a:fld>
            <a:endParaRPr lang="en-US" altLang="en-US" sz="1400">
              <a:solidFill>
                <a:srgbClr val="000000"/>
              </a:solidFill>
            </a:endParaRPr>
          </a:p>
        </p:txBody>
      </p:sp>
      <p:pic>
        <p:nvPicPr>
          <p:cNvPr id="29702" name="Picture 7" descr="C:\Users\bscriven\AppData\Local\Microsoft\Windows\Temporary Internet Files\Content.IE5\7HNY6FAO\MP900448524[1].jpg">
            <a:extLst>
              <a:ext uri="{FF2B5EF4-FFF2-40B4-BE49-F238E27FC236}">
                <a16:creationId xmlns:a16="http://schemas.microsoft.com/office/drawing/2014/main" id="{7AA1A5C2-62D9-4ED7-8428-7C978C2188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5988" y="728354"/>
            <a:ext cx="509154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007358"/>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3">
            <a:extLst>
              <a:ext uri="{FF2B5EF4-FFF2-40B4-BE49-F238E27FC236}">
                <a16:creationId xmlns:a16="http://schemas.microsoft.com/office/drawing/2014/main" id="{CAB4EE8F-47CB-4BAA-8ED8-A4967CE8D99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0C7F1799-4350-4A9F-958D-A85B7C31DED1}" type="slidenum">
              <a:rPr lang="en-US" altLang="en-US" sz="1400">
                <a:solidFill>
                  <a:srgbClr val="99CC00"/>
                </a:solidFill>
              </a:rPr>
              <a:pPr eaLnBrk="0" fontAlgn="base" hangingPunct="0">
                <a:spcBef>
                  <a:spcPct val="0"/>
                </a:spcBef>
                <a:spcAft>
                  <a:spcPct val="0"/>
                </a:spcAft>
                <a:buNone/>
              </a:pPr>
              <a:t>12</a:t>
            </a:fld>
            <a:endParaRPr lang="en-US" altLang="en-US" sz="1400">
              <a:solidFill>
                <a:srgbClr val="000000"/>
              </a:solidFill>
            </a:endParaRPr>
          </a:p>
        </p:txBody>
      </p:sp>
      <p:sp>
        <p:nvSpPr>
          <p:cNvPr id="31747" name="Rectangle 2">
            <a:extLst>
              <a:ext uri="{FF2B5EF4-FFF2-40B4-BE49-F238E27FC236}">
                <a16:creationId xmlns:a16="http://schemas.microsoft.com/office/drawing/2014/main" id="{5CECBE41-D6E9-4A2F-839A-290B99C7A6EA}"/>
              </a:ext>
            </a:extLst>
          </p:cNvPr>
          <p:cNvSpPr>
            <a:spLocks noGrp="1" noChangeArrowheads="1"/>
          </p:cNvSpPr>
          <p:nvPr>
            <p:ph type="title"/>
          </p:nvPr>
        </p:nvSpPr>
        <p:spPr>
          <a:xfrm>
            <a:off x="2209800" y="304800"/>
            <a:ext cx="7772400" cy="1295400"/>
          </a:xfrm>
        </p:spPr>
        <p:txBody>
          <a:bodyPr/>
          <a:lstStyle/>
          <a:p>
            <a:pPr algn="ctr" eaLnBrk="1" hangingPunct="1"/>
            <a:br>
              <a:rPr lang="en-US" altLang="en-US" sz="2800" i="1">
                <a:solidFill>
                  <a:schemeClr val="accent2"/>
                </a:solidFill>
              </a:rPr>
            </a:br>
            <a:r>
              <a:rPr lang="en-US" altLang="en-US" sz="4800">
                <a:solidFill>
                  <a:srgbClr val="C00000"/>
                </a:solidFill>
              </a:rPr>
              <a:t>Needs</a:t>
            </a:r>
            <a:br>
              <a:rPr lang="en-US" altLang="en-US" sz="3600">
                <a:solidFill>
                  <a:srgbClr val="C00000"/>
                </a:solidFill>
              </a:rPr>
            </a:br>
            <a:r>
              <a:rPr lang="en-US" altLang="en-US" sz="3600">
                <a:solidFill>
                  <a:srgbClr val="C00000"/>
                </a:solidFill>
              </a:rPr>
              <a:t>Resulting from the Disability</a:t>
            </a:r>
          </a:p>
        </p:txBody>
      </p:sp>
      <p:sp>
        <p:nvSpPr>
          <p:cNvPr id="31748" name="Rectangle 3">
            <a:extLst>
              <a:ext uri="{FF2B5EF4-FFF2-40B4-BE49-F238E27FC236}">
                <a16:creationId xmlns:a16="http://schemas.microsoft.com/office/drawing/2014/main" id="{5D13809F-C18D-4537-8D85-721665DDD4AD}"/>
              </a:ext>
            </a:extLst>
          </p:cNvPr>
          <p:cNvSpPr>
            <a:spLocks noGrp="1" noChangeArrowheads="1"/>
          </p:cNvSpPr>
          <p:nvPr>
            <p:ph type="body" idx="1"/>
          </p:nvPr>
        </p:nvSpPr>
        <p:spPr>
          <a:xfrm>
            <a:off x="1752600" y="1981200"/>
            <a:ext cx="8686800" cy="4114800"/>
          </a:xfrm>
        </p:spPr>
        <p:txBody>
          <a:bodyPr/>
          <a:lstStyle/>
          <a:p>
            <a:pPr eaLnBrk="1" hangingPunct="1">
              <a:buFontTx/>
              <a:buNone/>
            </a:pPr>
            <a:r>
              <a:rPr lang="en-US" altLang="en-US" sz="2600" b="1">
                <a:solidFill>
                  <a:schemeClr val="accent2"/>
                </a:solidFill>
              </a:rPr>
              <a:t>Needs are determined by consideration of…</a:t>
            </a:r>
          </a:p>
          <a:p>
            <a:pPr eaLnBrk="1" hangingPunct="1"/>
            <a:endParaRPr lang="en-US" altLang="en-US" sz="2400">
              <a:solidFill>
                <a:schemeClr val="tx1"/>
              </a:solidFill>
            </a:endParaRPr>
          </a:p>
          <a:p>
            <a:pPr eaLnBrk="1" hangingPunct="1"/>
            <a:r>
              <a:rPr lang="en-US" altLang="en-US" sz="2800">
                <a:solidFill>
                  <a:srgbClr val="C00000"/>
                </a:solidFill>
              </a:rPr>
              <a:t>The important skills and behaviors that are critical for the student to learn in order to be able to participate and make progress in the general curriculum.</a:t>
            </a:r>
          </a:p>
          <a:p>
            <a:pPr eaLnBrk="1" hangingPunct="1"/>
            <a:endParaRPr lang="en-US" altLang="en-US" sz="2400">
              <a:solidFill>
                <a:schemeClr val="tx1"/>
              </a:solidFill>
            </a:endParaRPr>
          </a:p>
          <a:p>
            <a:pPr eaLnBrk="1" hangingPunct="1"/>
            <a:endParaRPr lang="en-US" altLang="en-US" sz="2800">
              <a:solidFill>
                <a:schemeClr val="tx1"/>
              </a:solidFill>
            </a:endParaRPr>
          </a:p>
        </p:txBody>
      </p:sp>
    </p:spTree>
    <p:extLst>
      <p:ext uri="{BB962C8B-B14F-4D97-AF65-F5344CB8AC3E}">
        <p14:creationId xmlns:p14="http://schemas.microsoft.com/office/powerpoint/2010/main" val="1214928400"/>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3">
            <a:extLst>
              <a:ext uri="{FF2B5EF4-FFF2-40B4-BE49-F238E27FC236}">
                <a16:creationId xmlns:a16="http://schemas.microsoft.com/office/drawing/2014/main" id="{D88ABD91-BF0F-4236-B70A-6EF4FDD8B1E8}"/>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95150CFF-E185-4334-93B0-7AA2203DE08B}" type="slidenum">
              <a:rPr lang="en-US" altLang="en-US" sz="1400">
                <a:solidFill>
                  <a:srgbClr val="99CC00"/>
                </a:solidFill>
              </a:rPr>
              <a:pPr eaLnBrk="0" fontAlgn="base" hangingPunct="0">
                <a:spcBef>
                  <a:spcPct val="0"/>
                </a:spcBef>
                <a:spcAft>
                  <a:spcPct val="0"/>
                </a:spcAft>
                <a:buNone/>
              </a:pPr>
              <a:t>13</a:t>
            </a:fld>
            <a:endParaRPr lang="en-US" altLang="en-US" sz="1400">
              <a:solidFill>
                <a:srgbClr val="000000"/>
              </a:solidFill>
            </a:endParaRPr>
          </a:p>
        </p:txBody>
      </p:sp>
      <p:sp>
        <p:nvSpPr>
          <p:cNvPr id="33795" name="Rectangle 2">
            <a:extLst>
              <a:ext uri="{FF2B5EF4-FFF2-40B4-BE49-F238E27FC236}">
                <a16:creationId xmlns:a16="http://schemas.microsoft.com/office/drawing/2014/main" id="{4E60ED82-E4EA-4D9F-A8C7-B9C1CA62053E}"/>
              </a:ext>
            </a:extLst>
          </p:cNvPr>
          <p:cNvSpPr>
            <a:spLocks noGrp="1" noChangeArrowheads="1"/>
          </p:cNvSpPr>
          <p:nvPr>
            <p:ph type="title"/>
          </p:nvPr>
        </p:nvSpPr>
        <p:spPr>
          <a:xfrm>
            <a:off x="2057400" y="304800"/>
            <a:ext cx="7772400" cy="990600"/>
          </a:xfrm>
        </p:spPr>
        <p:txBody>
          <a:bodyPr/>
          <a:lstStyle/>
          <a:p>
            <a:pPr algn="ctr" eaLnBrk="1" hangingPunct="1"/>
            <a:r>
              <a:rPr lang="en-US" altLang="en-US" sz="3200">
                <a:solidFill>
                  <a:schemeClr val="accent2"/>
                </a:solidFill>
              </a:rPr>
              <a:t>Needs Resulting from the Disability</a:t>
            </a:r>
          </a:p>
        </p:txBody>
      </p:sp>
      <p:sp>
        <p:nvSpPr>
          <p:cNvPr id="33796" name="Rectangle 3">
            <a:extLst>
              <a:ext uri="{FF2B5EF4-FFF2-40B4-BE49-F238E27FC236}">
                <a16:creationId xmlns:a16="http://schemas.microsoft.com/office/drawing/2014/main" id="{7B0FCEF2-2294-4F3F-A762-3C1CF4F6817E}"/>
              </a:ext>
            </a:extLst>
          </p:cNvPr>
          <p:cNvSpPr>
            <a:spLocks noGrp="1" noChangeArrowheads="1"/>
          </p:cNvSpPr>
          <p:nvPr>
            <p:ph type="body" idx="1"/>
          </p:nvPr>
        </p:nvSpPr>
        <p:spPr>
          <a:xfrm>
            <a:off x="1676400" y="1447800"/>
            <a:ext cx="8839200" cy="4648200"/>
          </a:xfrm>
        </p:spPr>
        <p:txBody>
          <a:bodyPr/>
          <a:lstStyle/>
          <a:p>
            <a:pPr eaLnBrk="1" hangingPunct="1">
              <a:buFontTx/>
              <a:buNone/>
            </a:pPr>
            <a:r>
              <a:rPr lang="en-US" altLang="en-US" sz="2800">
                <a:solidFill>
                  <a:schemeClr val="accent2"/>
                </a:solidFill>
              </a:rPr>
              <a:t> </a:t>
            </a:r>
            <a:r>
              <a:rPr lang="en-US" altLang="en-US" sz="3200">
                <a:solidFill>
                  <a:srgbClr val="C00000"/>
                </a:solidFill>
              </a:rPr>
              <a:t>Special factors: </a:t>
            </a:r>
          </a:p>
          <a:p>
            <a:pPr eaLnBrk="1" hangingPunct="1">
              <a:buFontTx/>
              <a:buNone/>
            </a:pPr>
            <a:endParaRPr lang="en-US" altLang="en-US" sz="3200">
              <a:solidFill>
                <a:schemeClr val="accent2"/>
              </a:solidFill>
            </a:endParaRPr>
          </a:p>
          <a:p>
            <a:pPr eaLnBrk="1" hangingPunct="1"/>
            <a:r>
              <a:rPr lang="en-US" altLang="en-US" sz="3200">
                <a:solidFill>
                  <a:schemeClr val="accent2"/>
                </a:solidFill>
              </a:rPr>
              <a:t>Needs are addressed through goals, supports and services, and/or accommodations</a:t>
            </a:r>
          </a:p>
          <a:p>
            <a:pPr eaLnBrk="1" hangingPunct="1"/>
            <a:r>
              <a:rPr lang="en-US" altLang="en-US" sz="3200">
                <a:solidFill>
                  <a:schemeClr val="accent2"/>
                </a:solidFill>
              </a:rPr>
              <a:t>If a student has behaviors that impede learning, these behaviors must be addressed</a:t>
            </a:r>
          </a:p>
        </p:txBody>
      </p:sp>
    </p:spTree>
    <p:extLst>
      <p:ext uri="{BB962C8B-B14F-4D97-AF65-F5344CB8AC3E}">
        <p14:creationId xmlns:p14="http://schemas.microsoft.com/office/powerpoint/2010/main" val="1551561543"/>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3">
            <a:extLst>
              <a:ext uri="{FF2B5EF4-FFF2-40B4-BE49-F238E27FC236}">
                <a16:creationId xmlns:a16="http://schemas.microsoft.com/office/drawing/2014/main" id="{107A6691-FF9F-40CE-8697-EFC8AF7D4445}"/>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1DA1EA5F-7033-4196-9181-3AD963EB461D}" type="slidenum">
              <a:rPr lang="en-US" altLang="en-US" sz="1400">
                <a:solidFill>
                  <a:srgbClr val="99CC00"/>
                </a:solidFill>
              </a:rPr>
              <a:pPr eaLnBrk="0" fontAlgn="base" hangingPunct="0">
                <a:spcBef>
                  <a:spcPct val="0"/>
                </a:spcBef>
                <a:spcAft>
                  <a:spcPct val="0"/>
                </a:spcAft>
                <a:buNone/>
              </a:pPr>
              <a:t>14</a:t>
            </a:fld>
            <a:endParaRPr lang="en-US" altLang="en-US" sz="1400">
              <a:solidFill>
                <a:srgbClr val="000000"/>
              </a:solidFill>
            </a:endParaRPr>
          </a:p>
        </p:txBody>
      </p:sp>
      <p:sp>
        <p:nvSpPr>
          <p:cNvPr id="35843" name="Rectangle 2">
            <a:extLst>
              <a:ext uri="{FF2B5EF4-FFF2-40B4-BE49-F238E27FC236}">
                <a16:creationId xmlns:a16="http://schemas.microsoft.com/office/drawing/2014/main" id="{502AC8D1-E6D3-437D-B6DE-CDAAC1E78167}"/>
              </a:ext>
            </a:extLst>
          </p:cNvPr>
          <p:cNvSpPr>
            <a:spLocks noGrp="1" noChangeArrowheads="1"/>
          </p:cNvSpPr>
          <p:nvPr>
            <p:ph type="title"/>
          </p:nvPr>
        </p:nvSpPr>
        <p:spPr>
          <a:xfrm>
            <a:off x="1981200" y="152400"/>
            <a:ext cx="7848600" cy="1219200"/>
          </a:xfrm>
        </p:spPr>
        <p:txBody>
          <a:bodyPr/>
          <a:lstStyle/>
          <a:p>
            <a:pPr algn="ctr" eaLnBrk="1" hangingPunct="1"/>
            <a:r>
              <a:rPr lang="en-US" altLang="en-US" sz="4400">
                <a:solidFill>
                  <a:srgbClr val="C00000"/>
                </a:solidFill>
              </a:rPr>
              <a:t>How</a:t>
            </a:r>
            <a:br>
              <a:rPr lang="en-US" altLang="en-US" sz="3200">
                <a:solidFill>
                  <a:srgbClr val="C00000"/>
                </a:solidFill>
              </a:rPr>
            </a:br>
            <a:r>
              <a:rPr lang="en-US" altLang="en-US" sz="3600">
                <a:solidFill>
                  <a:srgbClr val="C00000"/>
                </a:solidFill>
              </a:rPr>
              <a:t>the disability affects…</a:t>
            </a:r>
          </a:p>
        </p:txBody>
      </p:sp>
      <p:sp>
        <p:nvSpPr>
          <p:cNvPr id="35844" name="Rectangle 3">
            <a:extLst>
              <a:ext uri="{FF2B5EF4-FFF2-40B4-BE49-F238E27FC236}">
                <a16:creationId xmlns:a16="http://schemas.microsoft.com/office/drawing/2014/main" id="{C71FAF96-56E1-45E1-8987-1ED24C866A7A}"/>
              </a:ext>
            </a:extLst>
          </p:cNvPr>
          <p:cNvSpPr>
            <a:spLocks noGrp="1" noChangeArrowheads="1"/>
          </p:cNvSpPr>
          <p:nvPr>
            <p:ph type="body" idx="1"/>
          </p:nvPr>
        </p:nvSpPr>
        <p:spPr>
          <a:xfrm>
            <a:off x="1828800" y="1600200"/>
            <a:ext cx="8610600" cy="4876800"/>
          </a:xfrm>
        </p:spPr>
        <p:txBody>
          <a:bodyPr/>
          <a:lstStyle/>
          <a:p>
            <a:pPr eaLnBrk="1" hangingPunct="1">
              <a:lnSpc>
                <a:spcPct val="90000"/>
              </a:lnSpc>
              <a:buFontTx/>
              <a:buNone/>
            </a:pPr>
            <a:endParaRPr lang="en-US" altLang="en-US" sz="1800">
              <a:solidFill>
                <a:schemeClr val="tx1"/>
              </a:solidFill>
            </a:endParaRPr>
          </a:p>
          <a:p>
            <a:pPr eaLnBrk="1" hangingPunct="1">
              <a:lnSpc>
                <a:spcPct val="90000"/>
              </a:lnSpc>
            </a:pPr>
            <a:r>
              <a:rPr lang="en-US" altLang="en-US" sz="2800">
                <a:solidFill>
                  <a:srgbClr val="C00000"/>
                </a:solidFill>
              </a:rPr>
              <a:t>Describe </a:t>
            </a:r>
            <a:r>
              <a:rPr lang="en-US" altLang="en-US" sz="2800" u="sng">
                <a:solidFill>
                  <a:srgbClr val="C00000"/>
                </a:solidFill>
              </a:rPr>
              <a:t>how</a:t>
            </a:r>
            <a:r>
              <a:rPr lang="en-US" altLang="en-US" sz="2800">
                <a:solidFill>
                  <a:srgbClr val="C00000"/>
                </a:solidFill>
              </a:rPr>
              <a:t> the disability impacts the student’s involvement in the general curriculum.</a:t>
            </a:r>
          </a:p>
          <a:p>
            <a:pPr eaLnBrk="1" hangingPunct="1">
              <a:lnSpc>
                <a:spcPct val="90000"/>
              </a:lnSpc>
            </a:pPr>
            <a:endParaRPr lang="en-US" altLang="en-US" sz="1600">
              <a:solidFill>
                <a:schemeClr val="tx1"/>
              </a:solidFill>
            </a:endParaRPr>
          </a:p>
          <a:p>
            <a:pPr eaLnBrk="1" hangingPunct="1">
              <a:lnSpc>
                <a:spcPct val="90000"/>
              </a:lnSpc>
            </a:pPr>
            <a:r>
              <a:rPr lang="en-US" altLang="en-US" sz="2800">
                <a:solidFill>
                  <a:schemeClr val="accent2"/>
                </a:solidFill>
              </a:rPr>
              <a:t>Convey the </a:t>
            </a:r>
            <a:r>
              <a:rPr lang="en-US" altLang="en-US" sz="2800" u="sng">
                <a:solidFill>
                  <a:schemeClr val="accent2"/>
                </a:solidFill>
              </a:rPr>
              <a:t>unique challenges or barriers </a:t>
            </a:r>
            <a:r>
              <a:rPr lang="en-US" altLang="en-US" sz="2800">
                <a:solidFill>
                  <a:schemeClr val="accent2"/>
                </a:solidFill>
              </a:rPr>
              <a:t>that exist for the student as a result of the disability.</a:t>
            </a:r>
          </a:p>
          <a:p>
            <a:pPr eaLnBrk="1" hangingPunct="1">
              <a:lnSpc>
                <a:spcPct val="90000"/>
              </a:lnSpc>
            </a:pPr>
            <a:endParaRPr lang="en-US" altLang="en-US" sz="1600">
              <a:solidFill>
                <a:schemeClr val="accent2"/>
              </a:solidFill>
            </a:endParaRPr>
          </a:p>
          <a:p>
            <a:pPr eaLnBrk="1" hangingPunct="1">
              <a:lnSpc>
                <a:spcPct val="90000"/>
              </a:lnSpc>
            </a:pPr>
            <a:r>
              <a:rPr lang="en-US" altLang="en-US" sz="2800">
                <a:solidFill>
                  <a:schemeClr val="accent2"/>
                </a:solidFill>
              </a:rPr>
              <a:t>Describe the current levels of independence and any need for assistance.</a:t>
            </a:r>
          </a:p>
        </p:txBody>
      </p:sp>
    </p:spTree>
    <p:extLst>
      <p:ext uri="{BB962C8B-B14F-4D97-AF65-F5344CB8AC3E}">
        <p14:creationId xmlns:p14="http://schemas.microsoft.com/office/powerpoint/2010/main" val="219152040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FF3767DC-92EC-4FE2-BA67-B4B717546EF2}"/>
              </a:ext>
            </a:extLst>
          </p:cNvPr>
          <p:cNvSpPr>
            <a:spLocks noGrp="1"/>
          </p:cNvSpPr>
          <p:nvPr>
            <p:ph type="title"/>
          </p:nvPr>
        </p:nvSpPr>
        <p:spPr>
          <a:xfrm>
            <a:off x="1828800" y="11114"/>
            <a:ext cx="8229600" cy="1436687"/>
          </a:xfrm>
          <a:solidFill>
            <a:schemeClr val="bg1"/>
          </a:solidFill>
        </p:spPr>
        <p:txBody>
          <a:bodyPr/>
          <a:lstStyle/>
          <a:p>
            <a:pPr algn="ctr"/>
            <a:r>
              <a:rPr lang="en-US" altLang="en-US">
                <a:solidFill>
                  <a:schemeClr val="accent2"/>
                </a:solidFill>
              </a:rPr>
              <a:t>Connecting IEPs to State/District Standards Means…</a:t>
            </a:r>
          </a:p>
        </p:txBody>
      </p:sp>
      <p:sp>
        <p:nvSpPr>
          <p:cNvPr id="37891" name="Content Placeholder 2">
            <a:extLst>
              <a:ext uri="{FF2B5EF4-FFF2-40B4-BE49-F238E27FC236}">
                <a16:creationId xmlns:a16="http://schemas.microsoft.com/office/drawing/2014/main" id="{555FE515-6272-41BA-9DD3-54B4E73A88BA}"/>
              </a:ext>
            </a:extLst>
          </p:cNvPr>
          <p:cNvSpPr>
            <a:spLocks noGrp="1"/>
          </p:cNvSpPr>
          <p:nvPr>
            <p:ph idx="1"/>
          </p:nvPr>
        </p:nvSpPr>
        <p:spPr>
          <a:xfrm>
            <a:off x="1981200" y="1371600"/>
            <a:ext cx="8305800" cy="4724400"/>
          </a:xfrm>
        </p:spPr>
        <p:txBody>
          <a:bodyPr/>
          <a:lstStyle/>
          <a:p>
            <a:r>
              <a:rPr lang="en-US" altLang="en-US"/>
              <a:t>Referring to standards to determine expectations at grade level</a:t>
            </a:r>
          </a:p>
          <a:p>
            <a:r>
              <a:rPr lang="en-US" altLang="en-US"/>
              <a:t>Using the standards as a guide to determine what is important for the student to learn or be able to do</a:t>
            </a:r>
          </a:p>
          <a:p>
            <a:r>
              <a:rPr lang="en-US" altLang="en-US"/>
              <a:t>Conducting an analysis to determine the gap between grade expectations and student’s current skills/knowledge</a:t>
            </a:r>
          </a:p>
          <a:p>
            <a:endParaRPr lang="en-US" altLang="en-US"/>
          </a:p>
        </p:txBody>
      </p:sp>
    </p:spTree>
    <p:extLst>
      <p:ext uri="{BB962C8B-B14F-4D97-AF65-F5344CB8AC3E}">
        <p14:creationId xmlns:p14="http://schemas.microsoft.com/office/powerpoint/2010/main" val="403552595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579CC6B6-6CC7-4050-AE8D-0B56A1E1B87F}"/>
              </a:ext>
            </a:extLst>
          </p:cNvPr>
          <p:cNvSpPr>
            <a:spLocks noGrp="1"/>
          </p:cNvSpPr>
          <p:nvPr>
            <p:ph type="title"/>
          </p:nvPr>
        </p:nvSpPr>
        <p:spPr/>
        <p:txBody>
          <a:bodyPr/>
          <a:lstStyle/>
          <a:p>
            <a:pPr eaLnBrk="1" hangingPunct="1"/>
            <a:r>
              <a:rPr lang="en-US" altLang="en-US" sz="3600">
                <a:solidFill>
                  <a:schemeClr val="accent2"/>
                </a:solidFill>
              </a:rPr>
              <a:t>The PLAAFP answers </a:t>
            </a:r>
            <a:r>
              <a:rPr lang="en-US" altLang="en-US">
                <a:solidFill>
                  <a:schemeClr val="accent2"/>
                </a:solidFill>
              </a:rPr>
              <a:t>…</a:t>
            </a:r>
          </a:p>
        </p:txBody>
      </p:sp>
      <p:sp>
        <p:nvSpPr>
          <p:cNvPr id="39939" name="Content Placeholder 2">
            <a:extLst>
              <a:ext uri="{FF2B5EF4-FFF2-40B4-BE49-F238E27FC236}">
                <a16:creationId xmlns:a16="http://schemas.microsoft.com/office/drawing/2014/main" id="{9202698A-ED28-46C6-8C43-20D658C567AA}"/>
              </a:ext>
            </a:extLst>
          </p:cNvPr>
          <p:cNvSpPr>
            <a:spLocks noGrp="1"/>
          </p:cNvSpPr>
          <p:nvPr>
            <p:ph idx="1"/>
          </p:nvPr>
        </p:nvSpPr>
        <p:spPr>
          <a:xfrm>
            <a:off x="1905000" y="1447800"/>
            <a:ext cx="8458200" cy="4648200"/>
          </a:xfrm>
        </p:spPr>
        <p:txBody>
          <a:bodyPr/>
          <a:lstStyle/>
          <a:p>
            <a:pPr eaLnBrk="1" hangingPunct="1"/>
            <a:r>
              <a:rPr lang="en-US" altLang="en-US" sz="3200">
                <a:solidFill>
                  <a:schemeClr val="tx1"/>
                </a:solidFill>
              </a:rPr>
              <a:t>Where does the child stand in terms of academic and functional performance?</a:t>
            </a:r>
          </a:p>
          <a:p>
            <a:pPr eaLnBrk="1" hangingPunct="1">
              <a:buFontTx/>
              <a:buNone/>
            </a:pPr>
            <a:endParaRPr lang="en-US" altLang="en-US" sz="3200">
              <a:solidFill>
                <a:schemeClr val="tx1"/>
              </a:solidFill>
            </a:endParaRPr>
          </a:p>
          <a:p>
            <a:pPr eaLnBrk="1" hangingPunct="1"/>
            <a:r>
              <a:rPr lang="en-US" altLang="en-US" sz="3200">
                <a:solidFill>
                  <a:schemeClr val="tx1"/>
                </a:solidFill>
              </a:rPr>
              <a:t>How does the child’s disability affect his/her involvement and progress in the general  education curriculum </a:t>
            </a:r>
            <a:r>
              <a:rPr lang="en-US" altLang="en-US" sz="3200"/>
              <a:t>? </a:t>
            </a:r>
          </a:p>
          <a:p>
            <a:pPr eaLnBrk="1" hangingPunct="1">
              <a:buFontTx/>
              <a:buNone/>
            </a:pPr>
            <a:endParaRPr lang="en-US" altLang="en-US" sz="3200">
              <a:solidFill>
                <a:schemeClr val="tx1"/>
              </a:solidFill>
            </a:endParaRPr>
          </a:p>
        </p:txBody>
      </p:sp>
    </p:spTree>
    <p:extLst>
      <p:ext uri="{BB962C8B-B14F-4D97-AF65-F5344CB8AC3E}">
        <p14:creationId xmlns:p14="http://schemas.microsoft.com/office/powerpoint/2010/main" val="389413025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3">
            <a:extLst>
              <a:ext uri="{FF2B5EF4-FFF2-40B4-BE49-F238E27FC236}">
                <a16:creationId xmlns:a16="http://schemas.microsoft.com/office/drawing/2014/main" id="{A9765D71-97D5-4DFF-8CCD-33BCFEC3889C}"/>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46E77645-1A0F-4C91-A5A3-6C07BB988F4A}" type="slidenum">
              <a:rPr lang="en-US" altLang="en-US" sz="1400">
                <a:solidFill>
                  <a:srgbClr val="99CC00"/>
                </a:solidFill>
              </a:rPr>
              <a:pPr eaLnBrk="0" fontAlgn="base" hangingPunct="0">
                <a:spcBef>
                  <a:spcPct val="0"/>
                </a:spcBef>
                <a:spcAft>
                  <a:spcPct val="0"/>
                </a:spcAft>
                <a:buNone/>
              </a:pPr>
              <a:t>17</a:t>
            </a:fld>
            <a:endParaRPr lang="en-US" altLang="en-US" sz="1400">
              <a:solidFill>
                <a:srgbClr val="000000"/>
              </a:solidFill>
            </a:endParaRPr>
          </a:p>
        </p:txBody>
      </p:sp>
      <p:sp>
        <p:nvSpPr>
          <p:cNvPr id="40963" name="Rectangle 2">
            <a:extLst>
              <a:ext uri="{FF2B5EF4-FFF2-40B4-BE49-F238E27FC236}">
                <a16:creationId xmlns:a16="http://schemas.microsoft.com/office/drawing/2014/main" id="{86733C73-4541-4CFF-B575-EB645CB36E64}"/>
              </a:ext>
            </a:extLst>
          </p:cNvPr>
          <p:cNvSpPr>
            <a:spLocks noGrp="1" noChangeArrowheads="1"/>
          </p:cNvSpPr>
          <p:nvPr>
            <p:ph type="title"/>
          </p:nvPr>
        </p:nvSpPr>
        <p:spPr/>
        <p:txBody>
          <a:bodyPr/>
          <a:lstStyle/>
          <a:p>
            <a:pPr algn="ctr" eaLnBrk="1" hangingPunct="1"/>
            <a:r>
              <a:rPr lang="en-US" altLang="en-US" sz="3200">
                <a:solidFill>
                  <a:schemeClr val="accent2"/>
                </a:solidFill>
              </a:rPr>
              <a:t>Present Levels of Academic Achievement and Functional Performance</a:t>
            </a:r>
          </a:p>
        </p:txBody>
      </p:sp>
      <p:sp>
        <p:nvSpPr>
          <p:cNvPr id="40964" name="Rectangle 3">
            <a:extLst>
              <a:ext uri="{FF2B5EF4-FFF2-40B4-BE49-F238E27FC236}">
                <a16:creationId xmlns:a16="http://schemas.microsoft.com/office/drawing/2014/main" id="{EFBD75FE-73D5-478A-A832-96B5BAB795EF}"/>
              </a:ext>
            </a:extLst>
          </p:cNvPr>
          <p:cNvSpPr>
            <a:spLocks noGrp="1" noChangeArrowheads="1"/>
          </p:cNvSpPr>
          <p:nvPr>
            <p:ph type="body" idx="1"/>
          </p:nvPr>
        </p:nvSpPr>
        <p:spPr>
          <a:xfrm>
            <a:off x="1600200" y="1524000"/>
            <a:ext cx="8839200" cy="4572000"/>
          </a:xfrm>
        </p:spPr>
        <p:txBody>
          <a:bodyPr/>
          <a:lstStyle/>
          <a:p>
            <a:pPr eaLnBrk="1" hangingPunct="1">
              <a:buFontTx/>
              <a:buNone/>
            </a:pPr>
            <a:r>
              <a:rPr lang="en-US" altLang="en-US">
                <a:solidFill>
                  <a:schemeClr val="tx1"/>
                </a:solidFill>
              </a:rPr>
              <a:t>	</a:t>
            </a:r>
            <a:r>
              <a:rPr lang="en-US" altLang="en-US" sz="3200">
                <a:solidFill>
                  <a:schemeClr val="tx1"/>
                </a:solidFill>
              </a:rPr>
              <a:t>The PLAAFP drives other IEP components. It is the statement that links all components of the IEP together.</a:t>
            </a:r>
          </a:p>
        </p:txBody>
      </p:sp>
      <p:pic>
        <p:nvPicPr>
          <p:cNvPr id="40965" name="Picture 6" descr="C:\Users\bscriven\AppData\Local\Microsoft\Windows\Temporary Internet Files\Content.IE5\ED6HBUWJ\MP900412066[1].jpg">
            <a:extLst>
              <a:ext uri="{FF2B5EF4-FFF2-40B4-BE49-F238E27FC236}">
                <a16:creationId xmlns:a16="http://schemas.microsoft.com/office/drawing/2014/main" id="{8F1B9950-D25F-4CE1-9A54-BCBCE6615A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3124200"/>
            <a:ext cx="8382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353417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D727AB33-C069-446F-9CB3-8607BE7E4E3B}"/>
              </a:ext>
            </a:extLst>
          </p:cNvPr>
          <p:cNvSpPr>
            <a:spLocks noGrp="1" noChangeArrowheads="1"/>
          </p:cNvSpPr>
          <p:nvPr>
            <p:ph type="ctrTitle"/>
          </p:nvPr>
        </p:nvSpPr>
        <p:spPr/>
        <p:txBody>
          <a:bodyPr/>
          <a:lstStyle/>
          <a:p>
            <a:pPr eaLnBrk="1" hangingPunct="1"/>
            <a:r>
              <a:rPr lang="en-US" altLang="en-US" sz="4800"/>
              <a:t>Measurable Annual Goals</a:t>
            </a:r>
          </a:p>
        </p:txBody>
      </p:sp>
      <p:sp>
        <p:nvSpPr>
          <p:cNvPr id="43011" name="Rectangle 3">
            <a:extLst>
              <a:ext uri="{FF2B5EF4-FFF2-40B4-BE49-F238E27FC236}">
                <a16:creationId xmlns:a16="http://schemas.microsoft.com/office/drawing/2014/main" id="{508550C8-3DE0-4D5A-8102-98A437A40807}"/>
              </a:ext>
            </a:extLst>
          </p:cNvPr>
          <p:cNvSpPr>
            <a:spLocks noGrp="1" noChangeArrowheads="1"/>
          </p:cNvSpPr>
          <p:nvPr>
            <p:ph type="subTitle" idx="1"/>
          </p:nvPr>
        </p:nvSpPr>
        <p:spPr>
          <a:xfrm>
            <a:off x="3276600" y="3962400"/>
            <a:ext cx="5029200" cy="2133600"/>
          </a:xfrm>
        </p:spPr>
        <p:txBody>
          <a:bodyPr/>
          <a:lstStyle/>
          <a:p>
            <a:pPr eaLnBrk="1" hangingPunct="1"/>
            <a:endParaRPr lang="en-US" altLang="en-US"/>
          </a:p>
        </p:txBody>
      </p:sp>
      <p:pic>
        <p:nvPicPr>
          <p:cNvPr id="6" name="Picture 12" descr="research1">
            <a:extLst>
              <a:ext uri="{FF2B5EF4-FFF2-40B4-BE49-F238E27FC236}">
                <a16:creationId xmlns:a16="http://schemas.microsoft.com/office/drawing/2014/main" id="{25A904A7-5DDE-4464-84A5-F966BC1DD7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3810000"/>
            <a:ext cx="5029200" cy="2355850"/>
          </a:xfrm>
          <a:prstGeom prst="rect">
            <a:avLst/>
          </a:prstGeom>
          <a:noFill/>
          <a:ln w="9525">
            <a:solidFill>
              <a:srgbClr val="A5002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6836318"/>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3">
            <a:extLst>
              <a:ext uri="{FF2B5EF4-FFF2-40B4-BE49-F238E27FC236}">
                <a16:creationId xmlns:a16="http://schemas.microsoft.com/office/drawing/2014/main" id="{BB0A1C99-90A3-4ACF-A8CF-DB65716A7780}"/>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960B8B13-0E43-4B25-891D-F6003802D9F2}" type="slidenum">
              <a:rPr lang="en-US" altLang="en-US" sz="1400">
                <a:solidFill>
                  <a:srgbClr val="99CC00"/>
                </a:solidFill>
              </a:rPr>
              <a:pPr eaLnBrk="0" fontAlgn="base" hangingPunct="0">
                <a:spcBef>
                  <a:spcPct val="0"/>
                </a:spcBef>
                <a:spcAft>
                  <a:spcPct val="0"/>
                </a:spcAft>
                <a:buNone/>
              </a:pPr>
              <a:t>19</a:t>
            </a:fld>
            <a:endParaRPr lang="en-US" altLang="en-US" sz="1400">
              <a:solidFill>
                <a:srgbClr val="000000"/>
              </a:solidFill>
            </a:endParaRPr>
          </a:p>
        </p:txBody>
      </p:sp>
      <p:sp>
        <p:nvSpPr>
          <p:cNvPr id="44035" name="Rectangle 2">
            <a:extLst>
              <a:ext uri="{FF2B5EF4-FFF2-40B4-BE49-F238E27FC236}">
                <a16:creationId xmlns:a16="http://schemas.microsoft.com/office/drawing/2014/main" id="{E60FF074-C93A-4997-80AE-A57B2B5029DD}"/>
              </a:ext>
            </a:extLst>
          </p:cNvPr>
          <p:cNvSpPr>
            <a:spLocks noGrp="1" noChangeArrowheads="1"/>
          </p:cNvSpPr>
          <p:nvPr>
            <p:ph type="body" idx="1"/>
          </p:nvPr>
        </p:nvSpPr>
        <p:spPr>
          <a:xfrm>
            <a:off x="2438400" y="1981200"/>
            <a:ext cx="7239000" cy="4648200"/>
          </a:xfrm>
        </p:spPr>
        <p:txBody>
          <a:bodyPr/>
          <a:lstStyle/>
          <a:p>
            <a:pPr eaLnBrk="1" hangingPunct="1">
              <a:buFontTx/>
              <a:buNone/>
            </a:pPr>
            <a:r>
              <a:rPr lang="en-US" altLang="en-US"/>
              <a:t>   </a:t>
            </a:r>
          </a:p>
          <a:p>
            <a:pPr eaLnBrk="1" hangingPunct="1">
              <a:buFontTx/>
              <a:buNone/>
            </a:pPr>
            <a:r>
              <a:rPr lang="en-US" altLang="en-US"/>
              <a:t>	The measurable annual goal is a  statement that links directly to the areas of need identified in the present levels of academic achievement and functional performance.</a:t>
            </a:r>
          </a:p>
        </p:txBody>
      </p:sp>
      <p:graphicFrame>
        <p:nvGraphicFramePr>
          <p:cNvPr id="44036" name="Object 3">
            <a:extLst>
              <a:ext uri="{FF2B5EF4-FFF2-40B4-BE49-F238E27FC236}">
                <a16:creationId xmlns:a16="http://schemas.microsoft.com/office/drawing/2014/main" id="{8D69EABA-B2D7-43FA-ADFD-BB0732AEE855}"/>
              </a:ext>
            </a:extLst>
          </p:cNvPr>
          <p:cNvGraphicFramePr>
            <a:graphicFrameLocks noGrp="1" noChangeAspect="1"/>
          </p:cNvGraphicFramePr>
          <p:nvPr>
            <p:ph type="title"/>
          </p:nvPr>
        </p:nvGraphicFramePr>
        <p:xfrm>
          <a:off x="2209800" y="304800"/>
          <a:ext cx="7772400" cy="1371600"/>
        </p:xfrm>
        <a:graphic>
          <a:graphicData uri="http://schemas.openxmlformats.org/presentationml/2006/ole">
            <mc:AlternateContent xmlns:mc="http://schemas.openxmlformats.org/markup-compatibility/2006">
              <mc:Choice xmlns:v="urn:schemas-microsoft-com:vml" Requires="v">
                <p:oleObj spid="_x0000_s1072" name="Picture" r:id="rId4" imgW="6448044" imgH="2180844" progId="Word.Picture.8">
                  <p:embed/>
                </p:oleObj>
              </mc:Choice>
              <mc:Fallback>
                <p:oleObj name="Picture" r:id="rId4" imgW="6448044" imgH="2180844" progId="Word.Picture.8">
                  <p:embed/>
                  <p:pic>
                    <p:nvPicPr>
                      <p:cNvPr id="44036" name="Object 3">
                        <a:extLst>
                          <a:ext uri="{FF2B5EF4-FFF2-40B4-BE49-F238E27FC236}">
                            <a16:creationId xmlns:a16="http://schemas.microsoft.com/office/drawing/2014/main" id="{8D69EABA-B2D7-43FA-ADFD-BB0732AEE8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304800"/>
                        <a:ext cx="7772400"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13039898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3">
            <a:extLst>
              <a:ext uri="{FF2B5EF4-FFF2-40B4-BE49-F238E27FC236}">
                <a16:creationId xmlns:a16="http://schemas.microsoft.com/office/drawing/2014/main" id="{A4F3462C-ABC6-4F7D-95BC-DCFE8430F811}"/>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B2C1089E-4142-40B7-8AB9-9505DF55EC90}" type="slidenum">
              <a:rPr lang="en-US" altLang="en-US" sz="1400">
                <a:solidFill>
                  <a:srgbClr val="99CC00"/>
                </a:solidFill>
              </a:rPr>
              <a:pPr eaLnBrk="0" fontAlgn="base" hangingPunct="0">
                <a:spcBef>
                  <a:spcPct val="0"/>
                </a:spcBef>
                <a:spcAft>
                  <a:spcPct val="0"/>
                </a:spcAft>
                <a:buNone/>
              </a:pPr>
              <a:t>20</a:t>
            </a:fld>
            <a:endParaRPr lang="en-US" altLang="en-US" sz="1400">
              <a:solidFill>
                <a:srgbClr val="000000"/>
              </a:solidFill>
            </a:endParaRPr>
          </a:p>
        </p:txBody>
      </p:sp>
      <p:sp>
        <p:nvSpPr>
          <p:cNvPr id="46083" name="Rectangle 2">
            <a:extLst>
              <a:ext uri="{FF2B5EF4-FFF2-40B4-BE49-F238E27FC236}">
                <a16:creationId xmlns:a16="http://schemas.microsoft.com/office/drawing/2014/main" id="{A23DFC33-E7AD-4B29-97D2-B7033DA8C137}"/>
              </a:ext>
            </a:extLst>
          </p:cNvPr>
          <p:cNvSpPr>
            <a:spLocks noGrp="1" noChangeArrowheads="1"/>
          </p:cNvSpPr>
          <p:nvPr>
            <p:ph type="title"/>
          </p:nvPr>
        </p:nvSpPr>
        <p:spPr/>
        <p:txBody>
          <a:bodyPr/>
          <a:lstStyle/>
          <a:p>
            <a:pPr algn="ctr" eaLnBrk="1" hangingPunct="1"/>
            <a:r>
              <a:rPr lang="en-US" altLang="en-US" sz="3600">
                <a:solidFill>
                  <a:schemeClr val="accent2"/>
                </a:solidFill>
              </a:rPr>
              <a:t>Measurable Annual Goals</a:t>
            </a:r>
          </a:p>
        </p:txBody>
      </p:sp>
      <p:sp>
        <p:nvSpPr>
          <p:cNvPr id="46084" name="Rectangle 3">
            <a:extLst>
              <a:ext uri="{FF2B5EF4-FFF2-40B4-BE49-F238E27FC236}">
                <a16:creationId xmlns:a16="http://schemas.microsoft.com/office/drawing/2014/main" id="{E89737EE-F220-4B36-A77B-1B7865506BC3}"/>
              </a:ext>
            </a:extLst>
          </p:cNvPr>
          <p:cNvSpPr>
            <a:spLocks noGrp="1" noChangeArrowheads="1"/>
          </p:cNvSpPr>
          <p:nvPr>
            <p:ph type="body" idx="1"/>
          </p:nvPr>
        </p:nvSpPr>
        <p:spPr>
          <a:xfrm>
            <a:off x="1752600" y="1219200"/>
            <a:ext cx="8534400" cy="4876800"/>
          </a:xfrm>
        </p:spPr>
        <p:txBody>
          <a:bodyPr/>
          <a:lstStyle/>
          <a:p>
            <a:pPr marL="571500" indent="-571500" eaLnBrk="1" hangingPunct="1">
              <a:buNone/>
            </a:pPr>
            <a:r>
              <a:rPr lang="en-US" altLang="en-US" sz="2800"/>
              <a:t>The Individualized Education Program must include…</a:t>
            </a:r>
          </a:p>
          <a:p>
            <a:pPr marL="571500" indent="-571500" eaLnBrk="1" hangingPunct="1">
              <a:buNone/>
            </a:pPr>
            <a:r>
              <a:rPr lang="en-US" altLang="en-US" sz="2800"/>
              <a:t>	A statement of measurable annual goals, including academic and functional goals designed to- </a:t>
            </a:r>
          </a:p>
          <a:p>
            <a:pPr marL="571500" indent="-571500" eaLnBrk="1" hangingPunct="1">
              <a:buNone/>
            </a:pPr>
            <a:endParaRPr lang="en-US" altLang="en-US" sz="2800"/>
          </a:p>
          <a:p>
            <a:pPr marL="1371600" lvl="2" indent="-457200" eaLnBrk="1" hangingPunct="1">
              <a:buFontTx/>
              <a:buAutoNum type="alphaUcPeriod"/>
            </a:pPr>
            <a:r>
              <a:rPr lang="en-US" altLang="en-US" sz="2800" b="1">
                <a:solidFill>
                  <a:srgbClr val="FF0000"/>
                </a:solidFill>
              </a:rPr>
              <a:t>Meet the child’s needs</a:t>
            </a:r>
            <a:r>
              <a:rPr lang="en-US" altLang="en-US" sz="2800">
                <a:solidFill>
                  <a:srgbClr val="FF0000"/>
                </a:solidFill>
              </a:rPr>
              <a:t> that result from the child’s disability</a:t>
            </a:r>
            <a:r>
              <a:rPr lang="en-US" altLang="en-US" sz="2800"/>
              <a:t> to enable the child to be involved in and make progress in the general education curriculum; and</a:t>
            </a:r>
          </a:p>
          <a:p>
            <a:pPr marL="990600" lvl="1" indent="-533400" eaLnBrk="1" hangingPunct="1">
              <a:buNone/>
            </a:pPr>
            <a:endParaRPr lang="en-US" altLang="en-US"/>
          </a:p>
          <a:p>
            <a:pPr marL="990600" lvl="1" indent="-533400" eaLnBrk="1" hangingPunct="1">
              <a:buNone/>
            </a:pPr>
            <a:endParaRPr lang="en-US" altLang="en-US" sz="2100"/>
          </a:p>
          <a:p>
            <a:pPr marL="571500" indent="-571500" eaLnBrk="1" hangingPunct="1">
              <a:buNone/>
            </a:pPr>
            <a:r>
              <a:rPr lang="en-US" altLang="en-US" sz="2300"/>
              <a:t>                                                  </a:t>
            </a:r>
          </a:p>
        </p:txBody>
      </p:sp>
    </p:spTree>
    <p:extLst>
      <p:ext uri="{BB962C8B-B14F-4D97-AF65-F5344CB8AC3E}">
        <p14:creationId xmlns:p14="http://schemas.microsoft.com/office/powerpoint/2010/main" val="337101394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3">
            <a:extLst>
              <a:ext uri="{FF2B5EF4-FFF2-40B4-BE49-F238E27FC236}">
                <a16:creationId xmlns:a16="http://schemas.microsoft.com/office/drawing/2014/main" id="{B72D5326-04F4-42BF-968D-1540D942F60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EFCD63EC-D6A3-470A-A992-200F10A2BDD8}" type="slidenum">
              <a:rPr lang="en-US" altLang="en-US" sz="1400">
                <a:solidFill>
                  <a:srgbClr val="99CC00"/>
                </a:solidFill>
              </a:rPr>
              <a:pPr eaLnBrk="0" fontAlgn="base" hangingPunct="0">
                <a:spcBef>
                  <a:spcPct val="0"/>
                </a:spcBef>
                <a:spcAft>
                  <a:spcPct val="0"/>
                </a:spcAft>
                <a:buNone/>
              </a:pPr>
              <a:t>21</a:t>
            </a:fld>
            <a:endParaRPr lang="en-US" altLang="en-US" sz="1400">
              <a:solidFill>
                <a:srgbClr val="000000"/>
              </a:solidFill>
            </a:endParaRPr>
          </a:p>
        </p:txBody>
      </p:sp>
      <p:sp>
        <p:nvSpPr>
          <p:cNvPr id="48131" name="Rectangle 2">
            <a:extLst>
              <a:ext uri="{FF2B5EF4-FFF2-40B4-BE49-F238E27FC236}">
                <a16:creationId xmlns:a16="http://schemas.microsoft.com/office/drawing/2014/main" id="{6030B012-252A-4275-960D-DE24EE969A87}"/>
              </a:ext>
            </a:extLst>
          </p:cNvPr>
          <p:cNvSpPr>
            <a:spLocks noGrp="1" noChangeArrowheads="1"/>
          </p:cNvSpPr>
          <p:nvPr>
            <p:ph type="title"/>
          </p:nvPr>
        </p:nvSpPr>
        <p:spPr/>
        <p:txBody>
          <a:bodyPr/>
          <a:lstStyle/>
          <a:p>
            <a:pPr algn="ctr" eaLnBrk="1" hangingPunct="1"/>
            <a:r>
              <a:rPr lang="en-US" altLang="en-US" sz="3600">
                <a:solidFill>
                  <a:schemeClr val="accent2"/>
                </a:solidFill>
              </a:rPr>
              <a:t>Annual Goals</a:t>
            </a:r>
          </a:p>
        </p:txBody>
      </p:sp>
      <p:sp>
        <p:nvSpPr>
          <p:cNvPr id="48132" name="Rectangle 3">
            <a:extLst>
              <a:ext uri="{FF2B5EF4-FFF2-40B4-BE49-F238E27FC236}">
                <a16:creationId xmlns:a16="http://schemas.microsoft.com/office/drawing/2014/main" id="{46DFD932-8877-4521-898D-D9BB0171E96C}"/>
              </a:ext>
            </a:extLst>
          </p:cNvPr>
          <p:cNvSpPr>
            <a:spLocks noGrp="1" noChangeArrowheads="1"/>
          </p:cNvSpPr>
          <p:nvPr>
            <p:ph type="body" idx="1"/>
          </p:nvPr>
        </p:nvSpPr>
        <p:spPr>
          <a:xfrm>
            <a:off x="1752600" y="1066800"/>
            <a:ext cx="8153400" cy="5105400"/>
          </a:xfrm>
        </p:spPr>
        <p:txBody>
          <a:bodyPr/>
          <a:lstStyle/>
          <a:p>
            <a:pPr marL="619125" indent="-619125" eaLnBrk="1" hangingPunct="1">
              <a:lnSpc>
                <a:spcPct val="90000"/>
              </a:lnSpc>
              <a:buNone/>
            </a:pPr>
            <a:r>
              <a:rPr lang="en-US" altLang="en-US" sz="2600"/>
              <a:t> </a:t>
            </a:r>
          </a:p>
          <a:p>
            <a:pPr marL="1035050" lvl="1" indent="-577850" eaLnBrk="1" hangingPunct="1">
              <a:lnSpc>
                <a:spcPct val="90000"/>
              </a:lnSpc>
              <a:buNone/>
            </a:pPr>
            <a:r>
              <a:rPr lang="en-US" altLang="en-US" sz="2200"/>
              <a:t>	</a:t>
            </a:r>
            <a:r>
              <a:rPr lang="en-US" altLang="en-US"/>
              <a:t>(B)  Meet each of the child’s other educational needs that result from the child’s disability;</a:t>
            </a:r>
          </a:p>
          <a:p>
            <a:pPr marL="619125" indent="-619125" eaLnBrk="1" hangingPunct="1">
              <a:lnSpc>
                <a:spcPct val="90000"/>
              </a:lnSpc>
              <a:buNone/>
            </a:pPr>
            <a:endParaRPr lang="en-US" altLang="en-US" sz="2800"/>
          </a:p>
          <a:p>
            <a:pPr marL="1409700" lvl="2" indent="-495300" eaLnBrk="1" hangingPunct="1">
              <a:lnSpc>
                <a:spcPct val="90000"/>
              </a:lnSpc>
              <a:buNone/>
            </a:pPr>
            <a:r>
              <a:rPr lang="en-US" altLang="en-US" sz="2800"/>
              <a:t>    	(ii)  For children with disabilities who take alternate assessments aligned to alternate achievement standards, a description of benchmarks or short-term objectives.</a:t>
            </a:r>
          </a:p>
          <a:p>
            <a:pPr marL="619125" indent="-619125" eaLnBrk="1" hangingPunct="1">
              <a:lnSpc>
                <a:spcPct val="90000"/>
              </a:lnSpc>
              <a:buNone/>
            </a:pPr>
            <a:endParaRPr lang="en-US" altLang="en-US" sz="2400"/>
          </a:p>
          <a:p>
            <a:pPr marL="619125" indent="-619125" eaLnBrk="1" hangingPunct="1">
              <a:lnSpc>
                <a:spcPct val="90000"/>
              </a:lnSpc>
              <a:buNone/>
            </a:pPr>
            <a:r>
              <a:rPr lang="en-US" altLang="en-US" sz="2400"/>
              <a:t>                                                        </a:t>
            </a:r>
          </a:p>
          <a:p>
            <a:pPr marL="619125" indent="-619125" algn="r" eaLnBrk="1" hangingPunct="1">
              <a:lnSpc>
                <a:spcPct val="90000"/>
              </a:lnSpc>
              <a:buNone/>
            </a:pPr>
            <a:r>
              <a:rPr lang="en-US" altLang="en-US" sz="2400"/>
              <a:t>NC 1503-4.1</a:t>
            </a:r>
          </a:p>
        </p:txBody>
      </p:sp>
    </p:spTree>
    <p:extLst>
      <p:ext uri="{BB962C8B-B14F-4D97-AF65-F5344CB8AC3E}">
        <p14:creationId xmlns:p14="http://schemas.microsoft.com/office/powerpoint/2010/main" val="1959417647"/>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3">
            <a:extLst>
              <a:ext uri="{FF2B5EF4-FFF2-40B4-BE49-F238E27FC236}">
                <a16:creationId xmlns:a16="http://schemas.microsoft.com/office/drawing/2014/main" id="{0CA0AF39-3EA8-4371-A161-DFE2E13B623F}"/>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1901C617-EA70-4B8B-A09E-660CA99E0190}" type="slidenum">
              <a:rPr lang="en-US" altLang="en-US" sz="1400">
                <a:solidFill>
                  <a:srgbClr val="99CC00"/>
                </a:solidFill>
              </a:rPr>
              <a:pPr eaLnBrk="0" fontAlgn="base" hangingPunct="0">
                <a:spcBef>
                  <a:spcPct val="0"/>
                </a:spcBef>
                <a:spcAft>
                  <a:spcPct val="0"/>
                </a:spcAft>
                <a:buNone/>
              </a:pPr>
              <a:t>22</a:t>
            </a:fld>
            <a:endParaRPr lang="en-US" altLang="en-US" sz="1400">
              <a:solidFill>
                <a:srgbClr val="000000"/>
              </a:solidFill>
            </a:endParaRPr>
          </a:p>
        </p:txBody>
      </p:sp>
      <p:sp>
        <p:nvSpPr>
          <p:cNvPr id="50179" name="Rectangle 2">
            <a:extLst>
              <a:ext uri="{FF2B5EF4-FFF2-40B4-BE49-F238E27FC236}">
                <a16:creationId xmlns:a16="http://schemas.microsoft.com/office/drawing/2014/main" id="{D6D776AA-3D36-4E6F-B9DE-C0D932B2398F}"/>
              </a:ext>
            </a:extLst>
          </p:cNvPr>
          <p:cNvSpPr>
            <a:spLocks noGrp="1" noChangeArrowheads="1"/>
          </p:cNvSpPr>
          <p:nvPr>
            <p:ph type="title"/>
          </p:nvPr>
        </p:nvSpPr>
        <p:spPr>
          <a:xfrm>
            <a:off x="2133600" y="0"/>
            <a:ext cx="7772400" cy="1143000"/>
          </a:xfrm>
        </p:spPr>
        <p:txBody>
          <a:bodyPr/>
          <a:lstStyle/>
          <a:p>
            <a:pPr algn="ctr" eaLnBrk="1" hangingPunct="1"/>
            <a:r>
              <a:rPr lang="en-US" altLang="en-US" sz="3600">
                <a:solidFill>
                  <a:schemeClr val="accent2"/>
                </a:solidFill>
              </a:rPr>
              <a:t>Measurable Annual Goals</a:t>
            </a:r>
          </a:p>
        </p:txBody>
      </p:sp>
      <p:sp>
        <p:nvSpPr>
          <p:cNvPr id="50180" name="Rectangle 3">
            <a:extLst>
              <a:ext uri="{FF2B5EF4-FFF2-40B4-BE49-F238E27FC236}">
                <a16:creationId xmlns:a16="http://schemas.microsoft.com/office/drawing/2014/main" id="{753B5201-5704-4AC5-8B61-3564C0E5FD77}"/>
              </a:ext>
            </a:extLst>
          </p:cNvPr>
          <p:cNvSpPr>
            <a:spLocks noGrp="1" noChangeArrowheads="1"/>
          </p:cNvSpPr>
          <p:nvPr>
            <p:ph type="body" idx="1"/>
          </p:nvPr>
        </p:nvSpPr>
        <p:spPr>
          <a:xfrm>
            <a:off x="2209800" y="914400"/>
            <a:ext cx="7772400" cy="5943600"/>
          </a:xfrm>
        </p:spPr>
        <p:txBody>
          <a:bodyPr/>
          <a:lstStyle/>
          <a:p>
            <a:pPr marL="812800" indent="-812800" eaLnBrk="1" hangingPunct="1">
              <a:buNone/>
            </a:pPr>
            <a:endParaRPr lang="en-US" altLang="en-US" sz="2400"/>
          </a:p>
          <a:p>
            <a:pPr marL="812800" indent="-812800" eaLnBrk="1" hangingPunct="1">
              <a:buNone/>
            </a:pPr>
            <a:endParaRPr lang="en-US" altLang="en-US" sz="2400"/>
          </a:p>
          <a:p>
            <a:pPr marL="812800" indent="-812800" eaLnBrk="1" hangingPunct="1">
              <a:buNone/>
            </a:pPr>
            <a:r>
              <a:rPr lang="en-US" altLang="en-US" sz="2400"/>
              <a:t>         </a:t>
            </a:r>
            <a:r>
              <a:rPr lang="en-US" altLang="en-US"/>
              <a:t>The annual goals in the IEP are statements that describe what a child with a disability can </a:t>
            </a:r>
            <a:r>
              <a:rPr lang="en-US" altLang="en-US" u="sng">
                <a:solidFill>
                  <a:srgbClr val="C00000"/>
                </a:solidFill>
              </a:rPr>
              <a:t>reasonably be expected to accomplish within the duration of the IEP.</a:t>
            </a:r>
            <a:r>
              <a:rPr lang="en-US" altLang="en-US">
                <a:solidFill>
                  <a:srgbClr val="C00000"/>
                </a:solidFill>
              </a:rPr>
              <a:t> </a:t>
            </a:r>
          </a:p>
          <a:p>
            <a:pPr marL="812800" indent="-812800" algn="r" eaLnBrk="1" hangingPunct="1">
              <a:buNone/>
            </a:pPr>
            <a:endParaRPr lang="en-US" altLang="en-US">
              <a:solidFill>
                <a:srgbClr val="C00000"/>
              </a:solidFill>
            </a:endParaRPr>
          </a:p>
        </p:txBody>
      </p:sp>
      <p:pic>
        <p:nvPicPr>
          <p:cNvPr id="50181" name="Picture 5" descr="C:\Users\bscriven\AppData\Local\Microsoft\Windows\Temporary Internet Files\Content.IE5\3RRW8KZT\MC900157109[1].wmf">
            <a:extLst>
              <a:ext uri="{FF2B5EF4-FFF2-40B4-BE49-F238E27FC236}">
                <a16:creationId xmlns:a16="http://schemas.microsoft.com/office/drawing/2014/main" id="{8B4DEEEC-D6D5-4113-9B95-7DACA7ECD4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3738564"/>
            <a:ext cx="2482850" cy="205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7862553"/>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016D3D3C-451B-43E1-B5A9-5F1C20A0F1C7}"/>
              </a:ext>
            </a:extLst>
          </p:cNvPr>
          <p:cNvSpPr>
            <a:spLocks noGrp="1"/>
          </p:cNvSpPr>
          <p:nvPr>
            <p:ph type="title"/>
          </p:nvPr>
        </p:nvSpPr>
        <p:spPr/>
        <p:txBody>
          <a:bodyPr/>
          <a:lstStyle/>
          <a:p>
            <a:r>
              <a:rPr lang="en-US" altLang="en-US"/>
              <a:t>    Definition of Measurable</a:t>
            </a:r>
          </a:p>
        </p:txBody>
      </p:sp>
      <p:sp>
        <p:nvSpPr>
          <p:cNvPr id="52227" name="Content Placeholder 2">
            <a:extLst>
              <a:ext uri="{FF2B5EF4-FFF2-40B4-BE49-F238E27FC236}">
                <a16:creationId xmlns:a16="http://schemas.microsoft.com/office/drawing/2014/main" id="{71BE108B-B82E-41B6-A8B0-192AE2661DBA}"/>
              </a:ext>
            </a:extLst>
          </p:cNvPr>
          <p:cNvSpPr>
            <a:spLocks noGrp="1"/>
          </p:cNvSpPr>
          <p:nvPr>
            <p:ph idx="1"/>
          </p:nvPr>
        </p:nvSpPr>
        <p:spPr>
          <a:xfrm>
            <a:off x="1752600" y="1143000"/>
            <a:ext cx="8686800" cy="4953000"/>
          </a:xfrm>
        </p:spPr>
        <p:txBody>
          <a:bodyPr/>
          <a:lstStyle/>
          <a:p>
            <a:pPr marL="0" indent="0" algn="ctr">
              <a:buNone/>
            </a:pPr>
            <a:endParaRPr lang="en-US" altLang="en-US"/>
          </a:p>
          <a:p>
            <a:pPr marL="0" indent="0" algn="ctr">
              <a:buNone/>
            </a:pPr>
            <a:r>
              <a:rPr lang="en-US" altLang="en-US"/>
              <a:t>When compared to the data in the present level of academic achievement and functional performances,  the goal contains specific expectations of attainment.</a:t>
            </a:r>
          </a:p>
        </p:txBody>
      </p:sp>
    </p:spTree>
    <p:extLst>
      <p:ext uri="{BB962C8B-B14F-4D97-AF65-F5344CB8AC3E}">
        <p14:creationId xmlns:p14="http://schemas.microsoft.com/office/powerpoint/2010/main" val="405518172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3">
            <a:extLst>
              <a:ext uri="{FF2B5EF4-FFF2-40B4-BE49-F238E27FC236}">
                <a16:creationId xmlns:a16="http://schemas.microsoft.com/office/drawing/2014/main" id="{F342FB0D-C161-4A97-8A8F-AAA1D87F4D8F}"/>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AC12D97B-2B7C-4E43-B5E0-BBBD09C73D8C}" type="slidenum">
              <a:rPr lang="en-US" altLang="en-US" sz="1400">
                <a:solidFill>
                  <a:srgbClr val="99CC00"/>
                </a:solidFill>
              </a:rPr>
              <a:pPr eaLnBrk="0" fontAlgn="base" hangingPunct="0">
                <a:spcBef>
                  <a:spcPct val="0"/>
                </a:spcBef>
                <a:spcAft>
                  <a:spcPct val="0"/>
                </a:spcAft>
                <a:buNone/>
              </a:pPr>
              <a:t>24</a:t>
            </a:fld>
            <a:endParaRPr lang="en-US" altLang="en-US" sz="1400">
              <a:solidFill>
                <a:srgbClr val="000000"/>
              </a:solidFill>
            </a:endParaRPr>
          </a:p>
        </p:txBody>
      </p:sp>
      <p:sp>
        <p:nvSpPr>
          <p:cNvPr id="53251" name="Rectangle 2">
            <a:extLst>
              <a:ext uri="{FF2B5EF4-FFF2-40B4-BE49-F238E27FC236}">
                <a16:creationId xmlns:a16="http://schemas.microsoft.com/office/drawing/2014/main" id="{CE7EF477-1E9F-4070-999F-F34AA3C98193}"/>
              </a:ext>
            </a:extLst>
          </p:cNvPr>
          <p:cNvSpPr>
            <a:spLocks noGrp="1" noChangeArrowheads="1"/>
          </p:cNvSpPr>
          <p:nvPr>
            <p:ph type="title"/>
          </p:nvPr>
        </p:nvSpPr>
        <p:spPr>
          <a:xfrm>
            <a:off x="2209800" y="304800"/>
            <a:ext cx="7772400" cy="1219200"/>
          </a:xfrm>
        </p:spPr>
        <p:txBody>
          <a:bodyPr/>
          <a:lstStyle/>
          <a:p>
            <a:pPr algn="ctr" eaLnBrk="1" hangingPunct="1"/>
            <a:r>
              <a:rPr lang="en-US" altLang="en-US" sz="3000">
                <a:solidFill>
                  <a:schemeClr val="accent2"/>
                </a:solidFill>
              </a:rPr>
              <a:t>Major Components of Measurable </a:t>
            </a:r>
            <a:br>
              <a:rPr lang="en-US" altLang="en-US" sz="3000">
                <a:solidFill>
                  <a:schemeClr val="accent2"/>
                </a:solidFill>
              </a:rPr>
            </a:br>
            <a:r>
              <a:rPr lang="en-US" altLang="en-US" sz="3000">
                <a:solidFill>
                  <a:schemeClr val="accent2"/>
                </a:solidFill>
              </a:rPr>
              <a:t>Annual Goals</a:t>
            </a:r>
          </a:p>
        </p:txBody>
      </p:sp>
      <p:sp>
        <p:nvSpPr>
          <p:cNvPr id="53252" name="Rectangle 3">
            <a:extLst>
              <a:ext uri="{FF2B5EF4-FFF2-40B4-BE49-F238E27FC236}">
                <a16:creationId xmlns:a16="http://schemas.microsoft.com/office/drawing/2014/main" id="{1DA410D7-3AF3-46E7-94E0-4C4F47287C8F}"/>
              </a:ext>
            </a:extLst>
          </p:cNvPr>
          <p:cNvSpPr>
            <a:spLocks noGrp="1" noChangeArrowheads="1"/>
          </p:cNvSpPr>
          <p:nvPr>
            <p:ph type="body" idx="1"/>
          </p:nvPr>
        </p:nvSpPr>
        <p:spPr/>
        <p:txBody>
          <a:bodyPr/>
          <a:lstStyle/>
          <a:p>
            <a:pPr eaLnBrk="1" hangingPunct="1">
              <a:lnSpc>
                <a:spcPct val="90000"/>
              </a:lnSpc>
            </a:pPr>
            <a:r>
              <a:rPr lang="en-US" altLang="en-US" sz="2200">
                <a:solidFill>
                  <a:schemeClr val="tx1"/>
                </a:solidFill>
              </a:rPr>
              <a:t>Any important givens/conditions (when, with what,  where)…as applicable.</a:t>
            </a:r>
          </a:p>
          <a:p>
            <a:pPr eaLnBrk="1" hangingPunct="1">
              <a:lnSpc>
                <a:spcPct val="90000"/>
              </a:lnSpc>
            </a:pPr>
            <a:endParaRPr lang="en-US" altLang="en-US" sz="2200">
              <a:solidFill>
                <a:schemeClr val="tx1"/>
              </a:solidFill>
            </a:endParaRPr>
          </a:p>
          <a:p>
            <a:pPr eaLnBrk="1" hangingPunct="1">
              <a:lnSpc>
                <a:spcPct val="90000"/>
              </a:lnSpc>
            </a:pPr>
            <a:r>
              <a:rPr lang="en-US" altLang="en-US" sz="2200">
                <a:solidFill>
                  <a:schemeClr val="tx1"/>
                </a:solidFill>
              </a:rPr>
              <a:t>A skill/domain area (academic, behavioral, functional).</a:t>
            </a:r>
          </a:p>
          <a:p>
            <a:pPr eaLnBrk="1" hangingPunct="1">
              <a:lnSpc>
                <a:spcPct val="90000"/>
              </a:lnSpc>
            </a:pPr>
            <a:endParaRPr lang="en-US" altLang="en-US" sz="2200">
              <a:solidFill>
                <a:schemeClr val="tx1"/>
              </a:solidFill>
            </a:endParaRPr>
          </a:p>
          <a:p>
            <a:pPr eaLnBrk="1" hangingPunct="1">
              <a:lnSpc>
                <a:spcPct val="90000"/>
              </a:lnSpc>
            </a:pPr>
            <a:r>
              <a:rPr lang="en-US" altLang="en-US" sz="2200">
                <a:solidFill>
                  <a:schemeClr val="tx1"/>
                </a:solidFill>
              </a:rPr>
              <a:t> An observable learner performance (what the learner will be doing, an action).</a:t>
            </a:r>
          </a:p>
          <a:p>
            <a:pPr eaLnBrk="1" hangingPunct="1">
              <a:lnSpc>
                <a:spcPct val="90000"/>
              </a:lnSpc>
            </a:pPr>
            <a:endParaRPr lang="en-US" altLang="en-US" sz="2200">
              <a:solidFill>
                <a:schemeClr val="tx1"/>
              </a:solidFill>
            </a:endParaRPr>
          </a:p>
          <a:p>
            <a:pPr eaLnBrk="1" hangingPunct="1">
              <a:lnSpc>
                <a:spcPct val="90000"/>
              </a:lnSpc>
            </a:pPr>
            <a:r>
              <a:rPr lang="en-US" altLang="en-US" sz="2200">
                <a:solidFill>
                  <a:schemeClr val="tx1"/>
                </a:solidFill>
              </a:rPr>
              <a:t>Measurable criteria which specify the level at which the student’s performance will be acceptable (e.g., speed, accuracy, frequency).</a:t>
            </a:r>
          </a:p>
          <a:p>
            <a:pPr eaLnBrk="1" hangingPunct="1">
              <a:lnSpc>
                <a:spcPct val="90000"/>
              </a:lnSpc>
              <a:buFontTx/>
              <a:buNone/>
            </a:pPr>
            <a:endParaRPr lang="en-US" altLang="en-US" sz="2200"/>
          </a:p>
        </p:txBody>
      </p:sp>
    </p:spTree>
    <p:extLst>
      <p:ext uri="{BB962C8B-B14F-4D97-AF65-F5344CB8AC3E}">
        <p14:creationId xmlns:p14="http://schemas.microsoft.com/office/powerpoint/2010/main" val="3719736631"/>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3">
            <a:extLst>
              <a:ext uri="{FF2B5EF4-FFF2-40B4-BE49-F238E27FC236}">
                <a16:creationId xmlns:a16="http://schemas.microsoft.com/office/drawing/2014/main" id="{F4B66668-063A-475F-BFCC-3FEA1301AB60}"/>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1E478EA7-6C05-4B9A-BD10-771FAA604E01}" type="slidenum">
              <a:rPr lang="en-US" altLang="en-US" sz="1400">
                <a:solidFill>
                  <a:srgbClr val="99CC00"/>
                </a:solidFill>
              </a:rPr>
              <a:pPr eaLnBrk="0" fontAlgn="base" hangingPunct="0">
                <a:spcBef>
                  <a:spcPct val="0"/>
                </a:spcBef>
                <a:spcAft>
                  <a:spcPct val="0"/>
                </a:spcAft>
                <a:buNone/>
              </a:pPr>
              <a:t>25</a:t>
            </a:fld>
            <a:endParaRPr lang="en-US" altLang="en-US" sz="1400">
              <a:solidFill>
                <a:srgbClr val="000000"/>
              </a:solidFill>
            </a:endParaRPr>
          </a:p>
        </p:txBody>
      </p:sp>
      <p:sp>
        <p:nvSpPr>
          <p:cNvPr id="55299" name="Rectangle 2">
            <a:extLst>
              <a:ext uri="{FF2B5EF4-FFF2-40B4-BE49-F238E27FC236}">
                <a16:creationId xmlns:a16="http://schemas.microsoft.com/office/drawing/2014/main" id="{3B2E0E1A-E1D9-4A99-A090-1C197EB9041C}"/>
              </a:ext>
            </a:extLst>
          </p:cNvPr>
          <p:cNvSpPr>
            <a:spLocks noGrp="1" noChangeArrowheads="1"/>
          </p:cNvSpPr>
          <p:nvPr>
            <p:ph type="title"/>
          </p:nvPr>
        </p:nvSpPr>
        <p:spPr/>
        <p:txBody>
          <a:bodyPr/>
          <a:lstStyle/>
          <a:p>
            <a:pPr algn="ctr" eaLnBrk="1" hangingPunct="1"/>
            <a:r>
              <a:rPr lang="en-US" altLang="en-US" sz="3000">
                <a:solidFill>
                  <a:schemeClr val="accent2"/>
                </a:solidFill>
              </a:rPr>
              <a:t>Measurable Annual Goals</a:t>
            </a:r>
          </a:p>
        </p:txBody>
      </p:sp>
      <p:sp>
        <p:nvSpPr>
          <p:cNvPr id="55300" name="Rectangle 3">
            <a:extLst>
              <a:ext uri="{FF2B5EF4-FFF2-40B4-BE49-F238E27FC236}">
                <a16:creationId xmlns:a16="http://schemas.microsoft.com/office/drawing/2014/main" id="{C8D489E0-DCED-4F2B-A1E7-DD9BB7B358CF}"/>
              </a:ext>
            </a:extLst>
          </p:cNvPr>
          <p:cNvSpPr>
            <a:spLocks noGrp="1" noChangeArrowheads="1"/>
          </p:cNvSpPr>
          <p:nvPr>
            <p:ph type="body" idx="1"/>
          </p:nvPr>
        </p:nvSpPr>
        <p:spPr/>
        <p:txBody>
          <a:bodyPr/>
          <a:lstStyle/>
          <a:p>
            <a:pPr algn="ctr" eaLnBrk="1" hangingPunct="1">
              <a:buFontTx/>
              <a:buNone/>
            </a:pPr>
            <a:r>
              <a:rPr lang="en-US" altLang="en-US" i="1"/>
              <a:t> </a:t>
            </a:r>
            <a:r>
              <a:rPr lang="en-US" altLang="en-US" i="1">
                <a:solidFill>
                  <a:schemeClr val="tx1"/>
                </a:solidFill>
              </a:rPr>
              <a:t>Criterion or Level of Performance</a:t>
            </a:r>
          </a:p>
          <a:p>
            <a:pPr algn="ctr" eaLnBrk="1" hangingPunct="1">
              <a:buFontTx/>
              <a:buNone/>
            </a:pPr>
            <a:r>
              <a:rPr lang="en-US" altLang="en-US">
                <a:solidFill>
                  <a:schemeClr val="tx1"/>
                </a:solidFill>
              </a:rPr>
              <a:t>(How well the learner must do)</a:t>
            </a:r>
          </a:p>
          <a:p>
            <a:pPr algn="ctr" eaLnBrk="1" hangingPunct="1">
              <a:buFontTx/>
              <a:buNone/>
            </a:pPr>
            <a:endParaRPr lang="en-US" altLang="en-US">
              <a:solidFill>
                <a:schemeClr val="tx1"/>
              </a:solidFill>
            </a:endParaRPr>
          </a:p>
          <a:p>
            <a:pPr eaLnBrk="1" hangingPunct="1">
              <a:buFontTx/>
              <a:buNone/>
            </a:pPr>
            <a:r>
              <a:rPr lang="en-US" altLang="en-US" sz="2600">
                <a:solidFill>
                  <a:schemeClr val="tx1"/>
                </a:solidFill>
              </a:rPr>
              <a:t>Frequently used examples of criteria:</a:t>
            </a:r>
          </a:p>
          <a:p>
            <a:pPr eaLnBrk="1" hangingPunct="1"/>
            <a:r>
              <a:rPr lang="en-US" altLang="en-US" sz="2600">
                <a:solidFill>
                  <a:schemeClr val="tx1"/>
                </a:solidFill>
              </a:rPr>
              <a:t>4 of 5 trials</a:t>
            </a:r>
          </a:p>
          <a:p>
            <a:pPr eaLnBrk="1" hangingPunct="1"/>
            <a:r>
              <a:rPr lang="en-US" altLang="en-US" sz="2600">
                <a:solidFill>
                  <a:schemeClr val="tx1"/>
                </a:solidFill>
              </a:rPr>
              <a:t>3 consecutive days</a:t>
            </a:r>
          </a:p>
          <a:p>
            <a:pPr eaLnBrk="1" hangingPunct="1"/>
            <a:r>
              <a:rPr lang="en-US" altLang="en-US" sz="2600">
                <a:solidFill>
                  <a:schemeClr val="tx1"/>
                </a:solidFill>
              </a:rPr>
              <a:t>% accuracy</a:t>
            </a:r>
          </a:p>
          <a:p>
            <a:pPr eaLnBrk="1" hangingPunct="1"/>
            <a:endParaRPr lang="en-US" altLang="en-US"/>
          </a:p>
        </p:txBody>
      </p:sp>
    </p:spTree>
    <p:extLst>
      <p:ext uri="{BB962C8B-B14F-4D97-AF65-F5344CB8AC3E}">
        <p14:creationId xmlns:p14="http://schemas.microsoft.com/office/powerpoint/2010/main" val="2149567963"/>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3">
            <a:extLst>
              <a:ext uri="{FF2B5EF4-FFF2-40B4-BE49-F238E27FC236}">
                <a16:creationId xmlns:a16="http://schemas.microsoft.com/office/drawing/2014/main" id="{B007B3C0-9F0B-4DB9-B3C7-37BC629A259F}"/>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6534E7D4-67A3-4F5C-8E6C-05CF46618136}" type="slidenum">
              <a:rPr lang="en-US" altLang="en-US" sz="1400">
                <a:solidFill>
                  <a:srgbClr val="99CC00"/>
                </a:solidFill>
              </a:rPr>
              <a:pPr eaLnBrk="0" fontAlgn="base" hangingPunct="0">
                <a:spcBef>
                  <a:spcPct val="0"/>
                </a:spcBef>
                <a:spcAft>
                  <a:spcPct val="0"/>
                </a:spcAft>
                <a:buNone/>
              </a:pPr>
              <a:t>26</a:t>
            </a:fld>
            <a:endParaRPr lang="en-US" altLang="en-US" sz="1400">
              <a:solidFill>
                <a:srgbClr val="000000"/>
              </a:solidFill>
            </a:endParaRPr>
          </a:p>
        </p:txBody>
      </p:sp>
      <p:sp>
        <p:nvSpPr>
          <p:cNvPr id="57347" name="Rectangle 2">
            <a:extLst>
              <a:ext uri="{FF2B5EF4-FFF2-40B4-BE49-F238E27FC236}">
                <a16:creationId xmlns:a16="http://schemas.microsoft.com/office/drawing/2014/main" id="{F23EAAC7-317D-44FF-A422-26889F0502F2}"/>
              </a:ext>
            </a:extLst>
          </p:cNvPr>
          <p:cNvSpPr>
            <a:spLocks noGrp="1" noChangeArrowheads="1"/>
          </p:cNvSpPr>
          <p:nvPr>
            <p:ph type="title"/>
          </p:nvPr>
        </p:nvSpPr>
        <p:spPr>
          <a:xfrm>
            <a:off x="2057400" y="228600"/>
            <a:ext cx="7772400" cy="990600"/>
          </a:xfrm>
        </p:spPr>
        <p:txBody>
          <a:bodyPr/>
          <a:lstStyle/>
          <a:p>
            <a:pPr algn="ctr" eaLnBrk="1" hangingPunct="1"/>
            <a:r>
              <a:rPr lang="en-US" altLang="en-US">
                <a:solidFill>
                  <a:schemeClr val="accent2"/>
                </a:solidFill>
              </a:rPr>
              <a:t>Measurable Annual Goals</a:t>
            </a:r>
          </a:p>
        </p:txBody>
      </p:sp>
      <p:sp>
        <p:nvSpPr>
          <p:cNvPr id="57348" name="Rectangle 3">
            <a:extLst>
              <a:ext uri="{FF2B5EF4-FFF2-40B4-BE49-F238E27FC236}">
                <a16:creationId xmlns:a16="http://schemas.microsoft.com/office/drawing/2014/main" id="{1BD8A2EB-41EE-4886-85FE-F380FD9AD885}"/>
              </a:ext>
            </a:extLst>
          </p:cNvPr>
          <p:cNvSpPr>
            <a:spLocks noGrp="1" noChangeArrowheads="1"/>
          </p:cNvSpPr>
          <p:nvPr>
            <p:ph type="body" idx="1"/>
          </p:nvPr>
        </p:nvSpPr>
        <p:spPr/>
        <p:txBody>
          <a:bodyPr/>
          <a:lstStyle/>
          <a:p>
            <a:pPr eaLnBrk="1" hangingPunct="1">
              <a:buFontTx/>
              <a:buNone/>
            </a:pPr>
            <a:r>
              <a:rPr lang="en-US" altLang="en-US">
                <a:solidFill>
                  <a:schemeClr val="tx1"/>
                </a:solidFill>
              </a:rPr>
              <a:t>                </a:t>
            </a:r>
            <a:r>
              <a:rPr lang="en-US" altLang="en-US" sz="2800">
                <a:solidFill>
                  <a:schemeClr val="tx1"/>
                </a:solidFill>
              </a:rPr>
              <a:t>Observable means:</a:t>
            </a:r>
          </a:p>
          <a:p>
            <a:pPr eaLnBrk="1" hangingPunct="1">
              <a:buFontTx/>
              <a:buNone/>
            </a:pPr>
            <a:endParaRPr lang="en-US" altLang="en-US" sz="2800">
              <a:solidFill>
                <a:schemeClr val="tx1"/>
              </a:solidFill>
            </a:endParaRPr>
          </a:p>
          <a:p>
            <a:pPr eaLnBrk="1" hangingPunct="1"/>
            <a:r>
              <a:rPr lang="en-US" altLang="en-US" sz="2800">
                <a:solidFill>
                  <a:schemeClr val="tx1"/>
                </a:solidFill>
              </a:rPr>
              <a:t>Clearly defined</a:t>
            </a:r>
          </a:p>
          <a:p>
            <a:pPr eaLnBrk="1" hangingPunct="1">
              <a:buFontTx/>
              <a:buNone/>
            </a:pPr>
            <a:endParaRPr lang="en-US" altLang="en-US" sz="2800">
              <a:solidFill>
                <a:schemeClr val="tx1"/>
              </a:solidFill>
            </a:endParaRPr>
          </a:p>
          <a:p>
            <a:pPr eaLnBrk="1" hangingPunct="1"/>
            <a:r>
              <a:rPr lang="en-US" altLang="en-US" sz="2800">
                <a:solidFill>
                  <a:schemeClr val="tx1"/>
                </a:solidFill>
              </a:rPr>
              <a:t>Visible</a:t>
            </a:r>
          </a:p>
          <a:p>
            <a:pPr eaLnBrk="1" hangingPunct="1">
              <a:buFontTx/>
              <a:buNone/>
            </a:pPr>
            <a:endParaRPr lang="en-US" altLang="en-US" sz="2800">
              <a:solidFill>
                <a:schemeClr val="tx1"/>
              </a:solidFill>
            </a:endParaRPr>
          </a:p>
          <a:p>
            <a:pPr eaLnBrk="1" hangingPunct="1"/>
            <a:r>
              <a:rPr lang="en-US" altLang="en-US" sz="2800">
                <a:solidFill>
                  <a:schemeClr val="tx1"/>
                </a:solidFill>
              </a:rPr>
              <a:t>Countable behavior</a:t>
            </a:r>
          </a:p>
        </p:txBody>
      </p:sp>
    </p:spTree>
    <p:extLst>
      <p:ext uri="{BB962C8B-B14F-4D97-AF65-F5344CB8AC3E}">
        <p14:creationId xmlns:p14="http://schemas.microsoft.com/office/powerpoint/2010/main" val="3585152479"/>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2F5E8-CD79-4941-88BF-54C9867A8078}"/>
              </a:ext>
            </a:extLst>
          </p:cNvPr>
          <p:cNvSpPr>
            <a:spLocks noGrp="1"/>
          </p:cNvSpPr>
          <p:nvPr>
            <p:ph type="title"/>
          </p:nvPr>
        </p:nvSpPr>
        <p:spPr/>
        <p:txBody>
          <a:bodyPr/>
          <a:lstStyle/>
          <a:p>
            <a:r>
              <a:rPr lang="en-US" dirty="0">
                <a:cs typeface="Arial"/>
              </a:rPr>
              <a:t>In Onslow...</a:t>
            </a:r>
            <a:endParaRPr lang="en-US" dirty="0"/>
          </a:p>
        </p:txBody>
      </p:sp>
      <p:sp>
        <p:nvSpPr>
          <p:cNvPr id="3" name="Content Placeholder 2">
            <a:extLst>
              <a:ext uri="{FF2B5EF4-FFF2-40B4-BE49-F238E27FC236}">
                <a16:creationId xmlns:a16="http://schemas.microsoft.com/office/drawing/2014/main" id="{667933AA-C6CC-45E5-AEF1-F5D53B48B774}"/>
              </a:ext>
            </a:extLst>
          </p:cNvPr>
          <p:cNvSpPr>
            <a:spLocks noGrp="1"/>
          </p:cNvSpPr>
          <p:nvPr>
            <p:ph idx="1"/>
          </p:nvPr>
        </p:nvSpPr>
        <p:spPr/>
        <p:txBody>
          <a:bodyPr/>
          <a:lstStyle/>
          <a:p>
            <a:r>
              <a:rPr lang="en-US" dirty="0">
                <a:cs typeface="Arial"/>
              </a:rPr>
              <a:t>Write the goal with mastery in mind </a:t>
            </a:r>
          </a:p>
          <a:p>
            <a:r>
              <a:rPr lang="en-US" dirty="0">
                <a:cs typeface="Arial"/>
              </a:rPr>
              <a:t>The format depends on what makes sense with the goal</a:t>
            </a:r>
          </a:p>
          <a:p>
            <a:pPr lvl="1"/>
            <a:r>
              <a:rPr lang="en-US" dirty="0">
                <a:cs typeface="Arial"/>
              </a:rPr>
              <a:t>Why not just 80% (80% just once?)</a:t>
            </a:r>
          </a:p>
          <a:p>
            <a:pPr lvl="1"/>
            <a:r>
              <a:rPr lang="en-US" dirty="0">
                <a:cs typeface="Arial"/>
              </a:rPr>
              <a:t>Why not just 3/5 trials (3/5 trials the first time?)</a:t>
            </a:r>
          </a:p>
          <a:p>
            <a:pPr lvl="1"/>
            <a:r>
              <a:rPr lang="en-US" dirty="0">
                <a:cs typeface="Arial"/>
              </a:rPr>
              <a:t>Why 80% in 4/5 trials is better in some cases</a:t>
            </a:r>
          </a:p>
          <a:p>
            <a:pPr lvl="1"/>
            <a:r>
              <a:rPr lang="en-US" dirty="0">
                <a:cs typeface="Arial"/>
              </a:rPr>
              <a:t>Other acceptable forms of mastery</a:t>
            </a:r>
          </a:p>
          <a:p>
            <a:r>
              <a:rPr lang="en-US" dirty="0">
                <a:cs typeface="Arial"/>
              </a:rPr>
              <a:t>Every goal should not have the same measurement</a:t>
            </a:r>
          </a:p>
        </p:txBody>
      </p:sp>
    </p:spTree>
    <p:extLst>
      <p:ext uri="{BB962C8B-B14F-4D97-AF65-F5344CB8AC3E}">
        <p14:creationId xmlns:p14="http://schemas.microsoft.com/office/powerpoint/2010/main" val="401338511"/>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3">
            <a:extLst>
              <a:ext uri="{FF2B5EF4-FFF2-40B4-BE49-F238E27FC236}">
                <a16:creationId xmlns:a16="http://schemas.microsoft.com/office/drawing/2014/main" id="{E8DE2114-851C-48CB-868B-CD3B00E5B663}"/>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68BCEF03-825F-4D47-B4DC-1032D0481E24}" type="slidenum">
              <a:rPr lang="en-US" altLang="en-US" sz="1400">
                <a:solidFill>
                  <a:srgbClr val="99CC00"/>
                </a:solidFill>
              </a:rPr>
              <a:pPr eaLnBrk="0" fontAlgn="base" hangingPunct="0">
                <a:spcBef>
                  <a:spcPct val="0"/>
                </a:spcBef>
                <a:spcAft>
                  <a:spcPct val="0"/>
                </a:spcAft>
                <a:buNone/>
              </a:pPr>
              <a:t>28</a:t>
            </a:fld>
            <a:endParaRPr lang="en-US" altLang="en-US" sz="1400">
              <a:solidFill>
                <a:srgbClr val="000000"/>
              </a:solidFill>
            </a:endParaRPr>
          </a:p>
        </p:txBody>
      </p:sp>
      <p:sp>
        <p:nvSpPr>
          <p:cNvPr id="59395" name="Rectangle 2">
            <a:extLst>
              <a:ext uri="{FF2B5EF4-FFF2-40B4-BE49-F238E27FC236}">
                <a16:creationId xmlns:a16="http://schemas.microsoft.com/office/drawing/2014/main" id="{AF8636B2-4C33-46CC-A55C-BFB9F93C9DB2}"/>
              </a:ext>
            </a:extLst>
          </p:cNvPr>
          <p:cNvSpPr>
            <a:spLocks noGrp="1" noChangeArrowheads="1"/>
          </p:cNvSpPr>
          <p:nvPr>
            <p:ph type="title"/>
          </p:nvPr>
        </p:nvSpPr>
        <p:spPr/>
        <p:txBody>
          <a:bodyPr/>
          <a:lstStyle/>
          <a:p>
            <a:pPr algn="ctr" eaLnBrk="1" hangingPunct="1"/>
            <a:r>
              <a:rPr lang="en-US" altLang="en-US" sz="3000">
                <a:solidFill>
                  <a:schemeClr val="accent2"/>
                </a:solidFill>
              </a:rPr>
              <a:t>Measurable Annual Goals</a:t>
            </a:r>
          </a:p>
        </p:txBody>
      </p:sp>
      <p:sp>
        <p:nvSpPr>
          <p:cNvPr id="59396" name="Rectangle 3">
            <a:extLst>
              <a:ext uri="{FF2B5EF4-FFF2-40B4-BE49-F238E27FC236}">
                <a16:creationId xmlns:a16="http://schemas.microsoft.com/office/drawing/2014/main" id="{517C47EA-F624-4DE9-9BD7-0D0CC196DCD6}"/>
              </a:ext>
            </a:extLst>
          </p:cNvPr>
          <p:cNvSpPr>
            <a:spLocks noGrp="1" noChangeArrowheads="1"/>
          </p:cNvSpPr>
          <p:nvPr>
            <p:ph type="body" idx="1"/>
          </p:nvPr>
        </p:nvSpPr>
        <p:spPr>
          <a:xfrm>
            <a:off x="1905000" y="1600200"/>
            <a:ext cx="8077200" cy="4495800"/>
          </a:xfrm>
        </p:spPr>
        <p:txBody>
          <a:bodyPr/>
          <a:lstStyle/>
          <a:p>
            <a:pPr eaLnBrk="1" hangingPunct="1">
              <a:buFontTx/>
              <a:buNone/>
            </a:pPr>
            <a:r>
              <a:rPr lang="en-US" altLang="en-US" sz="2200"/>
              <a:t>    </a:t>
            </a:r>
            <a:r>
              <a:rPr lang="en-US" altLang="en-US" sz="2400"/>
              <a:t>“</a:t>
            </a:r>
            <a:r>
              <a:rPr lang="en-US" altLang="en-US" sz="2400" i="1">
                <a:solidFill>
                  <a:schemeClr val="tx1"/>
                </a:solidFill>
              </a:rPr>
              <a:t>The </a:t>
            </a:r>
            <a:r>
              <a:rPr lang="en-US" altLang="en-US" sz="2400" b="1" i="1" u="sng">
                <a:solidFill>
                  <a:schemeClr val="tx1"/>
                </a:solidFill>
              </a:rPr>
              <a:t>IEP </a:t>
            </a:r>
            <a:r>
              <a:rPr lang="en-US" altLang="en-US" sz="2400" i="1">
                <a:solidFill>
                  <a:schemeClr val="tx1"/>
                </a:solidFill>
              </a:rPr>
              <a:t>is the heart of the Individuals with Disabilities Education Act (IDEA), and measurable goals developed from appropriate present levels of academic achievement and functional performance, are the heart of each IEP”</a:t>
            </a:r>
          </a:p>
          <a:p>
            <a:pPr eaLnBrk="1" hangingPunct="1">
              <a:buFontTx/>
              <a:buNone/>
            </a:pPr>
            <a:endParaRPr lang="en-US" altLang="en-US" sz="2400" i="1">
              <a:solidFill>
                <a:schemeClr val="tx1"/>
              </a:solidFill>
            </a:endParaRPr>
          </a:p>
          <a:p>
            <a:pPr eaLnBrk="1" hangingPunct="1">
              <a:buFontTx/>
              <a:buNone/>
            </a:pPr>
            <a:r>
              <a:rPr lang="en-US" altLang="en-US" sz="2400" i="1">
                <a:solidFill>
                  <a:schemeClr val="tx1"/>
                </a:solidFill>
              </a:rPr>
              <a:t>                                 </a:t>
            </a:r>
          </a:p>
          <a:p>
            <a:pPr eaLnBrk="1" hangingPunct="1">
              <a:buFontTx/>
              <a:buNone/>
            </a:pPr>
            <a:r>
              <a:rPr lang="en-US" altLang="en-US" sz="2400" i="1">
                <a:solidFill>
                  <a:schemeClr val="tx1"/>
                </a:solidFill>
              </a:rPr>
              <a:t>						 </a:t>
            </a:r>
            <a:r>
              <a:rPr lang="en-US" altLang="en-US" sz="2200" i="1">
                <a:solidFill>
                  <a:schemeClr val="tx1"/>
                </a:solidFill>
              </a:rPr>
              <a:t>Bateman &amp; Herr</a:t>
            </a:r>
          </a:p>
        </p:txBody>
      </p:sp>
      <p:pic>
        <p:nvPicPr>
          <p:cNvPr id="59397" name="Picture 2" descr="C:\Documents and Settings\BScriven\Local Settings\Temporary Internet Files\Content.IE5\UI7G1XW5\MM900336515[1].gif">
            <a:extLst>
              <a:ext uri="{FF2B5EF4-FFF2-40B4-BE49-F238E27FC236}">
                <a16:creationId xmlns:a16="http://schemas.microsoft.com/office/drawing/2014/main" id="{228E86BC-89F6-4EC8-A2A6-FD854ECF1C5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rot="19809628">
            <a:off x="2682875" y="3690939"/>
            <a:ext cx="2509838" cy="212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8" name="TextBox 6">
            <a:extLst>
              <a:ext uri="{FF2B5EF4-FFF2-40B4-BE49-F238E27FC236}">
                <a16:creationId xmlns:a16="http://schemas.microsoft.com/office/drawing/2014/main" id="{1F7AF028-881B-429D-87EE-C3C3F12B37E9}"/>
              </a:ext>
            </a:extLst>
          </p:cNvPr>
          <p:cNvSpPr txBox="1">
            <a:spLocks noChangeArrowheads="1"/>
          </p:cNvSpPr>
          <p:nvPr/>
        </p:nvSpPr>
        <p:spPr bwMode="auto">
          <a:xfrm>
            <a:off x="2971800" y="4419601"/>
            <a:ext cx="152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r>
              <a:rPr lang="en-US" altLang="en-US" sz="2400">
                <a:solidFill>
                  <a:srgbClr val="000000"/>
                </a:solidFill>
              </a:rPr>
              <a:t>      </a:t>
            </a:r>
            <a:r>
              <a:rPr lang="en-US" altLang="en-US" sz="2400" b="1">
                <a:solidFill>
                  <a:srgbClr val="000000"/>
                </a:solidFill>
              </a:rPr>
              <a:t> IEP</a:t>
            </a:r>
          </a:p>
        </p:txBody>
      </p:sp>
    </p:spTree>
    <p:extLst>
      <p:ext uri="{BB962C8B-B14F-4D97-AF65-F5344CB8AC3E}">
        <p14:creationId xmlns:p14="http://schemas.microsoft.com/office/powerpoint/2010/main" val="4092118774"/>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Number Placeholder 3">
            <a:extLst>
              <a:ext uri="{FF2B5EF4-FFF2-40B4-BE49-F238E27FC236}">
                <a16:creationId xmlns:a16="http://schemas.microsoft.com/office/drawing/2014/main" id="{1949C583-DE09-4F5A-B8FB-54B478E1EB20}"/>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9A209309-831A-4811-B795-1A438FD1E729}" type="slidenum">
              <a:rPr lang="en-US" altLang="en-US" sz="1400">
                <a:solidFill>
                  <a:srgbClr val="99CC00"/>
                </a:solidFill>
              </a:rPr>
              <a:pPr eaLnBrk="0" fontAlgn="base" hangingPunct="0">
                <a:spcBef>
                  <a:spcPct val="0"/>
                </a:spcBef>
                <a:spcAft>
                  <a:spcPct val="0"/>
                </a:spcAft>
                <a:buNone/>
              </a:pPr>
              <a:t>29</a:t>
            </a:fld>
            <a:endParaRPr lang="en-US" altLang="en-US" sz="1400">
              <a:solidFill>
                <a:srgbClr val="000000"/>
              </a:solidFill>
            </a:endParaRPr>
          </a:p>
        </p:txBody>
      </p:sp>
      <p:sp>
        <p:nvSpPr>
          <p:cNvPr id="61443" name="Rectangle 2">
            <a:extLst>
              <a:ext uri="{FF2B5EF4-FFF2-40B4-BE49-F238E27FC236}">
                <a16:creationId xmlns:a16="http://schemas.microsoft.com/office/drawing/2014/main" id="{0154C80E-F6E3-4489-ABD1-992F2110CA65}"/>
              </a:ext>
            </a:extLst>
          </p:cNvPr>
          <p:cNvSpPr>
            <a:spLocks noGrp="1" noChangeArrowheads="1"/>
          </p:cNvSpPr>
          <p:nvPr>
            <p:ph type="title"/>
          </p:nvPr>
        </p:nvSpPr>
        <p:spPr>
          <a:xfrm>
            <a:off x="2209800" y="533400"/>
            <a:ext cx="7696200" cy="1371600"/>
          </a:xfrm>
        </p:spPr>
        <p:txBody>
          <a:bodyPr/>
          <a:lstStyle/>
          <a:p>
            <a:pPr algn="ctr" eaLnBrk="1" hangingPunct="1"/>
            <a:r>
              <a:rPr lang="en-US" altLang="en-US" sz="3400">
                <a:solidFill>
                  <a:schemeClr val="accent2"/>
                </a:solidFill>
              </a:rPr>
              <a:t>Present Levels of Academic Achievement and Functional Performance</a:t>
            </a:r>
          </a:p>
        </p:txBody>
      </p:sp>
      <p:sp>
        <p:nvSpPr>
          <p:cNvPr id="61444" name="Rectangle 3">
            <a:extLst>
              <a:ext uri="{FF2B5EF4-FFF2-40B4-BE49-F238E27FC236}">
                <a16:creationId xmlns:a16="http://schemas.microsoft.com/office/drawing/2014/main" id="{3F39B393-AE6A-4976-81E4-EF6E339F7011}"/>
              </a:ext>
            </a:extLst>
          </p:cNvPr>
          <p:cNvSpPr>
            <a:spLocks noGrp="1" noChangeArrowheads="1"/>
          </p:cNvSpPr>
          <p:nvPr>
            <p:ph type="body" idx="1"/>
          </p:nvPr>
        </p:nvSpPr>
        <p:spPr>
          <a:xfrm>
            <a:off x="2209800" y="1600200"/>
            <a:ext cx="7772400" cy="3962400"/>
          </a:xfrm>
        </p:spPr>
        <p:txBody>
          <a:bodyPr/>
          <a:lstStyle/>
          <a:p>
            <a:pPr eaLnBrk="1" hangingPunct="1">
              <a:buFontTx/>
              <a:buNone/>
            </a:pPr>
            <a:r>
              <a:rPr lang="en-US" altLang="en-US">
                <a:solidFill>
                  <a:schemeClr val="tx1"/>
                </a:solidFill>
              </a:rPr>
              <a:t>                  </a:t>
            </a:r>
          </a:p>
          <a:p>
            <a:pPr eaLnBrk="1" hangingPunct="1">
              <a:buFontTx/>
              <a:buNone/>
            </a:pPr>
            <a:endParaRPr lang="en-US" altLang="en-US">
              <a:solidFill>
                <a:schemeClr val="tx1"/>
              </a:solidFill>
            </a:endParaRPr>
          </a:p>
          <a:p>
            <a:pPr algn="ctr" eaLnBrk="1" hangingPunct="1">
              <a:buFontTx/>
              <a:buNone/>
            </a:pPr>
            <a:r>
              <a:rPr lang="en-US" altLang="en-US">
                <a:solidFill>
                  <a:schemeClr val="tx1"/>
                </a:solidFill>
              </a:rPr>
              <a:t> Case Study of Kara</a:t>
            </a:r>
          </a:p>
        </p:txBody>
      </p:sp>
      <p:pic>
        <p:nvPicPr>
          <p:cNvPr id="5" name="Picture 6" descr="asiangirl">
            <a:extLst>
              <a:ext uri="{FF2B5EF4-FFF2-40B4-BE49-F238E27FC236}">
                <a16:creationId xmlns:a16="http://schemas.microsoft.com/office/drawing/2014/main" id="{9C9FB9A9-4ECB-4CE0-B213-169D17BFAF34}"/>
              </a:ext>
            </a:extLst>
          </p:cNvPr>
          <p:cNvPicPr>
            <a:picLocks noChangeAspect="1" noChangeArrowheads="1"/>
          </p:cNvPicPr>
          <p:nvPr/>
        </p:nvPicPr>
        <p:blipFill>
          <a:blip r:embed="rId3" cstate="print"/>
          <a:srcRect/>
          <a:stretch>
            <a:fillRect/>
          </a:stretch>
        </p:blipFill>
        <p:spPr bwMode="auto">
          <a:xfrm>
            <a:off x="4075670" y="2209800"/>
            <a:ext cx="4763530" cy="3124200"/>
          </a:xfrm>
          <a:prstGeom prst="rect">
            <a:avLst/>
          </a:prstGeom>
          <a:noFill/>
          <a:ln w="9525">
            <a:noFill/>
            <a:miter lim="800000"/>
            <a:headEnd/>
            <a:tailEnd/>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4235319332"/>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000" fill="hold"/>
                                        <p:tgtEl>
                                          <p:spTgt spid="5"/>
                                        </p:tgtEl>
                                        <p:attrNameLst>
                                          <p:attrName>ppt_w</p:attrName>
                                        </p:attrNameLst>
                                      </p:cBhvr>
                                      <p:tavLst>
                                        <p:tav tm="0">
                                          <p:val>
                                            <p:fltVal val="0"/>
                                          </p:val>
                                        </p:tav>
                                        <p:tav tm="100000">
                                          <p:val>
                                            <p:strVal val="#ppt_w"/>
                                          </p:val>
                                        </p:tav>
                                      </p:tavLst>
                                    </p:anim>
                                    <p:anim calcmode="lin" valueType="num">
                                      <p:cBhvr>
                                        <p:cTn id="8" dur="3000" fill="hold"/>
                                        <p:tgtEl>
                                          <p:spTgt spid="5"/>
                                        </p:tgtEl>
                                        <p:attrNameLst>
                                          <p:attrName>ppt_h</p:attrName>
                                        </p:attrNameLst>
                                      </p:cBhvr>
                                      <p:tavLst>
                                        <p:tav tm="0">
                                          <p:val>
                                            <p:fltVal val="0"/>
                                          </p:val>
                                        </p:tav>
                                        <p:tav tm="100000">
                                          <p:val>
                                            <p:strVal val="#ppt_h"/>
                                          </p:val>
                                        </p:tav>
                                      </p:tavLst>
                                    </p:anim>
                                    <p:animEffect transition="in" filter="fade">
                                      <p:cBhvr>
                                        <p:cTn id="9"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Number Placeholder 3">
            <a:extLst>
              <a:ext uri="{FF2B5EF4-FFF2-40B4-BE49-F238E27FC236}">
                <a16:creationId xmlns:a16="http://schemas.microsoft.com/office/drawing/2014/main" id="{0F4E72D1-03D3-42CB-8983-13DAA890903F}"/>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CC046F8D-55D6-4BF6-B411-9FCECC00FE80}" type="slidenum">
              <a:rPr lang="en-US" altLang="en-US" sz="1400">
                <a:solidFill>
                  <a:srgbClr val="99CC00"/>
                </a:solidFill>
              </a:rPr>
              <a:pPr eaLnBrk="0" fontAlgn="base" hangingPunct="0">
                <a:spcBef>
                  <a:spcPct val="0"/>
                </a:spcBef>
                <a:spcAft>
                  <a:spcPct val="0"/>
                </a:spcAft>
                <a:buNone/>
              </a:pPr>
              <a:t>30</a:t>
            </a:fld>
            <a:endParaRPr lang="en-US" altLang="en-US" sz="1400">
              <a:solidFill>
                <a:srgbClr val="000000"/>
              </a:solidFill>
            </a:endParaRPr>
          </a:p>
        </p:txBody>
      </p:sp>
      <p:sp>
        <p:nvSpPr>
          <p:cNvPr id="63491" name="Rectangle 2">
            <a:extLst>
              <a:ext uri="{FF2B5EF4-FFF2-40B4-BE49-F238E27FC236}">
                <a16:creationId xmlns:a16="http://schemas.microsoft.com/office/drawing/2014/main" id="{A6A84277-0BC2-401A-A41C-0DA260702029}"/>
              </a:ext>
            </a:extLst>
          </p:cNvPr>
          <p:cNvSpPr>
            <a:spLocks noGrp="1" noChangeArrowheads="1"/>
          </p:cNvSpPr>
          <p:nvPr>
            <p:ph type="title"/>
          </p:nvPr>
        </p:nvSpPr>
        <p:spPr>
          <a:xfrm>
            <a:off x="2209800" y="0"/>
            <a:ext cx="7772400" cy="838200"/>
          </a:xfrm>
        </p:spPr>
        <p:txBody>
          <a:bodyPr/>
          <a:lstStyle/>
          <a:p>
            <a:pPr algn="ctr" eaLnBrk="1" hangingPunct="1"/>
            <a:r>
              <a:rPr lang="en-US" altLang="en-US" sz="3000">
                <a:solidFill>
                  <a:schemeClr val="tx1"/>
                </a:solidFill>
              </a:rPr>
              <a:t>Kara</a:t>
            </a:r>
          </a:p>
        </p:txBody>
      </p:sp>
      <p:sp>
        <p:nvSpPr>
          <p:cNvPr id="63492" name="Rectangle 3">
            <a:extLst>
              <a:ext uri="{FF2B5EF4-FFF2-40B4-BE49-F238E27FC236}">
                <a16:creationId xmlns:a16="http://schemas.microsoft.com/office/drawing/2014/main" id="{F18E6F4A-5C3B-4399-A233-5708C5AD6588}"/>
              </a:ext>
            </a:extLst>
          </p:cNvPr>
          <p:cNvSpPr>
            <a:spLocks noGrp="1" noChangeArrowheads="1"/>
          </p:cNvSpPr>
          <p:nvPr>
            <p:ph type="body" idx="1"/>
          </p:nvPr>
        </p:nvSpPr>
        <p:spPr>
          <a:xfrm>
            <a:off x="1524000" y="228600"/>
            <a:ext cx="9144000" cy="6400800"/>
          </a:xfrm>
        </p:spPr>
        <p:txBody>
          <a:bodyPr/>
          <a:lstStyle/>
          <a:p>
            <a:pPr eaLnBrk="1" hangingPunct="1">
              <a:lnSpc>
                <a:spcPct val="90000"/>
              </a:lnSpc>
              <a:buFontTx/>
              <a:buNone/>
            </a:pPr>
            <a:endParaRPr lang="en-US" altLang="en-US" sz="2000" b="1" i="1">
              <a:solidFill>
                <a:schemeClr val="tx1"/>
              </a:solidFill>
            </a:endParaRPr>
          </a:p>
          <a:p>
            <a:pPr algn="ctr" eaLnBrk="1" hangingPunct="1">
              <a:lnSpc>
                <a:spcPct val="80000"/>
              </a:lnSpc>
              <a:buFontTx/>
              <a:buNone/>
            </a:pPr>
            <a:r>
              <a:rPr lang="en-US" altLang="en-US" sz="2000" b="1" i="1">
                <a:solidFill>
                  <a:srgbClr val="C00000"/>
                </a:solidFill>
              </a:rPr>
              <a:t>Present Levels of Academic Achievement and Functional Performance</a:t>
            </a:r>
            <a:endParaRPr lang="en-US" altLang="en-US" sz="2000" i="1">
              <a:solidFill>
                <a:srgbClr val="C00000"/>
              </a:solidFill>
            </a:endParaRPr>
          </a:p>
          <a:p>
            <a:pPr eaLnBrk="1" hangingPunct="1">
              <a:buFontTx/>
              <a:buNone/>
            </a:pPr>
            <a:r>
              <a:rPr lang="en-US" altLang="en-US" sz="2200" b="1">
                <a:solidFill>
                  <a:schemeClr val="tx1"/>
                </a:solidFill>
              </a:rPr>
              <a:t>	   </a:t>
            </a:r>
            <a:r>
              <a:rPr lang="en-US" altLang="en-US" sz="2000" b="1">
                <a:solidFill>
                  <a:schemeClr val="tx1"/>
                </a:solidFill>
              </a:rPr>
              <a:t>Based on a review of curriculum-based measures and data collected from teacher observations, given one minute to read a 4</a:t>
            </a:r>
            <a:r>
              <a:rPr lang="en-US" altLang="en-US" sz="2000" b="1" baseline="30000">
                <a:solidFill>
                  <a:schemeClr val="tx1"/>
                </a:solidFill>
              </a:rPr>
              <a:t>th</a:t>
            </a:r>
            <a:r>
              <a:rPr lang="en-US" altLang="en-US" sz="2000" b="1">
                <a:solidFill>
                  <a:schemeClr val="tx1"/>
                </a:solidFill>
              </a:rPr>
              <a:t> grade passage, Kara reads 48 words correctly (70% accuracy). Given a 3</a:t>
            </a:r>
            <a:r>
              <a:rPr lang="en-US" altLang="en-US" sz="2000" b="1" baseline="30000">
                <a:solidFill>
                  <a:schemeClr val="tx1"/>
                </a:solidFill>
              </a:rPr>
              <a:t>rd</a:t>
            </a:r>
            <a:r>
              <a:rPr lang="en-US" altLang="en-US" sz="2000" b="1">
                <a:solidFill>
                  <a:schemeClr val="tx1"/>
                </a:solidFill>
              </a:rPr>
              <a:t> grade passage, Kara reads 50 words correctly (80% accuracy). </a:t>
            </a:r>
          </a:p>
          <a:p>
            <a:pPr eaLnBrk="1" hangingPunct="1">
              <a:buFontTx/>
              <a:buNone/>
            </a:pPr>
            <a:endParaRPr lang="en-US" altLang="en-US" sz="800" b="1">
              <a:solidFill>
                <a:schemeClr val="tx1"/>
              </a:solidFill>
            </a:endParaRPr>
          </a:p>
          <a:p>
            <a:pPr eaLnBrk="1" hangingPunct="1">
              <a:buFontTx/>
              <a:buNone/>
            </a:pPr>
            <a:r>
              <a:rPr lang="en-US" altLang="en-US" sz="2000" b="1">
                <a:solidFill>
                  <a:schemeClr val="tx1"/>
                </a:solidFill>
              </a:rPr>
              <a:t>       She is able to read basic sight words and uses picture clues to identify words in a text. She decodes simple one syllable words with short vowels but has difficulty reading words with multiple syllables. She fails to use word attack strategies to read unknown words in a passage. </a:t>
            </a:r>
          </a:p>
          <a:p>
            <a:pPr eaLnBrk="1" hangingPunct="1">
              <a:buFontTx/>
              <a:buNone/>
            </a:pPr>
            <a:r>
              <a:rPr lang="en-US" altLang="en-US" sz="2000" b="1">
                <a:solidFill>
                  <a:schemeClr val="tx1"/>
                </a:solidFill>
              </a:rPr>
              <a:t>	   Kara’s oral reading is below beginning 4</a:t>
            </a:r>
            <a:r>
              <a:rPr lang="en-US" altLang="en-US" sz="2000" b="1" baseline="30000">
                <a:solidFill>
                  <a:schemeClr val="tx1"/>
                </a:solidFill>
              </a:rPr>
              <a:t>th</a:t>
            </a:r>
            <a:r>
              <a:rPr lang="en-US" altLang="en-US" sz="2000" b="1">
                <a:solidFill>
                  <a:schemeClr val="tx1"/>
                </a:solidFill>
              </a:rPr>
              <a:t> grade reading level. Therefore, she has difficulty reading 4</a:t>
            </a:r>
            <a:r>
              <a:rPr lang="en-US" altLang="en-US" sz="2000" b="1" baseline="30000">
                <a:solidFill>
                  <a:schemeClr val="tx1"/>
                </a:solidFill>
              </a:rPr>
              <a:t>th</a:t>
            </a:r>
            <a:r>
              <a:rPr lang="en-US" altLang="en-US" sz="2000" b="1">
                <a:solidFill>
                  <a:schemeClr val="tx1"/>
                </a:solidFill>
              </a:rPr>
              <a:t> grade level material independently.  Due to these reading deficits, Kara has difficulty completing assignments independently in reading, math, science, and social studies.  Her independent work is often incomplete and inaccurate.</a:t>
            </a:r>
          </a:p>
          <a:p>
            <a:pPr eaLnBrk="1" hangingPunct="1">
              <a:buFontTx/>
              <a:buNone/>
            </a:pPr>
            <a:endParaRPr lang="en-US" altLang="en-US" sz="2000" b="1">
              <a:solidFill>
                <a:schemeClr val="tx1"/>
              </a:solidFill>
            </a:endParaRPr>
          </a:p>
          <a:p>
            <a:pPr eaLnBrk="1" hangingPunct="1">
              <a:buFontTx/>
              <a:buNone/>
            </a:pPr>
            <a:r>
              <a:rPr lang="en-US" altLang="en-US" sz="2000" b="1">
                <a:solidFill>
                  <a:schemeClr val="tx1"/>
                </a:solidFill>
              </a:rPr>
              <a:t>	`</a:t>
            </a:r>
          </a:p>
        </p:txBody>
      </p:sp>
    </p:spTree>
    <p:extLst>
      <p:ext uri="{BB962C8B-B14F-4D97-AF65-F5344CB8AC3E}">
        <p14:creationId xmlns:p14="http://schemas.microsoft.com/office/powerpoint/2010/main" val="155805672"/>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1">
            <a:extLst>
              <a:ext uri="{FF2B5EF4-FFF2-40B4-BE49-F238E27FC236}">
                <a16:creationId xmlns:a16="http://schemas.microsoft.com/office/drawing/2014/main" id="{0E913475-15DC-4A67-A24A-F539B4FDAC6C}"/>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FB204B29-23DE-4FE5-B1A0-2D642D6FB67F}" type="slidenum">
              <a:rPr lang="en-US" altLang="en-US" sz="1400">
                <a:solidFill>
                  <a:srgbClr val="99CC00"/>
                </a:solidFill>
              </a:rPr>
              <a:pPr eaLnBrk="0" fontAlgn="base" hangingPunct="0">
                <a:spcBef>
                  <a:spcPct val="0"/>
                </a:spcBef>
                <a:spcAft>
                  <a:spcPct val="0"/>
                </a:spcAft>
                <a:buNone/>
              </a:pPr>
              <a:t>31</a:t>
            </a:fld>
            <a:endParaRPr lang="en-US" altLang="en-US" sz="1400">
              <a:solidFill>
                <a:srgbClr val="000000"/>
              </a:solidFill>
            </a:endParaRPr>
          </a:p>
        </p:txBody>
      </p:sp>
      <p:graphicFrame>
        <p:nvGraphicFramePr>
          <p:cNvPr id="38957" name="Group 45">
            <a:extLst>
              <a:ext uri="{FF2B5EF4-FFF2-40B4-BE49-F238E27FC236}">
                <a16:creationId xmlns:a16="http://schemas.microsoft.com/office/drawing/2014/main" id="{8B877BB6-AF98-46A6-B244-65FF5F2F7003}"/>
              </a:ext>
            </a:extLst>
          </p:cNvPr>
          <p:cNvGraphicFramePr>
            <a:graphicFrameLocks noGrp="1"/>
          </p:cNvGraphicFramePr>
          <p:nvPr/>
        </p:nvGraphicFramePr>
        <p:xfrm>
          <a:off x="1676400" y="228600"/>
          <a:ext cx="8839200" cy="5638800"/>
        </p:xfrm>
        <a:graphic>
          <a:graphicData uri="http://schemas.openxmlformats.org/drawingml/2006/table">
            <a:tbl>
              <a:tblPr/>
              <a:tblGrid>
                <a:gridCol w="4191000">
                  <a:extLst>
                    <a:ext uri="{9D8B030D-6E8A-4147-A177-3AD203B41FA5}">
                      <a16:colId xmlns:a16="http://schemas.microsoft.com/office/drawing/2014/main" val="20000"/>
                    </a:ext>
                  </a:extLst>
                </a:gridCol>
                <a:gridCol w="4648200">
                  <a:extLst>
                    <a:ext uri="{9D8B030D-6E8A-4147-A177-3AD203B41FA5}">
                      <a16:colId xmlns:a16="http://schemas.microsoft.com/office/drawing/2014/main" val="20001"/>
                    </a:ext>
                  </a:extLst>
                </a:gridCol>
              </a:tblGrid>
              <a:tr h="457200">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600" b="1" i="0" u="none" strike="noStrike" cap="none" normalizeH="0" baseline="0">
                          <a:ln>
                            <a:noFill/>
                          </a:ln>
                          <a:solidFill>
                            <a:schemeClr val="accent2"/>
                          </a:solidFill>
                          <a:effectLst/>
                          <a:latin typeface="Arial" charset="0"/>
                          <a:ea typeface="ヒラギノ角ゴ Pro W3" charset="-128"/>
                        </a:rPr>
                        <a:t>PLAAFP Component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600" b="1" i="0" u="none" strike="noStrike" cap="none" normalizeH="0" baseline="0">
                          <a:ln>
                            <a:noFill/>
                          </a:ln>
                          <a:solidFill>
                            <a:schemeClr val="accent2"/>
                          </a:solidFill>
                          <a:effectLst/>
                          <a:latin typeface="Arial" charset="0"/>
                          <a:ea typeface="ヒラギノ角ゴ Pro W3" charset="-128"/>
                        </a:rPr>
                        <a:t>PLAAFP Statement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89038">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a:ln>
                            <a:noFill/>
                          </a:ln>
                          <a:solidFill>
                            <a:schemeClr val="tx1"/>
                          </a:solidFill>
                          <a:effectLst/>
                          <a:latin typeface="Arial" charset="0"/>
                          <a:ea typeface="ヒラギノ角ゴ Pro W3" charset="-128"/>
                        </a:rPr>
                        <a:t>1. </a:t>
                      </a:r>
                      <a:r>
                        <a:rPr kumimoji="0" lang="en-US" altLang="en-US" sz="1900" b="1" i="0" u="none" strike="noStrike" cap="none" normalizeH="0" baseline="0">
                          <a:ln>
                            <a:noFill/>
                          </a:ln>
                          <a:solidFill>
                            <a:schemeClr val="tx1"/>
                          </a:solidFill>
                          <a:effectLst/>
                          <a:latin typeface="Arial" charset="0"/>
                          <a:ea typeface="ヒラギノ角ゴ Pro W3" charset="-128"/>
                        </a:rPr>
                        <a:t>Data-based student specific information about the student’s current academic achievement and functional performance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a:ln>
                            <a:noFill/>
                          </a:ln>
                          <a:solidFill>
                            <a:srgbClr val="C00000"/>
                          </a:solidFill>
                          <a:effectLst/>
                          <a:latin typeface="Arial" charset="0"/>
                          <a:ea typeface="ヒラギノ角ゴ Pro W3" charset="-128"/>
                        </a:rPr>
                        <a:t>Teacher observation and</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a:ln>
                            <a:noFill/>
                          </a:ln>
                          <a:solidFill>
                            <a:srgbClr val="C00000"/>
                          </a:solidFill>
                          <a:effectLst/>
                          <a:latin typeface="Arial" charset="0"/>
                          <a:ea typeface="ヒラギノ角ゴ Pro W3" charset="-128"/>
                        </a:rPr>
                        <a:t>Curriculum based measures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38200">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a:ln>
                            <a:noFill/>
                          </a:ln>
                          <a:solidFill>
                            <a:schemeClr val="tx1"/>
                          </a:solidFill>
                          <a:effectLst/>
                          <a:latin typeface="Arial" charset="0"/>
                          <a:ea typeface="ヒラギノ角ゴ Pro W3" charset="-128"/>
                        </a:rPr>
                        <a:t>2. Strengths of the student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000" b="1" i="0" u="none" strike="noStrike" cap="none" normalizeH="0" baseline="0">
                        <a:ln>
                          <a:noFill/>
                        </a:ln>
                        <a:solidFill>
                          <a:schemeClr val="tx1"/>
                        </a:solidFill>
                        <a:effectLst/>
                        <a:latin typeface="Arial" charset="0"/>
                        <a:ea typeface="ヒラギノ角ゴ Pro W3"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66800">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a:ln>
                            <a:noFill/>
                          </a:ln>
                          <a:solidFill>
                            <a:schemeClr val="tx1"/>
                          </a:solidFill>
                          <a:effectLst/>
                          <a:latin typeface="Arial" charset="0"/>
                          <a:ea typeface="ヒラギノ角ゴ Pro W3" charset="-128"/>
                        </a:rPr>
                        <a:t>3. Needs resulting from the disability</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000" b="1" i="0" u="none" strike="noStrike" cap="none" normalizeH="0" baseline="0">
                        <a:ln>
                          <a:noFill/>
                        </a:ln>
                        <a:solidFill>
                          <a:schemeClr val="tx1"/>
                        </a:solidFill>
                        <a:effectLst/>
                        <a:latin typeface="Arial" charset="0"/>
                        <a:ea typeface="ヒラギノ角ゴ Pro W3"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000" b="1" i="0" u="none" strike="noStrike" cap="none" normalizeH="0" baseline="0">
                        <a:ln>
                          <a:noFill/>
                        </a:ln>
                        <a:solidFill>
                          <a:schemeClr val="tx1"/>
                        </a:solidFill>
                        <a:effectLst/>
                        <a:latin typeface="Arial" charset="0"/>
                        <a:ea typeface="ヒラギノ角ゴ Pro W3"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81200">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a:ln>
                            <a:noFill/>
                          </a:ln>
                          <a:solidFill>
                            <a:schemeClr val="tx1"/>
                          </a:solidFill>
                          <a:effectLst/>
                          <a:latin typeface="Arial" charset="0"/>
                          <a:ea typeface="ヒラギノ角ゴ Pro W3" charset="-128"/>
                        </a:rPr>
                        <a:t>4. </a:t>
                      </a:r>
                      <a:r>
                        <a:rPr kumimoji="0" lang="en-US" altLang="en-US" sz="1900" b="1" i="0" u="none" strike="noStrike" cap="none" normalizeH="0" baseline="0">
                          <a:ln>
                            <a:noFill/>
                          </a:ln>
                          <a:solidFill>
                            <a:schemeClr val="tx1"/>
                          </a:solidFill>
                          <a:effectLst/>
                          <a:latin typeface="Arial" charset="0"/>
                          <a:ea typeface="ヒラギノ角ゴ Pro W3" charset="-128"/>
                        </a:rPr>
                        <a:t>How the disability affects involvement and progress in the general education curriculum</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900" b="1" i="0" u="none" strike="noStrike" cap="none" normalizeH="0" baseline="0">
                        <a:ln>
                          <a:noFill/>
                        </a:ln>
                        <a:solidFill>
                          <a:schemeClr val="tx1"/>
                        </a:solidFill>
                        <a:effectLst/>
                        <a:latin typeface="Arial" charset="0"/>
                        <a:ea typeface="ヒラギノ角ゴ Pro W3"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000" b="1" i="0" u="none" strike="noStrike" cap="none" normalizeH="0" baseline="0">
                        <a:ln>
                          <a:noFill/>
                        </a:ln>
                        <a:solidFill>
                          <a:schemeClr val="tx1"/>
                        </a:solidFill>
                        <a:effectLst/>
                        <a:latin typeface="Arial" charset="0"/>
                        <a:ea typeface="ヒラギノ角ゴ Pro W3"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3" name="TextBox 22">
            <a:extLst>
              <a:ext uri="{FF2B5EF4-FFF2-40B4-BE49-F238E27FC236}">
                <a16:creationId xmlns:a16="http://schemas.microsoft.com/office/drawing/2014/main" id="{C31C691E-28B0-4AF1-BDE6-ECA41E8E3745}"/>
              </a:ext>
            </a:extLst>
          </p:cNvPr>
          <p:cNvSpPr txBox="1">
            <a:spLocks noChangeArrowheads="1"/>
          </p:cNvSpPr>
          <p:nvPr/>
        </p:nvSpPr>
        <p:spPr bwMode="auto">
          <a:xfrm flipH="1">
            <a:off x="5970588" y="1905001"/>
            <a:ext cx="40386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r>
              <a:rPr lang="en-US" altLang="en-US" sz="1900" b="1">
                <a:solidFill>
                  <a:srgbClr val="C00000"/>
                </a:solidFill>
              </a:rPr>
              <a:t>Reads sight words, one syllable words and uses clues from pictures</a:t>
            </a:r>
          </a:p>
        </p:txBody>
      </p:sp>
      <p:sp>
        <p:nvSpPr>
          <p:cNvPr id="24" name="TextBox 23">
            <a:extLst>
              <a:ext uri="{FF2B5EF4-FFF2-40B4-BE49-F238E27FC236}">
                <a16:creationId xmlns:a16="http://schemas.microsoft.com/office/drawing/2014/main" id="{D28E4CA6-C238-4126-AF64-D9A83DB8CB93}"/>
              </a:ext>
            </a:extLst>
          </p:cNvPr>
          <p:cNvSpPr txBox="1">
            <a:spLocks noChangeArrowheads="1"/>
          </p:cNvSpPr>
          <p:nvPr/>
        </p:nvSpPr>
        <p:spPr bwMode="auto">
          <a:xfrm>
            <a:off x="5943600" y="2819400"/>
            <a:ext cx="4191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fontAlgn="base">
              <a:spcAft>
                <a:spcPct val="0"/>
              </a:spcAft>
              <a:buNone/>
            </a:pPr>
            <a:r>
              <a:rPr lang="en-US" altLang="en-US" sz="2000" b="1">
                <a:solidFill>
                  <a:srgbClr val="C00000"/>
                </a:solidFill>
              </a:rPr>
              <a:t>Kara needs to use word identification strategies to decode multi-syllabic words  </a:t>
            </a:r>
          </a:p>
        </p:txBody>
      </p:sp>
      <p:sp>
        <p:nvSpPr>
          <p:cNvPr id="25" name="TextBox 24">
            <a:extLst>
              <a:ext uri="{FF2B5EF4-FFF2-40B4-BE49-F238E27FC236}">
                <a16:creationId xmlns:a16="http://schemas.microsoft.com/office/drawing/2014/main" id="{4EDC85B5-1EFF-4698-9B99-C0E5793894EF}"/>
              </a:ext>
            </a:extLst>
          </p:cNvPr>
          <p:cNvSpPr txBox="1">
            <a:spLocks noChangeArrowheads="1"/>
          </p:cNvSpPr>
          <p:nvPr/>
        </p:nvSpPr>
        <p:spPr bwMode="auto">
          <a:xfrm>
            <a:off x="5943600" y="3886201"/>
            <a:ext cx="4495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fontAlgn="base">
              <a:spcAft>
                <a:spcPct val="0"/>
              </a:spcAft>
              <a:buNone/>
            </a:pPr>
            <a:r>
              <a:rPr lang="en-US" altLang="en-US" sz="2000" b="1">
                <a:solidFill>
                  <a:srgbClr val="C00000"/>
                </a:solidFill>
              </a:rPr>
              <a:t>She has difficulty completing assignments independently in all content areas.  Her work is often incomplete and inaccurate.</a:t>
            </a:r>
          </a:p>
        </p:txBody>
      </p:sp>
    </p:spTree>
    <p:extLst>
      <p:ext uri="{BB962C8B-B14F-4D97-AF65-F5344CB8AC3E}">
        <p14:creationId xmlns:p14="http://schemas.microsoft.com/office/powerpoint/2010/main" val="2092170898"/>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Number Placeholder 3">
            <a:extLst>
              <a:ext uri="{FF2B5EF4-FFF2-40B4-BE49-F238E27FC236}">
                <a16:creationId xmlns:a16="http://schemas.microsoft.com/office/drawing/2014/main" id="{79E1C654-7DE3-4411-ABCC-D959C70104CE}"/>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31DBFD5D-CED9-4A0C-8289-AF607A910248}" type="slidenum">
              <a:rPr lang="en-US" altLang="en-US" sz="1400">
                <a:solidFill>
                  <a:srgbClr val="99CC00"/>
                </a:solidFill>
              </a:rPr>
              <a:pPr eaLnBrk="0" fontAlgn="base" hangingPunct="0">
                <a:spcBef>
                  <a:spcPct val="0"/>
                </a:spcBef>
                <a:spcAft>
                  <a:spcPct val="0"/>
                </a:spcAft>
                <a:buNone/>
              </a:pPr>
              <a:t>32</a:t>
            </a:fld>
            <a:endParaRPr lang="en-US" altLang="en-US" sz="1400">
              <a:solidFill>
                <a:srgbClr val="000000"/>
              </a:solidFill>
            </a:endParaRPr>
          </a:p>
        </p:txBody>
      </p:sp>
      <p:sp>
        <p:nvSpPr>
          <p:cNvPr id="67587" name="Rectangle 2">
            <a:extLst>
              <a:ext uri="{FF2B5EF4-FFF2-40B4-BE49-F238E27FC236}">
                <a16:creationId xmlns:a16="http://schemas.microsoft.com/office/drawing/2014/main" id="{83497492-C495-49FE-9E43-D4196EA37604}"/>
              </a:ext>
            </a:extLst>
          </p:cNvPr>
          <p:cNvSpPr>
            <a:spLocks noGrp="1" noChangeArrowheads="1"/>
          </p:cNvSpPr>
          <p:nvPr>
            <p:ph type="title"/>
          </p:nvPr>
        </p:nvSpPr>
        <p:spPr>
          <a:xfrm>
            <a:off x="2209800" y="533400"/>
            <a:ext cx="7696200" cy="1371600"/>
          </a:xfrm>
        </p:spPr>
        <p:txBody>
          <a:bodyPr/>
          <a:lstStyle/>
          <a:p>
            <a:pPr algn="ctr" eaLnBrk="1" hangingPunct="1"/>
            <a:r>
              <a:rPr lang="en-US" altLang="en-US" sz="3400">
                <a:solidFill>
                  <a:schemeClr val="accent2"/>
                </a:solidFill>
              </a:rPr>
              <a:t>Measurable Annual Goals</a:t>
            </a:r>
          </a:p>
        </p:txBody>
      </p:sp>
      <p:sp>
        <p:nvSpPr>
          <p:cNvPr id="67588" name="Rectangle 3">
            <a:extLst>
              <a:ext uri="{FF2B5EF4-FFF2-40B4-BE49-F238E27FC236}">
                <a16:creationId xmlns:a16="http://schemas.microsoft.com/office/drawing/2014/main" id="{6CD2E6F4-6BC5-4E80-A47D-D336D32130A4}"/>
              </a:ext>
            </a:extLst>
          </p:cNvPr>
          <p:cNvSpPr>
            <a:spLocks noGrp="1" noChangeArrowheads="1"/>
          </p:cNvSpPr>
          <p:nvPr>
            <p:ph type="body" idx="1"/>
          </p:nvPr>
        </p:nvSpPr>
        <p:spPr>
          <a:xfrm>
            <a:off x="2209800" y="1600200"/>
            <a:ext cx="7772400" cy="3962400"/>
          </a:xfrm>
        </p:spPr>
        <p:txBody>
          <a:bodyPr/>
          <a:lstStyle/>
          <a:p>
            <a:pPr eaLnBrk="1" hangingPunct="1">
              <a:buFontTx/>
              <a:buNone/>
            </a:pPr>
            <a:r>
              <a:rPr lang="en-US" altLang="en-US">
                <a:solidFill>
                  <a:schemeClr val="tx1"/>
                </a:solidFill>
              </a:rPr>
              <a:t>                  </a:t>
            </a:r>
          </a:p>
          <a:p>
            <a:pPr eaLnBrk="1" hangingPunct="1">
              <a:buFontTx/>
              <a:buNone/>
            </a:pPr>
            <a:endParaRPr lang="en-US" altLang="en-US">
              <a:solidFill>
                <a:schemeClr val="tx1"/>
              </a:solidFill>
            </a:endParaRPr>
          </a:p>
          <a:p>
            <a:pPr algn="ctr" eaLnBrk="1" hangingPunct="1">
              <a:buFontTx/>
              <a:buNone/>
            </a:pPr>
            <a:r>
              <a:rPr lang="en-US" altLang="en-US">
                <a:solidFill>
                  <a:schemeClr val="tx1"/>
                </a:solidFill>
              </a:rPr>
              <a:t> Case Study of Kara</a:t>
            </a:r>
          </a:p>
        </p:txBody>
      </p:sp>
      <p:pic>
        <p:nvPicPr>
          <p:cNvPr id="5" name="Picture 6" descr="asiangirl">
            <a:extLst>
              <a:ext uri="{FF2B5EF4-FFF2-40B4-BE49-F238E27FC236}">
                <a16:creationId xmlns:a16="http://schemas.microsoft.com/office/drawing/2014/main" id="{61959895-D461-4676-AE84-99408E463BCB}"/>
              </a:ext>
            </a:extLst>
          </p:cNvPr>
          <p:cNvPicPr>
            <a:picLocks noChangeAspect="1" noChangeArrowheads="1"/>
          </p:cNvPicPr>
          <p:nvPr/>
        </p:nvPicPr>
        <p:blipFill>
          <a:blip r:embed="rId3" cstate="print"/>
          <a:srcRect/>
          <a:stretch>
            <a:fillRect/>
          </a:stretch>
        </p:blipFill>
        <p:spPr bwMode="auto">
          <a:xfrm>
            <a:off x="4075670" y="2209800"/>
            <a:ext cx="4763530" cy="3124200"/>
          </a:xfrm>
          <a:prstGeom prst="rect">
            <a:avLst/>
          </a:prstGeom>
          <a:noFill/>
          <a:ln w="9525">
            <a:noFill/>
            <a:miter lim="800000"/>
            <a:headEnd/>
            <a:tailEnd/>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576100535"/>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000" fill="hold"/>
                                        <p:tgtEl>
                                          <p:spTgt spid="5"/>
                                        </p:tgtEl>
                                        <p:attrNameLst>
                                          <p:attrName>ppt_w</p:attrName>
                                        </p:attrNameLst>
                                      </p:cBhvr>
                                      <p:tavLst>
                                        <p:tav tm="0">
                                          <p:val>
                                            <p:fltVal val="0"/>
                                          </p:val>
                                        </p:tav>
                                        <p:tav tm="100000">
                                          <p:val>
                                            <p:strVal val="#ppt_w"/>
                                          </p:val>
                                        </p:tav>
                                      </p:tavLst>
                                    </p:anim>
                                    <p:anim calcmode="lin" valueType="num">
                                      <p:cBhvr>
                                        <p:cTn id="8" dur="3000" fill="hold"/>
                                        <p:tgtEl>
                                          <p:spTgt spid="5"/>
                                        </p:tgtEl>
                                        <p:attrNameLst>
                                          <p:attrName>ppt_h</p:attrName>
                                        </p:attrNameLst>
                                      </p:cBhvr>
                                      <p:tavLst>
                                        <p:tav tm="0">
                                          <p:val>
                                            <p:fltVal val="0"/>
                                          </p:val>
                                        </p:tav>
                                        <p:tav tm="100000">
                                          <p:val>
                                            <p:strVal val="#ppt_h"/>
                                          </p:val>
                                        </p:tav>
                                      </p:tavLst>
                                    </p:anim>
                                    <p:animEffect transition="in" filter="fade">
                                      <p:cBhvr>
                                        <p:cTn id="9"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1">
            <a:extLst>
              <a:ext uri="{FF2B5EF4-FFF2-40B4-BE49-F238E27FC236}">
                <a16:creationId xmlns:a16="http://schemas.microsoft.com/office/drawing/2014/main" id="{5A4F3921-515D-4C2F-9EF6-C44D4279EF65}"/>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910FFA6A-A7CF-4D64-B6B9-AC5BD6104863}" type="slidenum">
              <a:rPr lang="en-US" altLang="en-US" sz="1400">
                <a:solidFill>
                  <a:srgbClr val="99CC00"/>
                </a:solidFill>
              </a:rPr>
              <a:pPr eaLnBrk="0" fontAlgn="base" hangingPunct="0">
                <a:spcBef>
                  <a:spcPct val="0"/>
                </a:spcBef>
                <a:spcAft>
                  <a:spcPct val="0"/>
                </a:spcAft>
                <a:buNone/>
              </a:pPr>
              <a:t>33</a:t>
            </a:fld>
            <a:endParaRPr lang="en-US" altLang="en-US" sz="1400">
              <a:solidFill>
                <a:srgbClr val="000000"/>
              </a:solidFill>
            </a:endParaRPr>
          </a:p>
        </p:txBody>
      </p:sp>
      <p:graphicFrame>
        <p:nvGraphicFramePr>
          <p:cNvPr id="38957" name="Group 45">
            <a:extLst>
              <a:ext uri="{FF2B5EF4-FFF2-40B4-BE49-F238E27FC236}">
                <a16:creationId xmlns:a16="http://schemas.microsoft.com/office/drawing/2014/main" id="{92E7B0C2-B045-4EA1-9DC5-F180E26E08FD}"/>
              </a:ext>
            </a:extLst>
          </p:cNvPr>
          <p:cNvGraphicFramePr>
            <a:graphicFrameLocks noGrp="1"/>
          </p:cNvGraphicFramePr>
          <p:nvPr/>
        </p:nvGraphicFramePr>
        <p:xfrm>
          <a:off x="1676400" y="76200"/>
          <a:ext cx="8839200" cy="6477000"/>
        </p:xfrm>
        <a:graphic>
          <a:graphicData uri="http://schemas.openxmlformats.org/drawingml/2006/table">
            <a:tbl>
              <a:tblPr/>
              <a:tblGrid>
                <a:gridCol w="4419600">
                  <a:extLst>
                    <a:ext uri="{9D8B030D-6E8A-4147-A177-3AD203B41FA5}">
                      <a16:colId xmlns:a16="http://schemas.microsoft.com/office/drawing/2014/main" val="20000"/>
                    </a:ext>
                  </a:extLst>
                </a:gridCol>
                <a:gridCol w="4419600">
                  <a:extLst>
                    <a:ext uri="{9D8B030D-6E8A-4147-A177-3AD203B41FA5}">
                      <a16:colId xmlns:a16="http://schemas.microsoft.com/office/drawing/2014/main" val="20001"/>
                    </a:ext>
                  </a:extLst>
                </a:gridCol>
              </a:tblGrid>
              <a:tr h="650875">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600" b="1" i="0" u="none" strike="noStrike" cap="none" normalizeH="0" baseline="0">
                          <a:ln>
                            <a:noFill/>
                          </a:ln>
                          <a:solidFill>
                            <a:schemeClr val="tx1"/>
                          </a:solidFill>
                          <a:effectLst/>
                          <a:latin typeface="Arial" charset="0"/>
                          <a:ea typeface="ヒラギノ角ゴ Pro W3" charset="-128"/>
                        </a:rPr>
                        <a:t>Annual Goal Components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600" b="1" i="0" u="none" strike="noStrike" cap="none" normalizeH="0" baseline="0">
                          <a:ln>
                            <a:noFill/>
                          </a:ln>
                          <a:solidFill>
                            <a:schemeClr val="tx1"/>
                          </a:solidFill>
                          <a:effectLst/>
                          <a:latin typeface="Arial" charset="0"/>
                          <a:ea typeface="ヒラギノ角ゴ Pro W3" charset="-128"/>
                        </a:rPr>
                        <a:t>Annual Goal Statement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416050">
                <a:tc>
                  <a:txBody>
                    <a:bodyPr/>
                    <a:lstStyle>
                      <a:lvl1pPr marL="342900" indent="-342900">
                        <a:spcBef>
                          <a:spcPct val="20000"/>
                        </a:spcBef>
                        <a:tabLst>
                          <a:tab pos="457200" algn="l"/>
                        </a:tabLst>
                        <a:defRPr sz="2600">
                          <a:solidFill>
                            <a:srgbClr val="0D4376"/>
                          </a:solidFill>
                          <a:latin typeface="Arial" charset="0"/>
                          <a:ea typeface="ヒラギノ角ゴ Pro W3" charset="-128"/>
                        </a:defRPr>
                      </a:lvl1pPr>
                      <a:lvl2pPr marL="742950" indent="-285750">
                        <a:spcBef>
                          <a:spcPct val="20000"/>
                        </a:spcBef>
                        <a:tabLst>
                          <a:tab pos="457200" algn="l"/>
                        </a:tabLst>
                        <a:defRPr sz="2400">
                          <a:solidFill>
                            <a:srgbClr val="0D4376"/>
                          </a:solidFill>
                          <a:latin typeface="Arial" charset="0"/>
                          <a:ea typeface="ヒラギノ角ゴ Pro W3" charset="-128"/>
                        </a:defRPr>
                      </a:lvl2pPr>
                      <a:lvl3pPr marL="1143000" indent="-228600">
                        <a:spcBef>
                          <a:spcPct val="20000"/>
                        </a:spcBef>
                        <a:tabLst>
                          <a:tab pos="457200" algn="l"/>
                        </a:tabLst>
                        <a:defRPr sz="2000">
                          <a:solidFill>
                            <a:srgbClr val="0D4376"/>
                          </a:solidFill>
                          <a:latin typeface="Arial" charset="0"/>
                          <a:ea typeface="ヒラギノ角ゴ Pro W3" charset="-128"/>
                        </a:defRPr>
                      </a:lvl3pPr>
                      <a:lvl4pPr marL="1600200" indent="-228600">
                        <a:spcBef>
                          <a:spcPct val="20000"/>
                        </a:spcBef>
                        <a:tabLst>
                          <a:tab pos="457200" algn="l"/>
                        </a:tabLst>
                        <a:defRPr>
                          <a:solidFill>
                            <a:srgbClr val="0D4376"/>
                          </a:solidFill>
                          <a:latin typeface="Arial" charset="0"/>
                          <a:ea typeface="ヒラギノ角ゴ Pro W3" charset="-128"/>
                        </a:defRPr>
                      </a:lvl4pPr>
                      <a:lvl5pPr marL="2057400" indent="-228600">
                        <a:spcBef>
                          <a:spcPct val="20000"/>
                        </a:spcBef>
                        <a:tabLst>
                          <a:tab pos="457200" algn="l"/>
                        </a:tabLst>
                        <a:defRPr>
                          <a:solidFill>
                            <a:srgbClr val="0D4376"/>
                          </a:solidFill>
                          <a:latin typeface="Arial" charset="0"/>
                          <a:ea typeface="ヒラギノ角ゴ Pro W3" charset="-128"/>
                        </a:defRPr>
                      </a:lvl5pPr>
                      <a:lvl6pPr marL="25146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9pPr>
                    </a:lstStyle>
                    <a:p>
                      <a:pPr marL="342900" marR="0" lvl="0" indent="-342900" algn="l" defTabSz="914400" rtl="0" eaLnBrk="1" fontAlgn="base" latinLnBrk="0" hangingPunct="1">
                        <a:lnSpc>
                          <a:spcPct val="100000"/>
                        </a:lnSpc>
                        <a:spcBef>
                          <a:spcPct val="0"/>
                        </a:spcBef>
                        <a:spcAft>
                          <a:spcPct val="0"/>
                        </a:spcAft>
                        <a:buClrTx/>
                        <a:buSzTx/>
                        <a:buFont typeface="Arial" charset="0"/>
                        <a:buAutoNum type="arabicPeriod"/>
                        <a:tabLst>
                          <a:tab pos="457200" algn="l"/>
                        </a:tabLst>
                      </a:pPr>
                      <a:r>
                        <a:rPr kumimoji="0" lang="en-US" altLang="en-US" sz="1900" b="1" i="0" u="none" strike="noStrike" cap="none" normalizeH="0" baseline="0">
                          <a:ln>
                            <a:noFill/>
                          </a:ln>
                          <a:solidFill>
                            <a:schemeClr val="tx1"/>
                          </a:solidFill>
                          <a:effectLst/>
                          <a:latin typeface="Arial" charset="0"/>
                          <a:ea typeface="ヒラギノ角ゴ Pro W3" charset="-128"/>
                        </a:rPr>
                        <a:t>Givens and Conditions (when or under what conditions), if applicable</a:t>
                      </a:r>
                    </a:p>
                  </a:txBody>
                  <a:tcPr marL="68580" marR="6858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a:ln>
                            <a:noFill/>
                          </a:ln>
                          <a:solidFill>
                            <a:srgbClr val="C00000"/>
                          </a:solidFill>
                          <a:effectLst/>
                          <a:latin typeface="Arial" charset="0"/>
                          <a:ea typeface="ヒラギノ角ゴ Pro W3" charset="-128"/>
                        </a:rPr>
                        <a:t>When reading a 4</a:t>
                      </a:r>
                      <a:r>
                        <a:rPr kumimoji="0" lang="en-US" altLang="en-US" sz="2000" b="1" i="0" u="none" strike="noStrike" cap="none" normalizeH="0" baseline="30000">
                          <a:ln>
                            <a:noFill/>
                          </a:ln>
                          <a:solidFill>
                            <a:srgbClr val="C00000"/>
                          </a:solidFill>
                          <a:effectLst/>
                          <a:latin typeface="Arial" charset="0"/>
                          <a:ea typeface="ヒラギノ角ゴ Pro W3" charset="-128"/>
                        </a:rPr>
                        <a:t>th</a:t>
                      </a:r>
                      <a:r>
                        <a:rPr kumimoji="0" lang="en-US" altLang="en-US" sz="2000" b="1" i="0" u="none" strike="noStrike" cap="none" normalizeH="0" baseline="0">
                          <a:ln>
                            <a:noFill/>
                          </a:ln>
                          <a:solidFill>
                            <a:srgbClr val="C00000"/>
                          </a:solidFill>
                          <a:effectLst/>
                          <a:latin typeface="Arial" charset="0"/>
                          <a:ea typeface="ヒラギノ角ゴ Pro W3" charset="-128"/>
                        </a:rPr>
                        <a:t> grade level passage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431925">
                <a:tc>
                  <a:txBody>
                    <a:bodyPr/>
                    <a:lstStyle>
                      <a:lvl1pPr marL="342900" indent="-342900">
                        <a:spcBef>
                          <a:spcPct val="20000"/>
                        </a:spcBef>
                        <a:tabLst>
                          <a:tab pos="457200" algn="l"/>
                        </a:tabLst>
                        <a:defRPr sz="2600">
                          <a:solidFill>
                            <a:srgbClr val="0D4376"/>
                          </a:solidFill>
                          <a:latin typeface="Arial" charset="0"/>
                          <a:ea typeface="ヒラギノ角ゴ Pro W3" charset="-128"/>
                        </a:defRPr>
                      </a:lvl1pPr>
                      <a:lvl2pPr marL="742950" indent="-285750">
                        <a:spcBef>
                          <a:spcPct val="20000"/>
                        </a:spcBef>
                        <a:tabLst>
                          <a:tab pos="457200" algn="l"/>
                        </a:tabLst>
                        <a:defRPr sz="2400">
                          <a:solidFill>
                            <a:srgbClr val="0D4376"/>
                          </a:solidFill>
                          <a:latin typeface="Arial" charset="0"/>
                          <a:ea typeface="ヒラギノ角ゴ Pro W3" charset="-128"/>
                        </a:defRPr>
                      </a:lvl2pPr>
                      <a:lvl3pPr marL="1143000" indent="-228600">
                        <a:spcBef>
                          <a:spcPct val="20000"/>
                        </a:spcBef>
                        <a:tabLst>
                          <a:tab pos="457200" algn="l"/>
                        </a:tabLst>
                        <a:defRPr sz="2000">
                          <a:solidFill>
                            <a:srgbClr val="0D4376"/>
                          </a:solidFill>
                          <a:latin typeface="Arial" charset="0"/>
                          <a:ea typeface="ヒラギノ角ゴ Pro W3" charset="-128"/>
                        </a:defRPr>
                      </a:lvl3pPr>
                      <a:lvl4pPr marL="1600200" indent="-228600">
                        <a:spcBef>
                          <a:spcPct val="20000"/>
                        </a:spcBef>
                        <a:tabLst>
                          <a:tab pos="457200" algn="l"/>
                        </a:tabLst>
                        <a:defRPr>
                          <a:solidFill>
                            <a:srgbClr val="0D4376"/>
                          </a:solidFill>
                          <a:latin typeface="Arial" charset="0"/>
                          <a:ea typeface="ヒラギノ角ゴ Pro W3" charset="-128"/>
                        </a:defRPr>
                      </a:lvl4pPr>
                      <a:lvl5pPr marL="2057400" indent="-228600">
                        <a:spcBef>
                          <a:spcPct val="20000"/>
                        </a:spcBef>
                        <a:tabLst>
                          <a:tab pos="457200" algn="l"/>
                        </a:tabLst>
                        <a:defRPr>
                          <a:solidFill>
                            <a:srgbClr val="0D4376"/>
                          </a:solidFill>
                          <a:latin typeface="Arial" charset="0"/>
                          <a:ea typeface="ヒラギノ角ゴ Pro W3" charset="-128"/>
                        </a:defRPr>
                      </a:lvl5pPr>
                      <a:lvl6pPr marL="25146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9pPr>
                    </a:lstStyle>
                    <a:p>
                      <a:pPr marL="342900" marR="0" lvl="0" indent="-342900" algn="l" defTabSz="914400" rtl="0" eaLnBrk="1" fontAlgn="base" latinLnBrk="0" hangingPunct="1">
                        <a:lnSpc>
                          <a:spcPct val="100000"/>
                        </a:lnSpc>
                        <a:spcBef>
                          <a:spcPct val="0"/>
                        </a:spcBef>
                        <a:spcAft>
                          <a:spcPct val="0"/>
                        </a:spcAft>
                        <a:buClrTx/>
                        <a:buSzTx/>
                        <a:buFont typeface="+mj-lt" charset="0"/>
                        <a:buNone/>
                        <a:tabLst>
                          <a:tab pos="457200" algn="l"/>
                        </a:tabLst>
                      </a:pPr>
                      <a:r>
                        <a:rPr kumimoji="0" lang="en-US" altLang="en-US" sz="1900" b="1" i="0" u="none" strike="noStrike" cap="none" normalizeH="0" baseline="0">
                          <a:ln>
                            <a:noFill/>
                          </a:ln>
                          <a:solidFill>
                            <a:schemeClr val="tx1"/>
                          </a:solidFill>
                          <a:effectLst/>
                          <a:latin typeface="Arial" charset="0"/>
                          <a:ea typeface="ヒラギノ角ゴ Pro W3" charset="-128"/>
                        </a:rPr>
                        <a:t>2.  Skill/Curriculum/Behavior Area or domain (Academic/Functional)</a:t>
                      </a:r>
                    </a:p>
                    <a:p>
                      <a:pPr marL="342900" marR="0" lvl="0" indent="-342900" algn="l" defTabSz="914400" rtl="0" eaLnBrk="1" fontAlgn="base" latinLnBrk="0" hangingPunct="1">
                        <a:lnSpc>
                          <a:spcPct val="100000"/>
                        </a:lnSpc>
                        <a:spcBef>
                          <a:spcPct val="0"/>
                        </a:spcBef>
                        <a:spcAft>
                          <a:spcPct val="0"/>
                        </a:spcAft>
                        <a:buClrTx/>
                        <a:buSzTx/>
                        <a:buFont typeface="+mj-lt" charset="0"/>
                        <a:buNone/>
                        <a:tabLst>
                          <a:tab pos="457200" algn="l"/>
                        </a:tabLst>
                      </a:pPr>
                      <a:endParaRPr kumimoji="0" lang="en-US" altLang="en-US" sz="1900" b="1" i="0" u="none" strike="noStrike" cap="none" normalizeH="0" baseline="0">
                        <a:ln>
                          <a:noFill/>
                        </a:ln>
                        <a:solidFill>
                          <a:schemeClr val="tx1"/>
                        </a:solidFill>
                        <a:effectLst/>
                        <a:latin typeface="Arial" charset="0"/>
                        <a:ea typeface="ヒラギノ角ゴ Pro W3" charset="-128"/>
                      </a:endParaRPr>
                    </a:p>
                  </a:txBody>
                  <a:tcPr marL="68580" marR="6858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a:ln>
                            <a:noFill/>
                          </a:ln>
                          <a:solidFill>
                            <a:srgbClr val="C00000"/>
                          </a:solidFill>
                          <a:effectLst/>
                          <a:latin typeface="Arial" charset="0"/>
                          <a:ea typeface="ヒラギノ角ゴ Pro W3" charset="-128"/>
                        </a:rPr>
                        <a:t>Reading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397000">
                <a:tc>
                  <a:txBody>
                    <a:bodyPr/>
                    <a:lstStyle>
                      <a:lvl1pPr marL="342900" indent="-342900">
                        <a:spcBef>
                          <a:spcPct val="20000"/>
                        </a:spcBef>
                        <a:tabLst>
                          <a:tab pos="457200" algn="l"/>
                        </a:tabLst>
                        <a:defRPr sz="2600">
                          <a:solidFill>
                            <a:srgbClr val="0D4376"/>
                          </a:solidFill>
                          <a:latin typeface="Arial" charset="0"/>
                          <a:ea typeface="ヒラギノ角ゴ Pro W3" charset="-128"/>
                        </a:defRPr>
                      </a:lvl1pPr>
                      <a:lvl2pPr marL="742950" indent="-285750">
                        <a:spcBef>
                          <a:spcPct val="20000"/>
                        </a:spcBef>
                        <a:tabLst>
                          <a:tab pos="457200" algn="l"/>
                        </a:tabLst>
                        <a:defRPr sz="2400">
                          <a:solidFill>
                            <a:srgbClr val="0D4376"/>
                          </a:solidFill>
                          <a:latin typeface="Arial" charset="0"/>
                          <a:ea typeface="ヒラギノ角ゴ Pro W3" charset="-128"/>
                        </a:defRPr>
                      </a:lvl2pPr>
                      <a:lvl3pPr marL="1143000" indent="-228600">
                        <a:spcBef>
                          <a:spcPct val="20000"/>
                        </a:spcBef>
                        <a:tabLst>
                          <a:tab pos="457200" algn="l"/>
                        </a:tabLst>
                        <a:defRPr sz="2000">
                          <a:solidFill>
                            <a:srgbClr val="0D4376"/>
                          </a:solidFill>
                          <a:latin typeface="Arial" charset="0"/>
                          <a:ea typeface="ヒラギノ角ゴ Pro W3" charset="-128"/>
                        </a:defRPr>
                      </a:lvl3pPr>
                      <a:lvl4pPr marL="1600200" indent="-228600">
                        <a:spcBef>
                          <a:spcPct val="20000"/>
                        </a:spcBef>
                        <a:tabLst>
                          <a:tab pos="457200" algn="l"/>
                        </a:tabLst>
                        <a:defRPr>
                          <a:solidFill>
                            <a:srgbClr val="0D4376"/>
                          </a:solidFill>
                          <a:latin typeface="Arial" charset="0"/>
                          <a:ea typeface="ヒラギノ角ゴ Pro W3" charset="-128"/>
                        </a:defRPr>
                      </a:lvl4pPr>
                      <a:lvl5pPr marL="2057400" indent="-228600">
                        <a:spcBef>
                          <a:spcPct val="20000"/>
                        </a:spcBef>
                        <a:tabLst>
                          <a:tab pos="457200" algn="l"/>
                        </a:tabLst>
                        <a:defRPr>
                          <a:solidFill>
                            <a:srgbClr val="0D4376"/>
                          </a:solidFill>
                          <a:latin typeface="Arial" charset="0"/>
                          <a:ea typeface="ヒラギノ角ゴ Pro W3" charset="-128"/>
                        </a:defRPr>
                      </a:lvl5pPr>
                      <a:lvl6pPr marL="25146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9pPr>
                    </a:lstStyle>
                    <a:p>
                      <a:pPr marL="342900" marR="0" lvl="0" indent="-342900" algn="l" defTabSz="914400" rtl="0" eaLnBrk="1" fontAlgn="base" latinLnBrk="0" hangingPunct="1">
                        <a:lnSpc>
                          <a:spcPct val="100000"/>
                        </a:lnSpc>
                        <a:spcBef>
                          <a:spcPct val="0"/>
                        </a:spcBef>
                        <a:spcAft>
                          <a:spcPct val="0"/>
                        </a:spcAft>
                        <a:buClrTx/>
                        <a:buSzTx/>
                        <a:buFont typeface="+mj-lt" charset="0"/>
                        <a:buNone/>
                        <a:tabLst>
                          <a:tab pos="457200" algn="l"/>
                        </a:tabLst>
                      </a:pPr>
                      <a:r>
                        <a:rPr kumimoji="0" lang="en-US" altLang="en-US" sz="1900" b="1" i="0" u="none" strike="noStrike" cap="none" normalizeH="0" baseline="0">
                          <a:ln>
                            <a:noFill/>
                          </a:ln>
                          <a:solidFill>
                            <a:schemeClr val="tx1"/>
                          </a:solidFill>
                          <a:effectLst/>
                          <a:latin typeface="Arial" charset="0"/>
                          <a:ea typeface="ヒラギノ角ゴ Pro W3" charset="-128"/>
                        </a:rPr>
                        <a:t>3.  Observable Learner Performance (action)</a:t>
                      </a:r>
                    </a:p>
                  </a:txBody>
                  <a:tcPr marL="68580" marR="6858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a:ln>
                            <a:noFill/>
                          </a:ln>
                          <a:solidFill>
                            <a:srgbClr val="C00000"/>
                          </a:solidFill>
                          <a:effectLst/>
                          <a:latin typeface="Arial" charset="0"/>
                          <a:ea typeface="ヒラギノ角ゴ Pro W3" charset="-128"/>
                        </a:rPr>
                        <a:t>Oral Reading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581150">
                <a:tc>
                  <a:txBody>
                    <a:bodyPr/>
                    <a:lstStyle>
                      <a:lvl1pPr marL="342900" indent="-342900">
                        <a:spcBef>
                          <a:spcPct val="20000"/>
                        </a:spcBef>
                        <a:tabLst>
                          <a:tab pos="457200" algn="l"/>
                        </a:tabLst>
                        <a:defRPr sz="2600">
                          <a:solidFill>
                            <a:srgbClr val="0D4376"/>
                          </a:solidFill>
                          <a:latin typeface="Arial" charset="0"/>
                          <a:ea typeface="ヒラギノ角ゴ Pro W3" charset="-128"/>
                        </a:defRPr>
                      </a:lvl1pPr>
                      <a:lvl2pPr marL="742950" indent="-285750">
                        <a:spcBef>
                          <a:spcPct val="20000"/>
                        </a:spcBef>
                        <a:tabLst>
                          <a:tab pos="457200" algn="l"/>
                        </a:tabLst>
                        <a:defRPr sz="2400">
                          <a:solidFill>
                            <a:srgbClr val="0D4376"/>
                          </a:solidFill>
                          <a:latin typeface="Arial" charset="0"/>
                          <a:ea typeface="ヒラギノ角ゴ Pro W3" charset="-128"/>
                        </a:defRPr>
                      </a:lvl2pPr>
                      <a:lvl3pPr marL="1143000" indent="-228600">
                        <a:spcBef>
                          <a:spcPct val="20000"/>
                        </a:spcBef>
                        <a:tabLst>
                          <a:tab pos="457200" algn="l"/>
                        </a:tabLst>
                        <a:defRPr sz="2000">
                          <a:solidFill>
                            <a:srgbClr val="0D4376"/>
                          </a:solidFill>
                          <a:latin typeface="Arial" charset="0"/>
                          <a:ea typeface="ヒラギノ角ゴ Pro W3" charset="-128"/>
                        </a:defRPr>
                      </a:lvl3pPr>
                      <a:lvl4pPr marL="1600200" indent="-228600">
                        <a:spcBef>
                          <a:spcPct val="20000"/>
                        </a:spcBef>
                        <a:tabLst>
                          <a:tab pos="457200" algn="l"/>
                        </a:tabLst>
                        <a:defRPr>
                          <a:solidFill>
                            <a:srgbClr val="0D4376"/>
                          </a:solidFill>
                          <a:latin typeface="Arial" charset="0"/>
                          <a:ea typeface="ヒラギノ角ゴ Pro W3" charset="-128"/>
                        </a:defRPr>
                      </a:lvl4pPr>
                      <a:lvl5pPr marL="2057400" indent="-228600">
                        <a:spcBef>
                          <a:spcPct val="20000"/>
                        </a:spcBef>
                        <a:tabLst>
                          <a:tab pos="457200" algn="l"/>
                        </a:tabLst>
                        <a:defRPr>
                          <a:solidFill>
                            <a:srgbClr val="0D4376"/>
                          </a:solidFill>
                          <a:latin typeface="Arial" charset="0"/>
                          <a:ea typeface="ヒラギノ角ゴ Pro W3" charset="-128"/>
                        </a:defRPr>
                      </a:lvl5pPr>
                      <a:lvl6pPr marL="25146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9pPr>
                    </a:lstStyle>
                    <a:p>
                      <a:pPr marL="342900" marR="0" lvl="0" indent="-342900" algn="l" defTabSz="914400" rtl="0" eaLnBrk="1" fontAlgn="base" latinLnBrk="0" hangingPunct="1">
                        <a:lnSpc>
                          <a:spcPct val="100000"/>
                        </a:lnSpc>
                        <a:spcBef>
                          <a:spcPct val="0"/>
                        </a:spcBef>
                        <a:spcAft>
                          <a:spcPct val="0"/>
                        </a:spcAft>
                        <a:buClrTx/>
                        <a:buSzTx/>
                        <a:buFont typeface="+mj-lt" charset="0"/>
                        <a:buNone/>
                        <a:tabLst>
                          <a:tab pos="457200" algn="l"/>
                        </a:tabLst>
                      </a:pPr>
                      <a:r>
                        <a:rPr kumimoji="0" lang="en-US" altLang="en-US" sz="1900" b="1" i="0" u="none" strike="noStrike" cap="none" normalizeH="0" baseline="0">
                          <a:ln>
                            <a:noFill/>
                          </a:ln>
                          <a:solidFill>
                            <a:schemeClr val="tx1"/>
                          </a:solidFill>
                          <a:effectLst/>
                          <a:latin typeface="Arial" charset="0"/>
                          <a:ea typeface="ヒラギノ角ゴ Pro W3" charset="-128"/>
                        </a:rPr>
                        <a:t>4.  Desired level of Achievement/Outcome</a:t>
                      </a:r>
                    </a:p>
                  </a:txBody>
                  <a:tcPr marL="68580" marR="6858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a:ln>
                            <a:noFill/>
                          </a:ln>
                          <a:solidFill>
                            <a:srgbClr val="C00000"/>
                          </a:solidFill>
                          <a:effectLst/>
                          <a:latin typeface="Arial" charset="0"/>
                          <a:ea typeface="ヒラギノ角ゴ Pro W3" charset="-128"/>
                        </a:rPr>
                        <a:t>Read 105 words per minute in 4 out of 5 trials.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25843540"/>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Number Placeholder 1">
            <a:extLst>
              <a:ext uri="{FF2B5EF4-FFF2-40B4-BE49-F238E27FC236}">
                <a16:creationId xmlns:a16="http://schemas.microsoft.com/office/drawing/2014/main" id="{B03B5B0F-1EC2-4EB8-A6C6-D18377FDA77C}"/>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296824B9-13A3-4BBE-87FB-AC84F6631CCC}" type="slidenum">
              <a:rPr lang="en-US" altLang="en-US" sz="1400">
                <a:solidFill>
                  <a:srgbClr val="99CC00"/>
                </a:solidFill>
              </a:rPr>
              <a:pPr eaLnBrk="0" fontAlgn="base" hangingPunct="0">
                <a:spcBef>
                  <a:spcPct val="0"/>
                </a:spcBef>
                <a:spcAft>
                  <a:spcPct val="0"/>
                </a:spcAft>
                <a:buNone/>
              </a:pPr>
              <a:t>34</a:t>
            </a:fld>
            <a:endParaRPr lang="en-US" altLang="en-US" sz="1400">
              <a:solidFill>
                <a:srgbClr val="000000"/>
              </a:solidFill>
            </a:endParaRPr>
          </a:p>
        </p:txBody>
      </p:sp>
      <p:graphicFrame>
        <p:nvGraphicFramePr>
          <p:cNvPr id="38957" name="Group 45">
            <a:extLst>
              <a:ext uri="{FF2B5EF4-FFF2-40B4-BE49-F238E27FC236}">
                <a16:creationId xmlns:a16="http://schemas.microsoft.com/office/drawing/2014/main" id="{58A940F9-525C-432C-8872-480B55047C13}"/>
              </a:ext>
            </a:extLst>
          </p:cNvPr>
          <p:cNvGraphicFramePr>
            <a:graphicFrameLocks noGrp="1"/>
          </p:cNvGraphicFramePr>
          <p:nvPr/>
        </p:nvGraphicFramePr>
        <p:xfrm>
          <a:off x="1676400" y="76200"/>
          <a:ext cx="8839200" cy="6508750"/>
        </p:xfrm>
        <a:graphic>
          <a:graphicData uri="http://schemas.openxmlformats.org/drawingml/2006/table">
            <a:tbl>
              <a:tblPr/>
              <a:tblGrid>
                <a:gridCol w="4419600">
                  <a:extLst>
                    <a:ext uri="{9D8B030D-6E8A-4147-A177-3AD203B41FA5}">
                      <a16:colId xmlns:a16="http://schemas.microsoft.com/office/drawing/2014/main" val="20000"/>
                    </a:ext>
                  </a:extLst>
                </a:gridCol>
                <a:gridCol w="4419600">
                  <a:extLst>
                    <a:ext uri="{9D8B030D-6E8A-4147-A177-3AD203B41FA5}">
                      <a16:colId xmlns:a16="http://schemas.microsoft.com/office/drawing/2014/main" val="20001"/>
                    </a:ext>
                  </a:extLst>
                </a:gridCol>
              </a:tblGrid>
              <a:tr h="650875">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600" b="1" i="0" u="none" strike="noStrike" cap="none" normalizeH="0" baseline="0">
                          <a:ln>
                            <a:noFill/>
                          </a:ln>
                          <a:solidFill>
                            <a:schemeClr val="tx1"/>
                          </a:solidFill>
                          <a:effectLst/>
                          <a:latin typeface="Arial" charset="0"/>
                          <a:ea typeface="ヒラギノ角ゴ Pro W3" charset="-128"/>
                        </a:rPr>
                        <a:t>Annual Goal Components</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600" b="1" i="0" u="none" strike="noStrike" cap="none" normalizeH="0" baseline="0">
                          <a:ln>
                            <a:noFill/>
                          </a:ln>
                          <a:solidFill>
                            <a:schemeClr val="tx1"/>
                          </a:solidFill>
                          <a:effectLst/>
                          <a:latin typeface="Arial" charset="0"/>
                          <a:ea typeface="ヒラギノ角ゴ Pro W3" charset="-128"/>
                        </a:rPr>
                        <a:t>Annual Goal Statement</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416050">
                <a:tc>
                  <a:txBody>
                    <a:bodyPr/>
                    <a:lstStyle>
                      <a:lvl1pPr marL="342900" indent="-342900">
                        <a:spcBef>
                          <a:spcPct val="20000"/>
                        </a:spcBef>
                        <a:tabLst>
                          <a:tab pos="457200" algn="l"/>
                        </a:tabLst>
                        <a:defRPr sz="2600">
                          <a:solidFill>
                            <a:srgbClr val="0D4376"/>
                          </a:solidFill>
                          <a:latin typeface="Arial" charset="0"/>
                          <a:ea typeface="ヒラギノ角ゴ Pro W3" charset="-128"/>
                        </a:defRPr>
                      </a:lvl1pPr>
                      <a:lvl2pPr marL="742950" indent="-285750">
                        <a:spcBef>
                          <a:spcPct val="20000"/>
                        </a:spcBef>
                        <a:tabLst>
                          <a:tab pos="457200" algn="l"/>
                        </a:tabLst>
                        <a:defRPr sz="2400">
                          <a:solidFill>
                            <a:srgbClr val="0D4376"/>
                          </a:solidFill>
                          <a:latin typeface="Arial" charset="0"/>
                          <a:ea typeface="ヒラギノ角ゴ Pro W3" charset="-128"/>
                        </a:defRPr>
                      </a:lvl2pPr>
                      <a:lvl3pPr marL="1143000" indent="-228600">
                        <a:spcBef>
                          <a:spcPct val="20000"/>
                        </a:spcBef>
                        <a:tabLst>
                          <a:tab pos="457200" algn="l"/>
                        </a:tabLst>
                        <a:defRPr sz="2000">
                          <a:solidFill>
                            <a:srgbClr val="0D4376"/>
                          </a:solidFill>
                          <a:latin typeface="Arial" charset="0"/>
                          <a:ea typeface="ヒラギノ角ゴ Pro W3" charset="-128"/>
                        </a:defRPr>
                      </a:lvl3pPr>
                      <a:lvl4pPr marL="1600200" indent="-228600">
                        <a:spcBef>
                          <a:spcPct val="20000"/>
                        </a:spcBef>
                        <a:tabLst>
                          <a:tab pos="457200" algn="l"/>
                        </a:tabLst>
                        <a:defRPr>
                          <a:solidFill>
                            <a:srgbClr val="0D4376"/>
                          </a:solidFill>
                          <a:latin typeface="Arial" charset="0"/>
                          <a:ea typeface="ヒラギノ角ゴ Pro W3" charset="-128"/>
                        </a:defRPr>
                      </a:lvl4pPr>
                      <a:lvl5pPr marL="2057400" indent="-228600">
                        <a:spcBef>
                          <a:spcPct val="20000"/>
                        </a:spcBef>
                        <a:tabLst>
                          <a:tab pos="457200" algn="l"/>
                        </a:tabLst>
                        <a:defRPr>
                          <a:solidFill>
                            <a:srgbClr val="0D4376"/>
                          </a:solidFill>
                          <a:latin typeface="Arial" charset="0"/>
                          <a:ea typeface="ヒラギノ角ゴ Pro W3" charset="-128"/>
                        </a:defRPr>
                      </a:lvl5pPr>
                      <a:lvl6pPr marL="25146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9pPr>
                    </a:lstStyle>
                    <a:p>
                      <a:pPr marL="342900" marR="0" lvl="0" indent="-342900" algn="l" defTabSz="914400" rtl="0" eaLnBrk="1" fontAlgn="base" latinLnBrk="0" hangingPunct="1">
                        <a:lnSpc>
                          <a:spcPct val="100000"/>
                        </a:lnSpc>
                        <a:spcBef>
                          <a:spcPct val="0"/>
                        </a:spcBef>
                        <a:spcAft>
                          <a:spcPct val="0"/>
                        </a:spcAft>
                        <a:buClrTx/>
                        <a:buSzTx/>
                        <a:buFont typeface="Arial" charset="0"/>
                        <a:buAutoNum type="arabicPeriod"/>
                        <a:tabLst>
                          <a:tab pos="457200" algn="l"/>
                        </a:tabLst>
                      </a:pPr>
                      <a:r>
                        <a:rPr kumimoji="0" lang="en-US" altLang="en-US" sz="2400" b="0" i="0" u="none" strike="noStrike" cap="none" normalizeH="0" baseline="0">
                          <a:ln>
                            <a:noFill/>
                          </a:ln>
                          <a:solidFill>
                            <a:schemeClr val="tx1"/>
                          </a:solidFill>
                          <a:effectLst/>
                          <a:latin typeface="Times New Roman" charset="0"/>
                          <a:ea typeface="ヒラギノ角ゴ Pro W3" charset="-128"/>
                        </a:rPr>
                        <a:t>Givens and Conditions (when or under what conditions), if applicable</a:t>
                      </a:r>
                    </a:p>
                  </a:txBody>
                  <a:tcPr marL="68580" marR="6858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a:ln>
                            <a:noFill/>
                          </a:ln>
                          <a:solidFill>
                            <a:srgbClr val="C00000"/>
                          </a:solidFill>
                          <a:effectLst/>
                          <a:latin typeface="Arial" charset="0"/>
                          <a:ea typeface="ヒラギノ角ゴ Pro W3" charset="-128"/>
                        </a:rPr>
                        <a:t>Given a 4</a:t>
                      </a:r>
                      <a:r>
                        <a:rPr kumimoji="0" lang="en-US" altLang="en-US" sz="2000" b="1" i="0" u="none" strike="noStrike" cap="none" normalizeH="0" baseline="30000">
                          <a:ln>
                            <a:noFill/>
                          </a:ln>
                          <a:solidFill>
                            <a:srgbClr val="C00000"/>
                          </a:solidFill>
                          <a:effectLst/>
                          <a:latin typeface="Arial" charset="0"/>
                          <a:ea typeface="ヒラギノ角ゴ Pro W3" charset="-128"/>
                        </a:rPr>
                        <a:t>th</a:t>
                      </a:r>
                      <a:r>
                        <a:rPr kumimoji="0" lang="en-US" altLang="en-US" sz="2000" b="1" i="0" u="none" strike="noStrike" cap="none" normalizeH="0" baseline="0">
                          <a:ln>
                            <a:noFill/>
                          </a:ln>
                          <a:solidFill>
                            <a:srgbClr val="C00000"/>
                          </a:solidFill>
                          <a:effectLst/>
                          <a:latin typeface="Arial" charset="0"/>
                          <a:ea typeface="ヒラギノ角ゴ Pro W3" charset="-128"/>
                        </a:rPr>
                        <a:t> grade level passage</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463675">
                <a:tc>
                  <a:txBody>
                    <a:bodyPr/>
                    <a:lstStyle>
                      <a:lvl1pPr marL="342900" indent="-342900">
                        <a:spcBef>
                          <a:spcPct val="20000"/>
                        </a:spcBef>
                        <a:tabLst>
                          <a:tab pos="457200" algn="l"/>
                        </a:tabLst>
                        <a:defRPr sz="2600">
                          <a:solidFill>
                            <a:srgbClr val="0D4376"/>
                          </a:solidFill>
                          <a:latin typeface="Arial" charset="0"/>
                          <a:ea typeface="ヒラギノ角ゴ Pro W3" charset="-128"/>
                        </a:defRPr>
                      </a:lvl1pPr>
                      <a:lvl2pPr marL="742950" indent="-285750">
                        <a:spcBef>
                          <a:spcPct val="20000"/>
                        </a:spcBef>
                        <a:tabLst>
                          <a:tab pos="457200" algn="l"/>
                        </a:tabLst>
                        <a:defRPr sz="2400">
                          <a:solidFill>
                            <a:srgbClr val="0D4376"/>
                          </a:solidFill>
                          <a:latin typeface="Arial" charset="0"/>
                          <a:ea typeface="ヒラギノ角ゴ Pro W3" charset="-128"/>
                        </a:defRPr>
                      </a:lvl2pPr>
                      <a:lvl3pPr marL="1143000" indent="-228600">
                        <a:spcBef>
                          <a:spcPct val="20000"/>
                        </a:spcBef>
                        <a:tabLst>
                          <a:tab pos="457200" algn="l"/>
                        </a:tabLst>
                        <a:defRPr sz="2000">
                          <a:solidFill>
                            <a:srgbClr val="0D4376"/>
                          </a:solidFill>
                          <a:latin typeface="Arial" charset="0"/>
                          <a:ea typeface="ヒラギノ角ゴ Pro W3" charset="-128"/>
                        </a:defRPr>
                      </a:lvl3pPr>
                      <a:lvl4pPr marL="1600200" indent="-228600">
                        <a:spcBef>
                          <a:spcPct val="20000"/>
                        </a:spcBef>
                        <a:tabLst>
                          <a:tab pos="457200" algn="l"/>
                        </a:tabLst>
                        <a:defRPr>
                          <a:solidFill>
                            <a:srgbClr val="0D4376"/>
                          </a:solidFill>
                          <a:latin typeface="Arial" charset="0"/>
                          <a:ea typeface="ヒラギノ角ゴ Pro W3" charset="-128"/>
                        </a:defRPr>
                      </a:lvl4pPr>
                      <a:lvl5pPr marL="2057400" indent="-228600">
                        <a:spcBef>
                          <a:spcPct val="20000"/>
                        </a:spcBef>
                        <a:tabLst>
                          <a:tab pos="457200" algn="l"/>
                        </a:tabLst>
                        <a:defRPr>
                          <a:solidFill>
                            <a:srgbClr val="0D4376"/>
                          </a:solidFill>
                          <a:latin typeface="Arial" charset="0"/>
                          <a:ea typeface="ヒラギノ角ゴ Pro W3" charset="-128"/>
                        </a:defRPr>
                      </a:lvl5pPr>
                      <a:lvl6pPr marL="25146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9pPr>
                    </a:lstStyle>
                    <a:p>
                      <a:pPr marL="342900" marR="0" lvl="0" indent="-342900" algn="l" defTabSz="914400" rtl="0" eaLnBrk="1" fontAlgn="base" latinLnBrk="0" hangingPunct="1">
                        <a:lnSpc>
                          <a:spcPct val="100000"/>
                        </a:lnSpc>
                        <a:spcBef>
                          <a:spcPct val="0"/>
                        </a:spcBef>
                        <a:spcAft>
                          <a:spcPct val="0"/>
                        </a:spcAft>
                        <a:buClrTx/>
                        <a:buSzTx/>
                        <a:buFont typeface="+mj-lt" charset="0"/>
                        <a:buNone/>
                        <a:tabLst>
                          <a:tab pos="457200" algn="l"/>
                        </a:tabLst>
                      </a:pPr>
                      <a:r>
                        <a:rPr kumimoji="0" lang="en-US" altLang="en-US" sz="2400" b="0" i="0" u="none" strike="noStrike" cap="none" normalizeH="0" baseline="0">
                          <a:ln>
                            <a:noFill/>
                          </a:ln>
                          <a:solidFill>
                            <a:schemeClr val="tx1"/>
                          </a:solidFill>
                          <a:effectLst/>
                          <a:latin typeface="Times New Roman" charset="0"/>
                          <a:ea typeface="ヒラギノ角ゴ Pro W3" charset="-128"/>
                        </a:rPr>
                        <a:t>2.  Skill/Curriculum/Behavior Area or domain (Academic/Functional)</a:t>
                      </a:r>
                    </a:p>
                    <a:p>
                      <a:pPr marL="342900" marR="0" lvl="0" indent="-342900" algn="l" defTabSz="914400" rtl="0" eaLnBrk="1" fontAlgn="base" latinLnBrk="0" hangingPunct="1">
                        <a:lnSpc>
                          <a:spcPct val="100000"/>
                        </a:lnSpc>
                        <a:spcBef>
                          <a:spcPct val="0"/>
                        </a:spcBef>
                        <a:spcAft>
                          <a:spcPct val="0"/>
                        </a:spcAft>
                        <a:buClrTx/>
                        <a:buSzTx/>
                        <a:buFont typeface="+mj-lt" charset="0"/>
                        <a:buNone/>
                        <a:tabLst>
                          <a:tab pos="457200" algn="l"/>
                        </a:tabLst>
                      </a:pPr>
                      <a:endParaRPr kumimoji="0" lang="en-US" altLang="en-US" sz="2400" b="0" i="0" u="none" strike="noStrike" cap="none" normalizeH="0" baseline="0">
                        <a:ln>
                          <a:noFill/>
                        </a:ln>
                        <a:solidFill>
                          <a:schemeClr val="tx1"/>
                        </a:solidFill>
                        <a:effectLst/>
                        <a:latin typeface="Times New Roman" charset="0"/>
                        <a:ea typeface="ヒラギノ角ゴ Pro W3" charset="-128"/>
                      </a:endParaRPr>
                    </a:p>
                  </a:txBody>
                  <a:tcPr marL="68580" marR="6858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a:ln>
                            <a:noFill/>
                          </a:ln>
                          <a:solidFill>
                            <a:srgbClr val="C00000"/>
                          </a:solidFill>
                          <a:effectLst/>
                          <a:latin typeface="Arial" charset="0"/>
                          <a:ea typeface="ヒラギノ角ゴ Pro W3" charset="-128"/>
                        </a:rPr>
                        <a:t>Reading</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397000">
                <a:tc>
                  <a:txBody>
                    <a:bodyPr/>
                    <a:lstStyle>
                      <a:lvl1pPr marL="342900" indent="-342900">
                        <a:spcBef>
                          <a:spcPct val="20000"/>
                        </a:spcBef>
                        <a:tabLst>
                          <a:tab pos="457200" algn="l"/>
                        </a:tabLst>
                        <a:defRPr sz="2600">
                          <a:solidFill>
                            <a:srgbClr val="0D4376"/>
                          </a:solidFill>
                          <a:latin typeface="Arial" charset="0"/>
                          <a:ea typeface="ヒラギノ角ゴ Pro W3" charset="-128"/>
                        </a:defRPr>
                      </a:lvl1pPr>
                      <a:lvl2pPr marL="742950" indent="-285750">
                        <a:spcBef>
                          <a:spcPct val="20000"/>
                        </a:spcBef>
                        <a:tabLst>
                          <a:tab pos="457200" algn="l"/>
                        </a:tabLst>
                        <a:defRPr sz="2400">
                          <a:solidFill>
                            <a:srgbClr val="0D4376"/>
                          </a:solidFill>
                          <a:latin typeface="Arial" charset="0"/>
                          <a:ea typeface="ヒラギノ角ゴ Pro W3" charset="-128"/>
                        </a:defRPr>
                      </a:lvl2pPr>
                      <a:lvl3pPr marL="1143000" indent="-228600">
                        <a:spcBef>
                          <a:spcPct val="20000"/>
                        </a:spcBef>
                        <a:tabLst>
                          <a:tab pos="457200" algn="l"/>
                        </a:tabLst>
                        <a:defRPr sz="2000">
                          <a:solidFill>
                            <a:srgbClr val="0D4376"/>
                          </a:solidFill>
                          <a:latin typeface="Arial" charset="0"/>
                          <a:ea typeface="ヒラギノ角ゴ Pro W3" charset="-128"/>
                        </a:defRPr>
                      </a:lvl3pPr>
                      <a:lvl4pPr marL="1600200" indent="-228600">
                        <a:spcBef>
                          <a:spcPct val="20000"/>
                        </a:spcBef>
                        <a:tabLst>
                          <a:tab pos="457200" algn="l"/>
                        </a:tabLst>
                        <a:defRPr>
                          <a:solidFill>
                            <a:srgbClr val="0D4376"/>
                          </a:solidFill>
                          <a:latin typeface="Arial" charset="0"/>
                          <a:ea typeface="ヒラギノ角ゴ Pro W3" charset="-128"/>
                        </a:defRPr>
                      </a:lvl4pPr>
                      <a:lvl5pPr marL="2057400" indent="-228600">
                        <a:spcBef>
                          <a:spcPct val="20000"/>
                        </a:spcBef>
                        <a:tabLst>
                          <a:tab pos="457200" algn="l"/>
                        </a:tabLst>
                        <a:defRPr>
                          <a:solidFill>
                            <a:srgbClr val="0D4376"/>
                          </a:solidFill>
                          <a:latin typeface="Arial" charset="0"/>
                          <a:ea typeface="ヒラギノ角ゴ Pro W3" charset="-128"/>
                        </a:defRPr>
                      </a:lvl5pPr>
                      <a:lvl6pPr marL="25146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9pPr>
                    </a:lstStyle>
                    <a:p>
                      <a:pPr marL="342900" marR="0" lvl="0" indent="-342900" algn="l" defTabSz="914400" rtl="0" eaLnBrk="1" fontAlgn="base" latinLnBrk="0" hangingPunct="1">
                        <a:lnSpc>
                          <a:spcPct val="100000"/>
                        </a:lnSpc>
                        <a:spcBef>
                          <a:spcPct val="0"/>
                        </a:spcBef>
                        <a:spcAft>
                          <a:spcPct val="0"/>
                        </a:spcAft>
                        <a:buClrTx/>
                        <a:buSzTx/>
                        <a:buFont typeface="+mj-lt" charset="0"/>
                        <a:buNone/>
                        <a:tabLst>
                          <a:tab pos="457200" algn="l"/>
                        </a:tabLst>
                      </a:pPr>
                      <a:r>
                        <a:rPr kumimoji="0" lang="en-US" altLang="en-US" sz="2400" b="0" i="0" u="none" strike="noStrike" cap="none" normalizeH="0" baseline="0">
                          <a:ln>
                            <a:noFill/>
                          </a:ln>
                          <a:solidFill>
                            <a:schemeClr val="tx1"/>
                          </a:solidFill>
                          <a:effectLst/>
                          <a:latin typeface="Times New Roman" charset="0"/>
                          <a:ea typeface="ヒラギノ角ゴ Pro W3" charset="-128"/>
                        </a:rPr>
                        <a:t>3.  Observable Learner Performance (action)</a:t>
                      </a:r>
                    </a:p>
                  </a:txBody>
                  <a:tcPr marL="68580" marR="6858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a:ln>
                            <a:noFill/>
                          </a:ln>
                          <a:solidFill>
                            <a:srgbClr val="C00000"/>
                          </a:solidFill>
                          <a:effectLst/>
                          <a:latin typeface="Arial" charset="0"/>
                          <a:ea typeface="ヒラギノ角ゴ Pro W3" charset="-128"/>
                        </a:rPr>
                        <a:t>Oral Reading</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581150">
                <a:tc>
                  <a:txBody>
                    <a:bodyPr/>
                    <a:lstStyle>
                      <a:lvl1pPr marL="342900" indent="-342900">
                        <a:spcBef>
                          <a:spcPct val="20000"/>
                        </a:spcBef>
                        <a:tabLst>
                          <a:tab pos="457200" algn="l"/>
                        </a:tabLst>
                        <a:defRPr sz="2600">
                          <a:solidFill>
                            <a:srgbClr val="0D4376"/>
                          </a:solidFill>
                          <a:latin typeface="Arial" charset="0"/>
                          <a:ea typeface="ヒラギノ角ゴ Pro W3" charset="-128"/>
                        </a:defRPr>
                      </a:lvl1pPr>
                      <a:lvl2pPr marL="742950" indent="-285750">
                        <a:spcBef>
                          <a:spcPct val="20000"/>
                        </a:spcBef>
                        <a:tabLst>
                          <a:tab pos="457200" algn="l"/>
                        </a:tabLst>
                        <a:defRPr sz="2400">
                          <a:solidFill>
                            <a:srgbClr val="0D4376"/>
                          </a:solidFill>
                          <a:latin typeface="Arial" charset="0"/>
                          <a:ea typeface="ヒラギノ角ゴ Pro W3" charset="-128"/>
                        </a:defRPr>
                      </a:lvl2pPr>
                      <a:lvl3pPr marL="1143000" indent="-228600">
                        <a:spcBef>
                          <a:spcPct val="20000"/>
                        </a:spcBef>
                        <a:tabLst>
                          <a:tab pos="457200" algn="l"/>
                        </a:tabLst>
                        <a:defRPr sz="2000">
                          <a:solidFill>
                            <a:srgbClr val="0D4376"/>
                          </a:solidFill>
                          <a:latin typeface="Arial" charset="0"/>
                          <a:ea typeface="ヒラギノ角ゴ Pro W3" charset="-128"/>
                        </a:defRPr>
                      </a:lvl3pPr>
                      <a:lvl4pPr marL="1600200" indent="-228600">
                        <a:spcBef>
                          <a:spcPct val="20000"/>
                        </a:spcBef>
                        <a:tabLst>
                          <a:tab pos="457200" algn="l"/>
                        </a:tabLst>
                        <a:defRPr>
                          <a:solidFill>
                            <a:srgbClr val="0D4376"/>
                          </a:solidFill>
                          <a:latin typeface="Arial" charset="0"/>
                          <a:ea typeface="ヒラギノ角ゴ Pro W3" charset="-128"/>
                        </a:defRPr>
                      </a:lvl4pPr>
                      <a:lvl5pPr marL="2057400" indent="-228600">
                        <a:spcBef>
                          <a:spcPct val="20000"/>
                        </a:spcBef>
                        <a:tabLst>
                          <a:tab pos="457200" algn="l"/>
                        </a:tabLst>
                        <a:defRPr>
                          <a:solidFill>
                            <a:srgbClr val="0D4376"/>
                          </a:solidFill>
                          <a:latin typeface="Arial" charset="0"/>
                          <a:ea typeface="ヒラギノ角ゴ Pro W3" charset="-128"/>
                        </a:defRPr>
                      </a:lvl5pPr>
                      <a:lvl6pPr marL="25146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tabLst>
                          <a:tab pos="457200" algn="l"/>
                        </a:tabLst>
                        <a:defRPr>
                          <a:solidFill>
                            <a:srgbClr val="0D4376"/>
                          </a:solidFill>
                          <a:latin typeface="Arial" charset="0"/>
                          <a:ea typeface="ヒラギノ角ゴ Pro W3" charset="-128"/>
                        </a:defRPr>
                      </a:lvl9pPr>
                    </a:lstStyle>
                    <a:p>
                      <a:pPr marL="342900" marR="0" lvl="0" indent="-342900" algn="l" defTabSz="914400" rtl="0" eaLnBrk="1" fontAlgn="base" latinLnBrk="0" hangingPunct="1">
                        <a:lnSpc>
                          <a:spcPct val="100000"/>
                        </a:lnSpc>
                        <a:spcBef>
                          <a:spcPct val="0"/>
                        </a:spcBef>
                        <a:spcAft>
                          <a:spcPct val="0"/>
                        </a:spcAft>
                        <a:buClrTx/>
                        <a:buSzTx/>
                        <a:buFont typeface="+mj-lt" charset="0"/>
                        <a:buNone/>
                        <a:tabLst>
                          <a:tab pos="457200" algn="l"/>
                        </a:tabLst>
                      </a:pPr>
                      <a:r>
                        <a:rPr kumimoji="0" lang="en-US" altLang="en-US" sz="2400" b="0" i="0" u="none" strike="noStrike" cap="none" normalizeH="0" baseline="0">
                          <a:ln>
                            <a:noFill/>
                          </a:ln>
                          <a:solidFill>
                            <a:schemeClr val="tx1"/>
                          </a:solidFill>
                          <a:effectLst/>
                          <a:latin typeface="Times New Roman" charset="0"/>
                          <a:ea typeface="ヒラギノ角ゴ Pro W3" charset="-128"/>
                        </a:rPr>
                        <a:t>4.  Desired level of Achievement/Outcome</a:t>
                      </a:r>
                    </a:p>
                  </a:txBody>
                  <a:tcPr marL="68580" marR="6858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600">
                          <a:solidFill>
                            <a:srgbClr val="0D4376"/>
                          </a:solidFill>
                          <a:latin typeface="Arial" charset="0"/>
                          <a:ea typeface="ヒラギノ角ゴ Pro W3" charset="-128"/>
                        </a:defRPr>
                      </a:lvl1pPr>
                      <a:lvl2pPr marL="742950" indent="-285750">
                        <a:spcBef>
                          <a:spcPct val="20000"/>
                        </a:spcBef>
                        <a:defRPr sz="2400">
                          <a:solidFill>
                            <a:srgbClr val="0D4376"/>
                          </a:solidFill>
                          <a:latin typeface="Arial" charset="0"/>
                          <a:ea typeface="ヒラギノ角ゴ Pro W3" charset="-128"/>
                        </a:defRPr>
                      </a:lvl2pPr>
                      <a:lvl3pPr marL="1143000" indent="-228600">
                        <a:spcBef>
                          <a:spcPct val="20000"/>
                        </a:spcBef>
                        <a:defRPr sz="2000">
                          <a:solidFill>
                            <a:srgbClr val="0D4376"/>
                          </a:solidFill>
                          <a:latin typeface="Arial" charset="0"/>
                          <a:ea typeface="ヒラギノ角ゴ Pro W3" charset="-128"/>
                        </a:defRPr>
                      </a:lvl3pPr>
                      <a:lvl4pPr marL="1600200" indent="-228600">
                        <a:spcBef>
                          <a:spcPct val="20000"/>
                        </a:spcBef>
                        <a:defRPr>
                          <a:solidFill>
                            <a:srgbClr val="0D4376"/>
                          </a:solidFill>
                          <a:latin typeface="Arial" charset="0"/>
                          <a:ea typeface="ヒラギノ角ゴ Pro W3" charset="-128"/>
                        </a:defRPr>
                      </a:lvl4pPr>
                      <a:lvl5pPr marL="2057400" indent="-228600">
                        <a:spcBef>
                          <a:spcPct val="20000"/>
                        </a:spcBef>
                        <a:defRPr>
                          <a:solidFill>
                            <a:srgbClr val="0D4376"/>
                          </a:solidFill>
                          <a:latin typeface="Arial" charset="0"/>
                          <a:ea typeface="ヒラギノ角ゴ Pro W3" charset="-128"/>
                        </a:defRPr>
                      </a:lvl5pPr>
                      <a:lvl6pPr marL="2514600" indent="-228600" eaLnBrk="0" fontAlgn="base" hangingPunct="0">
                        <a:spcBef>
                          <a:spcPct val="20000"/>
                        </a:spcBef>
                        <a:spcAft>
                          <a:spcPct val="0"/>
                        </a:spcAft>
                        <a:defRPr>
                          <a:solidFill>
                            <a:srgbClr val="0D4376"/>
                          </a:solidFill>
                          <a:latin typeface="Arial" charset="0"/>
                          <a:ea typeface="ヒラギノ角ゴ Pro W3" charset="-128"/>
                        </a:defRPr>
                      </a:lvl6pPr>
                      <a:lvl7pPr marL="2971800" indent="-228600" eaLnBrk="0" fontAlgn="base" hangingPunct="0">
                        <a:spcBef>
                          <a:spcPct val="20000"/>
                        </a:spcBef>
                        <a:spcAft>
                          <a:spcPct val="0"/>
                        </a:spcAft>
                        <a:defRPr>
                          <a:solidFill>
                            <a:srgbClr val="0D4376"/>
                          </a:solidFill>
                          <a:latin typeface="Arial" charset="0"/>
                          <a:ea typeface="ヒラギノ角ゴ Pro W3" charset="-128"/>
                        </a:defRPr>
                      </a:lvl7pPr>
                      <a:lvl8pPr marL="3429000" indent="-228600" eaLnBrk="0" fontAlgn="base" hangingPunct="0">
                        <a:spcBef>
                          <a:spcPct val="20000"/>
                        </a:spcBef>
                        <a:spcAft>
                          <a:spcPct val="0"/>
                        </a:spcAft>
                        <a:defRPr>
                          <a:solidFill>
                            <a:srgbClr val="0D4376"/>
                          </a:solidFill>
                          <a:latin typeface="Arial" charset="0"/>
                          <a:ea typeface="ヒラギノ角ゴ Pro W3" charset="-128"/>
                        </a:defRPr>
                      </a:lvl8pPr>
                      <a:lvl9pPr marL="3886200" indent="-228600" eaLnBrk="0" fontAlgn="base" hangingPunct="0">
                        <a:spcBef>
                          <a:spcPct val="20000"/>
                        </a:spcBef>
                        <a:spcAft>
                          <a:spcPct val="0"/>
                        </a:spcAft>
                        <a:defRPr>
                          <a:solidFill>
                            <a:srgbClr val="0D4376"/>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a:ln>
                            <a:noFill/>
                          </a:ln>
                          <a:solidFill>
                            <a:srgbClr val="C00000"/>
                          </a:solidFill>
                          <a:effectLst/>
                          <a:latin typeface="Arial" charset="0"/>
                          <a:ea typeface="ヒラギノ角ゴ Pro W3" charset="-128"/>
                        </a:rPr>
                        <a:t>Read multisyllabic words with 95% accuracy</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6529316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938BCA26-BEB7-41C3-B47C-AA2594C010FD}"/>
              </a:ext>
            </a:extLst>
          </p:cNvPr>
          <p:cNvSpPr>
            <a:spLocks noGrp="1" noChangeArrowheads="1"/>
          </p:cNvSpPr>
          <p:nvPr>
            <p:ph type="ctrTitle"/>
          </p:nvPr>
        </p:nvSpPr>
        <p:spPr>
          <a:xfrm>
            <a:off x="2133600" y="3200400"/>
            <a:ext cx="7772400" cy="1828800"/>
          </a:xfrm>
        </p:spPr>
        <p:txBody>
          <a:bodyPr/>
          <a:lstStyle/>
          <a:p>
            <a:pPr eaLnBrk="1" hangingPunct="1"/>
            <a:r>
              <a:rPr lang="en-US" altLang="en-US" sz="4800">
                <a:solidFill>
                  <a:srgbClr val="0D4376"/>
                </a:solidFill>
              </a:rPr>
              <a:t>Measuring Progress Toward </a:t>
            </a:r>
            <a:br>
              <a:rPr lang="en-US" altLang="en-US" sz="4800">
                <a:solidFill>
                  <a:srgbClr val="0D4376"/>
                </a:solidFill>
              </a:rPr>
            </a:br>
            <a:r>
              <a:rPr lang="en-US" altLang="en-US" sz="4800">
                <a:solidFill>
                  <a:srgbClr val="0D4376"/>
                </a:solidFill>
              </a:rPr>
              <a:t>Measurable Annual Goals</a:t>
            </a:r>
            <a:br>
              <a:rPr lang="en-US" altLang="en-US" sz="4800"/>
            </a:br>
            <a:endParaRPr lang="en-US" altLang="en-US" sz="4800"/>
          </a:p>
        </p:txBody>
      </p:sp>
    </p:spTree>
    <p:extLst>
      <p:ext uri="{BB962C8B-B14F-4D97-AF65-F5344CB8AC3E}">
        <p14:creationId xmlns:p14="http://schemas.microsoft.com/office/powerpoint/2010/main" val="1756366482"/>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Number Placeholder 3">
            <a:extLst>
              <a:ext uri="{FF2B5EF4-FFF2-40B4-BE49-F238E27FC236}">
                <a16:creationId xmlns:a16="http://schemas.microsoft.com/office/drawing/2014/main" id="{692CE240-C79C-456D-9489-02473FD1DDE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C9C3F658-F8E4-4A5A-B417-85F03A7BF4C2}" type="slidenum">
              <a:rPr lang="en-US" altLang="en-US" sz="1400">
                <a:solidFill>
                  <a:srgbClr val="99CC00"/>
                </a:solidFill>
              </a:rPr>
              <a:pPr eaLnBrk="0" fontAlgn="base" hangingPunct="0">
                <a:spcBef>
                  <a:spcPct val="0"/>
                </a:spcBef>
                <a:spcAft>
                  <a:spcPct val="0"/>
                </a:spcAft>
                <a:buNone/>
              </a:pPr>
              <a:t>36</a:t>
            </a:fld>
            <a:endParaRPr lang="en-US" altLang="en-US" sz="1400">
              <a:solidFill>
                <a:srgbClr val="000000"/>
              </a:solidFill>
            </a:endParaRPr>
          </a:p>
        </p:txBody>
      </p:sp>
      <p:sp>
        <p:nvSpPr>
          <p:cNvPr id="75779" name="Rectangle 2">
            <a:extLst>
              <a:ext uri="{FF2B5EF4-FFF2-40B4-BE49-F238E27FC236}">
                <a16:creationId xmlns:a16="http://schemas.microsoft.com/office/drawing/2014/main" id="{AA8666E5-3712-439D-929C-BB4EC4240D49}"/>
              </a:ext>
            </a:extLst>
          </p:cNvPr>
          <p:cNvSpPr>
            <a:spLocks noGrp="1" noChangeArrowheads="1"/>
          </p:cNvSpPr>
          <p:nvPr>
            <p:ph type="title"/>
          </p:nvPr>
        </p:nvSpPr>
        <p:spPr>
          <a:xfrm>
            <a:off x="1905000" y="228600"/>
            <a:ext cx="8077200" cy="990600"/>
          </a:xfrm>
        </p:spPr>
        <p:txBody>
          <a:bodyPr/>
          <a:lstStyle/>
          <a:p>
            <a:pPr eaLnBrk="1" hangingPunct="1"/>
            <a:r>
              <a:rPr lang="en-US" altLang="en-US"/>
              <a:t>The IEP Must Include…</a:t>
            </a:r>
          </a:p>
        </p:txBody>
      </p:sp>
      <p:sp>
        <p:nvSpPr>
          <p:cNvPr id="17412" name="Rectangle 3">
            <a:extLst>
              <a:ext uri="{FF2B5EF4-FFF2-40B4-BE49-F238E27FC236}">
                <a16:creationId xmlns:a16="http://schemas.microsoft.com/office/drawing/2014/main" id="{D0D616B2-6631-4799-8A22-F809FBDDB58A}"/>
              </a:ext>
            </a:extLst>
          </p:cNvPr>
          <p:cNvSpPr>
            <a:spLocks noGrp="1" noChangeArrowheads="1"/>
          </p:cNvSpPr>
          <p:nvPr>
            <p:ph type="body" idx="1"/>
          </p:nvPr>
        </p:nvSpPr>
        <p:spPr>
          <a:xfrm>
            <a:off x="1752600" y="1143000"/>
            <a:ext cx="8610600" cy="4572000"/>
          </a:xfrm>
        </p:spPr>
        <p:txBody>
          <a:bodyPr/>
          <a:lstStyle/>
          <a:p>
            <a:pPr marL="234950" indent="-234950" eaLnBrk="1" hangingPunct="1">
              <a:spcBef>
                <a:spcPct val="0"/>
              </a:spcBef>
              <a:spcAft>
                <a:spcPts val="600"/>
              </a:spcAft>
              <a:tabLst>
                <a:tab pos="234950" algn="l"/>
              </a:tabLst>
              <a:defRPr/>
            </a:pPr>
            <a:r>
              <a:rPr lang="en-US" sz="2800" dirty="0"/>
              <a:t>How the child’s progress toward meeting each annual goal will be measured.</a:t>
            </a:r>
          </a:p>
          <a:p>
            <a:pPr marL="234950" indent="-234950" eaLnBrk="1" hangingPunct="1">
              <a:spcBef>
                <a:spcPct val="0"/>
              </a:spcBef>
              <a:spcAft>
                <a:spcPts val="600"/>
              </a:spcAft>
              <a:tabLst>
                <a:tab pos="234950" algn="l"/>
              </a:tabLst>
              <a:defRPr/>
            </a:pPr>
            <a:endParaRPr lang="en-US" sz="2800" dirty="0"/>
          </a:p>
          <a:p>
            <a:pPr marL="234950" indent="-234950" eaLnBrk="1" hangingPunct="1">
              <a:spcBef>
                <a:spcPct val="0"/>
              </a:spcBef>
              <a:spcAft>
                <a:spcPts val="600"/>
              </a:spcAft>
              <a:tabLst>
                <a:tab pos="234950" algn="l"/>
              </a:tabLst>
              <a:defRPr/>
            </a:pPr>
            <a:r>
              <a:rPr lang="en-US" sz="2800" dirty="0"/>
              <a:t>Reports on the child’s progress toward meeting each annual goal will be provided concurrent with the issuance of report cards, or more </a:t>
            </a:r>
            <a:r>
              <a:rPr lang="en-US" dirty="0"/>
              <a:t>often as determined by the IEP Team. [</a:t>
            </a:r>
            <a:r>
              <a:rPr lang="en-US" sz="2400" dirty="0"/>
              <a:t>NC 1503-4.1(3)(i)(ii)]</a:t>
            </a:r>
          </a:p>
          <a:p>
            <a:pPr marL="234950" indent="-234950" eaLnBrk="1" hangingPunct="1">
              <a:spcBef>
                <a:spcPct val="0"/>
              </a:spcBef>
              <a:spcAft>
                <a:spcPts val="600"/>
              </a:spcAft>
              <a:tabLst>
                <a:tab pos="234950" algn="l"/>
              </a:tabLst>
              <a:defRPr/>
            </a:pPr>
            <a:endParaRPr lang="en-US" sz="2400" dirty="0"/>
          </a:p>
          <a:p>
            <a:pPr marL="174625" indent="-174625" eaLnBrk="1" hangingPunct="1">
              <a:spcBef>
                <a:spcPct val="0"/>
              </a:spcBef>
              <a:spcAft>
                <a:spcPts val="600"/>
              </a:spcAft>
              <a:buNone/>
              <a:tabLst>
                <a:tab pos="174625" algn="l"/>
              </a:tabLst>
              <a:defRPr/>
            </a:pPr>
            <a:r>
              <a:rPr lang="en-US" dirty="0"/>
              <a:t>					</a:t>
            </a:r>
            <a:endParaRPr lang="en-US" sz="2000" dirty="0"/>
          </a:p>
        </p:txBody>
      </p:sp>
    </p:spTree>
    <p:extLst>
      <p:ext uri="{BB962C8B-B14F-4D97-AF65-F5344CB8AC3E}">
        <p14:creationId xmlns:p14="http://schemas.microsoft.com/office/powerpoint/2010/main" val="2424619182"/>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a:extLst>
              <a:ext uri="{FF2B5EF4-FFF2-40B4-BE49-F238E27FC236}">
                <a16:creationId xmlns:a16="http://schemas.microsoft.com/office/drawing/2014/main" id="{1B542656-0488-49BB-A68C-AED02E0B80A5}"/>
              </a:ext>
            </a:extLst>
          </p:cNvPr>
          <p:cNvSpPr>
            <a:spLocks noGrp="1"/>
          </p:cNvSpPr>
          <p:nvPr>
            <p:ph type="title"/>
          </p:nvPr>
        </p:nvSpPr>
        <p:spPr>
          <a:xfrm>
            <a:off x="1524000" y="304800"/>
            <a:ext cx="9144000" cy="990600"/>
          </a:xfrm>
        </p:spPr>
        <p:txBody>
          <a:bodyPr/>
          <a:lstStyle/>
          <a:p>
            <a:pPr eaLnBrk="1" hangingPunct="1"/>
            <a:r>
              <a:rPr lang="en-US" altLang="en-US"/>
              <a:t>Measuring and Reporting Progress </a:t>
            </a:r>
            <a:br>
              <a:rPr lang="en-US" altLang="en-US"/>
            </a:br>
            <a:r>
              <a:rPr lang="en-US" altLang="en-US"/>
              <a:t>Toward Measurable Annual Goals </a:t>
            </a:r>
            <a:br>
              <a:rPr lang="en-US" altLang="en-US"/>
            </a:br>
            <a:endParaRPr lang="en-US" altLang="en-US"/>
          </a:p>
        </p:txBody>
      </p:sp>
      <p:sp>
        <p:nvSpPr>
          <p:cNvPr id="77827" name="Content Placeholder 2">
            <a:extLst>
              <a:ext uri="{FF2B5EF4-FFF2-40B4-BE49-F238E27FC236}">
                <a16:creationId xmlns:a16="http://schemas.microsoft.com/office/drawing/2014/main" id="{C1EFA93D-83C8-4CDB-A7A8-D9E75CFCADD9}"/>
              </a:ext>
            </a:extLst>
          </p:cNvPr>
          <p:cNvSpPr>
            <a:spLocks noGrp="1"/>
          </p:cNvSpPr>
          <p:nvPr>
            <p:ph idx="1"/>
          </p:nvPr>
        </p:nvSpPr>
        <p:spPr>
          <a:xfrm>
            <a:off x="1524000" y="1295400"/>
            <a:ext cx="8763000" cy="4800600"/>
          </a:xfrm>
        </p:spPr>
        <p:txBody>
          <a:bodyPr/>
          <a:lstStyle/>
          <a:p>
            <a:pPr eaLnBrk="1" hangingPunct="1">
              <a:spcBef>
                <a:spcPct val="0"/>
              </a:spcBef>
              <a:spcAft>
                <a:spcPts val="600"/>
              </a:spcAft>
            </a:pPr>
            <a:r>
              <a:rPr lang="en-US" altLang="en-US" sz="2800"/>
              <a:t>When progress monitoring is implemented correctly, the benefits are great for everyone involved. </a:t>
            </a:r>
          </a:p>
          <a:p>
            <a:pPr eaLnBrk="1" hangingPunct="1">
              <a:spcBef>
                <a:spcPct val="0"/>
              </a:spcBef>
              <a:spcAft>
                <a:spcPts val="600"/>
              </a:spcAft>
            </a:pPr>
            <a:r>
              <a:rPr lang="en-US" altLang="en-US" sz="2800"/>
              <a:t>Some benefits include: </a:t>
            </a:r>
          </a:p>
          <a:p>
            <a:pPr lvl="1" eaLnBrk="1" hangingPunct="1">
              <a:spcBef>
                <a:spcPct val="0"/>
              </a:spcBef>
              <a:spcAft>
                <a:spcPts val="600"/>
              </a:spcAft>
              <a:buFont typeface="Wingdings" panose="05000000000000000000" pitchFamily="2" charset="2"/>
              <a:buChar char="§"/>
            </a:pPr>
            <a:r>
              <a:rPr lang="en-US" altLang="en-US" sz="2600"/>
              <a:t>Accelerated learning because students are receiving more appropriate instruction;</a:t>
            </a:r>
          </a:p>
          <a:p>
            <a:pPr lvl="1" eaLnBrk="1" hangingPunct="1">
              <a:spcBef>
                <a:spcPct val="0"/>
              </a:spcBef>
              <a:spcAft>
                <a:spcPts val="600"/>
              </a:spcAft>
              <a:buFont typeface="Wingdings" panose="05000000000000000000" pitchFamily="2" charset="2"/>
              <a:buChar char="§"/>
            </a:pPr>
            <a:r>
              <a:rPr lang="en-US" altLang="en-US" sz="2600"/>
              <a:t>Informed instructional decisions; </a:t>
            </a:r>
          </a:p>
          <a:p>
            <a:pPr lvl="1" eaLnBrk="1" hangingPunct="1">
              <a:spcBef>
                <a:spcPct val="0"/>
              </a:spcBef>
              <a:spcAft>
                <a:spcPts val="600"/>
              </a:spcAft>
              <a:buFont typeface="Wingdings" panose="05000000000000000000" pitchFamily="2" charset="2"/>
              <a:buChar char="§"/>
            </a:pPr>
            <a:r>
              <a:rPr lang="en-US" altLang="en-US" sz="2600"/>
              <a:t>Documentation of student progress;</a:t>
            </a:r>
          </a:p>
          <a:p>
            <a:pPr lvl="1" eaLnBrk="1" hangingPunct="1">
              <a:spcBef>
                <a:spcPct val="0"/>
              </a:spcBef>
              <a:spcAft>
                <a:spcPts val="600"/>
              </a:spcAft>
              <a:buFont typeface="Wingdings" panose="05000000000000000000" pitchFamily="2" charset="2"/>
              <a:buChar char="§"/>
            </a:pPr>
            <a:r>
              <a:rPr lang="en-US" altLang="en-US" sz="2600"/>
              <a:t>More efficient communication with families and other professionals about students’ progress; and</a:t>
            </a:r>
          </a:p>
          <a:p>
            <a:pPr lvl="1" eaLnBrk="1" hangingPunct="1">
              <a:spcBef>
                <a:spcPct val="0"/>
              </a:spcBef>
              <a:spcAft>
                <a:spcPts val="600"/>
              </a:spcAft>
              <a:buFont typeface="Wingdings" panose="05000000000000000000" pitchFamily="2" charset="2"/>
              <a:buChar char="§"/>
            </a:pPr>
            <a:r>
              <a:rPr lang="en-US" altLang="en-US" sz="2600"/>
              <a:t>Higher expectations for students by teachers. </a:t>
            </a:r>
          </a:p>
          <a:p>
            <a:pPr algn="r" eaLnBrk="1" hangingPunct="1">
              <a:spcBef>
                <a:spcPct val="0"/>
              </a:spcBef>
              <a:spcAft>
                <a:spcPts val="600"/>
              </a:spcAft>
              <a:buNone/>
            </a:pPr>
            <a:endParaRPr lang="en-US" altLang="en-US"/>
          </a:p>
        </p:txBody>
      </p:sp>
      <p:sp>
        <p:nvSpPr>
          <p:cNvPr id="77828" name="Slide Number Placeholder 4">
            <a:extLst>
              <a:ext uri="{FF2B5EF4-FFF2-40B4-BE49-F238E27FC236}">
                <a16:creationId xmlns:a16="http://schemas.microsoft.com/office/drawing/2014/main" id="{13E22BD5-8D30-4256-B576-22ED23F24294}"/>
              </a:ext>
            </a:extLst>
          </p:cNvPr>
          <p:cNvSpPr>
            <a:spLocks noGrp="1"/>
          </p:cNvSpPr>
          <p:nvPr>
            <p:ph type="sldNum" sz="quarter" idx="10"/>
          </p:nvPr>
        </p:nvSpPr>
        <p:spPr>
          <a:xfrm>
            <a:off x="8458200" y="61722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000">
                <a:solidFill>
                  <a:srgbClr val="0D4376"/>
                </a:solidFill>
                <a:latin typeface="Arial" panose="020B0604020202020204" pitchFamily="34" charset="0"/>
                <a:ea typeface="ヒラギノ角ゴ Pro W3" pitchFamily="1" charset="-128"/>
              </a:defRPr>
            </a:lvl1pPr>
            <a:lvl2pPr marL="742950" indent="-285750">
              <a:spcBef>
                <a:spcPct val="20000"/>
              </a:spcBef>
              <a:buChar char="–"/>
              <a:defRPr sz="2800">
                <a:solidFill>
                  <a:srgbClr val="0D4376"/>
                </a:solidFill>
                <a:latin typeface="Arial" panose="020B0604020202020204" pitchFamily="34" charset="0"/>
                <a:ea typeface="ヒラギノ角ゴ Pro W3" pitchFamily="1" charset="-128"/>
              </a:defRPr>
            </a:lvl2pPr>
            <a:lvl3pPr marL="1143000" indent="-228600">
              <a:spcBef>
                <a:spcPct val="20000"/>
              </a:spcBef>
              <a:buChar char="•"/>
              <a:defRPr sz="2400">
                <a:solidFill>
                  <a:srgbClr val="0D4376"/>
                </a:solidFill>
                <a:latin typeface="Arial" panose="020B0604020202020204" pitchFamily="34" charset="0"/>
                <a:ea typeface="ヒラギノ角ゴ Pro W3" pitchFamily="1" charset="-128"/>
              </a:defRPr>
            </a:lvl3pPr>
            <a:lvl4pPr marL="1600200" indent="-228600">
              <a:spcBef>
                <a:spcPct val="20000"/>
              </a:spcBef>
              <a:buChar char="–"/>
              <a:defRPr sz="2000">
                <a:solidFill>
                  <a:srgbClr val="0D4376"/>
                </a:solidFill>
                <a:latin typeface="Arial" panose="020B0604020202020204" pitchFamily="34" charset="0"/>
                <a:ea typeface="ヒラギノ角ゴ Pro W3" pitchFamily="1" charset="-128"/>
              </a:defRPr>
            </a:lvl4pPr>
            <a:lvl5pPr marL="2057400" indent="-228600">
              <a:spcBef>
                <a:spcPct val="20000"/>
              </a:spcBef>
              <a:buChar char="»"/>
              <a:defRPr sz="2000">
                <a:solidFill>
                  <a:srgbClr val="0D4376"/>
                </a:solidFill>
                <a:latin typeface="Arial" panose="020B0604020202020204" pitchFamily="34" charset="0"/>
                <a:ea typeface="ヒラギノ角ゴ Pro W3" pitchFamily="1" charset="-128"/>
              </a:defRPr>
            </a:lvl5pPr>
            <a:lvl6pPr marL="25146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6pPr>
            <a:lvl7pPr marL="29718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7pPr>
            <a:lvl8pPr marL="34290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8pPr>
            <a:lvl9pPr marL="3886200" indent="-228600" eaLnBrk="0" fontAlgn="base" hangingPunct="0">
              <a:spcBef>
                <a:spcPct val="20000"/>
              </a:spcBef>
              <a:spcAft>
                <a:spcPct val="0"/>
              </a:spcAft>
              <a:buChar char="»"/>
              <a:defRPr sz="2000">
                <a:solidFill>
                  <a:srgbClr val="0D4376"/>
                </a:solidFill>
                <a:latin typeface="Arial" panose="020B0604020202020204" pitchFamily="34" charset="0"/>
                <a:ea typeface="ヒラギノ角ゴ Pro W3" pitchFamily="1" charset="-128"/>
              </a:defRPr>
            </a:lvl9pPr>
          </a:lstStyle>
          <a:p>
            <a:pPr eaLnBrk="0" fontAlgn="base" hangingPunct="0">
              <a:spcBef>
                <a:spcPct val="0"/>
              </a:spcBef>
              <a:spcAft>
                <a:spcPct val="0"/>
              </a:spcAft>
              <a:buNone/>
            </a:pPr>
            <a:fld id="{991600DB-579C-4051-9A4F-36FDC82A7D0B}" type="slidenum">
              <a:rPr lang="en-US" altLang="en-US" sz="1400">
                <a:solidFill>
                  <a:srgbClr val="99CC00"/>
                </a:solidFill>
              </a:rPr>
              <a:pPr eaLnBrk="0" fontAlgn="base" hangingPunct="0">
                <a:spcBef>
                  <a:spcPct val="0"/>
                </a:spcBef>
                <a:spcAft>
                  <a:spcPct val="0"/>
                </a:spcAft>
                <a:buNone/>
              </a:pPr>
              <a:t>37</a:t>
            </a:fld>
            <a:endParaRPr lang="en-US" altLang="en-US" sz="1400">
              <a:solidFill>
                <a:srgbClr val="99CC00"/>
              </a:solidFill>
            </a:endParaRPr>
          </a:p>
        </p:txBody>
      </p:sp>
    </p:spTree>
    <p:extLst>
      <p:ext uri="{BB962C8B-B14F-4D97-AF65-F5344CB8AC3E}">
        <p14:creationId xmlns:p14="http://schemas.microsoft.com/office/powerpoint/2010/main" val="3346602039"/>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CABD5-FCA5-4C40-AA81-657B4FF0ADAD}"/>
              </a:ext>
            </a:extLst>
          </p:cNvPr>
          <p:cNvSpPr>
            <a:spLocks noGrp="1"/>
          </p:cNvSpPr>
          <p:nvPr>
            <p:ph type="title"/>
          </p:nvPr>
        </p:nvSpPr>
        <p:spPr/>
        <p:txBody>
          <a:bodyPr/>
          <a:lstStyle/>
          <a:p>
            <a:r>
              <a:rPr lang="en-US" dirty="0">
                <a:cs typeface="Arial"/>
              </a:rPr>
              <a:t>In Onslow...</a:t>
            </a:r>
            <a:endParaRPr lang="en-US" dirty="0"/>
          </a:p>
        </p:txBody>
      </p:sp>
      <p:sp>
        <p:nvSpPr>
          <p:cNvPr id="3" name="Content Placeholder 2">
            <a:extLst>
              <a:ext uri="{FF2B5EF4-FFF2-40B4-BE49-F238E27FC236}">
                <a16:creationId xmlns:a16="http://schemas.microsoft.com/office/drawing/2014/main" id="{40E4F751-0832-4609-883E-BBC2AD0DF927}"/>
              </a:ext>
            </a:extLst>
          </p:cNvPr>
          <p:cNvSpPr>
            <a:spLocks noGrp="1"/>
          </p:cNvSpPr>
          <p:nvPr>
            <p:ph idx="1"/>
          </p:nvPr>
        </p:nvSpPr>
        <p:spPr/>
        <p:txBody>
          <a:bodyPr/>
          <a:lstStyle/>
          <a:p>
            <a:r>
              <a:rPr lang="en-US" dirty="0">
                <a:cs typeface="Arial"/>
              </a:rPr>
              <a:t>IEP Goal Data- for every student, every goal!</a:t>
            </a:r>
          </a:p>
          <a:p>
            <a:r>
              <a:rPr lang="en-US" dirty="0">
                <a:cs typeface="Arial"/>
              </a:rPr>
              <a:t>Summarized on all IEP Interim and Progress Reports</a:t>
            </a:r>
          </a:p>
          <a:p>
            <a:r>
              <a:rPr lang="en-US" dirty="0">
                <a:cs typeface="Arial"/>
              </a:rPr>
              <a:t>Used in lesson plan and IEP development</a:t>
            </a:r>
          </a:p>
          <a:p>
            <a:r>
              <a:rPr lang="en-US" dirty="0">
                <a:cs typeface="Arial"/>
              </a:rPr>
              <a:t>Maintained as part of student records </a:t>
            </a:r>
          </a:p>
          <a:p>
            <a:endParaRPr lang="en-US" dirty="0">
              <a:cs typeface="Arial"/>
            </a:endParaRPr>
          </a:p>
        </p:txBody>
      </p:sp>
    </p:spTree>
    <p:extLst>
      <p:ext uri="{BB962C8B-B14F-4D97-AF65-F5344CB8AC3E}">
        <p14:creationId xmlns:p14="http://schemas.microsoft.com/office/powerpoint/2010/main" val="2475802075"/>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35C987AF-668B-4233-9D1A-38D22E89E985}"/>
              </a:ext>
            </a:extLst>
          </p:cNvPr>
          <p:cNvSpPr>
            <a:spLocks noGrp="1" noChangeArrowheads="1"/>
          </p:cNvSpPr>
          <p:nvPr>
            <p:ph type="ctrTitle"/>
          </p:nvPr>
        </p:nvSpPr>
        <p:spPr>
          <a:xfrm>
            <a:off x="2286000" y="1828800"/>
            <a:ext cx="7772400" cy="3048000"/>
          </a:xfrm>
        </p:spPr>
        <p:txBody>
          <a:bodyPr/>
          <a:lstStyle/>
          <a:p>
            <a:pPr eaLnBrk="1" hangingPunct="1"/>
            <a:r>
              <a:rPr lang="en-US" altLang="en-US" sz="4800">
                <a:solidFill>
                  <a:srgbClr val="0D4376"/>
                </a:solidFill>
              </a:rPr>
              <a:t>Reviewing and Revising the IEP</a:t>
            </a:r>
            <a:endParaRPr lang="en-US" altLang="en-US" sz="4800"/>
          </a:p>
        </p:txBody>
      </p:sp>
    </p:spTree>
    <p:extLst>
      <p:ext uri="{BB962C8B-B14F-4D97-AF65-F5344CB8AC3E}">
        <p14:creationId xmlns:p14="http://schemas.microsoft.com/office/powerpoint/2010/main" val="417588682"/>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a:extLst>
              <a:ext uri="{FF2B5EF4-FFF2-40B4-BE49-F238E27FC236}">
                <a16:creationId xmlns:a16="http://schemas.microsoft.com/office/drawing/2014/main" id="{33458DF6-58F4-4471-AB57-68478F6A5D41}"/>
              </a:ext>
            </a:extLst>
          </p:cNvPr>
          <p:cNvSpPr>
            <a:spLocks noGrp="1"/>
          </p:cNvSpPr>
          <p:nvPr>
            <p:ph type="title"/>
          </p:nvPr>
        </p:nvSpPr>
        <p:spPr>
          <a:xfrm>
            <a:off x="1905000" y="304800"/>
            <a:ext cx="8077200" cy="990600"/>
          </a:xfrm>
        </p:spPr>
        <p:txBody>
          <a:bodyPr/>
          <a:lstStyle/>
          <a:p>
            <a:pPr algn="ctr"/>
            <a:r>
              <a:rPr lang="en-US" altLang="en-US"/>
              <a:t>The IEP Must Be Reviewed…</a:t>
            </a:r>
          </a:p>
        </p:txBody>
      </p:sp>
      <p:sp>
        <p:nvSpPr>
          <p:cNvPr id="3" name="Content Placeholder 2">
            <a:extLst>
              <a:ext uri="{FF2B5EF4-FFF2-40B4-BE49-F238E27FC236}">
                <a16:creationId xmlns:a16="http://schemas.microsoft.com/office/drawing/2014/main" id="{69634572-8DB6-42B8-8BEE-F815D7EAD8F0}"/>
              </a:ext>
            </a:extLst>
          </p:cNvPr>
          <p:cNvSpPr>
            <a:spLocks noGrp="1"/>
          </p:cNvSpPr>
          <p:nvPr>
            <p:ph idx="1"/>
          </p:nvPr>
        </p:nvSpPr>
        <p:spPr>
          <a:xfrm>
            <a:off x="1752600" y="1295400"/>
            <a:ext cx="8839200" cy="4800600"/>
          </a:xfrm>
        </p:spPr>
        <p:txBody>
          <a:bodyPr/>
          <a:lstStyle/>
          <a:p>
            <a:pPr marL="0" indent="0">
              <a:buNone/>
              <a:defRPr/>
            </a:pPr>
            <a:r>
              <a:rPr lang="en-US" dirty="0"/>
              <a:t>Periodically, but at least once every 12 months, to determine whether goals are being achieved and  </a:t>
            </a:r>
            <a:r>
              <a:rPr lang="en-US" b="1" dirty="0"/>
              <a:t>to address</a:t>
            </a:r>
            <a:r>
              <a:rPr lang="en-US" dirty="0"/>
              <a:t>:</a:t>
            </a:r>
          </a:p>
          <a:p>
            <a:pPr>
              <a:defRPr/>
            </a:pPr>
            <a:r>
              <a:rPr lang="en-US" dirty="0"/>
              <a:t>Any lack of expected progress toward the annual goals;</a:t>
            </a:r>
          </a:p>
          <a:p>
            <a:pPr>
              <a:defRPr/>
            </a:pPr>
            <a:r>
              <a:rPr lang="en-US" dirty="0"/>
              <a:t>Any lack of expected progress in the general curriculum, as appropriate</a:t>
            </a:r>
          </a:p>
          <a:p>
            <a:pPr>
              <a:defRPr/>
            </a:pPr>
            <a:r>
              <a:rPr lang="en-US" dirty="0"/>
              <a:t>Results of any reevaluation;</a:t>
            </a:r>
          </a:p>
          <a:p>
            <a:pPr marL="0" indent="0">
              <a:buNone/>
              <a:defRPr/>
            </a:pPr>
            <a:endParaRPr lang="en-US" dirty="0"/>
          </a:p>
          <a:p>
            <a:pPr>
              <a:defRPr/>
            </a:pPr>
            <a:endParaRPr lang="en-US" dirty="0"/>
          </a:p>
          <a:p>
            <a:pPr>
              <a:defRPr/>
            </a:pPr>
            <a:endParaRPr lang="en-US" dirty="0"/>
          </a:p>
        </p:txBody>
      </p:sp>
    </p:spTree>
    <p:extLst>
      <p:ext uri="{BB962C8B-B14F-4D97-AF65-F5344CB8AC3E}">
        <p14:creationId xmlns:p14="http://schemas.microsoft.com/office/powerpoint/2010/main" val="3247500943"/>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Turn and Talk</a:t>
            </a:r>
          </a:p>
        </p:txBody>
      </p:sp>
      <p:sp>
        <p:nvSpPr>
          <p:cNvPr id="3" name="Content Placeholder 2"/>
          <p:cNvSpPr>
            <a:spLocks noGrp="1"/>
          </p:cNvSpPr>
          <p:nvPr>
            <p:ph idx="1"/>
          </p:nvPr>
        </p:nvSpPr>
        <p:spPr/>
        <p:txBody>
          <a:bodyPr/>
          <a:lstStyle/>
          <a:p>
            <a:pPr marL="0" indent="0">
              <a:buNone/>
            </a:pPr>
            <a:r>
              <a:rPr lang="en-US" dirty="0"/>
              <a:t>An annual review IEP meeting was held on 3/5/18 at 4:00 PM with parents in attendance.  What is the expected begin date?  End date?</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744749196"/>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Tips</a:t>
            </a:r>
          </a:p>
        </p:txBody>
      </p:sp>
      <p:sp>
        <p:nvSpPr>
          <p:cNvPr id="3" name="Content Placeholder 2"/>
          <p:cNvSpPr>
            <a:spLocks noGrp="1"/>
          </p:cNvSpPr>
          <p:nvPr>
            <p:ph idx="1"/>
          </p:nvPr>
        </p:nvSpPr>
        <p:spPr>
          <a:xfrm>
            <a:off x="914400" y="1600200"/>
            <a:ext cx="10961298" cy="4495800"/>
          </a:xfrm>
        </p:spPr>
        <p:txBody>
          <a:bodyPr/>
          <a:lstStyle/>
          <a:p>
            <a:r>
              <a:rPr lang="en-US" dirty="0"/>
              <a:t>The IEP begin date should rarely be the same day as the meeting date.</a:t>
            </a:r>
          </a:p>
          <a:p>
            <a:r>
              <a:rPr lang="en-US" dirty="0"/>
              <a:t>The IEP end date will always be 364 days from the original meeting date.</a:t>
            </a:r>
          </a:p>
          <a:p>
            <a:r>
              <a:rPr lang="en-US" dirty="0"/>
              <a:t>The begin date of the IEP does not impact the 90 day timeline.  The meeting date of the closed/verified IEP and the DEC 5 date of implementation ends our 90 day obligation.</a:t>
            </a:r>
          </a:p>
          <a:p>
            <a:r>
              <a:rPr lang="en-US" dirty="0"/>
              <a:t>The begin date of the IEP and the DEC 5 date of implementation . . . MATCH!</a:t>
            </a:r>
          </a:p>
        </p:txBody>
      </p:sp>
    </p:spTree>
    <p:extLst>
      <p:ext uri="{BB962C8B-B14F-4D97-AF65-F5344CB8AC3E}">
        <p14:creationId xmlns:p14="http://schemas.microsoft.com/office/powerpoint/2010/main" val="2721906176"/>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Turn and Talk</a:t>
            </a:r>
          </a:p>
        </p:txBody>
      </p:sp>
      <p:pic>
        <p:nvPicPr>
          <p:cNvPr id="4" name="Picture 7" descr="C:\Documents and Settings\BScriven\Local Settings\Temporary Internet Files\Content.IE5\65JC5CZE\MM900288870[1].gif">
            <a:extLst>
              <a:ext uri="{FF2B5EF4-FFF2-40B4-BE49-F238E27FC236}">
                <a16:creationId xmlns:a16="http://schemas.microsoft.com/office/drawing/2014/main" id="{AC677349-86BF-48CA-ADDF-FC12B42A91EB}"/>
              </a:ext>
            </a:extLst>
          </p:cNvPr>
          <p:cNvPicPr>
            <a:picLocks noGrp="1" noChangeAspect="1" noChangeArrowheads="1" noCro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09653" y="1791148"/>
            <a:ext cx="2866912" cy="3512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511575"/>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7077" y="2624108"/>
            <a:ext cx="10363200" cy="1362075"/>
          </a:xfrm>
        </p:spPr>
        <p:txBody>
          <a:bodyPr/>
          <a:lstStyle/>
          <a:p>
            <a:pPr algn="ctr"/>
            <a:r>
              <a:rPr lang="en-US" dirty="0"/>
              <a:t>Critical Questions</a:t>
            </a:r>
          </a:p>
        </p:txBody>
      </p:sp>
    </p:spTree>
    <p:extLst>
      <p:ext uri="{BB962C8B-B14F-4D97-AF65-F5344CB8AC3E}">
        <p14:creationId xmlns:p14="http://schemas.microsoft.com/office/powerpoint/2010/main" val="3307517137"/>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1A261-9926-4E3B-A8CE-A5253FE8A26A}"/>
              </a:ext>
            </a:extLst>
          </p:cNvPr>
          <p:cNvSpPr>
            <a:spLocks noGrp="1"/>
          </p:cNvSpPr>
          <p:nvPr>
            <p:ph type="title"/>
          </p:nvPr>
        </p:nvSpPr>
        <p:spPr/>
        <p:txBody>
          <a:bodyPr/>
          <a:lstStyle/>
          <a:p>
            <a:pPr lvl="0" algn="ctr" eaLnBrk="1" hangingPunct="1"/>
            <a:br>
              <a:rPr lang="en-US" sz="1800" dirty="0">
                <a:solidFill>
                  <a:schemeClr val="tx1"/>
                </a:solidFill>
                <a:latin typeface="Arial" pitchFamily="34" charset="0"/>
              </a:rPr>
            </a:br>
            <a:endParaRPr lang="en-US" sz="1800" dirty="0"/>
          </a:p>
        </p:txBody>
      </p:sp>
      <p:sp>
        <p:nvSpPr>
          <p:cNvPr id="3" name="Content Placeholder 2">
            <a:extLst>
              <a:ext uri="{FF2B5EF4-FFF2-40B4-BE49-F238E27FC236}">
                <a16:creationId xmlns:a16="http://schemas.microsoft.com/office/drawing/2014/main" id="{41CF9A2C-C703-42B0-95B2-ECDA5E9C6FD7}"/>
              </a:ext>
            </a:extLst>
          </p:cNvPr>
          <p:cNvSpPr>
            <a:spLocks noGrp="1"/>
          </p:cNvSpPr>
          <p:nvPr>
            <p:ph idx="1"/>
          </p:nvPr>
        </p:nvSpPr>
        <p:spPr>
          <a:xfrm>
            <a:off x="914400" y="1295400"/>
            <a:ext cx="10045700" cy="4495800"/>
          </a:xfrm>
        </p:spPr>
        <p:txBody>
          <a:bodyPr/>
          <a:lstStyle/>
          <a:p>
            <a:pPr marL="0" lvl="0" indent="0">
              <a:spcBef>
                <a:spcPts val="0"/>
              </a:spcBef>
              <a:buNone/>
            </a:pPr>
            <a:endParaRPr lang="en-US" sz="1800" b="1" dirty="0">
              <a:solidFill>
                <a:schemeClr val="accent2">
                  <a:lumMod val="75000"/>
                </a:schemeClr>
              </a:solidFill>
            </a:endParaRPr>
          </a:p>
          <a:p>
            <a:pPr lvl="0">
              <a:spcBef>
                <a:spcPts val="0"/>
              </a:spcBef>
            </a:pPr>
            <a:r>
              <a:rPr lang="en-US" sz="2000" dirty="0">
                <a:solidFill>
                  <a:schemeClr val="accent2">
                    <a:lumMod val="75000"/>
                  </a:schemeClr>
                </a:solidFill>
              </a:rPr>
              <a:t>Does the PLAAFP clearly and accurately describe the academic and functional </a:t>
            </a:r>
            <a:r>
              <a:rPr lang="en-US" sz="2000" b="1" dirty="0">
                <a:solidFill>
                  <a:schemeClr val="accent2">
                    <a:lumMod val="75000"/>
                  </a:schemeClr>
                </a:solidFill>
              </a:rPr>
              <a:t>strengths</a:t>
            </a:r>
            <a:r>
              <a:rPr lang="en-US" sz="2000" dirty="0">
                <a:solidFill>
                  <a:schemeClr val="accent2">
                    <a:lumMod val="75000"/>
                  </a:schemeClr>
                </a:solidFill>
              </a:rPr>
              <a:t> of the child?</a:t>
            </a:r>
          </a:p>
          <a:p>
            <a:pPr lvl="0">
              <a:spcBef>
                <a:spcPts val="0"/>
              </a:spcBef>
            </a:pPr>
            <a:endParaRPr lang="en-US" sz="2000" dirty="0">
              <a:solidFill>
                <a:schemeClr val="accent2">
                  <a:lumMod val="75000"/>
                </a:schemeClr>
              </a:solidFill>
            </a:endParaRPr>
          </a:p>
          <a:p>
            <a:pPr lvl="0">
              <a:spcBef>
                <a:spcPts val="0"/>
              </a:spcBef>
            </a:pPr>
            <a:r>
              <a:rPr lang="en-US" sz="2000" dirty="0">
                <a:solidFill>
                  <a:schemeClr val="accent2">
                    <a:lumMod val="75000"/>
                  </a:schemeClr>
                </a:solidFill>
              </a:rPr>
              <a:t>Does the PLAAFP clearly and accurately describe the academic and functional </a:t>
            </a:r>
            <a:r>
              <a:rPr lang="en-US" sz="2000" b="1" dirty="0">
                <a:solidFill>
                  <a:schemeClr val="accent2">
                    <a:lumMod val="75000"/>
                  </a:schemeClr>
                </a:solidFill>
              </a:rPr>
              <a:t>needs (weaknesses) </a:t>
            </a:r>
            <a:r>
              <a:rPr lang="en-US" sz="2000" dirty="0">
                <a:solidFill>
                  <a:schemeClr val="accent2">
                    <a:lumMod val="75000"/>
                  </a:schemeClr>
                </a:solidFill>
              </a:rPr>
              <a:t>of the child?</a:t>
            </a:r>
          </a:p>
          <a:p>
            <a:pPr lvl="0">
              <a:spcBef>
                <a:spcPts val="0"/>
              </a:spcBef>
            </a:pPr>
            <a:endParaRPr lang="en-US" sz="2000" dirty="0">
              <a:solidFill>
                <a:schemeClr val="accent2">
                  <a:lumMod val="75000"/>
                </a:schemeClr>
              </a:solidFill>
            </a:endParaRPr>
          </a:p>
          <a:p>
            <a:pPr lvl="0">
              <a:spcBef>
                <a:spcPts val="0"/>
              </a:spcBef>
            </a:pPr>
            <a:r>
              <a:rPr lang="en-US" sz="2000" dirty="0">
                <a:solidFill>
                  <a:schemeClr val="accent2">
                    <a:lumMod val="75000"/>
                  </a:schemeClr>
                </a:solidFill>
              </a:rPr>
              <a:t>Does the PLAAFP clearly and accurately describe how the disability interferes with the child’s involvement and progress in the general curriculum?</a:t>
            </a:r>
          </a:p>
          <a:p>
            <a:pPr lvl="0">
              <a:spcBef>
                <a:spcPts val="0"/>
              </a:spcBef>
            </a:pPr>
            <a:endParaRPr lang="en-US" sz="2000" dirty="0">
              <a:solidFill>
                <a:schemeClr val="accent2">
                  <a:lumMod val="75000"/>
                </a:schemeClr>
              </a:solidFill>
            </a:endParaRPr>
          </a:p>
          <a:p>
            <a:pPr lvl="0">
              <a:spcBef>
                <a:spcPts val="0"/>
              </a:spcBef>
            </a:pPr>
            <a:r>
              <a:rPr lang="en-US" sz="2000" dirty="0">
                <a:solidFill>
                  <a:schemeClr val="accent2">
                    <a:lumMod val="75000"/>
                  </a:schemeClr>
                </a:solidFill>
              </a:rPr>
              <a:t>Is the PLAAFP based upon data?</a:t>
            </a:r>
          </a:p>
          <a:p>
            <a:pPr lvl="0">
              <a:spcBef>
                <a:spcPts val="0"/>
              </a:spcBef>
            </a:pPr>
            <a:endParaRPr lang="en-US" sz="2000" dirty="0">
              <a:solidFill>
                <a:schemeClr val="accent2">
                  <a:lumMod val="75000"/>
                </a:schemeClr>
              </a:solidFill>
            </a:endParaRPr>
          </a:p>
          <a:p>
            <a:pPr>
              <a:spcBef>
                <a:spcPts val="0"/>
              </a:spcBef>
            </a:pPr>
            <a:r>
              <a:rPr lang="en-US" sz="2000" dirty="0">
                <a:solidFill>
                  <a:schemeClr val="accent2">
                    <a:lumMod val="75000"/>
                  </a:schemeClr>
                </a:solidFill>
              </a:rPr>
              <a:t>Is the PLAAFP easily understood by parents?</a:t>
            </a:r>
          </a:p>
          <a:p>
            <a:pPr marL="0" lvl="0" indent="0">
              <a:spcBef>
                <a:spcPts val="0"/>
              </a:spcBef>
              <a:buNone/>
            </a:pPr>
            <a:endParaRPr lang="en-US" sz="1800" dirty="0">
              <a:solidFill>
                <a:schemeClr val="accent2">
                  <a:lumMod val="75000"/>
                </a:schemeClr>
              </a:solidFill>
            </a:endParaRPr>
          </a:p>
          <a:p>
            <a:pPr marL="0" indent="0">
              <a:spcBef>
                <a:spcPts val="0"/>
              </a:spcBef>
              <a:buNone/>
            </a:pPr>
            <a:r>
              <a:rPr lang="en-US" sz="1800" b="1" dirty="0">
                <a:solidFill>
                  <a:schemeClr val="accent2">
                    <a:lumMod val="75000"/>
                  </a:schemeClr>
                </a:solidFill>
              </a:rPr>
              <a:t>Helpful Hint:  </a:t>
            </a:r>
            <a:r>
              <a:rPr lang="en-US" sz="1800" dirty="0">
                <a:solidFill>
                  <a:schemeClr val="accent2">
                    <a:lumMod val="75000"/>
                  </a:schemeClr>
                </a:solidFill>
              </a:rPr>
              <a:t>Avoid statements that address the need for services – that will come later!  </a:t>
            </a:r>
          </a:p>
          <a:p>
            <a:pPr marL="0" indent="0">
              <a:spcBef>
                <a:spcPts val="0"/>
              </a:spcBef>
              <a:buNone/>
            </a:pPr>
            <a:r>
              <a:rPr lang="en-US" sz="1800" b="1" dirty="0">
                <a:solidFill>
                  <a:schemeClr val="accent2">
                    <a:lumMod val="75000"/>
                  </a:schemeClr>
                </a:solidFill>
              </a:rPr>
              <a:t>Bonus points </a:t>
            </a:r>
            <a:r>
              <a:rPr lang="en-US" sz="1800" dirty="0">
                <a:solidFill>
                  <a:schemeClr val="accent2">
                    <a:lumMod val="75000"/>
                  </a:schemeClr>
                </a:solidFill>
              </a:rPr>
              <a:t>if you can incorporate post-secondary skill needs if appropriate.</a:t>
            </a:r>
          </a:p>
          <a:p>
            <a:pPr marL="0" indent="0">
              <a:buNone/>
            </a:pPr>
            <a:endParaRPr lang="en-US" dirty="0"/>
          </a:p>
        </p:txBody>
      </p:sp>
      <p:sp>
        <p:nvSpPr>
          <p:cNvPr id="4" name="Title 1">
            <a:extLst>
              <a:ext uri="{FF2B5EF4-FFF2-40B4-BE49-F238E27FC236}">
                <a16:creationId xmlns:a16="http://schemas.microsoft.com/office/drawing/2014/main" id="{0AD0BFDC-ED03-438E-ABEF-A0A698DBE707}"/>
              </a:ext>
            </a:extLst>
          </p:cNvPr>
          <p:cNvSpPr txBox="1">
            <a:spLocks/>
          </p:cNvSpPr>
          <p:nvPr/>
        </p:nvSpPr>
        <p:spPr bwMode="auto">
          <a:xfrm>
            <a:off x="1752600" y="304800"/>
            <a:ext cx="8255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800" b="1">
                <a:solidFill>
                  <a:srgbClr val="A2BC36"/>
                </a:solidFill>
                <a:latin typeface="+mj-lt"/>
                <a:ea typeface="+mj-ea"/>
                <a:cs typeface="+mj-cs"/>
              </a:defRPr>
            </a:lvl1pPr>
            <a:lvl2pPr algn="l" rtl="0" eaLnBrk="0" fontAlgn="base" hangingPunct="0">
              <a:spcBef>
                <a:spcPct val="0"/>
              </a:spcBef>
              <a:spcAft>
                <a:spcPct val="0"/>
              </a:spcAft>
              <a:defRPr sz="3800" b="1">
                <a:solidFill>
                  <a:srgbClr val="A2BC36"/>
                </a:solidFill>
                <a:latin typeface="Arial" charset="0"/>
                <a:ea typeface="ヒラギノ角ゴ Pro W3" pitchFamily="1" charset="-128"/>
              </a:defRPr>
            </a:lvl2pPr>
            <a:lvl3pPr algn="l" rtl="0" eaLnBrk="0" fontAlgn="base" hangingPunct="0">
              <a:spcBef>
                <a:spcPct val="0"/>
              </a:spcBef>
              <a:spcAft>
                <a:spcPct val="0"/>
              </a:spcAft>
              <a:defRPr sz="3800" b="1">
                <a:solidFill>
                  <a:srgbClr val="A2BC36"/>
                </a:solidFill>
                <a:latin typeface="Arial" charset="0"/>
                <a:ea typeface="ヒラギノ角ゴ Pro W3" pitchFamily="1" charset="-128"/>
              </a:defRPr>
            </a:lvl3pPr>
            <a:lvl4pPr algn="l" rtl="0" eaLnBrk="0" fontAlgn="base" hangingPunct="0">
              <a:spcBef>
                <a:spcPct val="0"/>
              </a:spcBef>
              <a:spcAft>
                <a:spcPct val="0"/>
              </a:spcAft>
              <a:defRPr sz="3800" b="1">
                <a:solidFill>
                  <a:srgbClr val="A2BC36"/>
                </a:solidFill>
                <a:latin typeface="Arial" charset="0"/>
                <a:ea typeface="ヒラギノ角ゴ Pro W3" pitchFamily="1" charset="-128"/>
              </a:defRPr>
            </a:lvl4pPr>
            <a:lvl5pPr algn="l" rtl="0" eaLnBrk="0" fontAlgn="base" hangingPunct="0">
              <a:spcBef>
                <a:spcPct val="0"/>
              </a:spcBef>
              <a:spcAft>
                <a:spcPct val="0"/>
              </a:spcAft>
              <a:defRPr sz="3800" b="1">
                <a:solidFill>
                  <a:srgbClr val="A2BC36"/>
                </a:solidFill>
                <a:latin typeface="Arial" charset="0"/>
                <a:ea typeface="ヒラギノ角ゴ Pro W3" pitchFamily="1" charset="-128"/>
              </a:defRPr>
            </a:lvl5pPr>
            <a:lvl6pPr marL="457200" algn="l" rtl="0" fontAlgn="base">
              <a:spcBef>
                <a:spcPct val="0"/>
              </a:spcBef>
              <a:spcAft>
                <a:spcPct val="0"/>
              </a:spcAft>
              <a:defRPr sz="3800" b="1">
                <a:solidFill>
                  <a:srgbClr val="A2BC36"/>
                </a:solidFill>
                <a:latin typeface="Arial" charset="0"/>
                <a:ea typeface="ヒラギノ角ゴ Pro W3" pitchFamily="1" charset="-128"/>
              </a:defRPr>
            </a:lvl6pPr>
            <a:lvl7pPr marL="914400" algn="l" rtl="0" fontAlgn="base">
              <a:spcBef>
                <a:spcPct val="0"/>
              </a:spcBef>
              <a:spcAft>
                <a:spcPct val="0"/>
              </a:spcAft>
              <a:defRPr sz="3800" b="1">
                <a:solidFill>
                  <a:srgbClr val="A2BC36"/>
                </a:solidFill>
                <a:latin typeface="Arial" charset="0"/>
                <a:ea typeface="ヒラギノ角ゴ Pro W3" pitchFamily="1" charset="-128"/>
              </a:defRPr>
            </a:lvl7pPr>
            <a:lvl8pPr marL="1371600" algn="l" rtl="0" fontAlgn="base">
              <a:spcBef>
                <a:spcPct val="0"/>
              </a:spcBef>
              <a:spcAft>
                <a:spcPct val="0"/>
              </a:spcAft>
              <a:defRPr sz="3800" b="1">
                <a:solidFill>
                  <a:srgbClr val="A2BC36"/>
                </a:solidFill>
                <a:latin typeface="Arial" charset="0"/>
                <a:ea typeface="ヒラギノ角ゴ Pro W3" pitchFamily="1" charset="-128"/>
              </a:defRPr>
            </a:lvl8pPr>
            <a:lvl9pPr marL="1828800" algn="l" rtl="0" fontAlgn="base">
              <a:spcBef>
                <a:spcPct val="0"/>
              </a:spcBef>
              <a:spcAft>
                <a:spcPct val="0"/>
              </a:spcAft>
              <a:defRPr sz="3800" b="1">
                <a:solidFill>
                  <a:srgbClr val="A2BC36"/>
                </a:solidFill>
                <a:latin typeface="Arial" charset="0"/>
                <a:ea typeface="ヒラギノ角ゴ Pro W3" pitchFamily="1" charset="-128"/>
              </a:defRPr>
            </a:lvl9pPr>
          </a:lstStyle>
          <a:p>
            <a:pPr algn="ctr"/>
            <a:r>
              <a:rPr lang="en-US" kern="0" dirty="0"/>
              <a:t>Critical Questions for a Compliant PLAAFP (IEP 16)</a:t>
            </a:r>
          </a:p>
        </p:txBody>
      </p:sp>
    </p:spTree>
    <p:extLst>
      <p:ext uri="{BB962C8B-B14F-4D97-AF65-F5344CB8AC3E}">
        <p14:creationId xmlns:p14="http://schemas.microsoft.com/office/powerpoint/2010/main" val="2540535519"/>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8A273-FF20-44DC-9705-0A423016F8DE}"/>
              </a:ext>
            </a:extLst>
          </p:cNvPr>
          <p:cNvSpPr>
            <a:spLocks noGrp="1"/>
          </p:cNvSpPr>
          <p:nvPr>
            <p:ph type="title"/>
          </p:nvPr>
        </p:nvSpPr>
        <p:spPr/>
        <p:txBody>
          <a:bodyPr/>
          <a:lstStyle/>
          <a:p>
            <a:pPr algn="ctr"/>
            <a:r>
              <a:rPr lang="en-US" dirty="0"/>
              <a:t>Critical Questions for a Compliant LRE Statement (IEP 23)</a:t>
            </a:r>
          </a:p>
        </p:txBody>
      </p:sp>
      <p:sp>
        <p:nvSpPr>
          <p:cNvPr id="3" name="Content Placeholder 2">
            <a:extLst>
              <a:ext uri="{FF2B5EF4-FFF2-40B4-BE49-F238E27FC236}">
                <a16:creationId xmlns:a16="http://schemas.microsoft.com/office/drawing/2014/main" id="{2A80CA74-0941-4CAB-A1DC-1CE802F9CDAB}"/>
              </a:ext>
            </a:extLst>
          </p:cNvPr>
          <p:cNvSpPr>
            <a:spLocks noGrp="1"/>
          </p:cNvSpPr>
          <p:nvPr>
            <p:ph idx="1"/>
          </p:nvPr>
        </p:nvSpPr>
        <p:spPr/>
        <p:txBody>
          <a:bodyPr/>
          <a:lstStyle/>
          <a:p>
            <a:r>
              <a:rPr lang="en-US" dirty="0"/>
              <a:t>Does the statement clearly state why the services cannot be provided with nondisabled peers?</a:t>
            </a:r>
          </a:p>
          <a:p>
            <a:r>
              <a:rPr lang="en-US" dirty="0"/>
              <a:t>Is the statement clearly based upon the needs of the student?</a:t>
            </a:r>
          </a:p>
          <a:p>
            <a:endParaRPr lang="en-US" dirty="0"/>
          </a:p>
          <a:p>
            <a:pPr marL="0" indent="0">
              <a:buNone/>
            </a:pPr>
            <a:r>
              <a:rPr lang="en-US" b="1" dirty="0"/>
              <a:t>Helpful Hint: </a:t>
            </a:r>
            <a:r>
              <a:rPr lang="en-US" dirty="0"/>
              <a:t>Avoid administrative or scheduling reasons</a:t>
            </a:r>
          </a:p>
        </p:txBody>
      </p:sp>
    </p:spTree>
    <p:extLst>
      <p:ext uri="{BB962C8B-B14F-4D97-AF65-F5344CB8AC3E}">
        <p14:creationId xmlns:p14="http://schemas.microsoft.com/office/powerpoint/2010/main" val="3072640739"/>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a:extLst>
              <a:ext uri="{FF2B5EF4-FFF2-40B4-BE49-F238E27FC236}">
                <a16:creationId xmlns:a16="http://schemas.microsoft.com/office/drawing/2014/main" id="{386201EB-3735-4E79-BD7E-8B6A7DAD1385}"/>
              </a:ext>
            </a:extLst>
          </p:cNvPr>
          <p:cNvSpPr>
            <a:spLocks noGrp="1"/>
          </p:cNvSpPr>
          <p:nvPr>
            <p:ph type="title"/>
          </p:nvPr>
        </p:nvSpPr>
        <p:spPr/>
        <p:txBody>
          <a:bodyPr/>
          <a:lstStyle/>
          <a:p>
            <a:pPr algn="ctr"/>
            <a:r>
              <a:rPr lang="en-US" altLang="en-US" sz="5400" dirty="0">
                <a:solidFill>
                  <a:srgbClr val="96B141"/>
                </a:solidFill>
              </a:rPr>
              <a:t>Q &amp; A</a:t>
            </a:r>
          </a:p>
        </p:txBody>
      </p:sp>
      <p:pic>
        <p:nvPicPr>
          <p:cNvPr id="82948" name="Picture 7" descr="C:\Documents and Settings\BScriven\Local Settings\Temporary Internet Files\Content.IE5\65JC5CZE\MM900288870[1].gif">
            <a:extLst>
              <a:ext uri="{FF2B5EF4-FFF2-40B4-BE49-F238E27FC236}">
                <a16:creationId xmlns:a16="http://schemas.microsoft.com/office/drawing/2014/main" id="{AC677349-86BF-48CA-ADDF-FC12B42A91EB}"/>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524000"/>
            <a:ext cx="42672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1183096"/>
      </p:ext>
    </p:extLst>
  </p:cSld>
  <p:clrMapOvr>
    <a:masterClrMapping/>
  </p:clrMapOvr>
  <p:transition spd="med"/>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TotalTime>
  <Words>2174</Words>
  <Application>Microsoft Office PowerPoint</Application>
  <PresentationFormat>Widescreen</PresentationFormat>
  <Paragraphs>380</Paragraphs>
  <Slides>47</Slides>
  <Notes>30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54" baseType="lpstr">
      <vt:lpstr>Arial</vt:lpstr>
      <vt:lpstr>Calibri</vt:lpstr>
      <vt:lpstr>Times New Roman</vt:lpstr>
      <vt:lpstr>Wingdings</vt:lpstr>
      <vt:lpstr>ヒラギノ角ゴ Pro W3</vt:lpstr>
      <vt:lpstr>Blank Presentation</vt:lpstr>
      <vt:lpstr>Picture</vt:lpstr>
      <vt:lpstr>WELCOME</vt:lpstr>
      <vt:lpstr>Please tell us . . .</vt:lpstr>
      <vt:lpstr>Individualized Education Programs (IEPs)</vt:lpstr>
      <vt:lpstr>Specially Designed Instruction</vt:lpstr>
      <vt:lpstr>Individualized Education Program (IEP)</vt:lpstr>
      <vt:lpstr>Present Levels of Academic Achievement and Functional Performance (PLAAFP)</vt:lpstr>
      <vt:lpstr>Academic Achievement</vt:lpstr>
      <vt:lpstr>Functional Performance</vt:lpstr>
      <vt:lpstr>Major Components of PLAAFP</vt:lpstr>
      <vt:lpstr>Information in the PLAAFP must be…</vt:lpstr>
      <vt:lpstr>Strengths  of the Student</vt:lpstr>
      <vt:lpstr> Needs Resulting from the Disability</vt:lpstr>
      <vt:lpstr>Needs Resulting from the Disability</vt:lpstr>
      <vt:lpstr>How the disability affects…</vt:lpstr>
      <vt:lpstr>Connecting IEPs to State/District Standards Means…</vt:lpstr>
      <vt:lpstr>The PLAAFP answers …</vt:lpstr>
      <vt:lpstr>Present Levels of Academic Achievement and Functional Performance</vt:lpstr>
      <vt:lpstr>Measurable Annual Goals</vt:lpstr>
      <vt:lpstr>PowerPoint Presentation</vt:lpstr>
      <vt:lpstr>Measurable Annual Goals</vt:lpstr>
      <vt:lpstr>Annual Goals</vt:lpstr>
      <vt:lpstr>Measurable Annual Goals</vt:lpstr>
      <vt:lpstr>    Definition of Measurable</vt:lpstr>
      <vt:lpstr>Major Components of Measurable  Annual Goals</vt:lpstr>
      <vt:lpstr>Measurable Annual Goals</vt:lpstr>
      <vt:lpstr>Measurable Annual Goals</vt:lpstr>
      <vt:lpstr>In Onslow...</vt:lpstr>
      <vt:lpstr>Measurable Annual Goals</vt:lpstr>
      <vt:lpstr>Present Levels of Academic Achievement and Functional Performance</vt:lpstr>
      <vt:lpstr>Kara</vt:lpstr>
      <vt:lpstr>PowerPoint Presentation</vt:lpstr>
      <vt:lpstr>Measurable Annual Goals</vt:lpstr>
      <vt:lpstr>PowerPoint Presentation</vt:lpstr>
      <vt:lpstr>PowerPoint Presentation</vt:lpstr>
      <vt:lpstr>Measuring Progress Toward  Measurable Annual Goals </vt:lpstr>
      <vt:lpstr>The IEP Must Include…</vt:lpstr>
      <vt:lpstr>Measuring and Reporting Progress  Toward Measurable Annual Goals  </vt:lpstr>
      <vt:lpstr>In Onslow...</vt:lpstr>
      <vt:lpstr>Reviewing and Revising the IEP</vt:lpstr>
      <vt:lpstr>The IEP Must Be Reviewed…</vt:lpstr>
      <vt:lpstr>Turn and Talk</vt:lpstr>
      <vt:lpstr>Tips</vt:lpstr>
      <vt:lpstr>Turn and Talk</vt:lpstr>
      <vt:lpstr>Critical Questions</vt:lpstr>
      <vt:lpstr> </vt:lpstr>
      <vt:lpstr>Critical Questions for a Compliant LRE Statement (IEP 23)</vt:lpstr>
      <vt:lpstr>Q &amp; 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Misty Williams</dc:creator>
  <cp:lastModifiedBy>Colleen Larkin</cp:lastModifiedBy>
  <cp:revision>56</cp:revision>
  <dcterms:created xsi:type="dcterms:W3CDTF">2018-06-06T13:50:54Z</dcterms:created>
  <dcterms:modified xsi:type="dcterms:W3CDTF">2018-09-02T17:22:10Z</dcterms:modified>
</cp:coreProperties>
</file>