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62" r:id="rId1"/>
  </p:sldMasterIdLst>
  <p:notesMasterIdLst>
    <p:notesMasterId r:id="rId29"/>
  </p:notesMasterIdLst>
  <p:handoutMasterIdLst>
    <p:handoutMasterId r:id="rId30"/>
  </p:handoutMasterIdLst>
  <p:sldIdLst>
    <p:sldId id="256" r:id="rId2"/>
    <p:sldId id="294" r:id="rId3"/>
    <p:sldId id="258" r:id="rId4"/>
    <p:sldId id="296" r:id="rId5"/>
    <p:sldId id="259" r:id="rId6"/>
    <p:sldId id="292" r:id="rId7"/>
    <p:sldId id="293" r:id="rId8"/>
    <p:sldId id="264" r:id="rId9"/>
    <p:sldId id="271" r:id="rId10"/>
    <p:sldId id="272" r:id="rId11"/>
    <p:sldId id="273" r:id="rId12"/>
    <p:sldId id="265" r:id="rId13"/>
    <p:sldId id="284" r:id="rId14"/>
    <p:sldId id="286" r:id="rId15"/>
    <p:sldId id="289" r:id="rId16"/>
    <p:sldId id="285" r:id="rId17"/>
    <p:sldId id="267" r:id="rId18"/>
    <p:sldId id="274" r:id="rId19"/>
    <p:sldId id="295" r:id="rId20"/>
    <p:sldId id="268" r:id="rId21"/>
    <p:sldId id="277" r:id="rId22"/>
    <p:sldId id="278" r:id="rId23"/>
    <p:sldId id="279" r:id="rId24"/>
    <p:sldId id="280" r:id="rId25"/>
    <p:sldId id="281" r:id="rId26"/>
    <p:sldId id="282" r:id="rId27"/>
    <p:sldId id="283" r:id="rId2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2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8330" autoAdjust="0"/>
  </p:normalViewPr>
  <p:slideViewPr>
    <p:cSldViewPr snapToGrid="0" snapToObjects="1">
      <p:cViewPr>
        <p:scale>
          <a:sx n="86" d="100"/>
          <a:sy n="86" d="100"/>
        </p:scale>
        <p:origin x="-810" y="7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tx>
        <c:rich>
          <a:bodyPr/>
          <a:lstStyle/>
          <a:p>
            <a:pPr>
              <a:defRPr sz="1800"/>
            </a:pPr>
            <a:r>
              <a:rPr lang="en-US" sz="1800" dirty="0" smtClean="0"/>
              <a:t>General Student</a:t>
            </a:r>
            <a:r>
              <a:rPr lang="en-US" sz="1800" baseline="0" dirty="0" smtClean="0"/>
              <a:t> Population</a:t>
            </a:r>
            <a:endParaRPr lang="en-US" sz="1800" dirty="0"/>
          </a:p>
        </c:rich>
      </c:tx>
      <c:layout/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Students</c:v>
                </c:pt>
              </c:strCache>
            </c:strRef>
          </c:tx>
          <c:dLbls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Sheet1!$A$2:$A$3</c:f>
              <c:strCache>
                <c:ptCount val="2"/>
                <c:pt idx="0">
                  <c:v>In Special Education</c:v>
                </c:pt>
                <c:pt idx="1">
                  <c:v>Not in Special Education</c:v>
                </c:pt>
              </c:strCache>
            </c:strRef>
          </c:cat>
          <c:val>
            <c:numRef>
              <c:f>Sheet1!$B$2:$B$3</c:f>
              <c:numCache>
                <c:formatCode>0.0%</c:formatCode>
                <c:ptCount val="2"/>
                <c:pt idx="0">
                  <c:v>0.13500000000000001</c:v>
                </c:pt>
                <c:pt idx="1">
                  <c:v>0.86499999999999999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</c:plotArea>
    <c:legend>
      <c:legendPos val="r"/>
      <c:layout/>
      <c:overlay val="0"/>
      <c:txPr>
        <a:bodyPr/>
        <a:lstStyle/>
        <a:p>
          <a:pPr>
            <a:defRPr sz="1400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layout/>
      <c:overlay val="0"/>
      <c:txPr>
        <a:bodyPr/>
        <a:lstStyle/>
        <a:p>
          <a:pPr>
            <a:defRPr sz="1800"/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English Language Learners</c:v>
                </c:pt>
              </c:strCache>
            </c:strRef>
          </c:tx>
          <c:dLbls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Sheet1!$A$2:$A$3</c:f>
              <c:strCache>
                <c:ptCount val="2"/>
                <c:pt idx="0">
                  <c:v>In Special Education</c:v>
                </c:pt>
                <c:pt idx="1">
                  <c:v>Not in Special Education</c:v>
                </c:pt>
              </c:strCache>
            </c:strRef>
          </c:cat>
          <c:val>
            <c:numRef>
              <c:f>Sheet1!$B$2:$B$3</c:f>
              <c:numCache>
                <c:formatCode>0.0%</c:formatCode>
                <c:ptCount val="2"/>
                <c:pt idx="0">
                  <c:v>9.1999999999999998E-2</c:v>
                </c:pt>
                <c:pt idx="1">
                  <c:v>0.90800000000000003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/>
      <c:overlay val="0"/>
      <c:txPr>
        <a:bodyPr/>
        <a:lstStyle/>
        <a:p>
          <a:pPr>
            <a:defRPr sz="1400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A5DCB0-F2C5-B044-A665-2C203287BFF2}" type="datetimeFigureOut">
              <a:rPr lang="en-US" smtClean="0"/>
              <a:t>7/9/2014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9EE9EF-6A89-1D46-9224-29ECE101F1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355864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61EC04-427D-CF44-B31E-7EEA72C84574}" type="datetimeFigureOut">
              <a:rPr lang="en-US" smtClean="0"/>
              <a:t>7/9/2014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CB06FB-0801-544D-ABC7-71B68B26CB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168729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CB06FB-0801-544D-ABC7-71B68B26CBE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81631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CB06FB-0801-544D-ABC7-71B68B26CBE0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85208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CB06FB-0801-544D-ABC7-71B68B26CBE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33908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CB06FB-0801-544D-ABC7-71B68B26CBE0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24556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CB06FB-0801-544D-ABC7-71B68B26CBE0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00127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CB06FB-0801-544D-ABC7-71B68B26CBE0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020782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CB06FB-0801-544D-ABC7-71B68B26CBE0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110695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CB06FB-0801-544D-ABC7-71B68B26CBE0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768255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4</a:t>
            </a:r>
            <a:r>
              <a:rPr lang="en-US" baseline="30000" dirty="0" smtClean="0"/>
              <a:t>th</a:t>
            </a:r>
            <a:r>
              <a:rPr lang="en-US" dirty="0" smtClean="0"/>
              <a:t> of July example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CB06FB-0801-544D-ABC7-71B68B26CBE0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2648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CB06FB-0801-544D-ABC7-71B68B26CBE0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257241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CB06FB-0801-544D-ABC7-71B68B26CBE0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919287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CB06FB-0801-544D-ABC7-71B68B26CBE0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855954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CB06FB-0801-544D-ABC7-71B68B26CBE0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526428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CB06FB-0801-544D-ABC7-71B68B26CBE0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12906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CB06FB-0801-544D-ABC7-71B68B26CBE0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584428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Co-Teaching methods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CB06FB-0801-544D-ABC7-71B68B26CBE0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049763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CB06FB-0801-544D-ABC7-71B68B26CBE0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091825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CB06FB-0801-544D-ABC7-71B68B26CBE0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914073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CB06FB-0801-544D-ABC7-71B68B26CBE0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5008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CB06FB-0801-544D-ABC7-71B68B26CBE0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5624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486873" y="411480"/>
            <a:ext cx="8170254" cy="6035040"/>
            <a:chOff x="486873" y="411480"/>
            <a:chExt cx="8170254" cy="6035040"/>
          </a:xfrm>
        </p:grpSpPr>
        <p:sp>
          <p:nvSpPr>
            <p:cNvPr id="8" name="Rectangle 7"/>
            <p:cNvSpPr/>
            <p:nvPr/>
          </p:nvSpPr>
          <p:spPr>
            <a:xfrm>
              <a:off x="486873" y="411480"/>
              <a:ext cx="8170254" cy="60350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  <a:scene3d>
              <a:camera prst="perspectiveFront" fov="4800000"/>
              <a:lightRig rig="threePt" dir="t"/>
            </a:scene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/>
            <p:cNvSpPr>
              <a:spLocks/>
            </p:cNvSpPr>
            <p:nvPr/>
          </p:nvSpPr>
          <p:spPr>
            <a:xfrm>
              <a:off x="562843" y="475488"/>
              <a:ext cx="7982712" cy="5888736"/>
            </a:xfrm>
            <a:prstGeom prst="rect">
              <a:avLst/>
            </a:prstGeom>
            <a:noFill/>
            <a:ln w="127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cxnSp>
          <p:nvCxnSpPr>
            <p:cNvPr id="15" name="Straight Connector 14"/>
            <p:cNvCxnSpPr/>
            <p:nvPr/>
          </p:nvCxnSpPr>
          <p:spPr>
            <a:xfrm>
              <a:off x="562842" y="6133646"/>
              <a:ext cx="7982712" cy="1472"/>
            </a:xfrm>
            <a:prstGeom prst="line">
              <a:avLst/>
            </a:prstGeom>
            <a:noFill/>
            <a:ln w="127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7" name="Rectangle 16"/>
            <p:cNvSpPr/>
            <p:nvPr/>
          </p:nvSpPr>
          <p:spPr>
            <a:xfrm>
              <a:off x="562843" y="457200"/>
              <a:ext cx="7982712" cy="2578608"/>
            </a:xfrm>
            <a:prstGeom prst="rect">
              <a:avLst/>
            </a:prstGeom>
            <a:solidFill>
              <a:schemeClr val="bg2">
                <a:lumMod val="40000"/>
                <a:lumOff val="60000"/>
              </a:schemeClr>
            </a:solidFill>
            <a:ln w="3175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3950"/>
            <a:ext cx="7342188" cy="1924050"/>
          </a:xfrm>
        </p:spPr>
        <p:txBody>
          <a:bodyPr anchor="b" anchorCtr="0">
            <a:noAutofit/>
          </a:bodyPr>
          <a:lstStyle>
            <a:lvl1pPr>
              <a:defRPr sz="540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3429000"/>
            <a:ext cx="7342188" cy="1752600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ts val="300"/>
              </a:spcBef>
              <a:buClr>
                <a:schemeClr val="tx1">
                  <a:lumMod val="75000"/>
                  <a:lumOff val="25000"/>
                </a:schemeClr>
              </a:buClr>
              <a:buFont typeface="Arial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73741" y="6122894"/>
            <a:ext cx="2133600" cy="259317"/>
          </a:xfrm>
        </p:spPr>
        <p:txBody>
          <a:bodyPr/>
          <a:lstStyle/>
          <a:p>
            <a:fld id="{CDA8D45F-9481-274C-92F5-38B3FCBFF291}" type="datetime1">
              <a:rPr lang="en-US" smtClean="0"/>
              <a:t>7/9/2014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638800" y="6122894"/>
            <a:ext cx="2895600" cy="25781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191000" y="6122894"/>
            <a:ext cx="762000" cy="271463"/>
          </a:xfrm>
        </p:spPr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sp>
          <p:nvSpPr>
            <p:cNvPr id="13" name="Rectangle 12"/>
            <p:cNvSpPr/>
            <p:nvPr/>
          </p:nvSpPr>
          <p:spPr>
            <a:xfrm>
              <a:off x="182880" y="173699"/>
              <a:ext cx="8778240" cy="651060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  <a:scene3d>
              <a:camera prst="perspectiveFront" fov="4800000"/>
              <a:lightRig rig="threePt" dir="t"/>
            </a:scene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8" name="Group 10"/>
            <p:cNvGrpSpPr/>
            <p:nvPr/>
          </p:nvGrpSpPr>
          <p:grpSpPr>
            <a:xfrm>
              <a:off x="256032" y="237744"/>
              <a:ext cx="8622792" cy="6364224"/>
              <a:chOff x="247157" y="247430"/>
              <a:chExt cx="8622792" cy="6364224"/>
            </a:xfrm>
          </p:grpSpPr>
          <p:sp>
            <p:nvSpPr>
              <p:cNvPr id="19" name="Rectangle 18"/>
              <p:cNvSpPr>
                <a:spLocks/>
              </p:cNvSpPr>
              <p:nvPr/>
            </p:nvSpPr>
            <p:spPr>
              <a:xfrm>
                <a:off x="247157" y="247430"/>
                <a:ext cx="8622792" cy="6364224"/>
              </a:xfrm>
              <a:prstGeom prst="rect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20" name="Straight Connector 19"/>
              <p:cNvCxnSpPr/>
              <p:nvPr/>
            </p:nvCxnSpPr>
            <p:spPr>
              <a:xfrm>
                <a:off x="247157" y="6389024"/>
                <a:ext cx="8622792" cy="1588"/>
              </a:xfrm>
              <a:prstGeom prst="line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21" name="Rectangle 20"/>
              <p:cNvSpPr/>
              <p:nvPr/>
            </p:nvSpPr>
            <p:spPr>
              <a:xfrm>
                <a:off x="247157" y="1612392"/>
                <a:ext cx="8622792" cy="64008"/>
              </a:xfrm>
              <a:prstGeom prst="rect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 w="3175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7B89C-B63B-374C-A077-70B0F0A81B20}" type="datetime1">
              <a:rPr lang="en-US" smtClean="0"/>
              <a:t>7/9/2014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8E28E-949B-914B-B4B5-1F3983A2D88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486873" y="411480"/>
            <a:ext cx="8170254" cy="6035040"/>
            <a:chOff x="486873" y="411480"/>
            <a:chExt cx="8170254" cy="6035040"/>
          </a:xfrm>
        </p:grpSpPr>
        <p:sp>
          <p:nvSpPr>
            <p:cNvPr id="12" name="Rectangle 11"/>
            <p:cNvSpPr/>
            <p:nvPr/>
          </p:nvSpPr>
          <p:spPr>
            <a:xfrm>
              <a:off x="486873" y="411480"/>
              <a:ext cx="8170254" cy="60350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  <a:scene3d>
              <a:camera prst="perspectiveFront" fov="4800000"/>
              <a:lightRig rig="threePt" dir="t"/>
            </a:scene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6" name="Group 11"/>
            <p:cNvGrpSpPr/>
            <p:nvPr/>
          </p:nvGrpSpPr>
          <p:grpSpPr>
            <a:xfrm>
              <a:off x="562842" y="475488"/>
              <a:ext cx="7982713" cy="5888736"/>
              <a:chOff x="562842" y="475488"/>
              <a:chExt cx="7982713" cy="5888736"/>
            </a:xfrm>
          </p:grpSpPr>
          <p:sp>
            <p:nvSpPr>
              <p:cNvPr id="8" name="Rectangle 7"/>
              <p:cNvSpPr>
                <a:spLocks/>
              </p:cNvSpPr>
              <p:nvPr/>
            </p:nvSpPr>
            <p:spPr>
              <a:xfrm>
                <a:off x="562843" y="475488"/>
                <a:ext cx="7982712" cy="5888736"/>
              </a:xfrm>
              <a:prstGeom prst="rect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9" name="Straight Connector 8"/>
              <p:cNvCxnSpPr/>
              <p:nvPr/>
            </p:nvCxnSpPr>
            <p:spPr>
              <a:xfrm>
                <a:off x="562842" y="6133646"/>
                <a:ext cx="7982712" cy="1472"/>
              </a:xfrm>
              <a:prstGeom prst="line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11" name="Straight Connector 10"/>
              <p:cNvCxnSpPr/>
              <p:nvPr/>
            </p:nvCxnSpPr>
            <p:spPr>
              <a:xfrm>
                <a:off x="562842" y="3427528"/>
                <a:ext cx="7982712" cy="1472"/>
              </a:xfrm>
              <a:prstGeom prst="line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00113" y="3442447"/>
            <a:ext cx="7345362" cy="1532965"/>
          </a:xfrm>
        </p:spPr>
        <p:txBody>
          <a:bodyPr anchor="b" anchorCtr="0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00113" y="5029200"/>
            <a:ext cx="7345362" cy="990600"/>
          </a:xfrm>
        </p:spPr>
        <p:txBody>
          <a:bodyPr>
            <a:normAutofit/>
          </a:bodyPr>
          <a:lstStyle>
            <a:lvl1pPr marL="0" indent="0" algn="ctr">
              <a:spcBef>
                <a:spcPts val="30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69259" y="6122894"/>
            <a:ext cx="2133600" cy="259317"/>
          </a:xfrm>
        </p:spPr>
        <p:txBody>
          <a:bodyPr/>
          <a:lstStyle/>
          <a:p>
            <a:fld id="{867276F6-21B7-EE46-A7F7-1A2591A6A9F3}" type="datetime1">
              <a:rPr lang="en-US" smtClean="0"/>
              <a:t>7/9/2014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638800" y="6124401"/>
            <a:ext cx="2895600" cy="257810"/>
          </a:xfrm>
        </p:spPr>
        <p:txBody>
          <a:bodyPr/>
          <a:lstStyle/>
          <a:p>
            <a:endParaRPr lang="en-US"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12"/>
          </p:nvPr>
        </p:nvSpPr>
        <p:spPr>
          <a:xfrm>
            <a:off x="636493" y="533400"/>
            <a:ext cx="7836408" cy="2828925"/>
          </a:xfrm>
        </p:spPr>
        <p:txBody>
          <a:bodyPr>
            <a:normAutofit/>
          </a:bodyPr>
          <a:lstStyle>
            <a:lvl1pPr>
              <a:buNone/>
              <a:defRPr sz="2000"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sp>
          <p:nvSpPr>
            <p:cNvPr id="12" name="Rectangle 11"/>
            <p:cNvSpPr/>
            <p:nvPr/>
          </p:nvSpPr>
          <p:spPr>
            <a:xfrm>
              <a:off x="182880" y="173699"/>
              <a:ext cx="8778240" cy="651060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  <a:scene3d>
              <a:camera prst="perspectiveFront" fov="4800000"/>
              <a:lightRig rig="threePt" dir="t"/>
            </a:scene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8" name="Group 10"/>
            <p:cNvGrpSpPr/>
            <p:nvPr/>
          </p:nvGrpSpPr>
          <p:grpSpPr>
            <a:xfrm>
              <a:off x="256032" y="237744"/>
              <a:ext cx="8622792" cy="6364224"/>
              <a:chOff x="247157" y="247430"/>
              <a:chExt cx="8622792" cy="6364224"/>
            </a:xfrm>
          </p:grpSpPr>
          <p:sp>
            <p:nvSpPr>
              <p:cNvPr id="27" name="Rectangle 26"/>
              <p:cNvSpPr>
                <a:spLocks/>
              </p:cNvSpPr>
              <p:nvPr/>
            </p:nvSpPr>
            <p:spPr>
              <a:xfrm>
                <a:off x="247157" y="247430"/>
                <a:ext cx="8622792" cy="6364224"/>
              </a:xfrm>
              <a:prstGeom prst="rect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28" name="Straight Connector 27"/>
              <p:cNvCxnSpPr/>
              <p:nvPr/>
            </p:nvCxnSpPr>
            <p:spPr>
              <a:xfrm>
                <a:off x="247157" y="6389024"/>
                <a:ext cx="8622792" cy="1588"/>
              </a:xfrm>
              <a:prstGeom prst="line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0113" y="1371600"/>
            <a:ext cx="7345362" cy="1676400"/>
          </a:xfrm>
        </p:spPr>
        <p:txBody>
          <a:bodyPr anchor="b" anchorCtr="0">
            <a:noAutofit/>
          </a:bodyPr>
          <a:lstStyle>
            <a:lvl1pPr algn="ctr">
              <a:defRPr sz="5400" b="0" i="0" cap="none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0113" y="3134566"/>
            <a:ext cx="7345362" cy="1500187"/>
          </a:xfrm>
        </p:spPr>
        <p:txBody>
          <a:bodyPr anchor="t" anchorCtr="0"/>
          <a:lstStyle>
            <a:lvl1pPr marL="0" indent="0" algn="ctr">
              <a:spcBef>
                <a:spcPts val="30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C8EA37-8420-EF46-99DA-51A0D2FE4C1E}" type="datetime1">
              <a:rPr lang="en-US" smtClean="0"/>
              <a:t>7/9/2014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8E28E-949B-914B-B4B5-1F3983A2D88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sp>
          <p:nvSpPr>
            <p:cNvPr id="21" name="Rectangle 20"/>
            <p:cNvSpPr/>
            <p:nvPr/>
          </p:nvSpPr>
          <p:spPr>
            <a:xfrm>
              <a:off x="182880" y="173699"/>
              <a:ext cx="8778240" cy="651060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  <a:scene3d>
              <a:camera prst="perspectiveFront" fov="4800000"/>
              <a:lightRig rig="threePt" dir="t"/>
            </a:scene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2" name="Group 10"/>
            <p:cNvGrpSpPr/>
            <p:nvPr/>
          </p:nvGrpSpPr>
          <p:grpSpPr>
            <a:xfrm>
              <a:off x="256032" y="237744"/>
              <a:ext cx="8622792" cy="6364224"/>
              <a:chOff x="247157" y="247430"/>
              <a:chExt cx="8622792" cy="6364224"/>
            </a:xfrm>
          </p:grpSpPr>
          <p:sp>
            <p:nvSpPr>
              <p:cNvPr id="23" name="Rectangle 22"/>
              <p:cNvSpPr>
                <a:spLocks/>
              </p:cNvSpPr>
              <p:nvPr/>
            </p:nvSpPr>
            <p:spPr>
              <a:xfrm>
                <a:off x="247157" y="247430"/>
                <a:ext cx="8622792" cy="6364224"/>
              </a:xfrm>
              <a:prstGeom prst="rect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24" name="Straight Connector 23"/>
              <p:cNvCxnSpPr/>
              <p:nvPr/>
            </p:nvCxnSpPr>
            <p:spPr>
              <a:xfrm>
                <a:off x="247157" y="6389024"/>
                <a:ext cx="8622792" cy="1588"/>
              </a:xfrm>
              <a:prstGeom prst="line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25" name="Rectangle 24"/>
              <p:cNvSpPr/>
              <p:nvPr/>
            </p:nvSpPr>
            <p:spPr>
              <a:xfrm>
                <a:off x="247157" y="1612392"/>
                <a:ext cx="8622792" cy="64008"/>
              </a:xfrm>
              <a:prstGeom prst="rect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 w="3175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00111" y="2147888"/>
            <a:ext cx="3566160" cy="39274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199" y="2147888"/>
            <a:ext cx="3566160" cy="39274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24328-D222-EB4B-BF4B-7D772B5DBEF6}" type="datetime1">
              <a:rPr lang="en-US" smtClean="0"/>
              <a:t>7/9/2014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8E28E-949B-914B-B4B5-1F3983A2D88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grpSp>
          <p:nvGrpSpPr>
            <p:cNvPr id="26" name="Group 25"/>
            <p:cNvGrpSpPr/>
            <p:nvPr/>
          </p:nvGrpSpPr>
          <p:grpSpPr>
            <a:xfrm>
              <a:off x="182880" y="173699"/>
              <a:ext cx="8778240" cy="6510602"/>
              <a:chOff x="182880" y="173699"/>
              <a:chExt cx="8778240" cy="6510602"/>
            </a:xfrm>
          </p:grpSpPr>
          <p:sp>
            <p:nvSpPr>
              <p:cNvPr id="27" name="Rectangle 26"/>
              <p:cNvSpPr/>
              <p:nvPr/>
            </p:nvSpPr>
            <p:spPr>
              <a:xfrm>
                <a:off x="182880" y="173699"/>
                <a:ext cx="8778240" cy="651060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>
                <a:noFill/>
              </a:ln>
              <a:effectLst>
                <a:outerShdw blurRad="63500" sx="101000" sy="101000" algn="ctr" rotWithShape="0">
                  <a:prstClr val="black">
                    <a:alpha val="40000"/>
                  </a:prstClr>
                </a:outerShdw>
              </a:effectLst>
              <a:scene3d>
                <a:camera prst="perspectiveFront" fov="4800000"/>
                <a:lightRig rig="threePt" dir="t"/>
              </a:scene3d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28" name="Group 10"/>
              <p:cNvGrpSpPr/>
              <p:nvPr/>
            </p:nvGrpSpPr>
            <p:grpSpPr>
              <a:xfrm>
                <a:off x="256032" y="237744"/>
                <a:ext cx="8622792" cy="6364224"/>
                <a:chOff x="247157" y="247430"/>
                <a:chExt cx="8622792" cy="6364224"/>
              </a:xfrm>
            </p:grpSpPr>
            <p:sp>
              <p:nvSpPr>
                <p:cNvPr id="29" name="Rectangle 28"/>
                <p:cNvSpPr>
                  <a:spLocks/>
                </p:cNvSpPr>
                <p:nvPr/>
              </p:nvSpPr>
              <p:spPr>
                <a:xfrm>
                  <a:off x="247157" y="247430"/>
                  <a:ext cx="8622792" cy="6364224"/>
                </a:xfrm>
                <a:prstGeom prst="rect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/>
                </a:p>
              </p:txBody>
            </p:sp>
            <p:cxnSp>
              <p:nvCxnSpPr>
                <p:cNvPr id="31" name="Straight Connector 30"/>
                <p:cNvCxnSpPr/>
                <p:nvPr/>
              </p:nvCxnSpPr>
              <p:spPr>
                <a:xfrm>
                  <a:off x="247157" y="6389024"/>
                  <a:ext cx="8622792" cy="1588"/>
                </a:xfrm>
                <a:prstGeom prst="line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sp>
              <p:nvSpPr>
                <p:cNvPr id="32" name="Rectangle 31"/>
                <p:cNvSpPr/>
                <p:nvPr/>
              </p:nvSpPr>
              <p:spPr>
                <a:xfrm>
                  <a:off x="247157" y="1612392"/>
                  <a:ext cx="8622792" cy="64008"/>
                </a:xfrm>
                <a:prstGeom prst="rect">
                  <a:avLst/>
                </a:prstGeom>
                <a:solidFill>
                  <a:schemeClr val="bg2">
                    <a:lumMod val="40000"/>
                    <a:lumOff val="60000"/>
                  </a:schemeClr>
                </a:solidFill>
                <a:ln w="3175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/>
                </a:p>
              </p:txBody>
            </p:sp>
          </p:grpSp>
        </p:grpSp>
        <p:cxnSp>
          <p:nvCxnSpPr>
            <p:cNvPr id="23" name="Straight Connector 22"/>
            <p:cNvCxnSpPr/>
            <p:nvPr/>
          </p:nvCxnSpPr>
          <p:spPr>
            <a:xfrm rot="16200000" flipH="1">
              <a:off x="2217480" y="4026438"/>
              <a:ext cx="4711326" cy="2286"/>
            </a:xfrm>
            <a:prstGeom prst="line">
              <a:avLst/>
            </a:prstGeom>
            <a:noFill/>
            <a:ln w="127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301" y="1708990"/>
            <a:ext cx="3566160" cy="832503"/>
          </a:xfrm>
        </p:spPr>
        <p:txBody>
          <a:bodyPr anchor="ctr" anchorCtr="0">
            <a:noAutofit/>
          </a:bodyPr>
          <a:lstStyle>
            <a:lvl1pPr marL="0" indent="0" algn="ctr">
              <a:spcBef>
                <a:spcPts val="300"/>
              </a:spcBef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2301" y="2590801"/>
            <a:ext cx="3566160" cy="348456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45539" y="1708990"/>
            <a:ext cx="3566160" cy="832503"/>
          </a:xfrm>
        </p:spPr>
        <p:txBody>
          <a:bodyPr anchor="ctr" anchorCtr="0">
            <a:noAutofit/>
          </a:bodyPr>
          <a:lstStyle>
            <a:lvl1pPr marL="0" indent="0" algn="ctr">
              <a:spcBef>
                <a:spcPts val="300"/>
              </a:spcBef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45539" y="2590801"/>
            <a:ext cx="3566160" cy="348456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E2B3D-5D8F-D246-8193-21776CE9364E}" type="datetime1">
              <a:rPr lang="en-US" smtClean="0"/>
              <a:t>7/9/2014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8E28E-949B-914B-B4B5-1F3983A2D88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sp>
          <p:nvSpPr>
            <p:cNvPr id="13" name="Rectangle 12"/>
            <p:cNvSpPr/>
            <p:nvPr/>
          </p:nvSpPr>
          <p:spPr>
            <a:xfrm>
              <a:off x="182880" y="173699"/>
              <a:ext cx="8778240" cy="651060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  <a:scene3d>
              <a:camera prst="perspectiveFront" fov="4800000"/>
              <a:lightRig rig="threePt" dir="t"/>
            </a:scene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4" name="Group 10"/>
            <p:cNvGrpSpPr/>
            <p:nvPr/>
          </p:nvGrpSpPr>
          <p:grpSpPr>
            <a:xfrm>
              <a:off x="256032" y="237744"/>
              <a:ext cx="8622792" cy="6364224"/>
              <a:chOff x="247157" y="247430"/>
              <a:chExt cx="8622792" cy="6364224"/>
            </a:xfrm>
          </p:grpSpPr>
          <p:sp>
            <p:nvSpPr>
              <p:cNvPr id="15" name="Rectangle 14"/>
              <p:cNvSpPr>
                <a:spLocks/>
              </p:cNvSpPr>
              <p:nvPr/>
            </p:nvSpPr>
            <p:spPr>
              <a:xfrm>
                <a:off x="247157" y="247430"/>
                <a:ext cx="8622792" cy="6364224"/>
              </a:xfrm>
              <a:prstGeom prst="rect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16" name="Straight Connector 15"/>
              <p:cNvCxnSpPr/>
              <p:nvPr/>
            </p:nvCxnSpPr>
            <p:spPr>
              <a:xfrm>
                <a:off x="247157" y="6389024"/>
                <a:ext cx="8622792" cy="1588"/>
              </a:xfrm>
              <a:prstGeom prst="line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17" name="Rectangle 16"/>
              <p:cNvSpPr/>
              <p:nvPr/>
            </p:nvSpPr>
            <p:spPr>
              <a:xfrm>
                <a:off x="247157" y="1612392"/>
                <a:ext cx="8622792" cy="64008"/>
              </a:xfrm>
              <a:prstGeom prst="rect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 w="3175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864F3-D070-D34B-B433-3DB6A8552786}" type="datetime1">
              <a:rPr lang="en-US" smtClean="0"/>
              <a:t>7/9/2014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8E28E-949B-914B-B4B5-1F3983A2D88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sp>
          <p:nvSpPr>
            <p:cNvPr id="11" name="Rectangle 10"/>
            <p:cNvSpPr/>
            <p:nvPr/>
          </p:nvSpPr>
          <p:spPr>
            <a:xfrm>
              <a:off x="182880" y="173699"/>
              <a:ext cx="8778240" cy="651060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  <a:scene3d>
              <a:camera prst="perspectiveFront" fov="4800000"/>
              <a:lightRig rig="threePt" dir="t"/>
            </a:scene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2" name="Group 10"/>
            <p:cNvGrpSpPr/>
            <p:nvPr/>
          </p:nvGrpSpPr>
          <p:grpSpPr>
            <a:xfrm>
              <a:off x="256032" y="237744"/>
              <a:ext cx="8622792" cy="6364224"/>
              <a:chOff x="247157" y="247430"/>
              <a:chExt cx="8622792" cy="6364224"/>
            </a:xfrm>
          </p:grpSpPr>
          <p:sp>
            <p:nvSpPr>
              <p:cNvPr id="13" name="Rectangle 12"/>
              <p:cNvSpPr>
                <a:spLocks/>
              </p:cNvSpPr>
              <p:nvPr/>
            </p:nvSpPr>
            <p:spPr>
              <a:xfrm>
                <a:off x="247157" y="247430"/>
                <a:ext cx="8622792" cy="6364224"/>
              </a:xfrm>
              <a:prstGeom prst="rect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14" name="Straight Connector 13"/>
              <p:cNvCxnSpPr/>
              <p:nvPr/>
            </p:nvCxnSpPr>
            <p:spPr>
              <a:xfrm>
                <a:off x="247157" y="6389024"/>
                <a:ext cx="8622792" cy="1588"/>
              </a:xfrm>
              <a:prstGeom prst="line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13E6F-3031-1F49-BA41-329EDD44847E}" type="datetime1">
              <a:rPr lang="en-US" smtClean="0"/>
              <a:t>7/9/2014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8E28E-949B-914B-B4B5-1F3983A2D88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grpSp>
          <p:nvGrpSpPr>
            <p:cNvPr id="16" name="Group 15"/>
            <p:cNvGrpSpPr/>
            <p:nvPr/>
          </p:nvGrpSpPr>
          <p:grpSpPr>
            <a:xfrm>
              <a:off x="182880" y="173699"/>
              <a:ext cx="8778240" cy="6510602"/>
              <a:chOff x="182880" y="173699"/>
              <a:chExt cx="8778240" cy="6510602"/>
            </a:xfrm>
          </p:grpSpPr>
          <p:sp>
            <p:nvSpPr>
              <p:cNvPr id="17" name="Rectangle 16"/>
              <p:cNvSpPr/>
              <p:nvPr/>
            </p:nvSpPr>
            <p:spPr>
              <a:xfrm>
                <a:off x="182880" y="173699"/>
                <a:ext cx="8778240" cy="651060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>
                <a:noFill/>
              </a:ln>
              <a:effectLst>
                <a:outerShdw blurRad="63500" sx="101000" sy="101000" algn="ctr" rotWithShape="0">
                  <a:prstClr val="black">
                    <a:alpha val="40000"/>
                  </a:prstClr>
                </a:outerShdw>
              </a:effectLst>
              <a:scene3d>
                <a:camera prst="perspectiveFront" fov="4800000"/>
                <a:lightRig rig="threePt" dir="t"/>
              </a:scene3d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8" name="Group 10"/>
              <p:cNvGrpSpPr/>
              <p:nvPr/>
            </p:nvGrpSpPr>
            <p:grpSpPr>
              <a:xfrm>
                <a:off x="256032" y="237744"/>
                <a:ext cx="8622792" cy="6364224"/>
                <a:chOff x="247157" y="247430"/>
                <a:chExt cx="8622792" cy="6364224"/>
              </a:xfrm>
            </p:grpSpPr>
            <p:sp>
              <p:nvSpPr>
                <p:cNvPr id="19" name="Rectangle 18"/>
                <p:cNvSpPr>
                  <a:spLocks/>
                </p:cNvSpPr>
                <p:nvPr/>
              </p:nvSpPr>
              <p:spPr>
                <a:xfrm>
                  <a:off x="247157" y="247430"/>
                  <a:ext cx="8622792" cy="6364224"/>
                </a:xfrm>
                <a:prstGeom prst="rect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/>
                </a:p>
              </p:txBody>
            </p:sp>
            <p:cxnSp>
              <p:nvCxnSpPr>
                <p:cNvPr id="20" name="Straight Connector 19"/>
                <p:cNvCxnSpPr/>
                <p:nvPr/>
              </p:nvCxnSpPr>
              <p:spPr>
                <a:xfrm>
                  <a:off x="247157" y="6389024"/>
                  <a:ext cx="8622792" cy="1588"/>
                </a:xfrm>
                <a:prstGeom prst="line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</p:grpSp>
        </p:grpSp>
        <p:sp>
          <p:nvSpPr>
            <p:cNvPr id="33" name="Rectangle 32"/>
            <p:cNvSpPr/>
            <p:nvPr/>
          </p:nvSpPr>
          <p:spPr>
            <a:xfrm rot="5400000">
              <a:off x="801086" y="3274090"/>
              <a:ext cx="6135624" cy="64008"/>
            </a:xfrm>
            <a:prstGeom prst="rect">
              <a:avLst/>
            </a:prstGeom>
            <a:solidFill>
              <a:schemeClr val="bg2">
                <a:lumMod val="40000"/>
                <a:lumOff val="60000"/>
              </a:schemeClr>
            </a:solidFill>
            <a:ln w="3175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225" y="1169892"/>
            <a:ext cx="3008313" cy="9144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28319" y="609600"/>
            <a:ext cx="4114800" cy="5465763"/>
          </a:xfrm>
        </p:spPr>
        <p:txBody>
          <a:bodyPr>
            <a:normAutofit/>
          </a:bodyPr>
          <a:lstStyle>
            <a:lvl1pPr>
              <a:defRPr sz="2400" baseline="0"/>
            </a:lvl1pPr>
            <a:lvl2pPr>
              <a:defRPr sz="2200" baseline="0"/>
            </a:lvl2pPr>
            <a:lvl3pPr>
              <a:defRPr sz="2000" baseline="0"/>
            </a:lvl3pPr>
            <a:lvl4pPr>
              <a:defRPr sz="1800" baseline="0"/>
            </a:lvl4pPr>
            <a:lvl5pPr>
              <a:defRPr sz="1800" baseline="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0225" y="2147888"/>
            <a:ext cx="3008313" cy="3262313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lnSpc>
                <a:spcPct val="120000"/>
              </a:lnSpc>
              <a:spcBef>
                <a:spcPts val="600"/>
              </a:spcBef>
              <a:buNone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defTabSz="914400" rtl="0" eaLnBrk="1" latinLnBrk="0" hangingPunct="1">
              <a:lnSpc>
                <a:spcPct val="110000"/>
              </a:lnSpc>
              <a:spcBef>
                <a:spcPts val="2000"/>
              </a:spcBef>
              <a:buClr>
                <a:schemeClr val="bg1">
                  <a:lumMod val="75000"/>
                  <a:lumOff val="25000"/>
                </a:schemeClr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674DE-1578-C841-8639-5197550603A6}" type="datetime1">
              <a:rPr lang="en-US" smtClean="0"/>
              <a:t>7/9/2014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, Picture,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grpSp>
          <p:nvGrpSpPr>
            <p:cNvPr id="26" name="Group 25"/>
            <p:cNvGrpSpPr/>
            <p:nvPr/>
          </p:nvGrpSpPr>
          <p:grpSpPr>
            <a:xfrm>
              <a:off x="182880" y="173699"/>
              <a:ext cx="8778240" cy="6510602"/>
              <a:chOff x="182880" y="173699"/>
              <a:chExt cx="8778240" cy="6510602"/>
            </a:xfrm>
          </p:grpSpPr>
          <p:grpSp>
            <p:nvGrpSpPr>
              <p:cNvPr id="27" name="Group 26"/>
              <p:cNvGrpSpPr/>
              <p:nvPr/>
            </p:nvGrpSpPr>
            <p:grpSpPr>
              <a:xfrm>
                <a:off x="182880" y="173699"/>
                <a:ext cx="8778240" cy="6510602"/>
                <a:chOff x="182880" y="173699"/>
                <a:chExt cx="8778240" cy="6510602"/>
              </a:xfrm>
            </p:grpSpPr>
            <p:sp>
              <p:nvSpPr>
                <p:cNvPr id="29" name="Rectangle 28"/>
                <p:cNvSpPr/>
                <p:nvPr/>
              </p:nvSpPr>
              <p:spPr>
                <a:xfrm>
                  <a:off x="182880" y="173699"/>
                  <a:ext cx="8778240" cy="6510602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12700">
                  <a:noFill/>
                </a:ln>
                <a:effectLst>
                  <a:outerShdw blurRad="63500" sx="101000" sy="101000" algn="ctr" rotWithShape="0">
                    <a:prstClr val="black">
                      <a:alpha val="40000"/>
                    </a:prstClr>
                  </a:outerShdw>
                </a:effectLst>
                <a:scene3d>
                  <a:camera prst="perspectiveFront" fov="4800000"/>
                  <a:lightRig rig="threePt" dir="t"/>
                </a:scene3d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30" name="Group 10"/>
                <p:cNvGrpSpPr/>
                <p:nvPr/>
              </p:nvGrpSpPr>
              <p:grpSpPr>
                <a:xfrm>
                  <a:off x="256032" y="237744"/>
                  <a:ext cx="8622792" cy="6364224"/>
                  <a:chOff x="247157" y="247430"/>
                  <a:chExt cx="8622792" cy="6364224"/>
                </a:xfrm>
              </p:grpSpPr>
              <p:sp>
                <p:nvSpPr>
                  <p:cNvPr id="31" name="Rectangle 30"/>
                  <p:cNvSpPr>
                    <a:spLocks/>
                  </p:cNvSpPr>
                  <p:nvPr/>
                </p:nvSpPr>
                <p:spPr>
                  <a:xfrm>
                    <a:off x="247157" y="247430"/>
                    <a:ext cx="8622792" cy="6364224"/>
                  </a:xfrm>
                  <a:prstGeom prst="rect">
                    <a:avLst/>
                  </a:prstGeom>
                  <a:noFill/>
                  <a:ln w="12700">
                    <a:solidFill>
                      <a:schemeClr val="tx2">
                        <a:lumMod val="40000"/>
                        <a:lumOff val="6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/>
                  </a:p>
                </p:txBody>
              </p:sp>
              <p:cxnSp>
                <p:nvCxnSpPr>
                  <p:cNvPr id="32" name="Straight Connector 31"/>
                  <p:cNvCxnSpPr/>
                  <p:nvPr/>
                </p:nvCxnSpPr>
                <p:spPr>
                  <a:xfrm>
                    <a:off x="247157" y="6389024"/>
                    <a:ext cx="8622792" cy="1588"/>
                  </a:xfrm>
                  <a:prstGeom prst="line">
                    <a:avLst/>
                  </a:prstGeom>
                  <a:noFill/>
                  <a:ln w="12700">
                    <a:solidFill>
                      <a:schemeClr val="tx2">
                        <a:lumMod val="40000"/>
                        <a:lumOff val="6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</p:cxnSp>
            </p:grpSp>
          </p:grpSp>
          <p:sp>
            <p:nvSpPr>
              <p:cNvPr id="28" name="Rectangle 27"/>
              <p:cNvSpPr/>
              <p:nvPr/>
            </p:nvSpPr>
            <p:spPr>
              <a:xfrm rot="5400000">
                <a:off x="801086" y="3274090"/>
                <a:ext cx="6135624" cy="64008"/>
              </a:xfrm>
              <a:prstGeom prst="rect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 w="3175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</p:grpSp>
        <p:sp>
          <p:nvSpPr>
            <p:cNvPr id="25" name="Rectangle 24"/>
            <p:cNvSpPr/>
            <p:nvPr/>
          </p:nvSpPr>
          <p:spPr>
            <a:xfrm rot="10800000">
              <a:off x="258763" y="1594462"/>
              <a:ext cx="3575304" cy="64008"/>
            </a:xfrm>
            <a:prstGeom prst="rect">
              <a:avLst/>
            </a:prstGeom>
            <a:solidFill>
              <a:schemeClr val="bg2">
                <a:lumMod val="40000"/>
                <a:lumOff val="60000"/>
              </a:schemeClr>
            </a:solidFill>
            <a:ln w="3175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225" y="1694329"/>
            <a:ext cx="3008313" cy="9144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28319" y="609600"/>
            <a:ext cx="4114800" cy="5465763"/>
          </a:xfrm>
        </p:spPr>
        <p:txBody>
          <a:bodyPr>
            <a:normAutofit/>
          </a:bodyPr>
          <a:lstStyle>
            <a:lvl1pPr>
              <a:defRPr sz="2400" baseline="0"/>
            </a:lvl1pPr>
            <a:lvl2pPr>
              <a:defRPr sz="2200" baseline="0"/>
            </a:lvl2pPr>
            <a:lvl3pPr>
              <a:defRPr sz="2000" baseline="0"/>
            </a:lvl3pPr>
            <a:lvl4pPr>
              <a:defRPr sz="1800" baseline="0"/>
            </a:lvl4pPr>
            <a:lvl5pPr>
              <a:defRPr sz="1800" baseline="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0225" y="2672323"/>
            <a:ext cx="3008313" cy="3403040"/>
          </a:xfrm>
        </p:spPr>
        <p:txBody>
          <a:bodyPr>
            <a:normAutofit/>
          </a:bodyPr>
          <a:lstStyle>
            <a:lvl1pPr marL="0" indent="0">
              <a:lnSpc>
                <a:spcPct val="120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D3B31F-97C0-084A-8166-482A96B228C5}" type="datetime1">
              <a:rPr lang="en-US" smtClean="0"/>
              <a:t>7/9/2014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8E28E-949B-914B-B4B5-1F3983A2D887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Picture Placeholder 16"/>
          <p:cNvSpPr>
            <a:spLocks noGrp="1"/>
          </p:cNvSpPr>
          <p:nvPr>
            <p:ph type="pic" sz="quarter" idx="13"/>
          </p:nvPr>
        </p:nvSpPr>
        <p:spPr>
          <a:xfrm>
            <a:off x="352892" y="310123"/>
            <a:ext cx="3398837" cy="1204912"/>
          </a:xfrm>
        </p:spPr>
        <p:txBody>
          <a:bodyPr>
            <a:normAutofit/>
          </a:bodyPr>
          <a:lstStyle>
            <a:lvl1pPr>
              <a:buNone/>
              <a:defRPr sz="1800"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grpSp>
          <p:nvGrpSpPr>
            <p:cNvPr id="16" name="Group 15"/>
            <p:cNvGrpSpPr/>
            <p:nvPr/>
          </p:nvGrpSpPr>
          <p:grpSpPr>
            <a:xfrm>
              <a:off x="182880" y="173699"/>
              <a:ext cx="8778240" cy="6510602"/>
              <a:chOff x="182880" y="173699"/>
              <a:chExt cx="8778240" cy="6510602"/>
            </a:xfrm>
          </p:grpSpPr>
          <p:sp>
            <p:nvSpPr>
              <p:cNvPr id="18" name="Rectangle 17"/>
              <p:cNvSpPr/>
              <p:nvPr/>
            </p:nvSpPr>
            <p:spPr>
              <a:xfrm>
                <a:off x="182880" y="173699"/>
                <a:ext cx="8778240" cy="651060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>
                <a:noFill/>
              </a:ln>
              <a:effectLst>
                <a:outerShdw blurRad="63500" sx="101000" sy="101000" algn="ctr" rotWithShape="0">
                  <a:prstClr val="black">
                    <a:alpha val="40000"/>
                  </a:prstClr>
                </a:outerShdw>
              </a:effectLst>
              <a:scene3d>
                <a:camera prst="perspectiveFront" fov="4800000"/>
                <a:lightRig rig="threePt" dir="t"/>
              </a:scene3d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9" name="Group 10"/>
              <p:cNvGrpSpPr/>
              <p:nvPr/>
            </p:nvGrpSpPr>
            <p:grpSpPr>
              <a:xfrm>
                <a:off x="256032" y="237744"/>
                <a:ext cx="8622792" cy="6364224"/>
                <a:chOff x="247157" y="247430"/>
                <a:chExt cx="8622792" cy="6364224"/>
              </a:xfrm>
            </p:grpSpPr>
            <p:sp>
              <p:nvSpPr>
                <p:cNvPr id="20" name="Rectangle 19"/>
                <p:cNvSpPr>
                  <a:spLocks/>
                </p:cNvSpPr>
                <p:nvPr/>
              </p:nvSpPr>
              <p:spPr>
                <a:xfrm>
                  <a:off x="247157" y="247430"/>
                  <a:ext cx="8622792" cy="6364224"/>
                </a:xfrm>
                <a:prstGeom prst="rect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/>
                </a:p>
              </p:txBody>
            </p:sp>
            <p:cxnSp>
              <p:nvCxnSpPr>
                <p:cNvPr id="21" name="Straight Connector 20"/>
                <p:cNvCxnSpPr/>
                <p:nvPr/>
              </p:nvCxnSpPr>
              <p:spPr>
                <a:xfrm>
                  <a:off x="247157" y="6389024"/>
                  <a:ext cx="8622792" cy="1588"/>
                </a:xfrm>
                <a:prstGeom prst="line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</p:grpSp>
        </p:grpSp>
        <p:sp>
          <p:nvSpPr>
            <p:cNvPr id="17" name="Rectangle 16"/>
            <p:cNvSpPr/>
            <p:nvPr/>
          </p:nvSpPr>
          <p:spPr>
            <a:xfrm rot="5400000">
              <a:off x="801086" y="3274090"/>
              <a:ext cx="6135624" cy="64008"/>
            </a:xfrm>
            <a:prstGeom prst="rect">
              <a:avLst/>
            </a:prstGeom>
            <a:solidFill>
              <a:schemeClr val="bg2">
                <a:lumMod val="40000"/>
                <a:lumOff val="60000"/>
              </a:schemeClr>
            </a:solidFill>
            <a:ln w="3175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691640"/>
            <a:ext cx="3008376" cy="914400"/>
          </a:xfrm>
        </p:spPr>
        <p:txBody>
          <a:bodyPr anchor="b">
            <a:no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338559" y="612775"/>
            <a:ext cx="4114800" cy="5468112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0352" y="2670048"/>
            <a:ext cx="3008376" cy="3401568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lnSpc>
                <a:spcPct val="120000"/>
              </a:lnSpc>
              <a:spcBef>
                <a:spcPts val="600"/>
              </a:spcBef>
              <a:buNone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defTabSz="914400" rtl="0" eaLnBrk="1" latinLnBrk="0" hangingPunct="1">
              <a:lnSpc>
                <a:spcPct val="120000"/>
              </a:lnSpc>
              <a:spcBef>
                <a:spcPts val="2000"/>
              </a:spcBef>
              <a:buClr>
                <a:schemeClr val="bg1">
                  <a:lumMod val="75000"/>
                  <a:lumOff val="25000"/>
                </a:schemeClr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9C0E6-9F96-4146-8E8F-090A380310A4}" type="datetime1">
              <a:rPr lang="en-US" smtClean="0"/>
              <a:t>7/9/2014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8E28E-949B-914B-B4B5-1F3983A2D88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grpSp>
          <p:nvGrpSpPr>
            <p:cNvPr id="17" name="Group 16"/>
            <p:cNvGrpSpPr/>
            <p:nvPr/>
          </p:nvGrpSpPr>
          <p:grpSpPr>
            <a:xfrm>
              <a:off x="182880" y="173699"/>
              <a:ext cx="8778240" cy="6510602"/>
              <a:chOff x="182880" y="173699"/>
              <a:chExt cx="8778240" cy="6510602"/>
            </a:xfrm>
          </p:grpSpPr>
          <p:sp>
            <p:nvSpPr>
              <p:cNvPr id="19" name="Rectangle 18"/>
              <p:cNvSpPr/>
              <p:nvPr/>
            </p:nvSpPr>
            <p:spPr>
              <a:xfrm>
                <a:off x="182880" y="173699"/>
                <a:ext cx="8778240" cy="651060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>
                <a:noFill/>
              </a:ln>
              <a:effectLst>
                <a:outerShdw blurRad="63500" sx="101000" sy="101000" algn="ctr" rotWithShape="0">
                  <a:prstClr val="black">
                    <a:alpha val="40000"/>
                  </a:prstClr>
                </a:outerShdw>
              </a:effectLst>
              <a:scene3d>
                <a:camera prst="perspectiveFront" fov="4800000"/>
                <a:lightRig rig="threePt" dir="t"/>
              </a:scene3d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21" name="Group 10"/>
              <p:cNvGrpSpPr/>
              <p:nvPr/>
            </p:nvGrpSpPr>
            <p:grpSpPr>
              <a:xfrm>
                <a:off x="256032" y="237744"/>
                <a:ext cx="8622792" cy="6364224"/>
                <a:chOff x="247157" y="247430"/>
                <a:chExt cx="8622792" cy="6364224"/>
              </a:xfrm>
            </p:grpSpPr>
            <p:sp>
              <p:nvSpPr>
                <p:cNvPr id="22" name="Rectangle 21"/>
                <p:cNvSpPr>
                  <a:spLocks/>
                </p:cNvSpPr>
                <p:nvPr/>
              </p:nvSpPr>
              <p:spPr>
                <a:xfrm>
                  <a:off x="247157" y="247430"/>
                  <a:ext cx="8622792" cy="6364224"/>
                </a:xfrm>
                <a:prstGeom prst="rect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/>
                </a:p>
              </p:txBody>
            </p:sp>
            <p:cxnSp>
              <p:nvCxnSpPr>
                <p:cNvPr id="23" name="Straight Connector 22"/>
                <p:cNvCxnSpPr/>
                <p:nvPr/>
              </p:nvCxnSpPr>
              <p:spPr>
                <a:xfrm>
                  <a:off x="247157" y="6389024"/>
                  <a:ext cx="8622792" cy="1588"/>
                </a:xfrm>
                <a:prstGeom prst="line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</p:grpSp>
        </p:grpSp>
        <p:sp>
          <p:nvSpPr>
            <p:cNvPr id="20" name="Rectangle 19"/>
            <p:cNvSpPr/>
            <p:nvPr/>
          </p:nvSpPr>
          <p:spPr>
            <a:xfrm>
              <a:off x="256032" y="4203192"/>
              <a:ext cx="8622792" cy="64008"/>
            </a:xfrm>
            <a:prstGeom prst="rect">
              <a:avLst/>
            </a:prstGeom>
            <a:solidFill>
              <a:schemeClr val="bg2">
                <a:lumMod val="40000"/>
                <a:lumOff val="60000"/>
              </a:schemeClr>
            </a:solidFill>
            <a:ln w="3175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1" y="4287819"/>
            <a:ext cx="8021977" cy="916193"/>
          </a:xfrm>
        </p:spPr>
        <p:txBody>
          <a:bodyPr anchor="b">
            <a:no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56347" y="331694"/>
            <a:ext cx="8421624" cy="3783106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0351" y="5271247"/>
            <a:ext cx="8021977" cy="1013011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spcBef>
                <a:spcPts val="0"/>
              </a:spcBef>
              <a:buNone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defTabSz="914400" rtl="0" eaLnBrk="1" latinLnBrk="0" hangingPunct="1">
              <a:lnSpc>
                <a:spcPct val="120000"/>
              </a:lnSpc>
              <a:spcBef>
                <a:spcPts val="2000"/>
              </a:spcBef>
              <a:buClr>
                <a:schemeClr val="bg1">
                  <a:lumMod val="75000"/>
                  <a:lumOff val="25000"/>
                </a:schemeClr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4166A-040A-5E4D-A58D-018AF76E7DEA}" type="datetime1">
              <a:rPr lang="en-US" smtClean="0"/>
              <a:t>7/9/2014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8E28E-949B-914B-B4B5-1F3983A2D88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sp>
          <p:nvSpPr>
            <p:cNvPr id="14" name="Rectangle 13"/>
            <p:cNvSpPr/>
            <p:nvPr/>
          </p:nvSpPr>
          <p:spPr>
            <a:xfrm>
              <a:off x="182880" y="173699"/>
              <a:ext cx="8778240" cy="651060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  <a:scene3d>
              <a:camera prst="perspectiveFront" fov="4800000"/>
              <a:lightRig rig="threePt" dir="t"/>
            </a:scene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5" name="Group 10"/>
            <p:cNvGrpSpPr/>
            <p:nvPr/>
          </p:nvGrpSpPr>
          <p:grpSpPr>
            <a:xfrm>
              <a:off x="256032" y="237744"/>
              <a:ext cx="8622792" cy="6364224"/>
              <a:chOff x="247157" y="247430"/>
              <a:chExt cx="8622792" cy="6364224"/>
            </a:xfrm>
          </p:grpSpPr>
          <p:sp>
            <p:nvSpPr>
              <p:cNvPr id="16" name="Rectangle 15"/>
              <p:cNvSpPr>
                <a:spLocks/>
              </p:cNvSpPr>
              <p:nvPr/>
            </p:nvSpPr>
            <p:spPr>
              <a:xfrm>
                <a:off x="247157" y="247430"/>
                <a:ext cx="8622792" cy="6364224"/>
              </a:xfrm>
              <a:prstGeom prst="rect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17" name="Straight Connector 16"/>
              <p:cNvCxnSpPr/>
              <p:nvPr/>
            </p:nvCxnSpPr>
            <p:spPr>
              <a:xfrm>
                <a:off x="247157" y="6389024"/>
                <a:ext cx="8622792" cy="1588"/>
              </a:xfrm>
              <a:prstGeom prst="line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18" name="Rectangle 17"/>
              <p:cNvSpPr/>
              <p:nvPr/>
            </p:nvSpPr>
            <p:spPr>
              <a:xfrm>
                <a:off x="247157" y="1612392"/>
                <a:ext cx="8622792" cy="64008"/>
              </a:xfrm>
              <a:prstGeom prst="rect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 w="3175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839BCD-770A-8D48-9217-004DDDBCF30E}" type="datetime1">
              <a:rPr lang="en-US" smtClean="0"/>
              <a:t>7/9/2014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8E28E-949B-914B-B4B5-1F3983A2D88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grpSp>
          <p:nvGrpSpPr>
            <p:cNvPr id="14" name="Group 13"/>
            <p:cNvGrpSpPr/>
            <p:nvPr/>
          </p:nvGrpSpPr>
          <p:grpSpPr>
            <a:xfrm>
              <a:off x="182880" y="173699"/>
              <a:ext cx="8778240" cy="6510602"/>
              <a:chOff x="182880" y="173699"/>
              <a:chExt cx="8778240" cy="6510602"/>
            </a:xfrm>
          </p:grpSpPr>
          <p:sp>
            <p:nvSpPr>
              <p:cNvPr id="15" name="Rectangle 14"/>
              <p:cNvSpPr/>
              <p:nvPr/>
            </p:nvSpPr>
            <p:spPr>
              <a:xfrm>
                <a:off x="182880" y="173699"/>
                <a:ext cx="8778240" cy="651060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>
                <a:noFill/>
              </a:ln>
              <a:effectLst>
                <a:outerShdw blurRad="63500" sx="101000" sy="101000" algn="ctr" rotWithShape="0">
                  <a:prstClr val="black">
                    <a:alpha val="40000"/>
                  </a:prstClr>
                </a:outerShdw>
              </a:effectLst>
              <a:scene3d>
                <a:camera prst="perspectiveFront" fov="4800000"/>
                <a:lightRig rig="threePt" dir="t"/>
              </a:scene3d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6" name="Group 10"/>
              <p:cNvGrpSpPr/>
              <p:nvPr/>
            </p:nvGrpSpPr>
            <p:grpSpPr>
              <a:xfrm>
                <a:off x="256032" y="237744"/>
                <a:ext cx="8622792" cy="6364224"/>
                <a:chOff x="247157" y="247430"/>
                <a:chExt cx="8622792" cy="6364224"/>
              </a:xfrm>
            </p:grpSpPr>
            <p:sp>
              <p:nvSpPr>
                <p:cNvPr id="17" name="Rectangle 16"/>
                <p:cNvSpPr>
                  <a:spLocks/>
                </p:cNvSpPr>
                <p:nvPr/>
              </p:nvSpPr>
              <p:spPr>
                <a:xfrm>
                  <a:off x="247157" y="247430"/>
                  <a:ext cx="8622792" cy="6364224"/>
                </a:xfrm>
                <a:prstGeom prst="rect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/>
                </a:p>
              </p:txBody>
            </p:sp>
            <p:cxnSp>
              <p:nvCxnSpPr>
                <p:cNvPr id="19" name="Straight Connector 18"/>
                <p:cNvCxnSpPr/>
                <p:nvPr/>
              </p:nvCxnSpPr>
              <p:spPr>
                <a:xfrm>
                  <a:off x="247157" y="6389024"/>
                  <a:ext cx="8622792" cy="1588"/>
                </a:xfrm>
                <a:prstGeom prst="line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</p:grpSp>
        </p:grpSp>
        <p:sp>
          <p:nvSpPr>
            <p:cNvPr id="18" name="Rectangle 17"/>
            <p:cNvSpPr/>
            <p:nvPr/>
          </p:nvSpPr>
          <p:spPr>
            <a:xfrm rot="5400000">
              <a:off x="4242277" y="3274090"/>
              <a:ext cx="6135624" cy="64008"/>
            </a:xfrm>
            <a:prstGeom prst="rect">
              <a:avLst/>
            </a:prstGeom>
            <a:solidFill>
              <a:schemeClr val="bg2">
                <a:lumMod val="40000"/>
                <a:lumOff val="60000"/>
              </a:schemeClr>
            </a:solidFill>
            <a:ln w="3175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399" y="609600"/>
            <a:ext cx="1416423" cy="5516563"/>
          </a:xfrm>
        </p:spPr>
        <p:txBody>
          <a:bodyPr vert="eaVert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8222" y="609600"/>
            <a:ext cx="6279777" cy="5516563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66963E-40F8-F344-B82C-85514887A5B9}" type="datetime1">
              <a:rPr lang="en-US" smtClean="0"/>
              <a:t>7/9/2014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8E28E-949B-914B-B4B5-1F3983A2D88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00113" y="244158"/>
            <a:ext cx="7345362" cy="13398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0112" y="2133601"/>
            <a:ext cx="7345363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43840" y="6371591"/>
            <a:ext cx="2133600" cy="2593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>
                    <a:lumMod val="60000"/>
                    <a:lumOff val="40000"/>
                  </a:schemeClr>
                </a:solidFill>
                <a:latin typeface="Brush Script MT" pitchFamily="66" charset="0"/>
              </a:defRPr>
            </a:lvl1pPr>
          </a:lstStyle>
          <a:p>
            <a:fld id="{43A3D40C-0C30-0E42-8F6C-2EF41BC877FD}" type="datetime1">
              <a:rPr lang="en-US" smtClean="0"/>
              <a:t>7/9/2014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958840" y="6371591"/>
            <a:ext cx="2895600" cy="2578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sz="1200" kern="1200">
                <a:solidFill>
                  <a:schemeClr val="bg2">
                    <a:lumMod val="60000"/>
                    <a:lumOff val="40000"/>
                  </a:schemeClr>
                </a:solidFill>
                <a:latin typeface="Brush Script MT" pitchFamily="66" charset="0"/>
                <a:ea typeface="+mn-ea"/>
                <a:cs typeface="+mn-cs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191000" y="6356350"/>
            <a:ext cx="762000" cy="2714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algn="ctr" defTabSz="914400" rtl="0" eaLnBrk="1" latinLnBrk="0" hangingPunct="1">
              <a:defRPr sz="1200" kern="1200">
                <a:solidFill>
                  <a:schemeClr val="bg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3908E28E-949B-914B-B4B5-1F3983A2D887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3" r:id="rId1"/>
    <p:sldLayoutId id="2147483864" r:id="rId2"/>
    <p:sldLayoutId id="2147483865" r:id="rId3"/>
    <p:sldLayoutId id="2147483866" r:id="rId4"/>
    <p:sldLayoutId id="2147483867" r:id="rId5"/>
    <p:sldLayoutId id="2147483868" r:id="rId6"/>
    <p:sldLayoutId id="2147483869" r:id="rId7"/>
    <p:sldLayoutId id="2147483870" r:id="rId8"/>
    <p:sldLayoutId id="2147483871" r:id="rId9"/>
    <p:sldLayoutId id="2147483872" r:id="rId10"/>
    <p:sldLayoutId id="2147483873" r:id="rId11"/>
    <p:sldLayoutId id="2147483874" r:id="rId12"/>
    <p:sldLayoutId id="2147483875" r:id="rId13"/>
    <p:sldLayoutId id="2147483876" r:id="rId14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800" kern="120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2000"/>
        </a:spcBef>
        <a:buClr>
          <a:schemeClr val="tx1">
            <a:lumMod val="75000"/>
            <a:lumOff val="25000"/>
          </a:schemeClr>
        </a:buClr>
        <a:buFont typeface="Arial" pitchFamily="34" charset="0"/>
        <a:buChar char="•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79438" indent="-228600" algn="l" defTabSz="914400" rtl="0" eaLnBrk="1" latinLnBrk="0" hangingPunct="1">
        <a:spcBef>
          <a:spcPts val="600"/>
        </a:spcBef>
        <a:buClr>
          <a:schemeClr val="bg2">
            <a:lumMod val="60000"/>
            <a:lumOff val="40000"/>
          </a:schemeClr>
        </a:buClr>
        <a:buFont typeface="Arial" pitchFamily="34" charset="0"/>
        <a:buChar char="•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08038" indent="-228600" algn="l" defTabSz="914400" rtl="0" eaLnBrk="1" latinLnBrk="0" hangingPunct="1">
        <a:spcBef>
          <a:spcPts val="600"/>
        </a:spcBef>
        <a:buClr>
          <a:schemeClr val="tx1">
            <a:lumMod val="75000"/>
            <a:lumOff val="25000"/>
          </a:schemeClr>
        </a:buClr>
        <a:buFont typeface="Arial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36638" indent="-228600" algn="l" defTabSz="914400" rtl="0" eaLnBrk="1" latinLnBrk="0" hangingPunct="1">
        <a:spcBef>
          <a:spcPts val="600"/>
        </a:spcBef>
        <a:buClr>
          <a:schemeClr val="bg2">
            <a:lumMod val="60000"/>
            <a:lumOff val="40000"/>
          </a:schemeClr>
        </a:buClr>
        <a:buFont typeface="Arial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265238" indent="-228600" algn="l" defTabSz="914400" rtl="0" eaLnBrk="1" latinLnBrk="0" hangingPunct="1">
        <a:spcBef>
          <a:spcPts val="600"/>
        </a:spcBef>
        <a:buClr>
          <a:schemeClr val="tx1">
            <a:lumMod val="75000"/>
            <a:lumOff val="25000"/>
          </a:schemeClr>
        </a:buClr>
        <a:buFont typeface="Arial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485900" indent="-228600" algn="l" defTabSz="914400" rtl="0" eaLnBrk="1" latinLnBrk="0" hangingPunct="1">
        <a:spcBef>
          <a:spcPct val="20000"/>
        </a:spcBef>
        <a:buClr>
          <a:schemeClr val="bg2">
            <a:lumMod val="60000"/>
            <a:lumOff val="40000"/>
          </a:schemeClr>
        </a:buClr>
        <a:buFont typeface="Arial" pitchFamily="34" charset="0"/>
        <a:buChar char="•"/>
        <a:defRPr lang="en-US" sz="1800" kern="1200" dirty="0" smtClean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712913" indent="-228600" algn="l" defTabSz="914400" rtl="0" eaLnBrk="1" latinLnBrk="0" hangingPunct="1">
        <a:spcBef>
          <a:spcPct val="20000"/>
        </a:spcBef>
        <a:buClr>
          <a:schemeClr val="tx1">
            <a:lumMod val="75000"/>
            <a:lumOff val="25000"/>
          </a:schemeClr>
        </a:buClr>
        <a:buFont typeface="Arial" pitchFamily="34" charset="0"/>
        <a:buChar char="•"/>
        <a:defRPr lang="en-US" sz="1800" kern="1200" dirty="0" smtClean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947863" indent="-228600" algn="l" defTabSz="914400" rtl="0" eaLnBrk="1" latinLnBrk="0" hangingPunct="1">
        <a:spcBef>
          <a:spcPct val="20000"/>
        </a:spcBef>
        <a:buClr>
          <a:schemeClr val="bg2">
            <a:lumMod val="60000"/>
            <a:lumOff val="40000"/>
          </a:schemeClr>
        </a:buClr>
        <a:buFont typeface="Arial" pitchFamily="34" charset="0"/>
        <a:buChar char="•"/>
        <a:defRPr lang="en-US" sz="1800" kern="1200" dirty="0" smtClean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174875" indent="-228600" algn="l" defTabSz="914400" rtl="0" eaLnBrk="1" latinLnBrk="0" hangingPunct="1">
        <a:spcBef>
          <a:spcPct val="20000"/>
        </a:spcBef>
        <a:buClr>
          <a:schemeClr val="tx1">
            <a:lumMod val="75000"/>
            <a:lumOff val="25000"/>
          </a:schemeClr>
        </a:buClr>
        <a:buFont typeface="Arial" pitchFamily="34" charset="0"/>
        <a:buChar char="•"/>
        <a:defRPr lang="en-US" sz="1800" kern="1200" dirty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ELLs with Disabilities: What the Literature Has to Say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Adapted presentation by </a:t>
            </a:r>
          </a:p>
          <a:p>
            <a:r>
              <a:rPr lang="en-US" dirty="0" err="1" smtClean="0"/>
              <a:t>Soyoung</a:t>
            </a:r>
            <a:r>
              <a:rPr lang="en-US" dirty="0" smtClean="0"/>
              <a:t> Park</a:t>
            </a:r>
          </a:p>
          <a:p>
            <a:r>
              <a:rPr lang="en-US" dirty="0" smtClean="0"/>
              <a:t>Stanford Graduate School of Education</a:t>
            </a:r>
          </a:p>
          <a:p>
            <a:endParaRPr lang="en-US" dirty="0" smtClean="0"/>
          </a:p>
          <a:p>
            <a:r>
              <a:rPr lang="en-US" dirty="0" smtClean="0"/>
              <a:t>ELL SCASS Meeting June 24, 2014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0328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0113" y="902205"/>
            <a:ext cx="7345362" cy="3263153"/>
          </a:xfrm>
        </p:spPr>
        <p:txBody>
          <a:bodyPr/>
          <a:lstStyle/>
          <a:p>
            <a:r>
              <a:rPr lang="en-US" sz="4000" dirty="0" smtClean="0"/>
              <a:t>Think of 2 or 3 important policy and/or practice related questions about ELLs with disabilities that you would like to have answers to (if they exist).</a:t>
            </a:r>
            <a:endParaRPr lang="en-US" sz="40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0113" y="4732574"/>
            <a:ext cx="7345362" cy="1500187"/>
          </a:xfrm>
        </p:spPr>
        <p:txBody>
          <a:bodyPr>
            <a:normAutofit/>
          </a:bodyPr>
          <a:lstStyle/>
          <a:p>
            <a:r>
              <a:rPr lang="en-US" sz="3000" dirty="0" smtClean="0"/>
              <a:t>Please jot these questions down</a:t>
            </a:r>
            <a:endParaRPr lang="en-US" sz="3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8E28E-949B-914B-B4B5-1F3983A2D88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3856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2667" y="1707445"/>
            <a:ext cx="8057443" cy="461433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u="sng" dirty="0" smtClean="0"/>
              <a:t>Part One:</a:t>
            </a:r>
          </a:p>
          <a:p>
            <a:pPr lvl="1"/>
            <a:r>
              <a:rPr lang="en-US" dirty="0" smtClean="0"/>
              <a:t>Who are English language learners with disabilities?</a:t>
            </a:r>
          </a:p>
          <a:p>
            <a:pPr lvl="1"/>
            <a:r>
              <a:rPr lang="en-US" dirty="0" smtClean="0"/>
              <a:t>Assessment and Identification Concerns</a:t>
            </a:r>
          </a:p>
          <a:p>
            <a:pPr lvl="1"/>
            <a:r>
              <a:rPr lang="en-US" dirty="0" smtClean="0"/>
              <a:t>Small Group Discussion</a:t>
            </a:r>
          </a:p>
          <a:p>
            <a:pPr marL="0" indent="0">
              <a:buNone/>
            </a:pPr>
            <a:r>
              <a:rPr lang="en-US" u="sng" dirty="0" smtClean="0"/>
              <a:t>Part Two:</a:t>
            </a:r>
          </a:p>
          <a:p>
            <a:pPr lvl="1"/>
            <a:r>
              <a:rPr lang="en-US" dirty="0" smtClean="0"/>
              <a:t>Issues of Representation</a:t>
            </a:r>
          </a:p>
          <a:p>
            <a:pPr lvl="1"/>
            <a:r>
              <a:rPr lang="en-US" dirty="0" smtClean="0"/>
              <a:t>Instruction and Interventions</a:t>
            </a:r>
          </a:p>
          <a:p>
            <a:pPr lvl="1"/>
            <a:r>
              <a:rPr lang="en-US" dirty="0" smtClean="0"/>
              <a:t>Small Group Discussion</a:t>
            </a:r>
          </a:p>
          <a:p>
            <a:pPr marL="0" indent="0">
              <a:buNone/>
            </a:pPr>
            <a:r>
              <a:rPr lang="en-US" u="sng" dirty="0" smtClean="0"/>
              <a:t>Part Three:</a:t>
            </a:r>
          </a:p>
          <a:p>
            <a:pPr lvl="1"/>
            <a:r>
              <a:rPr lang="en-US" dirty="0" smtClean="0"/>
              <a:t>Discussion: Lingering Questions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8E28E-949B-914B-B4B5-1F3983A2D88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4307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8E28E-949B-914B-B4B5-1F3983A2D887}" type="slidenum">
              <a:rPr lang="en-US" smtClean="0"/>
              <a:t>4</a:t>
            </a:fld>
            <a:endParaRPr lang="en-US"/>
          </a:p>
        </p:txBody>
      </p:sp>
      <p:sp>
        <p:nvSpPr>
          <p:cNvPr id="5" name="Text Box 1"/>
          <p:cNvSpPr txBox="1"/>
          <p:nvPr/>
        </p:nvSpPr>
        <p:spPr>
          <a:xfrm>
            <a:off x="2800350" y="457200"/>
            <a:ext cx="3771900" cy="685800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>
            <a:solidFill>
              <a:schemeClr val="bg2"/>
            </a:solidFill>
          </a:ln>
          <a:extLst>
            <a:ext uri="{C572A759-6A51-4108-AA02-DFA0A04FC94B}">
              <ma14:wrappingTextBoxFlag xmlns:ma14="http://schemas.microsoft.com/office/mac/drawingml/2011/main" xmlns=""/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1200" b="1" dirty="0">
                <a:solidFill>
                  <a:schemeClr val="tx1"/>
                </a:solidFill>
                <a:effectLst/>
                <a:ea typeface="ＭＳ 明朝"/>
                <a:cs typeface="Times New Roman"/>
              </a:rPr>
              <a:t>English Language Learners with Special Needs</a:t>
            </a:r>
          </a:p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1200" b="1" dirty="0">
                <a:solidFill>
                  <a:schemeClr val="tx1"/>
                </a:solidFill>
                <a:effectLst/>
                <a:ea typeface="ＭＳ 明朝"/>
                <a:cs typeface="Times New Roman"/>
              </a:rPr>
              <a:t>Overview of the Literature</a:t>
            </a:r>
          </a:p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1200" b="1" i="1" dirty="0">
                <a:solidFill>
                  <a:schemeClr val="tx1"/>
                </a:solidFill>
                <a:effectLst/>
                <a:ea typeface="ＭＳ 明朝"/>
                <a:cs typeface="Times New Roman"/>
              </a:rPr>
              <a:t>(77 articles)</a:t>
            </a:r>
            <a:endParaRPr lang="en-US" sz="1200" b="1" dirty="0">
              <a:solidFill>
                <a:schemeClr val="tx1"/>
              </a:solidFill>
              <a:effectLst/>
              <a:ea typeface="ＭＳ 明朝"/>
              <a:cs typeface="Times New Roman"/>
            </a:endParaRPr>
          </a:p>
        </p:txBody>
      </p:sp>
      <p:sp>
        <p:nvSpPr>
          <p:cNvPr id="6" name="Text Box 2"/>
          <p:cNvSpPr txBox="1"/>
          <p:nvPr/>
        </p:nvSpPr>
        <p:spPr>
          <a:xfrm>
            <a:off x="1314450" y="1828800"/>
            <a:ext cx="1600200" cy="685800"/>
          </a:xfrm>
          <a:prstGeom prst="rect">
            <a:avLst/>
          </a:prstGeom>
          <a:noFill/>
          <a:ln>
            <a:solidFill>
              <a:srgbClr val="000000"/>
            </a:solidFill>
          </a:ln>
          <a:effectLst/>
          <a:extLst>
            <a:ext uri="{C572A759-6A51-4108-AA02-DFA0A04FC94B}">
              <ma14:wrappingTextBoxFlag xmlns:ma14="http://schemas.microsoft.com/office/mac/drawingml/2011/main" xmlns=""/>
            </a:ext>
          </a:extLst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1200">
                <a:effectLst/>
                <a:ea typeface="ＭＳ 明朝"/>
                <a:cs typeface="Times New Roman"/>
              </a:rPr>
              <a:t>Overview and Background</a:t>
            </a:r>
          </a:p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1200" i="1">
                <a:effectLst/>
                <a:ea typeface="ＭＳ 明朝"/>
                <a:cs typeface="Times New Roman"/>
              </a:rPr>
              <a:t>(6 articles)</a:t>
            </a:r>
            <a:endParaRPr lang="en-US" sz="1200">
              <a:effectLst/>
              <a:ea typeface="ＭＳ 明朝"/>
              <a:cs typeface="Times New Roman"/>
            </a:endParaRPr>
          </a:p>
        </p:txBody>
      </p:sp>
      <p:sp>
        <p:nvSpPr>
          <p:cNvPr id="7" name="Text Box 3"/>
          <p:cNvSpPr txBox="1"/>
          <p:nvPr/>
        </p:nvSpPr>
        <p:spPr>
          <a:xfrm>
            <a:off x="2228850" y="2971800"/>
            <a:ext cx="1600200" cy="1714500"/>
          </a:xfrm>
          <a:prstGeom prst="rect">
            <a:avLst/>
          </a:prstGeom>
          <a:noFill/>
          <a:ln>
            <a:solidFill>
              <a:srgbClr val="000000"/>
            </a:solidFill>
          </a:ln>
          <a:effectLst/>
          <a:extLst>
            <a:ext uri="{C572A759-6A51-4108-AA02-DFA0A04FC94B}">
              <ma14:wrappingTextBoxFlag xmlns:ma14="http://schemas.microsoft.com/office/mac/drawingml/2011/main" xmlns=""/>
            </a:ext>
          </a:extLst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1200">
                <a:effectLst/>
                <a:ea typeface="ＭＳ 明朝"/>
                <a:cs typeface="Times New Roman"/>
              </a:rPr>
              <a:t>Assessment and Identification</a:t>
            </a:r>
          </a:p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1200" i="1">
                <a:effectLst/>
                <a:ea typeface="ＭＳ 明朝"/>
                <a:cs typeface="Times New Roman"/>
              </a:rPr>
              <a:t>(22 articles)</a:t>
            </a:r>
            <a:endParaRPr lang="en-US" sz="1200">
              <a:effectLst/>
              <a:ea typeface="ＭＳ 明朝"/>
              <a:cs typeface="Times New Roman"/>
            </a:endParaRPr>
          </a:p>
        </p:txBody>
      </p:sp>
      <p:sp>
        <p:nvSpPr>
          <p:cNvPr id="8" name="Text Box 4"/>
          <p:cNvSpPr txBox="1"/>
          <p:nvPr/>
        </p:nvSpPr>
        <p:spPr>
          <a:xfrm>
            <a:off x="6229350" y="1828800"/>
            <a:ext cx="1600200" cy="685800"/>
          </a:xfrm>
          <a:prstGeom prst="rect">
            <a:avLst/>
          </a:prstGeom>
          <a:noFill/>
          <a:ln>
            <a:solidFill>
              <a:srgbClr val="000000"/>
            </a:solidFill>
          </a:ln>
          <a:effectLst/>
          <a:extLst>
            <a:ext uri="{C572A759-6A51-4108-AA02-DFA0A04FC94B}">
              <ma14:wrappingTextBoxFlag xmlns:ma14="http://schemas.microsoft.com/office/mac/drawingml/2011/main" xmlns=""/>
            </a:ext>
          </a:extLst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1200">
                <a:effectLst/>
                <a:ea typeface="ＭＳ 明朝"/>
                <a:cs typeface="Times New Roman"/>
              </a:rPr>
              <a:t>Miscellaneous</a:t>
            </a:r>
          </a:p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1200" i="1">
                <a:effectLst/>
                <a:ea typeface="ＭＳ 明朝"/>
                <a:cs typeface="Times New Roman"/>
              </a:rPr>
              <a:t>(7 articles)</a:t>
            </a:r>
            <a:endParaRPr lang="en-US" sz="1200">
              <a:effectLst/>
              <a:ea typeface="ＭＳ 明朝"/>
              <a:cs typeface="Times New Roman"/>
            </a:endParaRPr>
          </a:p>
        </p:txBody>
      </p:sp>
      <p:sp>
        <p:nvSpPr>
          <p:cNvPr id="9" name="Text Box 5"/>
          <p:cNvSpPr txBox="1"/>
          <p:nvPr/>
        </p:nvSpPr>
        <p:spPr>
          <a:xfrm>
            <a:off x="3943350" y="4914900"/>
            <a:ext cx="1600200" cy="1441450"/>
          </a:xfrm>
          <a:prstGeom prst="rect">
            <a:avLst/>
          </a:prstGeom>
          <a:noFill/>
          <a:ln>
            <a:solidFill>
              <a:srgbClr val="000000"/>
            </a:solidFill>
          </a:ln>
          <a:effectLst/>
          <a:extLst>
            <a:ext uri="{C572A759-6A51-4108-AA02-DFA0A04FC94B}">
              <ma14:wrappingTextBoxFlag xmlns:ma14="http://schemas.microsoft.com/office/mac/drawingml/2011/main" xmlns=""/>
            </a:ext>
          </a:extLst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1200">
                <a:effectLst/>
                <a:ea typeface="ＭＳ 明朝"/>
                <a:cs typeface="Times New Roman"/>
              </a:rPr>
              <a:t>Representation</a:t>
            </a:r>
          </a:p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1200" i="1">
                <a:effectLst/>
                <a:ea typeface="ＭＳ 明朝"/>
                <a:cs typeface="Times New Roman"/>
              </a:rPr>
              <a:t>(18 articles)</a:t>
            </a:r>
            <a:endParaRPr lang="en-US" sz="1200">
              <a:effectLst/>
              <a:ea typeface="ＭＳ 明朝"/>
              <a:cs typeface="Times New Roman"/>
            </a:endParaRPr>
          </a:p>
        </p:txBody>
      </p:sp>
      <p:sp>
        <p:nvSpPr>
          <p:cNvPr id="10" name="Text Box 6"/>
          <p:cNvSpPr txBox="1"/>
          <p:nvPr/>
        </p:nvSpPr>
        <p:spPr>
          <a:xfrm>
            <a:off x="5543550" y="2971800"/>
            <a:ext cx="1600200" cy="1714500"/>
          </a:xfrm>
          <a:prstGeom prst="rect">
            <a:avLst/>
          </a:prstGeom>
          <a:noFill/>
          <a:ln>
            <a:solidFill>
              <a:srgbClr val="000000"/>
            </a:solidFill>
          </a:ln>
          <a:effectLst/>
          <a:extLst>
            <a:ext uri="{C572A759-6A51-4108-AA02-DFA0A04FC94B}">
              <ma14:wrappingTextBoxFlag xmlns:ma14="http://schemas.microsoft.com/office/mac/drawingml/2011/main" xmlns=""/>
            </a:ext>
          </a:extLst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1200">
                <a:effectLst/>
                <a:ea typeface="ＭＳ 明朝"/>
                <a:cs typeface="Times New Roman"/>
              </a:rPr>
              <a:t>Instruction and Intervention</a:t>
            </a:r>
          </a:p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1200" i="1">
                <a:effectLst/>
                <a:ea typeface="ＭＳ 明朝"/>
                <a:cs typeface="Times New Roman"/>
              </a:rPr>
              <a:t>(28 articles)</a:t>
            </a:r>
            <a:endParaRPr lang="en-US" sz="1200">
              <a:effectLst/>
              <a:ea typeface="ＭＳ 明朝"/>
              <a:cs typeface="Times New Roman"/>
            </a:endParaRPr>
          </a:p>
        </p:txBody>
      </p:sp>
      <p:cxnSp>
        <p:nvCxnSpPr>
          <p:cNvPr id="11" name="Straight Arrow Connector 10"/>
          <p:cNvCxnSpPr/>
          <p:nvPr/>
        </p:nvCxnSpPr>
        <p:spPr>
          <a:xfrm flipH="1">
            <a:off x="2571750" y="1143000"/>
            <a:ext cx="1485900" cy="685800"/>
          </a:xfrm>
          <a:prstGeom prst="straightConnector1">
            <a:avLst/>
          </a:prstGeom>
          <a:ln w="12700"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H="1">
            <a:off x="3028950" y="1143000"/>
            <a:ext cx="1371600" cy="1828800"/>
          </a:xfrm>
          <a:prstGeom prst="straightConnector1">
            <a:avLst/>
          </a:prstGeom>
          <a:ln w="12700"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4743450" y="1143000"/>
            <a:ext cx="0" cy="3771900"/>
          </a:xfrm>
          <a:prstGeom prst="straightConnector1">
            <a:avLst/>
          </a:prstGeom>
          <a:ln w="12700"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5200650" y="1143000"/>
            <a:ext cx="1143000" cy="1828800"/>
          </a:xfrm>
          <a:prstGeom prst="straightConnector1">
            <a:avLst/>
          </a:prstGeom>
          <a:ln w="12700"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5657850" y="1143000"/>
            <a:ext cx="914400" cy="685800"/>
          </a:xfrm>
          <a:prstGeom prst="straightConnector1">
            <a:avLst/>
          </a:prstGeom>
          <a:ln w="12700"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urved Connector 15"/>
          <p:cNvCxnSpPr/>
          <p:nvPr/>
        </p:nvCxnSpPr>
        <p:spPr>
          <a:xfrm rot="16200000" flipH="1">
            <a:off x="2800350" y="4686300"/>
            <a:ext cx="1143000" cy="1143000"/>
          </a:xfrm>
          <a:prstGeom prst="curvedConnector3">
            <a:avLst/>
          </a:prstGeom>
          <a:ln w="12700">
            <a:solidFill>
              <a:srgbClr val="000000"/>
            </a:solidFill>
            <a:headEnd type="arrow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54519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Who are ELLs with Disabilities?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7444" y="1936044"/>
            <a:ext cx="8240889" cy="4258733"/>
          </a:xfrm>
        </p:spPr>
        <p:txBody>
          <a:bodyPr/>
          <a:lstStyle/>
          <a:p>
            <a:r>
              <a:rPr lang="en-US" dirty="0" smtClean="0"/>
              <a:t>Students who are eligible for both special education services and English language development/bilingual programs</a:t>
            </a:r>
          </a:p>
          <a:p>
            <a:r>
              <a:rPr lang="en-US" dirty="0" smtClean="0"/>
              <a:t>2009-2010 School Year:</a:t>
            </a:r>
          </a:p>
          <a:p>
            <a:pPr lvl="1"/>
            <a:r>
              <a:rPr lang="en-US" dirty="0" smtClean="0"/>
              <a:t>518,088 students with disabilities classified as LEP (8.5%)</a:t>
            </a:r>
          </a:p>
          <a:p>
            <a:pPr lvl="1"/>
            <a:r>
              <a:rPr lang="en-US" dirty="0" smtClean="0"/>
              <a:t>CA highest percentage of all ELLs identified as having disabilities (2%)</a:t>
            </a:r>
          </a:p>
          <a:p>
            <a:pPr lvl="1"/>
            <a:r>
              <a:rPr lang="en-US" dirty="0" smtClean="0"/>
              <a:t>More than half of all states report providing </a:t>
            </a:r>
            <a:r>
              <a:rPr lang="en-US" dirty="0" err="1" smtClean="0"/>
              <a:t>SpEd</a:t>
            </a:r>
            <a:r>
              <a:rPr lang="en-US" dirty="0" smtClean="0"/>
              <a:t> services to less than 0.5% of ELLs</a:t>
            </a:r>
          </a:p>
          <a:p>
            <a:pPr lvl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8E28E-949B-914B-B4B5-1F3983A2D887}" type="slidenum">
              <a:rPr lang="en-US" smtClean="0"/>
              <a:t>5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30388" y="5985554"/>
            <a:ext cx="7521224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700" dirty="0" smtClean="0"/>
              <a:t>(Office of Special Education Programs Data Accountability Center, 2013)</a:t>
            </a:r>
            <a:endParaRPr lang="en-US" sz="1700" dirty="0"/>
          </a:p>
        </p:txBody>
      </p:sp>
    </p:spTree>
    <p:extLst>
      <p:ext uri="{BB962C8B-B14F-4D97-AF65-F5344CB8AC3E}">
        <p14:creationId xmlns:p14="http://schemas.microsoft.com/office/powerpoint/2010/main" val="921426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Who are ELLs with Disabilities?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7444" y="1893712"/>
            <a:ext cx="8255000" cy="3931920"/>
          </a:xfrm>
        </p:spPr>
        <p:txBody>
          <a:bodyPr/>
          <a:lstStyle/>
          <a:p>
            <a:r>
              <a:rPr lang="en-US" dirty="0" smtClean="0"/>
              <a:t>In 2009-2010, states reported the following languages most commonly spoken by ELLs with disabilities: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8E28E-949B-914B-B4B5-1F3983A2D887}" type="slidenum">
              <a:rPr lang="en-US" smtClean="0"/>
              <a:t>6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3111500" y="2963333"/>
            <a:ext cx="2977444" cy="2246769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000" dirty="0" smtClean="0"/>
              <a:t>Arabic (29 states)</a:t>
            </a:r>
          </a:p>
          <a:p>
            <a:r>
              <a:rPr lang="en-US" sz="2000" dirty="0" smtClean="0"/>
              <a:t>Chinese (32 states)</a:t>
            </a:r>
          </a:p>
          <a:p>
            <a:r>
              <a:rPr lang="en-US" sz="2000" dirty="0" smtClean="0"/>
              <a:t>Hmong (7 states)</a:t>
            </a:r>
          </a:p>
          <a:p>
            <a:r>
              <a:rPr lang="en-US" sz="2000" dirty="0" smtClean="0"/>
              <a:t>Russian (7 states)</a:t>
            </a:r>
          </a:p>
          <a:p>
            <a:r>
              <a:rPr lang="en-US" sz="2000" dirty="0" smtClean="0"/>
              <a:t>Somali (10 states)</a:t>
            </a:r>
          </a:p>
          <a:p>
            <a:r>
              <a:rPr lang="en-US" sz="2000" dirty="0" smtClean="0"/>
              <a:t>Spanish (32 states)</a:t>
            </a:r>
          </a:p>
          <a:p>
            <a:r>
              <a:rPr lang="en-US" sz="2000" dirty="0" smtClean="0"/>
              <a:t>Vietnamese (31 states)</a:t>
            </a:r>
            <a:endParaRPr lang="en-US" sz="2000" dirty="0"/>
          </a:p>
        </p:txBody>
      </p:sp>
      <p:sp>
        <p:nvSpPr>
          <p:cNvPr id="6" name="TextBox 5"/>
          <p:cNvSpPr txBox="1"/>
          <p:nvPr/>
        </p:nvSpPr>
        <p:spPr>
          <a:xfrm>
            <a:off x="437444" y="5825632"/>
            <a:ext cx="546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(2009-2010 Consolidated State Performance Reports)</a:t>
            </a: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5493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Who are ELLs with Disabilities?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7444" y="1823156"/>
            <a:ext cx="8212667" cy="4428065"/>
          </a:xfrm>
        </p:spPr>
        <p:txBody>
          <a:bodyPr/>
          <a:lstStyle/>
          <a:p>
            <a:r>
              <a:rPr lang="en-US" dirty="0" smtClean="0"/>
              <a:t>Most common disability categories for ELLs:</a:t>
            </a:r>
          </a:p>
          <a:p>
            <a:pPr lvl="1"/>
            <a:r>
              <a:rPr lang="en-US" dirty="0" smtClean="0"/>
              <a:t>Specific learning disabilities (SLD)</a:t>
            </a:r>
          </a:p>
          <a:p>
            <a:pPr lvl="1"/>
            <a:r>
              <a:rPr lang="en-US" dirty="0" smtClean="0"/>
              <a:t>Speech/language impairments (SLI)</a:t>
            </a:r>
          </a:p>
          <a:p>
            <a:pPr lvl="1"/>
            <a:r>
              <a:rPr lang="en-US" dirty="0" smtClean="0"/>
              <a:t>Intellectual disabilities (ID; formerly MR)</a:t>
            </a:r>
          </a:p>
          <a:p>
            <a:pPr lvl="1"/>
            <a:r>
              <a:rPr lang="en-US" dirty="0" smtClean="0"/>
              <a:t>Emotional/behavioral disorders (EBD; formerly ED)</a:t>
            </a:r>
          </a:p>
          <a:p>
            <a:r>
              <a:rPr lang="en-US" dirty="0" smtClean="0"/>
              <a:t>2006 OCR study: 88% of students with disabilities in need of ELD/bilingual instruction received it</a:t>
            </a:r>
          </a:p>
          <a:p>
            <a:pPr lvl="1"/>
            <a:r>
              <a:rPr lang="en-US" dirty="0" smtClean="0"/>
              <a:t>Many children only get one or the other when need both</a:t>
            </a:r>
          </a:p>
          <a:p>
            <a:pPr lvl="1"/>
            <a:r>
              <a:rPr lang="en-US" dirty="0" smtClean="0"/>
              <a:t>Many children get both when only need one or the other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8E28E-949B-914B-B4B5-1F3983A2D88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7526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Assessment and Identification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9777" y="2088443"/>
            <a:ext cx="8198555" cy="3977077"/>
          </a:xfrm>
        </p:spPr>
        <p:txBody>
          <a:bodyPr/>
          <a:lstStyle/>
          <a:p>
            <a:r>
              <a:rPr lang="en-US" dirty="0" smtClean="0"/>
              <a:t>Challenge: disabilities v. language proficiency issues</a:t>
            </a:r>
          </a:p>
          <a:p>
            <a:pPr lvl="1"/>
            <a:r>
              <a:rPr lang="en-US" dirty="0" smtClean="0"/>
              <a:t>What level of proficiency should ELLs acquire before referred for </a:t>
            </a:r>
            <a:r>
              <a:rPr lang="en-US" dirty="0" err="1" smtClean="0"/>
              <a:t>SpEd</a:t>
            </a:r>
            <a:r>
              <a:rPr lang="en-US" dirty="0" smtClean="0"/>
              <a:t> evaluation?</a:t>
            </a:r>
          </a:p>
          <a:p>
            <a:pPr lvl="1"/>
            <a:r>
              <a:rPr lang="en-US" dirty="0" smtClean="0"/>
              <a:t>Educators tend to jump to LD diagnosis</a:t>
            </a:r>
          </a:p>
          <a:p>
            <a:pPr lvl="1"/>
            <a:r>
              <a:rPr lang="en-US" dirty="0" smtClean="0"/>
              <a:t>Lack of information on what educators need to understand about second language acquisition</a:t>
            </a:r>
          </a:p>
          <a:p>
            <a:pPr lvl="1"/>
            <a:r>
              <a:rPr lang="en-US" dirty="0" smtClean="0"/>
              <a:t>Importance of considering instruction and interventions students already received (usu. in </a:t>
            </a:r>
            <a:r>
              <a:rPr lang="en-US" dirty="0" err="1" smtClean="0"/>
              <a:t>RtI</a:t>
            </a:r>
            <a:r>
              <a:rPr lang="en-US" dirty="0" smtClean="0"/>
              <a:t> model)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8E28E-949B-914B-B4B5-1F3983A2D88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0543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Assessment and Identification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0112" y="1794936"/>
            <a:ext cx="7345363" cy="4159954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Common characteristics in language development of ELLs and students with language related disabilities</a:t>
            </a:r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4691368"/>
              </p:ext>
            </p:extLst>
          </p:nvPr>
        </p:nvGraphicFramePr>
        <p:xfrm>
          <a:off x="564444" y="2652890"/>
          <a:ext cx="8043334" cy="3261360"/>
        </p:xfrm>
        <a:graphic>
          <a:graphicData uri="http://schemas.openxmlformats.org/drawingml/2006/table">
            <a:tbl>
              <a:tblPr firstRow="1" bandRow="1">
                <a:tableStyleId>{D113A9D2-9D6B-4929-AA2D-F23B5EE8CBE7}</a:tableStyleId>
              </a:tblPr>
              <a:tblGrid>
                <a:gridCol w="4021667"/>
                <a:gridCol w="4021667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900" dirty="0" smtClean="0"/>
                        <a:t>Pronunciation</a:t>
                      </a:r>
                      <a:endParaRPr lang="en-US" sz="19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b="0" dirty="0" smtClean="0"/>
                        <a:t>Phonological</a:t>
                      </a:r>
                      <a:r>
                        <a:rPr lang="en-US" sz="1900" b="0" baseline="0" dirty="0" smtClean="0"/>
                        <a:t> omissions, substitutes, and/or additions</a:t>
                      </a:r>
                      <a:endParaRPr lang="en-US" sz="1900" b="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900" b="1" dirty="0" smtClean="0"/>
                        <a:t>Syntax</a:t>
                      </a:r>
                      <a:endParaRPr lang="en-US" sz="1900" b="1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 smtClean="0"/>
                        <a:t>Confusions with negation, word order,</a:t>
                      </a:r>
                      <a:r>
                        <a:rPr lang="en-US" sz="1900" baseline="0" dirty="0" smtClean="0"/>
                        <a:t> and mood; grammatical errors</a:t>
                      </a:r>
                      <a:endParaRPr lang="en-US" sz="19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900" b="1" dirty="0" smtClean="0"/>
                        <a:t>Semantics</a:t>
                      </a:r>
                      <a:endParaRPr lang="en-US" sz="1900" b="1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 smtClean="0"/>
                        <a:t>Difficulty</a:t>
                      </a:r>
                      <a:r>
                        <a:rPr lang="en-US" sz="1900" baseline="0" dirty="0" smtClean="0"/>
                        <a:t> with forms of figurative language like proverbs, metaphors, and similes</a:t>
                      </a:r>
                      <a:endParaRPr lang="en-US" sz="19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900" b="1" dirty="0" smtClean="0"/>
                        <a:t>Discourse/Pragmatics</a:t>
                      </a:r>
                      <a:endParaRPr lang="en-US" sz="1900" b="1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 smtClean="0"/>
                        <a:t>Poor comprehension, difficulty following directions, hard time completing tasks</a:t>
                      </a:r>
                      <a:endParaRPr lang="en-US" sz="19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92667" y="5954890"/>
            <a:ext cx="478366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(Case &amp; Taylor, 2005; Chu &amp; Flores, 2011)</a:t>
            </a:r>
            <a:endParaRPr lang="en-US" sz="16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8E28E-949B-914B-B4B5-1F3983A2D88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3778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Assessment and Identification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7444" y="1933222"/>
            <a:ext cx="8240889" cy="4132299"/>
          </a:xfrm>
        </p:spPr>
        <p:txBody>
          <a:bodyPr>
            <a:normAutofit/>
          </a:bodyPr>
          <a:lstStyle/>
          <a:p>
            <a:r>
              <a:rPr lang="en-US" dirty="0" smtClean="0"/>
              <a:t>Problems with assessments</a:t>
            </a:r>
          </a:p>
          <a:p>
            <a:pPr lvl="1"/>
            <a:r>
              <a:rPr lang="en-US" dirty="0" smtClean="0"/>
              <a:t>Evaluations for </a:t>
            </a:r>
            <a:r>
              <a:rPr lang="en-US" dirty="0" err="1" smtClean="0"/>
              <a:t>SpEd</a:t>
            </a:r>
            <a:r>
              <a:rPr lang="en-US" dirty="0" smtClean="0"/>
              <a:t> eligibility all in English</a:t>
            </a:r>
          </a:p>
          <a:p>
            <a:pPr lvl="2"/>
            <a:r>
              <a:rPr lang="en-US" dirty="0" smtClean="0"/>
              <a:t>No adequate measures to determine when ELLs ready to be assessed in English</a:t>
            </a:r>
          </a:p>
          <a:p>
            <a:pPr lvl="1"/>
            <a:r>
              <a:rPr lang="en-US" dirty="0" smtClean="0"/>
              <a:t>Evaluations tend to be linguistically complex</a:t>
            </a:r>
          </a:p>
          <a:p>
            <a:pPr lvl="1"/>
            <a:r>
              <a:rPr lang="en-US" dirty="0" smtClean="0"/>
              <a:t>Referral process is subjective and biased</a:t>
            </a:r>
          </a:p>
          <a:p>
            <a:pPr lvl="1"/>
            <a:r>
              <a:rPr lang="en-US" dirty="0" err="1" smtClean="0"/>
              <a:t>RtI</a:t>
            </a:r>
            <a:r>
              <a:rPr lang="en-US" dirty="0" smtClean="0"/>
              <a:t> interventions rarely culturally relevant</a:t>
            </a:r>
          </a:p>
          <a:p>
            <a:pPr lvl="1"/>
            <a:r>
              <a:rPr lang="en-US" dirty="0" smtClean="0"/>
              <a:t>One study finding: Psychological evaluation reports for ELLs tend to ignore state and professional guidelines on how to conduct nondiscriminatory assessments </a:t>
            </a:r>
            <a:r>
              <a:rPr lang="en-US" sz="1600" dirty="0" smtClean="0"/>
              <a:t>(Figueroa &amp; Newsome, 2006)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8E28E-949B-914B-B4B5-1F3983A2D88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3827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Assessment and Identification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1556" y="1907823"/>
            <a:ext cx="8184444" cy="3931920"/>
          </a:xfrm>
        </p:spPr>
        <p:txBody>
          <a:bodyPr/>
          <a:lstStyle/>
          <a:p>
            <a:r>
              <a:rPr lang="en-US" dirty="0" smtClean="0"/>
              <a:t>Recommended assessment techniques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8E28E-949B-914B-B4B5-1F3983A2D887}" type="slidenum">
              <a:rPr lang="en-US" smtClean="0"/>
              <a:t>11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578557" y="2455335"/>
            <a:ext cx="3767666" cy="373743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2200" b="1" dirty="0" smtClean="0"/>
              <a:t>Alternative and Supplementary Assessments</a:t>
            </a:r>
          </a:p>
          <a:p>
            <a:pPr>
              <a:lnSpc>
                <a:spcPct val="120000"/>
              </a:lnSpc>
            </a:pPr>
            <a:endParaRPr lang="en-US" sz="2200" b="1" u="sng" dirty="0" smtClean="0"/>
          </a:p>
          <a:p>
            <a:pPr>
              <a:lnSpc>
                <a:spcPct val="120000"/>
              </a:lnSpc>
            </a:pPr>
            <a:r>
              <a:rPr lang="en-US" sz="2200" dirty="0" smtClean="0"/>
              <a:t>Analytic teaching</a:t>
            </a:r>
          </a:p>
          <a:p>
            <a:pPr>
              <a:lnSpc>
                <a:spcPct val="120000"/>
              </a:lnSpc>
            </a:pPr>
            <a:r>
              <a:rPr lang="en-US" sz="2200" dirty="0" smtClean="0"/>
              <a:t>Curriculum-based assessment</a:t>
            </a:r>
          </a:p>
          <a:p>
            <a:pPr>
              <a:lnSpc>
                <a:spcPct val="120000"/>
              </a:lnSpc>
            </a:pPr>
            <a:r>
              <a:rPr lang="en-US" sz="2200" dirty="0" smtClean="0"/>
              <a:t>Language sampling</a:t>
            </a:r>
          </a:p>
          <a:p>
            <a:pPr>
              <a:lnSpc>
                <a:spcPct val="120000"/>
              </a:lnSpc>
            </a:pPr>
            <a:r>
              <a:rPr lang="en-US" sz="2200" dirty="0" smtClean="0"/>
              <a:t>Narrative analysis</a:t>
            </a:r>
          </a:p>
          <a:p>
            <a:pPr>
              <a:lnSpc>
                <a:spcPct val="120000"/>
              </a:lnSpc>
            </a:pPr>
            <a:r>
              <a:rPr lang="en-US" sz="2200" dirty="0" smtClean="0"/>
              <a:t>Portfolio assessments</a:t>
            </a:r>
          </a:p>
          <a:p>
            <a:pPr>
              <a:lnSpc>
                <a:spcPct val="120000"/>
              </a:lnSpc>
            </a:pPr>
            <a:endParaRPr lang="en-US" sz="2200" dirty="0" smtClean="0"/>
          </a:p>
        </p:txBody>
      </p:sp>
      <p:sp>
        <p:nvSpPr>
          <p:cNvPr id="7" name="TextBox 6"/>
          <p:cNvSpPr txBox="1"/>
          <p:nvPr/>
        </p:nvSpPr>
        <p:spPr>
          <a:xfrm>
            <a:off x="4656667" y="2452513"/>
            <a:ext cx="3979333" cy="370050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endParaRPr lang="en-US" sz="1000" b="1" dirty="0" smtClean="0"/>
          </a:p>
          <a:p>
            <a:pPr algn="ctr">
              <a:lnSpc>
                <a:spcPct val="120000"/>
              </a:lnSpc>
            </a:pPr>
            <a:r>
              <a:rPr lang="en-US" sz="2200" b="1" dirty="0" smtClean="0"/>
              <a:t>Approaches to Assessment</a:t>
            </a:r>
          </a:p>
          <a:p>
            <a:pPr algn="ctr">
              <a:lnSpc>
                <a:spcPct val="120000"/>
              </a:lnSpc>
            </a:pPr>
            <a:endParaRPr lang="en-US" sz="2200" b="1" dirty="0" smtClean="0"/>
          </a:p>
          <a:p>
            <a:pPr algn="ctr">
              <a:lnSpc>
                <a:spcPct val="120000"/>
              </a:lnSpc>
            </a:pPr>
            <a:endParaRPr lang="en-US" sz="1000" b="1" dirty="0" smtClean="0"/>
          </a:p>
          <a:p>
            <a:pPr>
              <a:lnSpc>
                <a:spcPct val="120000"/>
              </a:lnSpc>
            </a:pPr>
            <a:r>
              <a:rPr lang="en-US" sz="2200" dirty="0" smtClean="0"/>
              <a:t>Multiple step process (</a:t>
            </a:r>
            <a:r>
              <a:rPr lang="en-US" sz="2200" dirty="0" err="1" smtClean="0"/>
              <a:t>RtI</a:t>
            </a:r>
            <a:r>
              <a:rPr lang="en-US" sz="2200" dirty="0" smtClean="0"/>
              <a:t>)</a:t>
            </a:r>
          </a:p>
          <a:p>
            <a:pPr>
              <a:lnSpc>
                <a:spcPct val="120000"/>
              </a:lnSpc>
            </a:pPr>
            <a:r>
              <a:rPr lang="en-US" sz="2200" dirty="0" smtClean="0"/>
              <a:t>Collaborative teams</a:t>
            </a:r>
          </a:p>
          <a:p>
            <a:pPr>
              <a:lnSpc>
                <a:spcPct val="120000"/>
              </a:lnSpc>
            </a:pPr>
            <a:r>
              <a:rPr lang="en-US" sz="2200" dirty="0" smtClean="0"/>
              <a:t>Assess in dominant language</a:t>
            </a:r>
          </a:p>
          <a:p>
            <a:pPr>
              <a:lnSpc>
                <a:spcPct val="120000"/>
              </a:lnSpc>
            </a:pPr>
            <a:r>
              <a:rPr lang="en-US" sz="2200" dirty="0" smtClean="0"/>
              <a:t>Trained interpreters</a:t>
            </a:r>
          </a:p>
          <a:p>
            <a:pPr>
              <a:lnSpc>
                <a:spcPct val="120000"/>
              </a:lnSpc>
            </a:pPr>
            <a:r>
              <a:rPr lang="en-US" sz="2200" dirty="0" smtClean="0"/>
              <a:t>Assess cultural responsiveness of school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1566289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Discussion Questions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3890" y="1749778"/>
            <a:ext cx="8113888" cy="4606572"/>
          </a:xfrm>
        </p:spPr>
        <p:txBody>
          <a:bodyPr>
            <a:normAutofit lnSpcReduction="10000"/>
          </a:bodyPr>
          <a:lstStyle/>
          <a:p>
            <a:r>
              <a:rPr lang="en-US" dirty="0"/>
              <a:t>W</a:t>
            </a:r>
            <a:r>
              <a:rPr lang="en-US" dirty="0" smtClean="0"/>
              <a:t>hat stood out to you in </a:t>
            </a:r>
            <a:r>
              <a:rPr lang="en-US" dirty="0"/>
              <a:t>the information </a:t>
            </a:r>
            <a:r>
              <a:rPr lang="en-US" dirty="0" smtClean="0"/>
              <a:t>presented about who ELLs with disabilities are? </a:t>
            </a:r>
          </a:p>
          <a:p>
            <a:r>
              <a:rPr lang="en-US" dirty="0" smtClean="0"/>
              <a:t>What stood out to you about issues related to assessment and identification of ELLs with disabilities?</a:t>
            </a:r>
          </a:p>
          <a:p>
            <a:r>
              <a:rPr lang="en-US" dirty="0" smtClean="0"/>
              <a:t>Is there anything else you would like to know more about regarding demographics of ELLs with disabilities or issues of assessment/identification?</a:t>
            </a:r>
          </a:p>
          <a:p>
            <a:r>
              <a:rPr lang="en-US" dirty="0" smtClean="0"/>
              <a:t>What are common problems educators in your district face with regards to assessment/identification? What initiatives, if any, have been taken to address these problems?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8E28E-949B-914B-B4B5-1F3983A2D887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7648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Representation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3889" y="1905000"/>
            <a:ext cx="8156221" cy="4160521"/>
          </a:xfrm>
        </p:spPr>
        <p:txBody>
          <a:bodyPr/>
          <a:lstStyle/>
          <a:p>
            <a:r>
              <a:rPr lang="en-US" dirty="0" smtClean="0"/>
              <a:t>Long history of overrepresentation of students with “low status” backgrounds in </a:t>
            </a:r>
            <a:r>
              <a:rPr lang="en-US" dirty="0" err="1" smtClean="0"/>
              <a:t>SpEd</a:t>
            </a:r>
            <a:r>
              <a:rPr lang="en-US" dirty="0" smtClean="0"/>
              <a:t> </a:t>
            </a:r>
          </a:p>
          <a:p>
            <a:pPr lvl="1"/>
            <a:r>
              <a:rPr lang="en-US" dirty="0" smtClean="0"/>
              <a:t>Blacks, Latinos and Native Americans tend to be overrepresented compared with whites and all students</a:t>
            </a:r>
          </a:p>
          <a:p>
            <a:pPr lvl="1"/>
            <a:r>
              <a:rPr lang="en-US" dirty="0" smtClean="0"/>
              <a:t>Asians tend to be underrepresented, with the exception of some Southeast Asian groups </a:t>
            </a:r>
          </a:p>
          <a:p>
            <a:pPr lvl="1"/>
            <a:r>
              <a:rPr lang="en-US" dirty="0" smtClean="0"/>
              <a:t>English language learners tend to be disproportionately labeled LD and SLI</a:t>
            </a:r>
          </a:p>
          <a:p>
            <a:pPr marL="350838" lvl="1" indent="0">
              <a:buNone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8E28E-949B-914B-B4B5-1F3983A2D887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0846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Representation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667" y="1865490"/>
            <a:ext cx="8212665" cy="4301066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smtClean="0"/>
              <a:t>At national level, ELLs not overrepresented in </a:t>
            </a:r>
            <a:r>
              <a:rPr lang="en-US" dirty="0" err="1" smtClean="0"/>
              <a:t>SpEd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8E28E-949B-914B-B4B5-1F3983A2D887}" type="slidenum">
              <a:rPr lang="en-US" smtClean="0"/>
              <a:t>14</a:t>
            </a:fld>
            <a:endParaRPr lang="en-US"/>
          </a:p>
        </p:txBody>
      </p:sp>
      <p:graphicFrame>
        <p:nvGraphicFramePr>
          <p:cNvPr id="5" name="Chart 4"/>
          <p:cNvGraphicFramePr/>
          <p:nvPr>
            <p:extLst>
              <p:ext uri="{D42A27DB-BD31-4B8C-83A1-F6EECF244321}">
                <p14:modId xmlns:p14="http://schemas.microsoft.com/office/powerpoint/2010/main" val="4224691477"/>
              </p:ext>
            </p:extLst>
          </p:nvPr>
        </p:nvGraphicFramePr>
        <p:xfrm>
          <a:off x="197557" y="2554113"/>
          <a:ext cx="4346222" cy="34071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Chart 5"/>
          <p:cNvGraphicFramePr/>
          <p:nvPr>
            <p:extLst>
              <p:ext uri="{D42A27DB-BD31-4B8C-83A1-F6EECF244321}">
                <p14:modId xmlns:p14="http://schemas.microsoft.com/office/powerpoint/2010/main" val="2873657810"/>
              </p:ext>
            </p:extLst>
          </p:nvPr>
        </p:nvGraphicFramePr>
        <p:xfrm>
          <a:off x="4543779" y="2568225"/>
          <a:ext cx="4261554" cy="33930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465667" y="5997222"/>
            <a:ext cx="31467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(</a:t>
            </a:r>
            <a:r>
              <a:rPr lang="en-US" sz="1400" dirty="0" err="1" smtClean="0"/>
              <a:t>Zehler</a:t>
            </a:r>
            <a:r>
              <a:rPr lang="en-US" sz="1400" dirty="0" smtClean="0"/>
              <a:t> et al, 2003)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219273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Representation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8E28E-949B-914B-B4B5-1F3983A2D887}" type="slidenum">
              <a:rPr lang="en-US" smtClean="0"/>
              <a:t>15</a:t>
            </a:fld>
            <a:endParaRPr lang="en-US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4899556"/>
              </p:ext>
            </p:extLst>
          </p:nvPr>
        </p:nvGraphicFramePr>
        <p:xfrm>
          <a:off x="603779" y="2689014"/>
          <a:ext cx="7919331" cy="3168509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2639777"/>
                <a:gridCol w="2639777"/>
                <a:gridCol w="2639777"/>
              </a:tblGrid>
              <a:tr h="870233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State</a:t>
                      </a:r>
                      <a:endParaRPr lang="en-US" sz="2000" baseline="0" dirty="0" smtClean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Relative risk ratio of being in </a:t>
                      </a:r>
                      <a:r>
                        <a:rPr lang="en-US" sz="2000" dirty="0" err="1" smtClean="0"/>
                        <a:t>SpEd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% Districts with overrepresentation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55087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Arizona</a:t>
                      </a:r>
                    </a:p>
                    <a:p>
                      <a:endParaRPr lang="en-US" sz="2000" dirty="0" smtClean="0"/>
                    </a:p>
                    <a:p>
                      <a:r>
                        <a:rPr lang="en-US" sz="1800" dirty="0" smtClean="0">
                          <a:solidFill>
                            <a:srgbClr val="4B5A60"/>
                          </a:solidFill>
                        </a:rPr>
                        <a:t>(Sullivan,</a:t>
                      </a:r>
                      <a:r>
                        <a:rPr lang="en-US" sz="1800" baseline="0" dirty="0" smtClean="0">
                          <a:solidFill>
                            <a:srgbClr val="4B5A60"/>
                          </a:solidFill>
                        </a:rPr>
                        <a:t> 2011)</a:t>
                      </a:r>
                      <a:endParaRPr lang="en-US" sz="1800" dirty="0">
                        <a:solidFill>
                          <a:srgbClr val="4B5A6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0.77</a:t>
                      </a:r>
                      <a:r>
                        <a:rPr lang="en-US" sz="2000" baseline="0" dirty="0" smtClean="0"/>
                        <a:t> in 1999</a:t>
                      </a:r>
                    </a:p>
                    <a:p>
                      <a:endParaRPr lang="en-US" sz="2000" baseline="0" dirty="0" smtClean="0"/>
                    </a:p>
                    <a:p>
                      <a:r>
                        <a:rPr lang="en-US" sz="2000" baseline="0" dirty="0" smtClean="0"/>
                        <a:t>1.9 in 2006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32% in 1999</a:t>
                      </a:r>
                    </a:p>
                    <a:p>
                      <a:endParaRPr lang="en-US" sz="2000" dirty="0" smtClean="0"/>
                    </a:p>
                    <a:p>
                      <a:r>
                        <a:rPr lang="en-US" sz="2000" dirty="0" smtClean="0"/>
                        <a:t>42% in 2006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43189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Texas</a:t>
                      </a:r>
                    </a:p>
                    <a:p>
                      <a:endParaRPr lang="en-US" sz="2000" dirty="0" smtClean="0"/>
                    </a:p>
                    <a:p>
                      <a:r>
                        <a:rPr lang="en-US" sz="1800" dirty="0" smtClean="0">
                          <a:solidFill>
                            <a:schemeClr val="accent1"/>
                          </a:solidFill>
                        </a:rPr>
                        <a:t>(Linn &amp; Hemmer, 2011)</a:t>
                      </a:r>
                      <a:endParaRPr lang="en-US" sz="1800" dirty="0">
                        <a:solidFill>
                          <a:schemeClr val="accent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2.46 in 2004</a:t>
                      </a:r>
                    </a:p>
                    <a:p>
                      <a:endParaRPr lang="en-US" sz="2000" dirty="0" smtClean="0"/>
                    </a:p>
                    <a:p>
                      <a:r>
                        <a:rPr lang="en-US" sz="2000" dirty="0" smtClean="0"/>
                        <a:t>1.35 in 2010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94% in 2004</a:t>
                      </a:r>
                    </a:p>
                    <a:p>
                      <a:endParaRPr lang="en-US" sz="2000" dirty="0" smtClean="0"/>
                    </a:p>
                    <a:p>
                      <a:r>
                        <a:rPr lang="en-US" sz="2000" dirty="0" smtClean="0"/>
                        <a:t>52% in 2010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561444" y="2003778"/>
            <a:ext cx="820155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 smtClean="0"/>
              <a:t>Other studies focusing on single states with high ELL populations: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1748270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Representation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667" y="1893712"/>
            <a:ext cx="8240888" cy="4174066"/>
          </a:xfrm>
        </p:spPr>
        <p:txBody>
          <a:bodyPr/>
          <a:lstStyle/>
          <a:p>
            <a:r>
              <a:rPr lang="en-US" dirty="0" smtClean="0"/>
              <a:t>Consequences of disproportionate representation </a:t>
            </a:r>
            <a:r>
              <a:rPr lang="en-US" sz="1800" dirty="0" smtClean="0"/>
              <a:t>(</a:t>
            </a:r>
            <a:r>
              <a:rPr lang="en-US" sz="1800" dirty="0" err="1" smtClean="0"/>
              <a:t>Artiles</a:t>
            </a:r>
            <a:r>
              <a:rPr lang="en-US" sz="1800" dirty="0" smtClean="0"/>
              <a:t> et al, 2010)</a:t>
            </a:r>
            <a:r>
              <a:rPr lang="en-US" dirty="0" smtClean="0"/>
              <a:t>:</a:t>
            </a:r>
          </a:p>
          <a:p>
            <a:pPr lvl="1"/>
            <a:r>
              <a:rPr lang="en-US" dirty="0" smtClean="0"/>
              <a:t>Over 1/3 of students with LD drop out of school</a:t>
            </a:r>
          </a:p>
          <a:p>
            <a:pPr lvl="1"/>
            <a:r>
              <a:rPr lang="en-US" dirty="0" smtClean="0"/>
              <a:t>Culturally and linguistically diverse students with LD less likely to go to college than white students with LD</a:t>
            </a:r>
          </a:p>
          <a:p>
            <a:pPr lvl="1"/>
            <a:r>
              <a:rPr lang="en-US" dirty="0" smtClean="0"/>
              <a:t>Estimated range of youth with disabilities in detention, private &amp; public correctional facilities: 30-70%</a:t>
            </a:r>
          </a:p>
          <a:p>
            <a:r>
              <a:rPr lang="en-US" dirty="0" smtClean="0"/>
              <a:t>Disproportionate representation signals larger systemic issues and the need for more culturally responsive practice in schools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8E28E-949B-914B-B4B5-1F3983A2D887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9885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Instruction and Interventions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3333" y="1893712"/>
            <a:ext cx="8254999" cy="3931920"/>
          </a:xfrm>
        </p:spPr>
        <p:txBody>
          <a:bodyPr/>
          <a:lstStyle/>
          <a:p>
            <a:pPr>
              <a:lnSpc>
                <a:spcPct val="120000"/>
              </a:lnSpc>
            </a:pPr>
            <a:r>
              <a:rPr lang="en-US" dirty="0" smtClean="0"/>
              <a:t>Recommendations for Classroom:</a:t>
            </a:r>
          </a:p>
          <a:p>
            <a:pPr lvl="1">
              <a:lnSpc>
                <a:spcPct val="120000"/>
              </a:lnSpc>
            </a:pPr>
            <a:r>
              <a:rPr lang="en-US" dirty="0" smtClean="0"/>
              <a:t>Culturally responsive pedagogy</a:t>
            </a:r>
          </a:p>
          <a:p>
            <a:pPr lvl="1">
              <a:lnSpc>
                <a:spcPct val="120000"/>
              </a:lnSpc>
            </a:pPr>
            <a:r>
              <a:rPr lang="en-US" dirty="0" smtClean="0"/>
              <a:t>Primary language support/instruction</a:t>
            </a:r>
          </a:p>
          <a:p>
            <a:pPr lvl="1">
              <a:lnSpc>
                <a:spcPct val="120000"/>
              </a:lnSpc>
            </a:pPr>
            <a:r>
              <a:rPr lang="en-US" dirty="0" smtClean="0"/>
              <a:t>Actively involve students’ parents in learning</a:t>
            </a:r>
          </a:p>
          <a:p>
            <a:pPr lvl="1">
              <a:lnSpc>
                <a:spcPct val="120000"/>
              </a:lnSpc>
            </a:pPr>
            <a:r>
              <a:rPr lang="en-US" dirty="0" smtClean="0"/>
              <a:t>Regular dialogue between teachers and students</a:t>
            </a:r>
          </a:p>
          <a:p>
            <a:pPr lvl="1">
              <a:lnSpc>
                <a:spcPct val="120000"/>
              </a:lnSpc>
            </a:pPr>
            <a:r>
              <a:rPr lang="en-US" dirty="0" smtClean="0"/>
              <a:t>Oral language development</a:t>
            </a:r>
          </a:p>
          <a:p>
            <a:pPr lvl="1">
              <a:lnSpc>
                <a:spcPct val="120000"/>
              </a:lnSpc>
            </a:pPr>
            <a:r>
              <a:rPr lang="en-US" dirty="0" smtClean="0"/>
              <a:t>Collaborative learning tasks</a:t>
            </a:r>
          </a:p>
          <a:p>
            <a:pPr lvl="1">
              <a:lnSpc>
                <a:spcPct val="120000"/>
              </a:lnSpc>
            </a:pPr>
            <a:r>
              <a:rPr lang="en-US" dirty="0" smtClean="0"/>
              <a:t>Focus on developing higher order cognitive skills</a:t>
            </a:r>
          </a:p>
          <a:p>
            <a:pPr lvl="1">
              <a:lnSpc>
                <a:spcPct val="120000"/>
              </a:lnSpc>
            </a:pPr>
            <a:endParaRPr lang="en-US" dirty="0" smtClean="0"/>
          </a:p>
          <a:p>
            <a:pPr lvl="1">
              <a:lnSpc>
                <a:spcPct val="120000"/>
              </a:lnSpc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8E28E-949B-914B-B4B5-1F3983A2D887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25622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Instruction and Interventions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1556" y="1653824"/>
            <a:ext cx="8240888" cy="393192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dirty="0" smtClean="0"/>
              <a:t>Instructional practices and interventions shown to have positive outcomes for ELLs with disabilities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8E28E-949B-914B-B4B5-1F3983A2D887}" type="slidenum">
              <a:rPr lang="en-US" smtClean="0"/>
              <a:t>18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51556" y="2667002"/>
            <a:ext cx="4092222" cy="34778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000" dirty="0" smtClean="0"/>
              <a:t>Classroom instruction:</a:t>
            </a:r>
          </a:p>
          <a:p>
            <a:endParaRPr lang="en-US" sz="2000" dirty="0" smtClean="0"/>
          </a:p>
          <a:p>
            <a:pPr marL="285750" indent="-285750">
              <a:buFont typeface="Arial"/>
              <a:buChar char="•"/>
            </a:pPr>
            <a:r>
              <a:rPr lang="en-US" sz="2000" dirty="0" smtClean="0"/>
              <a:t>Instructional conversations</a:t>
            </a:r>
          </a:p>
          <a:p>
            <a:pPr marL="285750" indent="-285750">
              <a:buFont typeface="Arial"/>
              <a:buChar char="•"/>
            </a:pPr>
            <a:r>
              <a:rPr lang="en-US" sz="2000" dirty="0" smtClean="0"/>
              <a:t>Sheltered content instruction</a:t>
            </a:r>
          </a:p>
          <a:p>
            <a:pPr marL="285750" indent="-285750">
              <a:buFont typeface="Arial"/>
              <a:buChar char="•"/>
            </a:pPr>
            <a:r>
              <a:rPr lang="en-US" sz="2000" dirty="0" smtClean="0"/>
              <a:t>Peer assisted learning strategies (PALS)</a:t>
            </a:r>
          </a:p>
          <a:p>
            <a:pPr marL="285750" indent="-285750">
              <a:buFont typeface="Arial"/>
              <a:buChar char="•"/>
            </a:pPr>
            <a:r>
              <a:rPr lang="en-US" sz="2000" dirty="0" smtClean="0"/>
              <a:t>Differentiated instruction using Gardner’s Multiple Intelligences</a:t>
            </a:r>
          </a:p>
          <a:p>
            <a:pPr marL="285750" indent="-285750">
              <a:buFont typeface="Arial"/>
              <a:buChar char="•"/>
            </a:pPr>
            <a:r>
              <a:rPr lang="en-US" sz="2000" dirty="0" smtClean="0"/>
              <a:t>Fostering self-monitoring skills</a:t>
            </a:r>
          </a:p>
          <a:p>
            <a:pPr marL="285750" indent="-285750">
              <a:buFont typeface="Arial"/>
              <a:buChar char="•"/>
            </a:pPr>
            <a:r>
              <a:rPr lang="en-US" sz="2000" dirty="0" smtClean="0"/>
              <a:t>The </a:t>
            </a:r>
            <a:r>
              <a:rPr lang="en-US" sz="2000" dirty="0" err="1" smtClean="0"/>
              <a:t>Olé</a:t>
            </a:r>
            <a:r>
              <a:rPr lang="en-US" sz="2000" dirty="0" smtClean="0"/>
              <a:t> Project</a:t>
            </a:r>
          </a:p>
          <a:p>
            <a:endParaRPr lang="en-US" sz="2000" dirty="0" smtClean="0"/>
          </a:p>
        </p:txBody>
      </p:sp>
      <p:sp>
        <p:nvSpPr>
          <p:cNvPr id="6" name="TextBox 5"/>
          <p:cNvSpPr txBox="1"/>
          <p:nvPr/>
        </p:nvSpPr>
        <p:spPr>
          <a:xfrm>
            <a:off x="4826000" y="2667002"/>
            <a:ext cx="3866444" cy="347787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000" dirty="0" smtClean="0"/>
              <a:t>Interventions:</a:t>
            </a:r>
          </a:p>
          <a:p>
            <a:endParaRPr lang="en-US" sz="2000" dirty="0" smtClean="0"/>
          </a:p>
          <a:p>
            <a:pPr marL="285750" indent="-285750">
              <a:buFont typeface="Arial"/>
              <a:buChar char="•"/>
            </a:pPr>
            <a:r>
              <a:rPr lang="en-US" sz="2000" dirty="0" smtClean="0"/>
              <a:t>Phonological awareness interventions</a:t>
            </a:r>
          </a:p>
          <a:p>
            <a:pPr marL="742950" lvl="1" indent="-285750">
              <a:buFont typeface="Arial"/>
              <a:buChar char="•"/>
            </a:pPr>
            <a:r>
              <a:rPr lang="en-US" sz="2000" dirty="0" smtClean="0"/>
              <a:t>Embedded in writing and vocabulary lessons</a:t>
            </a:r>
          </a:p>
          <a:p>
            <a:pPr marL="742950" lvl="1" indent="-285750">
              <a:buFont typeface="Arial"/>
              <a:buChar char="•"/>
            </a:pPr>
            <a:r>
              <a:rPr lang="en-US" sz="2000" dirty="0" smtClean="0"/>
              <a:t>Combined w/ token economy</a:t>
            </a:r>
          </a:p>
          <a:p>
            <a:pPr marL="285750" indent="-285750">
              <a:buFont typeface="Arial"/>
              <a:buChar char="•"/>
            </a:pPr>
            <a:r>
              <a:rPr lang="en-US" sz="2000" dirty="0" smtClean="0"/>
              <a:t>Intensive, small group reading interventions</a:t>
            </a:r>
          </a:p>
          <a:p>
            <a:endParaRPr lang="en-US" sz="2000" dirty="0" smtClean="0"/>
          </a:p>
        </p:txBody>
      </p:sp>
    </p:spTree>
    <p:extLst>
      <p:ext uri="{BB962C8B-B14F-4D97-AF65-F5344CB8AC3E}">
        <p14:creationId xmlns:p14="http://schemas.microsoft.com/office/powerpoint/2010/main" val="1962440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Instruction and Interventions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9366" y="1816068"/>
            <a:ext cx="8227701" cy="4540281"/>
          </a:xfrm>
        </p:spPr>
        <p:txBody>
          <a:bodyPr/>
          <a:lstStyle/>
          <a:p>
            <a:r>
              <a:rPr lang="en-US" dirty="0" smtClean="0"/>
              <a:t>Teacher preparation</a:t>
            </a:r>
          </a:p>
          <a:p>
            <a:pPr lvl="1"/>
            <a:r>
              <a:rPr lang="en-US" dirty="0" smtClean="0"/>
              <a:t>Lack of preparation to serve ELLs with special needs </a:t>
            </a:r>
          </a:p>
          <a:p>
            <a:pPr lvl="1"/>
            <a:r>
              <a:rPr lang="en-US" dirty="0" smtClean="0"/>
              <a:t>Rodriguez (2005): What do bilingual special education practitioners think is most needed in teacher prep programs?</a:t>
            </a:r>
          </a:p>
          <a:p>
            <a:pPr lvl="2"/>
            <a:r>
              <a:rPr lang="en-US" dirty="0" smtClean="0"/>
              <a:t>100 practitioners</a:t>
            </a:r>
          </a:p>
          <a:p>
            <a:pPr lvl="2"/>
            <a:r>
              <a:rPr lang="en-US" dirty="0" smtClean="0"/>
              <a:t>85% proficiency in two languages</a:t>
            </a:r>
          </a:p>
          <a:p>
            <a:pPr lvl="2"/>
            <a:r>
              <a:rPr lang="en-US" dirty="0" smtClean="0"/>
              <a:t>82% knowledge of assessments</a:t>
            </a:r>
          </a:p>
          <a:p>
            <a:pPr lvl="2"/>
            <a:r>
              <a:rPr lang="en-US" dirty="0" smtClean="0"/>
              <a:t>79% planning and delivery of instruction</a:t>
            </a:r>
          </a:p>
          <a:p>
            <a:pPr lvl="2"/>
            <a:r>
              <a:rPr lang="en-US" dirty="0" smtClean="0"/>
              <a:t>71% cultural competence</a:t>
            </a:r>
          </a:p>
          <a:p>
            <a:pPr lvl="2"/>
            <a:r>
              <a:rPr lang="en-US" dirty="0" smtClean="0"/>
              <a:t>67% promoting and maintaining professionalism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8E28E-949B-914B-B4B5-1F3983A2D887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247257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Discussion Questions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8E28E-949B-914B-B4B5-1F3983A2D887}" type="slidenum">
              <a:rPr lang="en-US" smtClean="0"/>
              <a:t>20</a:t>
            </a:fld>
            <a:endParaRPr lang="en-US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65667" y="1862667"/>
            <a:ext cx="8184443" cy="4202854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W</a:t>
            </a:r>
            <a:r>
              <a:rPr lang="en-US" dirty="0" smtClean="0"/>
              <a:t>hat stood out to you in </a:t>
            </a:r>
            <a:r>
              <a:rPr lang="en-US" dirty="0"/>
              <a:t>the information </a:t>
            </a:r>
            <a:r>
              <a:rPr lang="en-US" dirty="0" smtClean="0"/>
              <a:t>presented about the representation of ELLs in special education?</a:t>
            </a:r>
          </a:p>
          <a:p>
            <a:r>
              <a:rPr lang="en-US" dirty="0" smtClean="0"/>
              <a:t>What stood out to you in the information presented about instruction and interventions for ELLs with disabilities?</a:t>
            </a:r>
          </a:p>
          <a:p>
            <a:r>
              <a:rPr lang="en-US" dirty="0" smtClean="0"/>
              <a:t>Are there any other issues related to representation or instruction and interventions that you would like to know more about? </a:t>
            </a:r>
          </a:p>
          <a:p>
            <a:r>
              <a:rPr lang="en-US" dirty="0" smtClean="0"/>
              <a:t>What are common problems educators in your state/district face with regards to these topic? What initiatives, if any, have been taken to address these problems?</a:t>
            </a:r>
          </a:p>
        </p:txBody>
      </p:sp>
    </p:spTree>
    <p:extLst>
      <p:ext uri="{BB962C8B-B14F-4D97-AF65-F5344CB8AC3E}">
        <p14:creationId xmlns:p14="http://schemas.microsoft.com/office/powerpoint/2010/main" val="4090331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Whole Group Share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0112" y="2374587"/>
            <a:ext cx="7345363" cy="3690934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smtClean="0"/>
              <a:t>What are some additional questions that you have?   </a:t>
            </a:r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8E28E-949B-914B-B4B5-1F3983A2D887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4425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8E28E-949B-914B-B4B5-1F3983A2D887}" type="slidenum">
              <a:rPr lang="en-US" smtClean="0"/>
              <a:t>22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324556" y="296334"/>
            <a:ext cx="8551333" cy="61247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/>
              <a:t>References</a:t>
            </a:r>
          </a:p>
          <a:p>
            <a:r>
              <a:rPr lang="en-US" sz="1400" dirty="0" err="1"/>
              <a:t>Artiles</a:t>
            </a:r>
            <a:r>
              <a:rPr lang="en-US" sz="1400" dirty="0"/>
              <a:t>, A. J. (2004). The End of Innocence: Historiography and Representation in the Discursive Practice of LD. </a:t>
            </a:r>
            <a:r>
              <a:rPr lang="en-US" sz="1400" i="1" dirty="0"/>
              <a:t>Journal of Learning Disabilities</a:t>
            </a:r>
            <a:r>
              <a:rPr lang="en-US" sz="1400" dirty="0"/>
              <a:t>, </a:t>
            </a:r>
            <a:r>
              <a:rPr lang="en-US" sz="1400" i="1" dirty="0"/>
              <a:t>37</a:t>
            </a:r>
            <a:r>
              <a:rPr lang="en-US" sz="1400" dirty="0"/>
              <a:t>(6), 550–555. </a:t>
            </a:r>
          </a:p>
          <a:p>
            <a:r>
              <a:rPr lang="en-US" sz="1400" dirty="0" err="1"/>
              <a:t>Artiles</a:t>
            </a:r>
            <a:r>
              <a:rPr lang="en-US" sz="1400" dirty="0"/>
              <a:t>, A. J. (2011). Toward an Interdisciplinary Understanding of Educational Equity and Difference: The Case of the Racialization of Ability. </a:t>
            </a:r>
            <a:r>
              <a:rPr lang="en-US" sz="1400" i="1" dirty="0"/>
              <a:t>Educational Researcher</a:t>
            </a:r>
            <a:r>
              <a:rPr lang="en-US" sz="1400" dirty="0"/>
              <a:t>, </a:t>
            </a:r>
            <a:r>
              <a:rPr lang="en-US" sz="1400" i="1" dirty="0"/>
              <a:t>40</a:t>
            </a:r>
            <a:r>
              <a:rPr lang="en-US" sz="1400" dirty="0"/>
              <a:t>(9), 431–445. </a:t>
            </a:r>
          </a:p>
          <a:p>
            <a:r>
              <a:rPr lang="en-US" sz="1400" dirty="0" err="1"/>
              <a:t>Artiles</a:t>
            </a:r>
            <a:r>
              <a:rPr lang="en-US" sz="1400" dirty="0"/>
              <a:t>, A. J., &amp; </a:t>
            </a:r>
            <a:r>
              <a:rPr lang="en-US" sz="1400" dirty="0" err="1"/>
              <a:t>Bal</a:t>
            </a:r>
            <a:r>
              <a:rPr lang="en-US" sz="1400" dirty="0"/>
              <a:t>, A. (2008). The Next Generation of Disproportionality Research: Toward a Comparative Model in the Study of Equity in Ability Differences. </a:t>
            </a:r>
            <a:r>
              <a:rPr lang="en-US" sz="1400" i="1" dirty="0"/>
              <a:t>The Journal of Special Education</a:t>
            </a:r>
            <a:r>
              <a:rPr lang="en-US" sz="1400" dirty="0"/>
              <a:t>, </a:t>
            </a:r>
            <a:r>
              <a:rPr lang="en-US" sz="1400" i="1" dirty="0"/>
              <a:t>42</a:t>
            </a:r>
            <a:r>
              <a:rPr lang="en-US" sz="1400" dirty="0"/>
              <a:t>(1), 4–14. </a:t>
            </a:r>
          </a:p>
          <a:p>
            <a:r>
              <a:rPr lang="en-US" sz="1400" dirty="0" err="1"/>
              <a:t>Artiles</a:t>
            </a:r>
            <a:r>
              <a:rPr lang="en-US" sz="1400" dirty="0"/>
              <a:t>, A. J., &amp; Trent, S. C. (1994). Overrepresentation of Minority Students in Special Education: A Continuing Debate. </a:t>
            </a:r>
            <a:r>
              <a:rPr lang="en-US" sz="1400" i="1" dirty="0"/>
              <a:t>The Journal of Special Education</a:t>
            </a:r>
            <a:r>
              <a:rPr lang="en-US" sz="1400" dirty="0"/>
              <a:t>, </a:t>
            </a:r>
            <a:r>
              <a:rPr lang="en-US" sz="1400" i="1" dirty="0"/>
              <a:t>27</a:t>
            </a:r>
            <a:r>
              <a:rPr lang="en-US" sz="1400" dirty="0"/>
              <a:t>(4), 410–437. </a:t>
            </a:r>
          </a:p>
          <a:p>
            <a:r>
              <a:rPr lang="en-US" sz="1400" dirty="0" err="1"/>
              <a:t>Artiles</a:t>
            </a:r>
            <a:r>
              <a:rPr lang="en-US" sz="1400" dirty="0"/>
              <a:t>, A. (2003). Identity : Paradoxes and Dilemmas in Views of Culture and Space, </a:t>
            </a:r>
            <a:r>
              <a:rPr lang="en-US" sz="1400" i="1" dirty="0"/>
              <a:t>73</a:t>
            </a:r>
            <a:r>
              <a:rPr lang="en-US" sz="1400" dirty="0"/>
              <a:t>(2), 164–203.</a:t>
            </a:r>
          </a:p>
          <a:p>
            <a:r>
              <a:rPr lang="en-US" sz="1400" dirty="0" err="1"/>
              <a:t>Artiles</a:t>
            </a:r>
            <a:r>
              <a:rPr lang="en-US" sz="1400" dirty="0"/>
              <a:t>, A., &amp; Harry, B. (2006). Addressing Culturally and Linguistically Diverse Student Overrepresentation in Special Education: Guidelines for Parents. </a:t>
            </a:r>
            <a:r>
              <a:rPr lang="en-US" sz="1400" i="1" dirty="0"/>
              <a:t>National Center for Culturally Responsive Educational Systems (</a:t>
            </a:r>
            <a:r>
              <a:rPr lang="en-US" sz="1400" i="1" dirty="0" err="1"/>
              <a:t>NCCRESt</a:t>
            </a:r>
            <a:r>
              <a:rPr lang="en-US" sz="1400" i="1" dirty="0"/>
              <a:t>)</a:t>
            </a:r>
            <a:r>
              <a:rPr lang="en-US" sz="1400" dirty="0"/>
              <a:t>.</a:t>
            </a:r>
          </a:p>
          <a:p>
            <a:r>
              <a:rPr lang="en-US" sz="1400" dirty="0" err="1"/>
              <a:t>Artiles</a:t>
            </a:r>
            <a:r>
              <a:rPr lang="en-US" sz="1400" dirty="0"/>
              <a:t>, A. J., Harry, B., </a:t>
            </a:r>
            <a:r>
              <a:rPr lang="en-US" sz="1400" dirty="0" err="1"/>
              <a:t>Reschly</a:t>
            </a:r>
            <a:r>
              <a:rPr lang="en-US" sz="1400" dirty="0"/>
              <a:t>, D. J., &amp; Chinn, P. C. (2002). Over-Identification of Students of Color in Special Education: A Critical Overview. </a:t>
            </a:r>
            <a:r>
              <a:rPr lang="en-US" sz="1400" i="1" dirty="0"/>
              <a:t>Multicultural Perspectives</a:t>
            </a:r>
            <a:r>
              <a:rPr lang="en-US" sz="1400" dirty="0"/>
              <a:t>, </a:t>
            </a:r>
            <a:r>
              <a:rPr lang="en-US" sz="1400" i="1" dirty="0"/>
              <a:t>4</a:t>
            </a:r>
            <a:r>
              <a:rPr lang="en-US" sz="1400" dirty="0"/>
              <a:t>(1), 3–10.</a:t>
            </a:r>
          </a:p>
          <a:p>
            <a:r>
              <a:rPr lang="en-US" sz="1400" dirty="0" err="1"/>
              <a:t>Artiles</a:t>
            </a:r>
            <a:r>
              <a:rPr lang="en-US" sz="1400" dirty="0"/>
              <a:t>, A. J., &amp; </a:t>
            </a:r>
            <a:r>
              <a:rPr lang="en-US" sz="1400" dirty="0" err="1"/>
              <a:t>Klingner</a:t>
            </a:r>
            <a:r>
              <a:rPr lang="en-US" sz="1400" dirty="0"/>
              <a:t>, J. K. (2006). Forging a Knowledge Base on English Language Learners with Special Needs: Theoretical, Population, and Technical Issues. </a:t>
            </a:r>
            <a:r>
              <a:rPr lang="en-US" sz="1400" i="1" dirty="0"/>
              <a:t>Teachers College Record</a:t>
            </a:r>
            <a:r>
              <a:rPr lang="en-US" sz="1400" dirty="0"/>
              <a:t>, </a:t>
            </a:r>
            <a:r>
              <a:rPr lang="en-US" sz="1400" i="1" dirty="0"/>
              <a:t>108</a:t>
            </a:r>
            <a:r>
              <a:rPr lang="en-US" sz="1400" dirty="0"/>
              <a:t>(11), 2187–2194. </a:t>
            </a:r>
          </a:p>
          <a:p>
            <a:r>
              <a:rPr lang="en-US" sz="1400" dirty="0" err="1"/>
              <a:t>Artiles</a:t>
            </a:r>
            <a:r>
              <a:rPr lang="en-US" sz="1400" dirty="0"/>
              <a:t>, A. J., Ortiz, A. A., &amp; . (2002). </a:t>
            </a:r>
            <a:r>
              <a:rPr lang="en-US" sz="1400" i="1" dirty="0"/>
              <a:t>English language learners with special education needs</a:t>
            </a:r>
            <a:r>
              <a:rPr lang="en-US" sz="1400" dirty="0"/>
              <a:t>.</a:t>
            </a:r>
          </a:p>
          <a:p>
            <a:r>
              <a:rPr lang="en-US" sz="1400" dirty="0" err="1"/>
              <a:t>Artiles</a:t>
            </a:r>
            <a:r>
              <a:rPr lang="en-US" sz="1400" dirty="0"/>
              <a:t>, A. J., Rueda, R., Salazar, J. J., &amp; </a:t>
            </a:r>
            <a:r>
              <a:rPr lang="en-US" sz="1400" dirty="0" err="1"/>
              <a:t>Higareda</a:t>
            </a:r>
            <a:r>
              <a:rPr lang="en-US" sz="1400" dirty="0"/>
              <a:t>, I. (2005). Within-Group Diversity in Minority Disproportionate Representation: English Language Learners in Urban School Districts. </a:t>
            </a:r>
            <a:r>
              <a:rPr lang="en-US" sz="1400" i="1" dirty="0"/>
              <a:t>Exceptional Children</a:t>
            </a:r>
            <a:r>
              <a:rPr lang="en-US" sz="1400" dirty="0"/>
              <a:t>, </a:t>
            </a:r>
            <a:r>
              <a:rPr lang="en-US" sz="1400" i="1" dirty="0"/>
              <a:t>71</a:t>
            </a:r>
            <a:r>
              <a:rPr lang="en-US" sz="1400" dirty="0"/>
              <a:t>(3), 283–300. </a:t>
            </a:r>
          </a:p>
          <a:p>
            <a:r>
              <a:rPr lang="en-US" sz="1400" dirty="0" err="1"/>
              <a:t>Artiles</a:t>
            </a:r>
            <a:r>
              <a:rPr lang="en-US" sz="1400" dirty="0"/>
              <a:t>, A., </a:t>
            </a:r>
            <a:r>
              <a:rPr lang="en-US" sz="1400" dirty="0" err="1"/>
              <a:t>Kozleski</a:t>
            </a:r>
            <a:r>
              <a:rPr lang="en-US" sz="1400" dirty="0"/>
              <a:t>, E., Trent, S., </a:t>
            </a:r>
            <a:r>
              <a:rPr lang="en-US" sz="1400" dirty="0" err="1"/>
              <a:t>Osher</a:t>
            </a:r>
            <a:r>
              <a:rPr lang="en-US" sz="1400" dirty="0"/>
              <a:t>, D., &amp; Ortiz, A. (2010). Justifying and explaining disproportionality, 1968-2008: A critique of underlying views of culture. </a:t>
            </a:r>
            <a:r>
              <a:rPr lang="en-US" sz="1400" i="1" dirty="0"/>
              <a:t>Exceptional Children</a:t>
            </a:r>
            <a:r>
              <a:rPr lang="en-US" sz="1400" dirty="0"/>
              <a:t>, </a:t>
            </a:r>
            <a:r>
              <a:rPr lang="en-US" sz="1400" i="1" dirty="0"/>
              <a:t>76</a:t>
            </a:r>
            <a:r>
              <a:rPr lang="en-US" sz="1400" dirty="0"/>
              <a:t>(3), 279–299. </a:t>
            </a:r>
          </a:p>
          <a:p>
            <a:r>
              <a:rPr lang="en-US" sz="1400" dirty="0" err="1"/>
              <a:t>Boscardin</a:t>
            </a:r>
            <a:r>
              <a:rPr lang="en-US" sz="1400" dirty="0"/>
              <a:t>, M. L., </a:t>
            </a:r>
            <a:r>
              <a:rPr lang="en-US" sz="1400" dirty="0" err="1"/>
              <a:t>Ph</a:t>
            </a:r>
            <a:r>
              <a:rPr lang="en-US" sz="1400" dirty="0"/>
              <a:t>, D., Brown-</a:t>
            </a:r>
            <a:r>
              <a:rPr lang="en-US" sz="1400" dirty="0" err="1"/>
              <a:t>chidsey</a:t>
            </a:r>
            <a:r>
              <a:rPr lang="en-US" sz="1400" dirty="0"/>
              <a:t>, R., Guess, C., Ed, D., Durkin, P., … Vargas, E. L. (2001). Educating Students with Disabilities from Diverse Backgrounds. </a:t>
            </a:r>
            <a:r>
              <a:rPr lang="en-US" sz="1400" i="1" dirty="0"/>
              <a:t>Journal of Special Education Leadership</a:t>
            </a:r>
            <a:r>
              <a:rPr lang="en-US" sz="1400" dirty="0"/>
              <a:t>, </a:t>
            </a:r>
            <a:r>
              <a:rPr lang="en-US" sz="1400" i="1" dirty="0"/>
              <a:t>14</a:t>
            </a:r>
            <a:r>
              <a:rPr lang="en-US" sz="1400" dirty="0"/>
              <a:t>(2).</a:t>
            </a:r>
          </a:p>
          <a:p>
            <a:r>
              <a:rPr lang="en-US" sz="1400" dirty="0"/>
              <a:t>Brown, J. E., &amp; Doolittle, J. (2004). Framework for Response to Intervention With English Language Learners.</a:t>
            </a:r>
          </a:p>
          <a:p>
            <a:r>
              <a:rPr lang="en-US" sz="1400" dirty="0"/>
              <a:t>Case, R. E., &amp; Taylor, S. S. (2005). Difference or Learning Language Disability? Answers from a linguistic perspective, </a:t>
            </a:r>
            <a:r>
              <a:rPr lang="en-US" sz="1400" i="1" dirty="0"/>
              <a:t>78</a:t>
            </a:r>
            <a:r>
              <a:rPr lang="en-US" sz="1400" dirty="0"/>
              <a:t>(3), 127–130</a:t>
            </a:r>
            <a:r>
              <a:rPr lang="en-US" sz="1400" dirty="0" smtClean="0"/>
              <a:t>.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679531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8E28E-949B-914B-B4B5-1F3983A2D887}" type="slidenum">
              <a:rPr lang="en-US" smtClean="0"/>
              <a:t>23</a:t>
            </a:fld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24556" y="296334"/>
            <a:ext cx="8551333" cy="5909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/>
              <a:t>References (Cont.)</a:t>
            </a:r>
          </a:p>
          <a:p>
            <a:r>
              <a:rPr lang="en-US" sz="1400" dirty="0"/>
              <a:t>Chu, S., &amp; Flores, S. (2011). Assessment of English Language Learners with Learning Disabilities. </a:t>
            </a:r>
            <a:r>
              <a:rPr lang="en-US" sz="1400" i="1" dirty="0"/>
              <a:t>The Clearing House</a:t>
            </a:r>
            <a:r>
              <a:rPr lang="en-US" sz="1400" dirty="0"/>
              <a:t>, </a:t>
            </a:r>
            <a:r>
              <a:rPr lang="en-US" sz="1400" i="1" dirty="0"/>
              <a:t>84</a:t>
            </a:r>
            <a:r>
              <a:rPr lang="en-US" sz="1400" dirty="0"/>
              <a:t>(6), 244. </a:t>
            </a:r>
          </a:p>
          <a:p>
            <a:r>
              <a:rPr lang="en-US" sz="1400" dirty="0"/>
              <a:t>Cuevas, G. J., &amp; Beech, M. C. (1983). A second-language </a:t>
            </a:r>
            <a:r>
              <a:rPr lang="en-US" sz="1400" dirty="0" err="1"/>
              <a:t>aproach</a:t>
            </a:r>
            <a:r>
              <a:rPr lang="en-US" sz="1400" dirty="0"/>
              <a:t> to mathematics skills: Applications for limited-English proficient students with learning disabilities. </a:t>
            </a:r>
            <a:r>
              <a:rPr lang="en-US" sz="1400" i="1" dirty="0"/>
              <a:t>Learning Disability Quarterly</a:t>
            </a:r>
            <a:r>
              <a:rPr lang="en-US" sz="1400" dirty="0"/>
              <a:t>, </a:t>
            </a:r>
            <a:r>
              <a:rPr lang="en-US" sz="1400" i="1" dirty="0"/>
              <a:t>6</a:t>
            </a:r>
            <a:r>
              <a:rPr lang="en-US" sz="1400" dirty="0"/>
              <a:t>(4), 489–495.</a:t>
            </a:r>
          </a:p>
          <a:p>
            <a:r>
              <a:rPr lang="en-US" sz="1400" dirty="0" err="1"/>
              <a:t>Echevarria</a:t>
            </a:r>
            <a:r>
              <a:rPr lang="en-US" sz="1400" dirty="0"/>
              <a:t>, J. (1995). Interactive reading instruction : A comparison of proximal and distal effects of instructional conversations. </a:t>
            </a:r>
            <a:r>
              <a:rPr lang="en-US" sz="1400" i="1" dirty="0"/>
              <a:t>Exceptional Children</a:t>
            </a:r>
            <a:r>
              <a:rPr lang="en-US" sz="1400" dirty="0"/>
              <a:t>, </a:t>
            </a:r>
            <a:r>
              <a:rPr lang="en-US" sz="1400" i="1" dirty="0"/>
              <a:t>61</a:t>
            </a:r>
            <a:r>
              <a:rPr lang="en-US" sz="1400" dirty="0"/>
              <a:t>(6), 536–552.</a:t>
            </a:r>
          </a:p>
          <a:p>
            <a:r>
              <a:rPr lang="en-US" sz="1400" dirty="0" err="1"/>
              <a:t>Echevarria</a:t>
            </a:r>
            <a:r>
              <a:rPr lang="en-US" sz="1400" dirty="0"/>
              <a:t>, J., &amp; Graves, A. (1999). Sheltered Content Instruction: Teaching English-Language Learners with Diverse Abilities.</a:t>
            </a:r>
          </a:p>
          <a:p>
            <a:r>
              <a:rPr lang="en-US" sz="1400" dirty="0" err="1"/>
              <a:t>Echevarria</a:t>
            </a:r>
            <a:r>
              <a:rPr lang="en-US" sz="1400" dirty="0"/>
              <a:t>, J., &amp; McDonough, R. (1995). An Alternative Reading Approach: Instructional Conversations in a Bilingual Special Education Setting. </a:t>
            </a:r>
            <a:r>
              <a:rPr lang="en-US" sz="1400" i="1" dirty="0"/>
              <a:t>Learning Disabilities Research &amp; Practice</a:t>
            </a:r>
            <a:r>
              <a:rPr lang="en-US" sz="1400" dirty="0"/>
              <a:t>, </a:t>
            </a:r>
            <a:r>
              <a:rPr lang="en-US" sz="1400" i="1" dirty="0"/>
              <a:t>10</a:t>
            </a:r>
            <a:r>
              <a:rPr lang="en-US" sz="1400" dirty="0"/>
              <a:t>(2), 108–119.</a:t>
            </a:r>
          </a:p>
          <a:p>
            <a:r>
              <a:rPr lang="en-US" sz="1400" dirty="0"/>
              <a:t>Figueroa, R. A., &amp; Newsome, P. (2006). The Diagnosis of LD in English Learners: Is It Nondiscriminatory? </a:t>
            </a:r>
            <a:r>
              <a:rPr lang="en-US" sz="1400" i="1" dirty="0"/>
              <a:t>Journal of Learning Disabilities</a:t>
            </a:r>
            <a:r>
              <a:rPr lang="en-US" sz="1400" dirty="0"/>
              <a:t>, </a:t>
            </a:r>
            <a:r>
              <a:rPr lang="en-US" sz="1400" i="1" dirty="0"/>
              <a:t>39</a:t>
            </a:r>
            <a:r>
              <a:rPr lang="en-US" sz="1400" dirty="0"/>
              <a:t>(3), 206–214. </a:t>
            </a:r>
          </a:p>
          <a:p>
            <a:r>
              <a:rPr lang="en-US" sz="1400" dirty="0"/>
              <a:t>Ford, D. Y. (2012). Culturally Different Students in Special Education Looking Backward to Move Forward. </a:t>
            </a:r>
            <a:r>
              <a:rPr lang="en-US" sz="1400" i="1" dirty="0"/>
              <a:t>Exceptional Children</a:t>
            </a:r>
            <a:r>
              <a:rPr lang="en-US" sz="1400" dirty="0"/>
              <a:t>, </a:t>
            </a:r>
            <a:r>
              <a:rPr lang="en-US" sz="1400" i="1" dirty="0"/>
              <a:t>78</a:t>
            </a:r>
            <a:r>
              <a:rPr lang="en-US" sz="1400" dirty="0"/>
              <a:t>(4), 391–405. </a:t>
            </a:r>
          </a:p>
          <a:p>
            <a:r>
              <a:rPr lang="en-US" sz="1400" dirty="0"/>
              <a:t>Fuchs, L. S., &amp; Fuchs, D. (2005). Peer-Assisted Learning Strategies for English Language Learners With Learning Disabilities, </a:t>
            </a:r>
            <a:r>
              <a:rPr lang="en-US" sz="1400" i="1" dirty="0"/>
              <a:t>71</a:t>
            </a:r>
            <a:r>
              <a:rPr lang="en-US" sz="1400" dirty="0"/>
              <a:t>(3).</a:t>
            </a:r>
          </a:p>
          <a:p>
            <a:r>
              <a:rPr lang="en-US" sz="1400" dirty="0"/>
              <a:t>Garcia, M. (2012). Strategies to Help English Language Learners Succeed in the Least Restrictive Environment Education.</a:t>
            </a:r>
          </a:p>
          <a:p>
            <a:r>
              <a:rPr lang="en-US" sz="1400" dirty="0"/>
              <a:t>Garcia, S. B., Mendez Perez, a., &amp; Ortiz, a. a. (2000). Mexican American Mothers’ Beliefs About Disabilities: Implications for Early Childhood Intervention. </a:t>
            </a:r>
            <a:r>
              <a:rPr lang="en-US" sz="1400" i="1" dirty="0"/>
              <a:t>Remedial and Special Education</a:t>
            </a:r>
            <a:r>
              <a:rPr lang="en-US" sz="1400" dirty="0"/>
              <a:t>, </a:t>
            </a:r>
            <a:r>
              <a:rPr lang="en-US" sz="1400" i="1" dirty="0"/>
              <a:t>21</a:t>
            </a:r>
            <a:r>
              <a:rPr lang="en-US" sz="1400" dirty="0"/>
              <a:t>(2), 90–120. </a:t>
            </a:r>
          </a:p>
          <a:p>
            <a:r>
              <a:rPr lang="en-US" sz="1400" dirty="0"/>
              <a:t>Garcia, S. B., &amp; Ortiz, A. A. (1988). Preventing Inappropriate Referrals of Language Minority Students to Special Education. </a:t>
            </a:r>
            <a:r>
              <a:rPr lang="en-US" sz="1400" i="1" dirty="0"/>
              <a:t>NCBE New Focus</a:t>
            </a:r>
            <a:r>
              <a:rPr lang="en-US" sz="1400" dirty="0"/>
              <a:t>, </a:t>
            </a:r>
            <a:r>
              <a:rPr lang="en-US" sz="1400" i="1" dirty="0"/>
              <a:t>5</a:t>
            </a:r>
            <a:r>
              <a:rPr lang="en-US" sz="1400" dirty="0"/>
              <a:t>.</a:t>
            </a:r>
          </a:p>
          <a:p>
            <a:r>
              <a:rPr lang="en-US" sz="1400" dirty="0" err="1"/>
              <a:t>García</a:t>
            </a:r>
            <a:r>
              <a:rPr lang="en-US" sz="1400" dirty="0"/>
              <a:t>, S. B., &amp; Ortiz, A. a. (2006). Preventing Disproportionate Representation: Culturally and Linguistically Responsive </a:t>
            </a:r>
            <a:r>
              <a:rPr lang="en-US" sz="1400" dirty="0" err="1"/>
              <a:t>Prereferral</a:t>
            </a:r>
            <a:r>
              <a:rPr lang="en-US" sz="1400" dirty="0"/>
              <a:t> Interventions. </a:t>
            </a:r>
            <a:r>
              <a:rPr lang="en-US" sz="1400" i="1" dirty="0"/>
              <a:t>Teaching Exceptional Children</a:t>
            </a:r>
            <a:r>
              <a:rPr lang="en-US" sz="1400" dirty="0"/>
              <a:t>, </a:t>
            </a:r>
            <a:r>
              <a:rPr lang="en-US" sz="1400" i="1" dirty="0"/>
              <a:t>38</a:t>
            </a:r>
            <a:r>
              <a:rPr lang="en-US" sz="1400" dirty="0"/>
              <a:t>(4), 64–68. </a:t>
            </a:r>
          </a:p>
          <a:p>
            <a:r>
              <a:rPr lang="en-US" sz="1400" dirty="0"/>
              <a:t>Garcia, S. B., &amp; Tyler, B. J. (2010). Meeting the Needs of English Language Learners With Learning Disabilities in the General Curriculum. </a:t>
            </a:r>
            <a:r>
              <a:rPr lang="en-US" sz="1400" i="1" dirty="0"/>
              <a:t>Theory into Practice</a:t>
            </a:r>
            <a:r>
              <a:rPr lang="en-US" sz="1400" dirty="0"/>
              <a:t>, </a:t>
            </a:r>
            <a:r>
              <a:rPr lang="en-US" sz="1400" i="1" dirty="0"/>
              <a:t>49</a:t>
            </a:r>
            <a:r>
              <a:rPr lang="en-US" sz="1400" dirty="0"/>
              <a:t>(2), 113–120</a:t>
            </a:r>
            <a:r>
              <a:rPr lang="en-US" sz="1400" dirty="0" smtClean="0"/>
              <a:t>.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626522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8E28E-949B-914B-B4B5-1F3983A2D887}" type="slidenum">
              <a:rPr lang="en-US" smtClean="0"/>
              <a:t>24</a:t>
            </a:fld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310444" y="285677"/>
            <a:ext cx="8523112" cy="56938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 smtClean="0"/>
              <a:t>References (Cont.)</a:t>
            </a:r>
          </a:p>
          <a:p>
            <a:r>
              <a:rPr lang="en-US" sz="1400" dirty="0" err="1" smtClean="0"/>
              <a:t>Gersten</a:t>
            </a:r>
            <a:r>
              <a:rPr lang="en-US" sz="1400" dirty="0" smtClean="0"/>
              <a:t>, R., &amp; </a:t>
            </a:r>
            <a:r>
              <a:rPr lang="en-US" sz="1400" dirty="0" err="1" smtClean="0"/>
              <a:t>Geva</a:t>
            </a:r>
            <a:r>
              <a:rPr lang="en-US" sz="1400" dirty="0" smtClean="0"/>
              <a:t>, E. (2003). Teaching reading to early language learners. </a:t>
            </a:r>
            <a:r>
              <a:rPr lang="en-US" sz="1400" i="1" dirty="0" smtClean="0"/>
              <a:t>Educational Leadership</a:t>
            </a:r>
            <a:r>
              <a:rPr lang="en-US" sz="1400" dirty="0" smtClean="0"/>
              <a:t>, 44–49.</a:t>
            </a:r>
          </a:p>
          <a:p>
            <a:r>
              <a:rPr lang="en-US" sz="1400" dirty="0" err="1" smtClean="0"/>
              <a:t>Guarino</a:t>
            </a:r>
            <a:r>
              <a:rPr lang="en-US" sz="1400" dirty="0" smtClean="0"/>
              <a:t>, C. M., </a:t>
            </a:r>
            <a:r>
              <a:rPr lang="en-US" sz="1400" dirty="0" err="1" smtClean="0"/>
              <a:t>Buddin</a:t>
            </a:r>
            <a:r>
              <a:rPr lang="en-US" sz="1400" dirty="0" smtClean="0"/>
              <a:t>, R., Pham, C., &amp; Cho, M. (2009). Demographic Factors Associated With the Early Identification of Children With Special Needs. </a:t>
            </a:r>
            <a:r>
              <a:rPr lang="en-US" sz="1400" i="1" dirty="0" smtClean="0"/>
              <a:t>Topics in Early Childhood Special Education</a:t>
            </a:r>
            <a:r>
              <a:rPr lang="en-US" sz="1400" dirty="0" smtClean="0"/>
              <a:t>, </a:t>
            </a:r>
            <a:r>
              <a:rPr lang="en-US" sz="1400" i="1" dirty="0" smtClean="0"/>
              <a:t>30</a:t>
            </a:r>
            <a:r>
              <a:rPr lang="en-US" sz="1400" dirty="0" smtClean="0"/>
              <a:t>(3), 162–175. </a:t>
            </a:r>
          </a:p>
          <a:p>
            <a:r>
              <a:rPr lang="en-US" sz="1400" dirty="0" err="1" smtClean="0"/>
              <a:t>Haager</a:t>
            </a:r>
            <a:r>
              <a:rPr lang="en-US" sz="1400" dirty="0" smtClean="0"/>
              <a:t>, D. (2007). Promises and Cautions regarding using Response to Intervention with English Language Learners. </a:t>
            </a:r>
            <a:r>
              <a:rPr lang="en-US" sz="1400" i="1" dirty="0" smtClean="0"/>
              <a:t>Learning Disability Quarterly</a:t>
            </a:r>
            <a:r>
              <a:rPr lang="en-US" sz="1400" dirty="0" smtClean="0"/>
              <a:t>, </a:t>
            </a:r>
            <a:r>
              <a:rPr lang="en-US" sz="1400" i="1" dirty="0" smtClean="0"/>
              <a:t>30</a:t>
            </a:r>
            <a:r>
              <a:rPr lang="en-US" sz="1400" dirty="0" smtClean="0"/>
              <a:t>(3), 213–218. doi:10.2307/30035565</a:t>
            </a:r>
          </a:p>
          <a:p>
            <a:r>
              <a:rPr lang="en-US" sz="1400" dirty="0" err="1" smtClean="0"/>
              <a:t>Haager</a:t>
            </a:r>
            <a:r>
              <a:rPr lang="en-US" sz="1400" dirty="0" smtClean="0"/>
              <a:t>, D., &amp; </a:t>
            </a:r>
            <a:r>
              <a:rPr lang="en-US" sz="1400" dirty="0" err="1" smtClean="0"/>
              <a:t>Windmueller</a:t>
            </a:r>
            <a:r>
              <a:rPr lang="en-US" sz="1400" dirty="0" smtClean="0"/>
              <a:t>, M. P. (2001). Early Reading Intervention for English Language Learners At-Risk for Learning Disabilities: Student and Teacher Outcomes in an Urban School. </a:t>
            </a:r>
            <a:r>
              <a:rPr lang="en-US" sz="1400" i="1" dirty="0" smtClean="0"/>
              <a:t>Learning Disability Quarterly</a:t>
            </a:r>
            <a:r>
              <a:rPr lang="en-US" sz="1400" dirty="0" smtClean="0"/>
              <a:t>, </a:t>
            </a:r>
            <a:r>
              <a:rPr lang="en-US" sz="1400" i="1" dirty="0" smtClean="0"/>
              <a:t>24</a:t>
            </a:r>
            <a:r>
              <a:rPr lang="en-US" sz="1400" dirty="0" smtClean="0"/>
              <a:t>(4), 235–250. </a:t>
            </a:r>
          </a:p>
          <a:p>
            <a:r>
              <a:rPr lang="en-US" sz="1400" dirty="0"/>
              <a:t>Hart, J. E. (2009). Strategies for Culturally and Linguistically Diverse Students With Special Needs. </a:t>
            </a:r>
            <a:r>
              <a:rPr lang="en-US" sz="1400" i="1" dirty="0"/>
              <a:t>Preventing School Failure</a:t>
            </a:r>
            <a:r>
              <a:rPr lang="en-US" sz="1400" dirty="0"/>
              <a:t>, </a:t>
            </a:r>
            <a:r>
              <a:rPr lang="en-US" sz="1400" i="1" dirty="0"/>
              <a:t>53</a:t>
            </a:r>
            <a:r>
              <a:rPr lang="en-US" sz="1400" dirty="0"/>
              <a:t>(3), 197–208. </a:t>
            </a:r>
          </a:p>
          <a:p>
            <a:r>
              <a:rPr lang="en-US" sz="1400" dirty="0"/>
              <a:t>Healy, K., </a:t>
            </a:r>
            <a:r>
              <a:rPr lang="en-US" sz="1400" dirty="0" err="1"/>
              <a:t>Vanderwood</a:t>
            </a:r>
            <a:r>
              <a:rPr lang="en-US" sz="1400" dirty="0"/>
              <a:t>, M., &amp; </a:t>
            </a:r>
            <a:r>
              <a:rPr lang="en-US" sz="1400" dirty="0" err="1"/>
              <a:t>Edelston</a:t>
            </a:r>
            <a:r>
              <a:rPr lang="en-US" sz="1400" dirty="0"/>
              <a:t>, D. (2005). Early literacy interventions for English language learners: Support for an RTI Model. </a:t>
            </a:r>
            <a:r>
              <a:rPr lang="en-US" sz="1400" i="1" dirty="0"/>
              <a:t>The California School Psychologist</a:t>
            </a:r>
            <a:r>
              <a:rPr lang="en-US" sz="1400" dirty="0"/>
              <a:t>, </a:t>
            </a:r>
            <a:r>
              <a:rPr lang="en-US" sz="1400" i="1" dirty="0"/>
              <a:t>10</a:t>
            </a:r>
            <a:r>
              <a:rPr lang="en-US" sz="1400" dirty="0"/>
              <a:t>, 55–63.</a:t>
            </a:r>
          </a:p>
          <a:p>
            <a:r>
              <a:rPr lang="en-US" sz="1400" dirty="0"/>
              <a:t>Hoover, J. J., &amp; Patton, J. R. (2005). Differentiating Curriculum and Instruction for English-Language Learners With Special Needs. </a:t>
            </a:r>
            <a:r>
              <a:rPr lang="en-US" sz="1400" i="1" dirty="0"/>
              <a:t>Intervention in School and Clinic</a:t>
            </a:r>
            <a:r>
              <a:rPr lang="en-US" sz="1400" dirty="0"/>
              <a:t>, </a:t>
            </a:r>
            <a:r>
              <a:rPr lang="en-US" sz="1400" i="1" dirty="0"/>
              <a:t>40</a:t>
            </a:r>
            <a:r>
              <a:rPr lang="en-US" sz="1400" dirty="0"/>
              <a:t>(4), 231–235.</a:t>
            </a:r>
          </a:p>
          <a:p>
            <a:r>
              <a:rPr lang="en-US" sz="1400" dirty="0"/>
              <a:t>Huang, J., Clarke, K., </a:t>
            </a:r>
            <a:r>
              <a:rPr lang="en-US" sz="1400" dirty="0" err="1"/>
              <a:t>Milczarski</a:t>
            </a:r>
            <a:r>
              <a:rPr lang="en-US" sz="1400" dirty="0"/>
              <a:t>, E., &amp; </a:t>
            </a:r>
            <a:r>
              <a:rPr lang="en-US" sz="1400" dirty="0" err="1"/>
              <a:t>Raby</a:t>
            </a:r>
            <a:r>
              <a:rPr lang="en-US" sz="1400" dirty="0"/>
              <a:t>, C. (2011). the Assessment of English Language Learners With Learning Disabilities: Issues, Concerns, and Implications. </a:t>
            </a:r>
            <a:r>
              <a:rPr lang="en-US" sz="1400" i="1" dirty="0"/>
              <a:t>Education</a:t>
            </a:r>
            <a:r>
              <a:rPr lang="en-US" sz="1400" dirty="0"/>
              <a:t>, </a:t>
            </a:r>
            <a:r>
              <a:rPr lang="en-US" sz="1400" i="1" dirty="0"/>
              <a:t>131</a:t>
            </a:r>
            <a:r>
              <a:rPr lang="en-US" sz="1400" dirty="0"/>
              <a:t>(4), 732–739. </a:t>
            </a:r>
          </a:p>
          <a:p>
            <a:r>
              <a:rPr lang="en-US" sz="1400" dirty="0"/>
              <a:t>Keller-</a:t>
            </a:r>
            <a:r>
              <a:rPr lang="en-US" sz="1400" dirty="0" err="1"/>
              <a:t>allen</a:t>
            </a:r>
            <a:r>
              <a:rPr lang="en-US" sz="1400" dirty="0"/>
              <a:t>, C. (2006). </a:t>
            </a:r>
            <a:r>
              <a:rPr lang="en-US" sz="1400" i="1" dirty="0"/>
              <a:t>English language learners with disabilities: Identification and other state policies and issues</a:t>
            </a:r>
            <a:r>
              <a:rPr lang="en-US" sz="1400" dirty="0"/>
              <a:t>.</a:t>
            </a:r>
          </a:p>
          <a:p>
            <a:r>
              <a:rPr lang="en-US" sz="1400" dirty="0" err="1"/>
              <a:t>Klingner</a:t>
            </a:r>
            <a:r>
              <a:rPr lang="en-US" sz="1400" dirty="0"/>
              <a:t>, J., &amp; </a:t>
            </a:r>
            <a:r>
              <a:rPr lang="en-US" sz="1400" dirty="0" err="1"/>
              <a:t>Artiles</a:t>
            </a:r>
            <a:r>
              <a:rPr lang="en-US" sz="1400" dirty="0"/>
              <a:t>, A. J. (2006). Struggling to Learn to Read : Emergent Scholarship on Linguistic Differences and Learning Disabilities, </a:t>
            </a:r>
            <a:r>
              <a:rPr lang="en-US" sz="1400" i="1" dirty="0"/>
              <a:t>39</a:t>
            </a:r>
            <a:r>
              <a:rPr lang="en-US" sz="1400" dirty="0"/>
              <a:t>(5), 386–389</a:t>
            </a:r>
            <a:r>
              <a:rPr lang="en-US" sz="1400" dirty="0" smtClean="0"/>
              <a:t>.</a:t>
            </a:r>
          </a:p>
          <a:p>
            <a:r>
              <a:rPr lang="en-US" sz="1400" dirty="0" err="1"/>
              <a:t>Klingner</a:t>
            </a:r>
            <a:r>
              <a:rPr lang="en-US" sz="1400" dirty="0"/>
              <a:t>, J., Hoover, J., &amp; Baca, L. (2008). </a:t>
            </a:r>
            <a:r>
              <a:rPr lang="en-US" sz="1400" i="1" dirty="0"/>
              <a:t>Why Do English Language Learners Struggle with Reading?: Distinguishing Language Acquisition from Learning Disabilities</a:t>
            </a:r>
            <a:r>
              <a:rPr lang="en-US" sz="1400" dirty="0"/>
              <a:t>. Thousand Oaks, CA: Corwin Press. </a:t>
            </a:r>
          </a:p>
          <a:p>
            <a:r>
              <a:rPr lang="en-US" sz="1400" dirty="0" err="1"/>
              <a:t>Klingner</a:t>
            </a:r>
            <a:r>
              <a:rPr lang="en-US" sz="1400" dirty="0"/>
              <a:t>, J. K., &amp; </a:t>
            </a:r>
            <a:r>
              <a:rPr lang="en-US" sz="1400" dirty="0" err="1"/>
              <a:t>Artiles</a:t>
            </a:r>
            <a:r>
              <a:rPr lang="en-US" sz="1400" dirty="0"/>
              <a:t>, A. J. (2003). When should bilingual students be in special education? </a:t>
            </a:r>
            <a:r>
              <a:rPr lang="en-US" sz="1400" i="1" dirty="0"/>
              <a:t>Educational Leadership</a:t>
            </a:r>
            <a:r>
              <a:rPr lang="en-US" sz="1400" dirty="0"/>
              <a:t>, 66–71.</a:t>
            </a:r>
          </a:p>
          <a:p>
            <a:r>
              <a:rPr lang="en-US" sz="1400" dirty="0" err="1"/>
              <a:t>Klingner</a:t>
            </a:r>
            <a:r>
              <a:rPr lang="en-US" sz="1400" dirty="0"/>
              <a:t>, J. K., </a:t>
            </a:r>
            <a:r>
              <a:rPr lang="en-US" sz="1400" dirty="0" err="1"/>
              <a:t>Artiles</a:t>
            </a:r>
            <a:r>
              <a:rPr lang="en-US" sz="1400" dirty="0"/>
              <a:t>, A. J., &amp; Barletta, L. M. (2006). Struggle With Reading : Language Acquisition or LD ?, </a:t>
            </a:r>
            <a:r>
              <a:rPr lang="en-US" sz="1400" i="1" dirty="0"/>
              <a:t>39</a:t>
            </a:r>
            <a:r>
              <a:rPr lang="en-US" sz="1400" dirty="0"/>
              <a:t>(2), 108–128</a:t>
            </a:r>
            <a:r>
              <a:rPr lang="en-US" sz="1400" dirty="0" smtClean="0"/>
              <a:t>.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7588326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8E28E-949B-914B-B4B5-1F3983A2D887}" type="slidenum">
              <a:rPr lang="en-US" smtClean="0"/>
              <a:t>25</a:t>
            </a:fld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310444" y="285677"/>
            <a:ext cx="8523112" cy="63401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 smtClean="0"/>
              <a:t>References (Cont.)</a:t>
            </a:r>
          </a:p>
          <a:p>
            <a:r>
              <a:rPr lang="en-US" sz="1400" dirty="0" err="1" smtClean="0"/>
              <a:t>Klingner</a:t>
            </a:r>
            <a:r>
              <a:rPr lang="en-US" sz="1400" dirty="0" smtClean="0"/>
              <a:t>, J. K., </a:t>
            </a:r>
            <a:r>
              <a:rPr lang="en-US" sz="1400" dirty="0" err="1" smtClean="0"/>
              <a:t>Artiles</a:t>
            </a:r>
            <a:r>
              <a:rPr lang="en-US" sz="1400" dirty="0" smtClean="0"/>
              <a:t>, A. J., </a:t>
            </a:r>
            <a:r>
              <a:rPr lang="en-US" sz="1400" dirty="0" err="1" smtClean="0"/>
              <a:t>Kozleski</a:t>
            </a:r>
            <a:r>
              <a:rPr lang="en-US" sz="1400" dirty="0" smtClean="0"/>
              <a:t>, E., Harry, B., Zion, S., Tate, W., … Riley, D. (2005). Addressing the disproportionate representation of culturally and linguistically diverse students in special education through culturally responsive educational systems, 1–43.</a:t>
            </a:r>
          </a:p>
          <a:p>
            <a:r>
              <a:rPr lang="en-US" sz="1400" dirty="0" err="1"/>
              <a:t>Klingner</a:t>
            </a:r>
            <a:r>
              <a:rPr lang="en-US" sz="1400" dirty="0"/>
              <a:t>, J. K., </a:t>
            </a:r>
            <a:r>
              <a:rPr lang="en-US" sz="1400" dirty="0" err="1"/>
              <a:t>Artiles</a:t>
            </a:r>
            <a:r>
              <a:rPr lang="en-US" sz="1400" dirty="0"/>
              <a:t>, A. J., </a:t>
            </a:r>
            <a:r>
              <a:rPr lang="en-US" sz="1400" dirty="0" err="1"/>
              <a:t>Kozleski</a:t>
            </a:r>
            <a:r>
              <a:rPr lang="en-US" sz="1400" dirty="0"/>
              <a:t>, E., Harry, B., Zion, S., Tate, W., … Riley, D. (2005). Addressing the Disproportionate Representation of Culturally and Linguistically Diverse Students in Special Education through Culturally Responsive Educational Systems. </a:t>
            </a:r>
            <a:r>
              <a:rPr lang="en-US" sz="1400" i="1" dirty="0"/>
              <a:t>Education Policy Analysis Archives</a:t>
            </a:r>
            <a:r>
              <a:rPr lang="en-US" sz="1400" dirty="0"/>
              <a:t>, </a:t>
            </a:r>
            <a:r>
              <a:rPr lang="en-US" sz="1400" i="1" dirty="0"/>
              <a:t>13</a:t>
            </a:r>
            <a:r>
              <a:rPr lang="en-US" sz="1400" dirty="0"/>
              <a:t>, 43. </a:t>
            </a:r>
          </a:p>
          <a:p>
            <a:r>
              <a:rPr lang="en-US" sz="1400" dirty="0" err="1"/>
              <a:t>Leafstedt</a:t>
            </a:r>
            <a:r>
              <a:rPr lang="en-US" sz="1400" dirty="0"/>
              <a:t>, J. M., Richards, C. R., &amp; Gerber, M. M. (2004). Effectiveness of Explicit Phonological-Awareness Instruction for At-Risk English Learners. </a:t>
            </a:r>
            <a:r>
              <a:rPr lang="en-US" sz="1400" i="1" dirty="0"/>
              <a:t>Learning Disabilities Research &amp; Practice</a:t>
            </a:r>
            <a:r>
              <a:rPr lang="en-US" sz="1400" dirty="0"/>
              <a:t>, </a:t>
            </a:r>
            <a:r>
              <a:rPr lang="en-US" sz="1400" i="1" dirty="0"/>
              <a:t>19</a:t>
            </a:r>
            <a:r>
              <a:rPr lang="en-US" sz="1400" dirty="0"/>
              <a:t>(4), 252–261.</a:t>
            </a:r>
          </a:p>
          <a:p>
            <a:r>
              <a:rPr lang="en-US" sz="1400" dirty="0" err="1"/>
              <a:t>Linan</a:t>
            </a:r>
            <a:r>
              <a:rPr lang="en-US" sz="1400" dirty="0"/>
              <a:t>-Thompson, S., Vaughn, S., Prater, K., &amp; </a:t>
            </a:r>
            <a:r>
              <a:rPr lang="en-US" sz="1400" dirty="0" err="1"/>
              <a:t>Cirino</a:t>
            </a:r>
            <a:r>
              <a:rPr lang="en-US" sz="1400" dirty="0"/>
              <a:t>, P. T. (2006). The Response to Intervention of English Language Learners at Risk for Reading Problems. </a:t>
            </a:r>
            <a:r>
              <a:rPr lang="en-US" sz="1400" i="1" dirty="0"/>
              <a:t>Journal of Learning Disabilities</a:t>
            </a:r>
            <a:r>
              <a:rPr lang="en-US" sz="1400" dirty="0"/>
              <a:t>, </a:t>
            </a:r>
            <a:r>
              <a:rPr lang="en-US" sz="1400" i="1" dirty="0"/>
              <a:t>39</a:t>
            </a:r>
            <a:r>
              <a:rPr lang="en-US" sz="1400" dirty="0"/>
              <a:t>(5), 390–398. </a:t>
            </a:r>
          </a:p>
          <a:p>
            <a:r>
              <a:rPr lang="en-US" sz="1400" dirty="0"/>
              <a:t>Linn, D., &amp; Hemmer, L. (2011). English Language Learner Disproportionality in Special Education : Implications for the Scholar- ­ ‐ Practitioner, </a:t>
            </a:r>
            <a:r>
              <a:rPr lang="en-US" sz="1400" i="1" dirty="0"/>
              <a:t>1</a:t>
            </a:r>
            <a:r>
              <a:rPr lang="en-US" sz="1400" dirty="0"/>
              <a:t>(1), 70–80. </a:t>
            </a:r>
          </a:p>
          <a:p>
            <a:r>
              <a:rPr lang="en-US" sz="1400" dirty="0"/>
              <a:t>Liu, K. K., Watkins, E., </a:t>
            </a:r>
            <a:r>
              <a:rPr lang="en-US" sz="1400" dirty="0" err="1"/>
              <a:t>Pompa</a:t>
            </a:r>
            <a:r>
              <a:rPr lang="en-US" sz="1400" dirty="0"/>
              <a:t>, D., McLeod, P., &amp; Elliott, J. (2013). Following </a:t>
            </a:r>
            <a:r>
              <a:rPr lang="en-US" sz="1400" dirty="0" err="1"/>
              <a:t>Patxi’s</a:t>
            </a:r>
            <a:r>
              <a:rPr lang="en-US" sz="1400" dirty="0"/>
              <a:t> Lead: A Child-Centered Journey of Learning and Language. </a:t>
            </a:r>
            <a:r>
              <a:rPr lang="en-US" sz="1400" i="1" dirty="0"/>
              <a:t>Impact</a:t>
            </a:r>
            <a:r>
              <a:rPr lang="en-US" sz="1400" dirty="0"/>
              <a:t>.</a:t>
            </a:r>
          </a:p>
          <a:p>
            <a:r>
              <a:rPr lang="en-US" sz="1400" dirty="0"/>
              <a:t>Liu, Y.-J., Ortiz, a. a., Wilkinson, C. Y., Robertson, P., &amp; Kushner, M. I. (2008). From Early Childhood Special Education to Special Education Resource Rooms: Identification, Assessment, and Eligibility Determinations for English Language Learners With Reading-Related Disabilities. </a:t>
            </a:r>
            <a:r>
              <a:rPr lang="en-US" sz="1400" i="1" dirty="0"/>
              <a:t>Assessment for Effective Intervention</a:t>
            </a:r>
            <a:r>
              <a:rPr lang="en-US" sz="1400" dirty="0"/>
              <a:t>, </a:t>
            </a:r>
            <a:r>
              <a:rPr lang="en-US" sz="1400" i="1" dirty="0"/>
              <a:t>33</a:t>
            </a:r>
            <a:r>
              <a:rPr lang="en-US" sz="1400" dirty="0"/>
              <a:t>(3), 177–187. </a:t>
            </a:r>
          </a:p>
          <a:p>
            <a:r>
              <a:rPr lang="en-US" sz="1400" dirty="0" err="1"/>
              <a:t>Mccardle</a:t>
            </a:r>
            <a:r>
              <a:rPr lang="en-US" sz="1400" dirty="0"/>
              <a:t>, P., &amp; </a:t>
            </a:r>
            <a:r>
              <a:rPr lang="en-US" sz="1400" dirty="0" err="1"/>
              <a:t>Mele-mccarthy</a:t>
            </a:r>
            <a:r>
              <a:rPr lang="en-US" sz="1400" dirty="0"/>
              <a:t>, J. (2005). English Language Learners and Learning Disabilities : Research Agenda and Implications for Practice, </a:t>
            </a:r>
            <a:r>
              <a:rPr lang="en-US" sz="1400" i="1" dirty="0"/>
              <a:t>20</a:t>
            </a:r>
            <a:r>
              <a:rPr lang="en-US" sz="1400" dirty="0"/>
              <a:t>(1), 68–78.</a:t>
            </a:r>
          </a:p>
          <a:p>
            <a:r>
              <a:rPr lang="en-US" sz="1400" dirty="0" err="1"/>
              <a:t>Mccardle</a:t>
            </a:r>
            <a:r>
              <a:rPr lang="en-US" sz="1400" dirty="0"/>
              <a:t>, P., </a:t>
            </a:r>
            <a:r>
              <a:rPr lang="en-US" sz="1400" dirty="0" err="1"/>
              <a:t>Mele-mccarthy</a:t>
            </a:r>
            <a:r>
              <a:rPr lang="en-US" sz="1400" dirty="0"/>
              <a:t>, J., Cutting, L., Leos, K., &amp; Emilio, T. D. (2005). Learning Disabilities in English Language Learners : Identifying the Issues, </a:t>
            </a:r>
            <a:r>
              <a:rPr lang="en-US" sz="1400" i="1" dirty="0"/>
              <a:t>20</a:t>
            </a:r>
            <a:r>
              <a:rPr lang="en-US" sz="1400" dirty="0"/>
              <a:t>(1), 1–5.</a:t>
            </a:r>
          </a:p>
          <a:p>
            <a:r>
              <a:rPr lang="en-US" sz="1400" dirty="0"/>
              <a:t>McMaster, K. L., Kung, S.-H., Han, I., &amp; Cao, M. (2008). Peer-assisted learning strategies: A “Tier 1” approach to promoting English learners’ response to intervention . </a:t>
            </a:r>
            <a:r>
              <a:rPr lang="en-US" sz="1400" i="1" dirty="0"/>
              <a:t>Exceptional Children</a:t>
            </a:r>
            <a:r>
              <a:rPr lang="en-US" sz="1400" dirty="0"/>
              <a:t>, </a:t>
            </a:r>
            <a:r>
              <a:rPr lang="en-US" sz="1400" i="1" dirty="0"/>
              <a:t>74</a:t>
            </a:r>
            <a:r>
              <a:rPr lang="en-US" sz="1400" dirty="0"/>
              <a:t>(2), 194–214.</a:t>
            </a:r>
          </a:p>
          <a:p>
            <a:r>
              <a:rPr lang="en-US" sz="1400" dirty="0"/>
              <a:t>Mueller, T. G., George, H. S., &amp; Elizabeth, J. (2004). The Individuals With Disabilities Education Act and California ’ s ... </a:t>
            </a:r>
            <a:r>
              <a:rPr lang="en-US" sz="1400" i="1" dirty="0"/>
              <a:t>Bilingual Research Journal</a:t>
            </a:r>
            <a:r>
              <a:rPr lang="en-US" sz="1400" dirty="0"/>
              <a:t>, </a:t>
            </a:r>
            <a:r>
              <a:rPr lang="en-US" sz="1400" i="1" dirty="0"/>
              <a:t>28</a:t>
            </a:r>
            <a:r>
              <a:rPr lang="en-US" sz="1400" dirty="0"/>
              <a:t>(2), 231–293.</a:t>
            </a:r>
          </a:p>
          <a:p>
            <a:r>
              <a:rPr lang="en-US" sz="1400" dirty="0"/>
              <a:t>NEA. (2007). Special Education and English Language Learners. </a:t>
            </a:r>
            <a:r>
              <a:rPr lang="en-US" sz="1400" i="1" dirty="0"/>
              <a:t>Focus on Hispanics</a:t>
            </a:r>
            <a:r>
              <a:rPr lang="en-US" sz="1400" dirty="0"/>
              <a:t>, (December).</a:t>
            </a:r>
          </a:p>
          <a:p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19562861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8E28E-949B-914B-B4B5-1F3983A2D887}" type="slidenum">
              <a:rPr lang="en-US" smtClean="0"/>
              <a:t>26</a:t>
            </a:fld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310444" y="285677"/>
            <a:ext cx="8523112" cy="61247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 smtClean="0"/>
              <a:t>References (Cont.)</a:t>
            </a:r>
          </a:p>
          <a:p>
            <a:r>
              <a:rPr lang="en-US" sz="1400" dirty="0"/>
              <a:t>Ortiz, A. A. (1997). Learning Disabilities Occurring Concomitantly with Linguistic Differences. </a:t>
            </a:r>
            <a:r>
              <a:rPr lang="en-US" sz="1400" i="1" dirty="0"/>
              <a:t>Journal of Learning Disabilities</a:t>
            </a:r>
            <a:r>
              <a:rPr lang="en-US" sz="1400" dirty="0"/>
              <a:t>, </a:t>
            </a:r>
            <a:r>
              <a:rPr lang="en-US" sz="1400" i="1" dirty="0"/>
              <a:t>30</a:t>
            </a:r>
            <a:r>
              <a:rPr lang="en-US" sz="1400" dirty="0"/>
              <a:t>(3), 321–332. </a:t>
            </a:r>
          </a:p>
          <a:p>
            <a:r>
              <a:rPr lang="en-US" sz="1400" dirty="0"/>
              <a:t>Ortiz, A. A., Wilkinson, C. Y., Robertson-Courtney, P., &amp; Kushner, M. I. (2006). Considerations in Implementing Intervention Assistance Teams to Support English Language Learners. </a:t>
            </a:r>
            <a:r>
              <a:rPr lang="en-US" sz="1400" i="1" dirty="0"/>
              <a:t>Remedial and Special Education</a:t>
            </a:r>
            <a:r>
              <a:rPr lang="en-US" sz="1400" dirty="0"/>
              <a:t>, </a:t>
            </a:r>
            <a:r>
              <a:rPr lang="en-US" sz="1400" i="1" dirty="0"/>
              <a:t>27</a:t>
            </a:r>
            <a:r>
              <a:rPr lang="en-US" sz="1400" dirty="0"/>
              <a:t>(1), 53–63.</a:t>
            </a:r>
          </a:p>
          <a:p>
            <a:r>
              <a:rPr lang="en-US" sz="1400" dirty="0"/>
              <a:t>Ortiz, A. (2001). English language learners with special needs: Effective instructional strategies. </a:t>
            </a:r>
            <a:r>
              <a:rPr lang="en-US" sz="1400" i="1" dirty="0"/>
              <a:t>ERIC Digest</a:t>
            </a:r>
            <a:r>
              <a:rPr lang="en-US" sz="1400" dirty="0"/>
              <a:t>, 1–8.</a:t>
            </a:r>
          </a:p>
          <a:p>
            <a:r>
              <a:rPr lang="en-US" sz="1400" dirty="0"/>
              <a:t>Ortiz, A. A., Robertson, P. M., Wilkinson, C. Y., Liu, Y.-J., McGhee, B. D., &amp; Kushner, M. I. (2011). The Role of Bilingual Education Teachers in Preventing Inappropriate Referrals of ELLs to Special Education: Implications for Response to Intervention. </a:t>
            </a:r>
            <a:r>
              <a:rPr lang="en-US" sz="1400" i="1" dirty="0"/>
              <a:t>Bilingual Research Journal</a:t>
            </a:r>
            <a:r>
              <a:rPr lang="en-US" sz="1400" dirty="0"/>
              <a:t>, </a:t>
            </a:r>
            <a:r>
              <a:rPr lang="en-US" sz="1400" i="1" dirty="0"/>
              <a:t>34</a:t>
            </a:r>
            <a:r>
              <a:rPr lang="en-US" sz="1400" dirty="0"/>
              <a:t>(3), 316–333. </a:t>
            </a:r>
          </a:p>
          <a:p>
            <a:r>
              <a:rPr lang="en-US" sz="1400" dirty="0" err="1"/>
              <a:t>Paneque</a:t>
            </a:r>
            <a:r>
              <a:rPr lang="en-US" sz="1400" dirty="0"/>
              <a:t>, O. M., &amp; </a:t>
            </a:r>
            <a:r>
              <a:rPr lang="en-US" sz="1400" dirty="0" err="1"/>
              <a:t>Barbetta</a:t>
            </a:r>
            <a:r>
              <a:rPr lang="en-US" sz="1400" dirty="0"/>
              <a:t>, P. M. (2006). A Study of Teacher Efficacy of Special Education Teachers of English Language Learners With Disabilities. </a:t>
            </a:r>
            <a:r>
              <a:rPr lang="en-US" sz="1400" i="1" dirty="0"/>
              <a:t>Bilingual Research Journal</a:t>
            </a:r>
            <a:r>
              <a:rPr lang="en-US" sz="1400" dirty="0"/>
              <a:t>, </a:t>
            </a:r>
            <a:r>
              <a:rPr lang="en-US" sz="1400" i="1" dirty="0"/>
              <a:t>30</a:t>
            </a:r>
            <a:r>
              <a:rPr lang="en-US" sz="1400" dirty="0"/>
              <a:t>(1), 171–193. </a:t>
            </a:r>
          </a:p>
          <a:p>
            <a:r>
              <a:rPr lang="en-US" sz="1400" dirty="0"/>
              <a:t>Pugh, K. R., </a:t>
            </a:r>
            <a:r>
              <a:rPr lang="en-US" sz="1400" dirty="0" err="1"/>
              <a:t>Sandak</a:t>
            </a:r>
            <a:r>
              <a:rPr lang="en-US" sz="1400" dirty="0"/>
              <a:t>, R., Frost, S. J., Moore, D., &amp; </a:t>
            </a:r>
            <a:r>
              <a:rPr lang="en-US" sz="1400" dirty="0" err="1"/>
              <a:t>Mencl</a:t>
            </a:r>
            <a:r>
              <a:rPr lang="en-US" sz="1400" dirty="0"/>
              <a:t>, W. E. (2005). Examining Reading Development and Reading Disability in English Language Learners: Potential Contributions from Functional Neuroimaging. </a:t>
            </a:r>
            <a:r>
              <a:rPr lang="en-US" sz="1400" i="1" dirty="0"/>
              <a:t>Learning Disabilities Research Practice</a:t>
            </a:r>
            <a:r>
              <a:rPr lang="en-US" sz="1400" dirty="0"/>
              <a:t>, </a:t>
            </a:r>
            <a:r>
              <a:rPr lang="en-US" sz="1400" i="1" dirty="0"/>
              <a:t>20</a:t>
            </a:r>
            <a:r>
              <a:rPr lang="en-US" sz="1400" dirty="0"/>
              <a:t>(1), 24–30. </a:t>
            </a:r>
          </a:p>
          <a:p>
            <a:r>
              <a:rPr lang="en-US" sz="1400" dirty="0"/>
              <a:t>Richards, H. V., </a:t>
            </a:r>
            <a:r>
              <a:rPr lang="en-US" sz="1400" dirty="0" err="1"/>
              <a:t>Artiles</a:t>
            </a:r>
            <a:r>
              <a:rPr lang="en-US" sz="1400" dirty="0"/>
              <a:t>, A. J., </a:t>
            </a:r>
            <a:r>
              <a:rPr lang="en-US" sz="1400" dirty="0" err="1"/>
              <a:t>Klingner</a:t>
            </a:r>
            <a:r>
              <a:rPr lang="en-US" sz="1400" dirty="0"/>
              <a:t>, J., &amp; Brown, A. (2005). </a:t>
            </a:r>
            <a:r>
              <a:rPr lang="en-US" sz="1400" i="1" dirty="0"/>
              <a:t>Equity in Special Education Placement : A School Self-Assessment Guide for Culturally Responsive Practice</a:t>
            </a:r>
            <a:r>
              <a:rPr lang="en-US" sz="1400" dirty="0"/>
              <a:t> (pp. 1–19).</a:t>
            </a:r>
          </a:p>
          <a:p>
            <a:r>
              <a:rPr lang="en-US" sz="1400" dirty="0" err="1"/>
              <a:t>Rinaldi</a:t>
            </a:r>
            <a:r>
              <a:rPr lang="en-US" sz="1400" dirty="0"/>
              <a:t>, C., &amp; Samson, J. F. (2008). English language learners and Response to Intervention: Referral considerations. </a:t>
            </a:r>
            <a:r>
              <a:rPr lang="en-US" sz="1400" i="1" dirty="0"/>
              <a:t>Teaching Exceptional Children</a:t>
            </a:r>
            <a:r>
              <a:rPr lang="en-US" sz="1400" dirty="0"/>
              <a:t>, </a:t>
            </a:r>
            <a:r>
              <a:rPr lang="en-US" sz="1400" i="1" dirty="0"/>
              <a:t>40</a:t>
            </a:r>
            <a:r>
              <a:rPr lang="en-US" sz="1400" dirty="0"/>
              <a:t>, 6–14.</a:t>
            </a:r>
          </a:p>
          <a:p>
            <a:r>
              <a:rPr lang="en-US" sz="1400" dirty="0"/>
              <a:t>Rodriguez, D. (2005). A Conceptual Framework of Bilingual Special Education Teacher Programs, 1960–1969.</a:t>
            </a:r>
          </a:p>
          <a:p>
            <a:r>
              <a:rPr lang="en-US" sz="1400" dirty="0"/>
              <a:t>Rueda, R., &amp; Ragusa, G. (2010). English Language Learners with Special Needs, 701–707.</a:t>
            </a:r>
          </a:p>
          <a:p>
            <a:r>
              <a:rPr lang="en-US" sz="1400" dirty="0"/>
              <a:t>Rueda, R., &amp; </a:t>
            </a:r>
            <a:r>
              <a:rPr lang="en-US" sz="1400" dirty="0" err="1"/>
              <a:t>Windmueller</a:t>
            </a:r>
            <a:r>
              <a:rPr lang="en-US" sz="1400" dirty="0"/>
              <a:t>, M. P. (2006). English Language Learners, LD, and Overrepresentation: A Multiple-Level Analysis. </a:t>
            </a:r>
            <a:r>
              <a:rPr lang="en-US" sz="1400" i="1" dirty="0"/>
              <a:t>Journal of Learning Disabilities</a:t>
            </a:r>
            <a:r>
              <a:rPr lang="en-US" sz="1400" dirty="0"/>
              <a:t>, </a:t>
            </a:r>
            <a:r>
              <a:rPr lang="en-US" sz="1400" i="1" dirty="0"/>
              <a:t>39</a:t>
            </a:r>
            <a:r>
              <a:rPr lang="en-US" sz="1400" dirty="0"/>
              <a:t>(2), 99–107. </a:t>
            </a:r>
          </a:p>
          <a:p>
            <a:r>
              <a:rPr lang="en-US" sz="1400" dirty="0"/>
              <a:t>Ruiz, N. T. (1999). Effective literacy instruction for Latino students receiving special education services: A review of classroom research. </a:t>
            </a:r>
            <a:r>
              <a:rPr lang="en-US" sz="1400" i="1" dirty="0"/>
              <a:t>Bilingual Review</a:t>
            </a:r>
            <a:r>
              <a:rPr lang="en-US" sz="1400" dirty="0"/>
              <a:t>, </a:t>
            </a:r>
            <a:r>
              <a:rPr lang="en-US" sz="1400" i="1" dirty="0"/>
              <a:t>24</a:t>
            </a:r>
            <a:r>
              <a:rPr lang="en-US" sz="1400" dirty="0"/>
              <a:t>(1/2), 161–174</a:t>
            </a:r>
            <a:r>
              <a:rPr lang="en-US" sz="1400" dirty="0" smtClean="0"/>
              <a:t>.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54463903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8E28E-949B-914B-B4B5-1F3983A2D887}" type="slidenum">
              <a:rPr lang="en-US" smtClean="0"/>
              <a:t>27</a:t>
            </a:fld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310444" y="285677"/>
            <a:ext cx="8523112" cy="63401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 smtClean="0"/>
              <a:t>References (Cont.)</a:t>
            </a:r>
          </a:p>
          <a:p>
            <a:r>
              <a:rPr lang="en-US" sz="1400" dirty="0" smtClean="0"/>
              <a:t>Ruiz</a:t>
            </a:r>
            <a:r>
              <a:rPr lang="en-US" sz="1400" dirty="0"/>
              <a:t>, N. T., Vargas, E., &amp; Beltran, A. (2002). Becoming a Reader and Writer in a Bilingual Special Education Classroom. </a:t>
            </a:r>
            <a:r>
              <a:rPr lang="en-US" sz="1400" i="1" dirty="0"/>
              <a:t>Language Arts</a:t>
            </a:r>
            <a:r>
              <a:rPr lang="en-US" sz="1400" dirty="0"/>
              <a:t>, </a:t>
            </a:r>
            <a:r>
              <a:rPr lang="en-US" sz="1400" i="1" dirty="0"/>
              <a:t>79</a:t>
            </a:r>
            <a:r>
              <a:rPr lang="en-US" sz="1400" dirty="0"/>
              <a:t>(4), 297–309.</a:t>
            </a:r>
          </a:p>
          <a:p>
            <a:r>
              <a:rPr lang="en-US" sz="1400" dirty="0" err="1"/>
              <a:t>Shifrer</a:t>
            </a:r>
            <a:r>
              <a:rPr lang="en-US" sz="1400" dirty="0"/>
              <a:t>, D., Muller, C., &amp; Callahan, R. (2011). Disproportionality and learning disabilities: parsing apart race, socioeconomic status, and language. </a:t>
            </a:r>
            <a:r>
              <a:rPr lang="en-US" sz="1400" i="1" dirty="0"/>
              <a:t>Journal of Learning Disabilities</a:t>
            </a:r>
            <a:r>
              <a:rPr lang="en-US" sz="1400" dirty="0"/>
              <a:t>, </a:t>
            </a:r>
            <a:r>
              <a:rPr lang="en-US" sz="1400" i="1" dirty="0"/>
              <a:t>44</a:t>
            </a:r>
            <a:r>
              <a:rPr lang="en-US" sz="1400" dirty="0"/>
              <a:t>(3), 246–57. </a:t>
            </a:r>
          </a:p>
          <a:p>
            <a:r>
              <a:rPr lang="en-US" sz="1400" dirty="0"/>
              <a:t>Shore, J. R., &amp; Sabatini, J. (2009). English language learners with reading disabilities: A review of the literature and the foundation for a research agenda, (May).</a:t>
            </a:r>
          </a:p>
          <a:p>
            <a:r>
              <a:rPr lang="en-US" sz="1400" dirty="0" err="1"/>
              <a:t>Spinelli</a:t>
            </a:r>
            <a:r>
              <a:rPr lang="en-US" sz="1400" dirty="0"/>
              <a:t>, C. G. (2008). Addressing the Issue of Cultural and Linguistic Diversity and Assessment: Informal Evaluation Measures for English Language Learners. </a:t>
            </a:r>
            <a:r>
              <a:rPr lang="en-US" sz="1400" i="1" dirty="0"/>
              <a:t>Reading &amp; Writing Quarterly</a:t>
            </a:r>
            <a:r>
              <a:rPr lang="en-US" sz="1400" dirty="0"/>
              <a:t>, </a:t>
            </a:r>
            <a:r>
              <a:rPr lang="en-US" sz="1400" i="1" dirty="0"/>
              <a:t>24</a:t>
            </a:r>
            <a:r>
              <a:rPr lang="en-US" sz="1400" dirty="0"/>
              <a:t>(1), 101–118. </a:t>
            </a:r>
          </a:p>
          <a:p>
            <a:r>
              <a:rPr lang="en-US" sz="1400" dirty="0"/>
              <a:t>Sullivan, A. L., &amp; </a:t>
            </a:r>
            <a:r>
              <a:rPr lang="en-US" sz="1400" dirty="0" err="1"/>
              <a:t>Artiles</a:t>
            </a:r>
            <a:r>
              <a:rPr lang="en-US" sz="1400" dirty="0"/>
              <a:t>, A. J. (2011). Theorizing Racial Inequity in Special Education: Applying Structural Inequity Theory to Disproportionality. </a:t>
            </a:r>
            <a:r>
              <a:rPr lang="en-US" sz="1400" i="1" dirty="0"/>
              <a:t>Urban Education</a:t>
            </a:r>
            <a:r>
              <a:rPr lang="en-US" sz="1400" dirty="0"/>
              <a:t>, </a:t>
            </a:r>
            <a:r>
              <a:rPr lang="en-US" sz="1400" i="1" dirty="0"/>
              <a:t>46</a:t>
            </a:r>
            <a:r>
              <a:rPr lang="en-US" sz="1400" dirty="0"/>
              <a:t>(6), 1526–1552.</a:t>
            </a:r>
          </a:p>
          <a:p>
            <a:r>
              <a:rPr lang="en-US" sz="1400" dirty="0"/>
              <a:t>Swanson, H. L., </a:t>
            </a:r>
            <a:r>
              <a:rPr lang="en-US" sz="1400" dirty="0" err="1"/>
              <a:t>Leilani</a:t>
            </a:r>
            <a:r>
              <a:rPr lang="en-US" sz="1400" dirty="0"/>
              <a:t>, S., &amp; Gerber, M. (2004). Do Phonological and Executive Processes in English Learners at Risk for Reading Disabilities in Grade 1 Predict Performance in Grade 2?, </a:t>
            </a:r>
            <a:r>
              <a:rPr lang="en-US" sz="1400" i="1" dirty="0"/>
              <a:t>19</a:t>
            </a:r>
            <a:r>
              <a:rPr lang="en-US" sz="1400" dirty="0"/>
              <a:t>(4), 225–238.</a:t>
            </a:r>
          </a:p>
          <a:p>
            <a:r>
              <a:rPr lang="en-US" sz="1400" dirty="0"/>
              <a:t>Valenzuela, J. S. De, Copeland, S. R., Qi, C. H., &amp; Park, M. (2006). Examining educational equity: Revisiting the disproportionate representation of minority students in special education. </a:t>
            </a:r>
            <a:r>
              <a:rPr lang="en-US" sz="1400" i="1" dirty="0"/>
              <a:t>Exceptional Children</a:t>
            </a:r>
            <a:r>
              <a:rPr lang="en-US" sz="1400" dirty="0"/>
              <a:t>, </a:t>
            </a:r>
            <a:r>
              <a:rPr lang="en-US" sz="1400" i="1" dirty="0"/>
              <a:t>72</a:t>
            </a:r>
            <a:r>
              <a:rPr lang="en-US" sz="1400" dirty="0"/>
              <a:t>(4), 425–441. </a:t>
            </a:r>
          </a:p>
          <a:p>
            <a:r>
              <a:rPr lang="en-US" sz="1400" dirty="0"/>
              <a:t>Vaughn, S., </a:t>
            </a:r>
            <a:r>
              <a:rPr lang="en-US" sz="1400" dirty="0" err="1"/>
              <a:t>Mathes</a:t>
            </a:r>
            <a:r>
              <a:rPr lang="en-US" sz="1400" dirty="0"/>
              <a:t>, P. G., </a:t>
            </a:r>
            <a:r>
              <a:rPr lang="en-US" sz="1400" dirty="0" err="1"/>
              <a:t>Linan</a:t>
            </a:r>
            <a:r>
              <a:rPr lang="en-US" sz="1400" dirty="0"/>
              <a:t>-Thompson, S., &amp; Francis, D. J. (2005). Teaching English Language Learners At Risk for Reading Disabilities to Read : Putting Research into Practice. </a:t>
            </a:r>
            <a:r>
              <a:rPr lang="en-US" sz="1400" i="1" dirty="0"/>
              <a:t>Learning Disabilities Research &amp; Practice</a:t>
            </a:r>
            <a:r>
              <a:rPr lang="en-US" sz="1400" dirty="0"/>
              <a:t>, </a:t>
            </a:r>
            <a:r>
              <a:rPr lang="en-US" sz="1400" i="1" dirty="0"/>
              <a:t>20</a:t>
            </a:r>
            <a:r>
              <a:rPr lang="en-US" sz="1400" dirty="0"/>
              <a:t>(1), 58–67.</a:t>
            </a:r>
          </a:p>
          <a:p>
            <a:r>
              <a:rPr lang="en-US" sz="1400" dirty="0"/>
              <a:t>Wagner, R. K., Francis, D. J., &amp; Morris, R. D. (2005). Identifying English Language Learners with Learning Disabilities : Key Challenges and Possible Approaches. </a:t>
            </a:r>
            <a:r>
              <a:rPr lang="en-US" sz="1400" i="1" dirty="0"/>
              <a:t>Learning Disabilities Research &amp; Practice</a:t>
            </a:r>
            <a:r>
              <a:rPr lang="en-US" sz="1400" dirty="0"/>
              <a:t>, </a:t>
            </a:r>
            <a:r>
              <a:rPr lang="en-US" sz="1400" i="1" dirty="0"/>
              <a:t>20</a:t>
            </a:r>
            <a:r>
              <a:rPr lang="en-US" sz="1400" dirty="0"/>
              <a:t>(1), 6–15.</a:t>
            </a:r>
          </a:p>
          <a:p>
            <a:r>
              <a:rPr lang="en-US" sz="1400" dirty="0"/>
              <a:t>Wilkinson, C. Y., Ortiz, A. A., Robertson, P. M., &amp; Kushner, M. I. (2006). English Language Learners With Reading-Related LD: Linking Data From Multiple Sources to Make Eligibility Determinations. </a:t>
            </a:r>
            <a:r>
              <a:rPr lang="en-US" sz="1400" i="1" dirty="0"/>
              <a:t>Journal of Learning Disabilities</a:t>
            </a:r>
            <a:r>
              <a:rPr lang="en-US" sz="1400" dirty="0"/>
              <a:t>, </a:t>
            </a:r>
            <a:r>
              <a:rPr lang="en-US" sz="1400" i="1" dirty="0"/>
              <a:t>39</a:t>
            </a:r>
            <a:r>
              <a:rPr lang="en-US" sz="1400" dirty="0"/>
              <a:t>(2), 129–141. </a:t>
            </a:r>
          </a:p>
          <a:p>
            <a:r>
              <a:rPr lang="en-US" sz="1400" dirty="0" err="1"/>
              <a:t>Xu</a:t>
            </a:r>
            <a:r>
              <a:rPr lang="en-US" sz="1400" dirty="0"/>
              <a:t>, Y., &amp; </a:t>
            </a:r>
            <a:r>
              <a:rPr lang="en-US" sz="1400" dirty="0" err="1"/>
              <a:t>Drame</a:t>
            </a:r>
            <a:r>
              <a:rPr lang="en-US" sz="1400" dirty="0"/>
              <a:t>, E. (2007). Culturally Appropriate Context: Unlocking the Potential of Response to Intervention for English Language Learners. </a:t>
            </a:r>
            <a:r>
              <a:rPr lang="en-US" sz="1400" i="1" dirty="0"/>
              <a:t>Early Childhood Education Journal</a:t>
            </a:r>
            <a:r>
              <a:rPr lang="en-US" sz="1400" dirty="0"/>
              <a:t>, </a:t>
            </a:r>
            <a:r>
              <a:rPr lang="en-US" sz="1400" i="1" dirty="0"/>
              <a:t>35</a:t>
            </a:r>
            <a:r>
              <a:rPr lang="en-US" sz="1400" dirty="0"/>
              <a:t>(4), 305–311. </a:t>
            </a:r>
          </a:p>
          <a:p>
            <a:r>
              <a:rPr lang="en-US" sz="1400" dirty="0" err="1"/>
              <a:t>Zehler</a:t>
            </a:r>
            <a:r>
              <a:rPr lang="en-US" sz="1400" dirty="0"/>
              <a:t>, A. M., Fleischman, H. L., </a:t>
            </a:r>
            <a:r>
              <a:rPr lang="en-US" sz="1400" dirty="0" err="1"/>
              <a:t>Hopstock</a:t>
            </a:r>
            <a:r>
              <a:rPr lang="en-US" sz="1400" dirty="0"/>
              <a:t>, P. J., Stephenson, T. G., </a:t>
            </a:r>
            <a:r>
              <a:rPr lang="en-US" sz="1400" dirty="0" err="1"/>
              <a:t>Pendzick</a:t>
            </a:r>
            <a:r>
              <a:rPr lang="en-US" sz="1400" dirty="0"/>
              <a:t>, M. L., &amp; </a:t>
            </a:r>
            <a:r>
              <a:rPr lang="en-US" sz="1400" dirty="0" err="1"/>
              <a:t>Sapru</a:t>
            </a:r>
            <a:r>
              <a:rPr lang="en-US" sz="1400" dirty="0"/>
              <a:t>, S. (</a:t>
            </a:r>
            <a:r>
              <a:rPr lang="en-US" sz="1400" dirty="0" err="1"/>
              <a:t>n.d.</a:t>
            </a:r>
            <a:r>
              <a:rPr lang="en-US" sz="1400" dirty="0"/>
              <a:t>). </a:t>
            </a:r>
            <a:r>
              <a:rPr lang="en-US" sz="1400" i="1" dirty="0"/>
              <a:t>Policy Report: Summary of Findings Related to LEP and </a:t>
            </a:r>
            <a:r>
              <a:rPr lang="en-US" sz="1400" i="1" dirty="0" err="1"/>
              <a:t>SpEd</a:t>
            </a:r>
            <a:r>
              <a:rPr lang="en-US" sz="1400" i="1" dirty="0"/>
              <a:t>-LEP Students</a:t>
            </a:r>
            <a:r>
              <a:rPr lang="en-US" sz="1400" dirty="0"/>
              <a:t>.</a:t>
            </a:r>
          </a:p>
          <a:p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64183438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apital">
  <a:themeElements>
    <a:clrScheme name="Capital">
      <a:dk1>
        <a:srgbClr val="000000"/>
      </a:dk1>
      <a:lt1>
        <a:srgbClr val="FFFFFF"/>
      </a:lt1>
      <a:dk2>
        <a:srgbClr val="6F6D5D"/>
      </a:dk2>
      <a:lt2>
        <a:srgbClr val="7C8F97"/>
      </a:lt2>
      <a:accent1>
        <a:srgbClr val="4B5A60"/>
      </a:accent1>
      <a:accent2>
        <a:srgbClr val="9C5238"/>
      </a:accent2>
      <a:accent3>
        <a:srgbClr val="504539"/>
      </a:accent3>
      <a:accent4>
        <a:srgbClr val="C1AD79"/>
      </a:accent4>
      <a:accent5>
        <a:srgbClr val="667559"/>
      </a:accent5>
      <a:accent6>
        <a:srgbClr val="BAD6AD"/>
      </a:accent6>
      <a:hlink>
        <a:srgbClr val="524A82"/>
      </a:hlink>
      <a:folHlink>
        <a:srgbClr val="8F9954"/>
      </a:folHlink>
    </a:clrScheme>
    <a:fontScheme name="Capital">
      <a:majorFont>
        <a:latin typeface="Calisto MT"/>
        <a:ea typeface=""/>
        <a:cs typeface=""/>
        <a:font script="Jpan" typeface="ＭＳ 明朝"/>
        <a:font script="Hans" typeface="宋体"/>
        <a:font script="Hant" typeface="新細明體"/>
      </a:majorFont>
      <a:minorFont>
        <a:latin typeface="Calisto MT"/>
        <a:ea typeface=""/>
        <a:cs typeface=""/>
        <a:font script="Jpan" typeface="ＭＳ 明朝"/>
        <a:font script="Hans" typeface="宋体"/>
        <a:font script="Hant" typeface="新細明體"/>
      </a:minorFont>
    </a:fontScheme>
    <a:fmtScheme name="Capital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atMod val="150000"/>
                <a:lumMod val="50000"/>
              </a:schemeClr>
              <a:schemeClr val="phClr">
                <a:satMod val="300000"/>
                <a:lumMod val="125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atMod val="135000"/>
                <a:lumMod val="80000"/>
              </a:schemeClr>
              <a:schemeClr val="phClr">
                <a:satMod val="250000"/>
                <a:lumMod val="150000"/>
              </a:schemeClr>
            </a:duotone>
          </a:blip>
          <a:stretch/>
        </a:blip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31750" cap="flat" cmpd="sng" algn="ctr">
          <a:solidFill>
            <a:schemeClr val="phClr">
              <a:shade val="90000"/>
            </a:schemeClr>
          </a:solidFill>
          <a:prstDash val="solid"/>
        </a:ln>
        <a:ln w="44450" cap="flat" cmpd="sng" algn="ctr">
          <a:solidFill>
            <a:schemeClr val="phClr">
              <a:shade val="85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sx="101000" sy="101000" algn="ctr" rotWithShape="0">
              <a:srgbClr val="000000">
                <a:alpha val="40000"/>
              </a:srgbClr>
            </a:outerShdw>
          </a:effectLst>
          <a:scene3d>
            <a:camera prst="perspectiveFront" fov="3000000"/>
            <a:lightRig rig="threePt" dir="tl"/>
          </a:scene3d>
          <a:sp3d>
            <a:bevelT w="0" h="0"/>
          </a:sp3d>
        </a:effectStyle>
        <a:effectStyle>
          <a:effectLst>
            <a:innerShdw blurRad="190500">
              <a:srgbClr val="000000">
                <a:alpha val="50000"/>
              </a:srgbClr>
            </a:innerShdw>
          </a:effectLst>
          <a:scene3d>
            <a:camera prst="perspectiveFront" fov="4800000"/>
            <a:lightRig rig="twoPt" dir="t">
              <a:rot lat="0" lon="0" rev="4800000"/>
            </a:lightRig>
          </a:scene3d>
          <a:sp3d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3">
            <a:duotone>
              <a:schemeClr val="phClr">
                <a:satMod val="150000"/>
                <a:lumMod val="50000"/>
              </a:schemeClr>
              <a:schemeClr val="phClr">
                <a:satMod val="400000"/>
                <a:lumMod val="16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Capital.thmx</Template>
  <TotalTime>4035</TotalTime>
  <Words>2656</Words>
  <Application>Microsoft Office PowerPoint</Application>
  <PresentationFormat>On-screen Show (4:3)</PresentationFormat>
  <Paragraphs>318</Paragraphs>
  <Slides>27</Slides>
  <Notes>20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Capital</vt:lpstr>
      <vt:lpstr>ELLs with Disabilities: What the Literature Has to Say</vt:lpstr>
      <vt:lpstr>Think of 2 or 3 important policy and/or practice related questions about ELLs with disabilities that you would like to have answers to (if they exist).</vt:lpstr>
      <vt:lpstr>Agenda</vt:lpstr>
      <vt:lpstr>PowerPoint Presentation</vt:lpstr>
      <vt:lpstr>Who are ELLs with Disabilities?</vt:lpstr>
      <vt:lpstr>Who are ELLs with Disabilities?</vt:lpstr>
      <vt:lpstr>Who are ELLs with Disabilities?</vt:lpstr>
      <vt:lpstr>Assessment and Identification</vt:lpstr>
      <vt:lpstr>Assessment and Identification</vt:lpstr>
      <vt:lpstr>Assessment and Identification</vt:lpstr>
      <vt:lpstr>Assessment and Identification</vt:lpstr>
      <vt:lpstr>Discussion Questions</vt:lpstr>
      <vt:lpstr>Representation</vt:lpstr>
      <vt:lpstr>Representation</vt:lpstr>
      <vt:lpstr>Representation</vt:lpstr>
      <vt:lpstr>Representation</vt:lpstr>
      <vt:lpstr>Instruction and Interventions</vt:lpstr>
      <vt:lpstr>Instruction and Interventions</vt:lpstr>
      <vt:lpstr>Instruction and Interventions</vt:lpstr>
      <vt:lpstr>Discussion Questions</vt:lpstr>
      <vt:lpstr>Whole Group Share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Stanford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ELLs with Disabilities: What the Literature Has to Say</dc:title>
  <dc:creator>Soyoung Park</dc:creator>
  <cp:lastModifiedBy>Robert Crawford</cp:lastModifiedBy>
  <cp:revision>75</cp:revision>
  <cp:lastPrinted>2014-06-18T18:11:10Z</cp:lastPrinted>
  <dcterms:created xsi:type="dcterms:W3CDTF">2014-06-15T21:59:57Z</dcterms:created>
  <dcterms:modified xsi:type="dcterms:W3CDTF">2014-07-09T18:59:42Z</dcterms:modified>
</cp:coreProperties>
</file>