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4271" r:id="rId1"/>
  </p:sldMasterIdLst>
  <p:notesMasterIdLst>
    <p:notesMasterId r:id="rId12"/>
  </p:notesMasterIdLst>
  <p:handoutMasterIdLst>
    <p:handoutMasterId r:id="rId13"/>
  </p:handoutMasterIdLst>
  <p:sldIdLst>
    <p:sldId id="278" r:id="rId2"/>
    <p:sldId id="279" r:id="rId3"/>
    <p:sldId id="256" r:id="rId4"/>
    <p:sldId id="272" r:id="rId5"/>
    <p:sldId id="258" r:id="rId6"/>
    <p:sldId id="273" r:id="rId7"/>
    <p:sldId id="274" r:id="rId8"/>
    <p:sldId id="275" r:id="rId9"/>
    <p:sldId id="276" r:id="rId10"/>
    <p:sldId id="277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7EA"/>
    <a:srgbClr val="EAF0F2"/>
    <a:srgbClr val="1C3F71"/>
    <a:srgbClr val="07509C"/>
    <a:srgbClr val="CEDCE1"/>
    <a:srgbClr val="C71B71"/>
    <a:srgbClr val="87124D"/>
    <a:srgbClr val="F9D7E7"/>
    <a:srgbClr val="21544A"/>
    <a:srgbClr val="8FD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2" autoAdjust="0"/>
    <p:restoredTop sz="54839" autoAdjust="0"/>
  </p:normalViewPr>
  <p:slideViewPr>
    <p:cSldViewPr snapToGrid="0" snapToObjects="1">
      <p:cViewPr varScale="1">
        <p:scale>
          <a:sx n="33" d="100"/>
          <a:sy n="33" d="100"/>
        </p:scale>
        <p:origin x="15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50" d="100"/>
        <a:sy n="150" d="100"/>
      </p:scale>
      <p:origin x="0" y="1664"/>
    </p:cViewPr>
  </p:sorterViewPr>
  <p:notesViewPr>
    <p:cSldViewPr snapToGrid="0" snapToObjects="1">
      <p:cViewPr varScale="1">
        <p:scale>
          <a:sx n="48" d="100"/>
          <a:sy n="48" d="100"/>
        </p:scale>
        <p:origin x="1916" y="5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  <a:ea typeface="Arial" pitchFamily="-1" charset="0"/>
                <a:cs typeface="Arial" pitchFamily="-1" charset="0"/>
              </a:defRPr>
            </a:lvl1pPr>
          </a:lstStyle>
          <a:p>
            <a:pPr>
              <a:defRPr/>
            </a:pPr>
            <a:fld id="{A001EEBE-5CD1-F346-9831-868BAB251734}" type="datetime1">
              <a:rPr lang="en-US"/>
              <a:pPr>
                <a:defRPr/>
              </a:pPr>
              <a:t>8/21/2019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1216C831-64CA-4A47-80A9-A1E4579EA614}" type="slidenum">
              <a:rPr lang="en-US" altLang="x-none"/>
              <a:pPr/>
              <a:t>‹#›</a:t>
            </a:fld>
            <a:endParaRPr lang="en-US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  <a:ea typeface="Arial" pitchFamily="-1" charset="0"/>
                <a:cs typeface="Arial" pitchFamily="-1" charset="0"/>
              </a:defRPr>
            </a:lvl1pPr>
          </a:lstStyle>
          <a:p>
            <a:pPr>
              <a:defRPr/>
            </a:pPr>
            <a:fld id="{64A4A831-9C36-7C45-B982-E2DEDA032506}" type="datetime1">
              <a:rPr lang="en-US"/>
              <a:pPr>
                <a:defRPr/>
              </a:pPr>
              <a:t>8/21/2019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94CC6E-227E-8C4F-853D-39760C667CBA}" type="slidenum">
              <a:rPr lang="en-US" altLang="x-none"/>
              <a:pPr/>
              <a:t>‹#›</a:t>
            </a:fld>
            <a:endParaRPr lang="en-US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Arial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Arial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Arial" pitchFamily="34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Arial" pitchFamily="34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Arial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4CC6E-227E-8C4F-853D-39760C667CBA}" type="slidenum">
              <a:rPr lang="en-US" altLang="x-none" smtClean="0"/>
              <a:pPr/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265433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4CC6E-227E-8C4F-853D-39760C667CBA}" type="slidenum">
              <a:rPr lang="en-US" altLang="x-none" smtClean="0"/>
              <a:pPr/>
              <a:t>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6428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0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395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03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1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45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04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dirty="0"/>
              <a:t>This slide may be helpful to use in any domain module connected to language and literacy development, dual-language learners, </a:t>
            </a:r>
            <a:r>
              <a:rPr lang="en-US" i="1" dirty="0"/>
              <a:t>Family Partnerships and Culture</a:t>
            </a:r>
            <a:r>
              <a:rPr lang="en-US" dirty="0"/>
              <a:t>, and </a:t>
            </a:r>
            <a:r>
              <a:rPr lang="en-US" i="1" dirty="0"/>
              <a:t>The Integrated Nature of Learning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More background information may be gathered from the recordings of the CPIN Professional Learning Institute: ELD.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7F29-FE83-6F45-9D7A-8092704A0D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1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5489"/>
            <a:ext cx="7772400" cy="2386584"/>
          </a:xfrm>
        </p:spPr>
        <p:txBody>
          <a:bodyPr/>
          <a:lstStyle>
            <a:lvl1pPr>
              <a:defRPr sz="5200"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23513"/>
            <a:ext cx="7772400" cy="1143000"/>
          </a:xfrm>
        </p:spPr>
        <p:txBody>
          <a:bodyPr/>
          <a:lstStyle>
            <a:lvl1pPr marL="0" indent="0" algn="l">
              <a:buNone/>
              <a:defRPr b="1" i="0" baseline="0">
                <a:solidFill>
                  <a:srgbClr val="1C3F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85800" y="5243678"/>
            <a:ext cx="7772400" cy="74980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 baseline="0">
                <a:solidFill>
                  <a:srgbClr val="525E6E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154" y="3876235"/>
            <a:ext cx="7772400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A2B09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7C7768-B429-4D76-8773-5B73E702E0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280422"/>
            <a:ext cx="7763466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240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240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4B63EC6-D531-4E53-B93B-5B3704ABB0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80422"/>
            <a:ext cx="704088" cy="45017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7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28044AC-7D6F-4ECD-A889-483B2E10AD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275920"/>
            <a:ext cx="7735824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240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240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04088" y="779914"/>
            <a:ext cx="4114800" cy="2387600"/>
          </a:xfrm>
        </p:spPr>
        <p:txBody>
          <a:bodyPr anchor="b">
            <a:normAutofit/>
          </a:bodyPr>
          <a:lstStyle>
            <a:lvl1pPr algn="l">
              <a:defRPr sz="4800"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04088" y="3259588"/>
            <a:ext cx="4114800" cy="1809520"/>
          </a:xfrm>
        </p:spPr>
        <p:txBody>
          <a:bodyPr/>
          <a:lstStyle>
            <a:lvl1pPr marL="0" indent="0" algn="l">
              <a:buNone/>
              <a:defRPr sz="2800" b="1">
                <a:solidFill>
                  <a:srgbClr val="1C3F7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04088" y="3213743"/>
            <a:ext cx="4114800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045075" y="779124"/>
            <a:ext cx="3821113" cy="51375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04850" y="5208588"/>
            <a:ext cx="4114800" cy="708025"/>
          </a:xfrm>
        </p:spPr>
        <p:txBody>
          <a:bodyPr/>
          <a:lstStyle>
            <a:lvl1pPr marL="0" indent="0">
              <a:buFont typeface="Arial" charset="0"/>
              <a:buNone/>
              <a:defRPr sz="2400" b="1" baseline="0">
                <a:solidFill>
                  <a:srgbClr val="525E6E"/>
                </a:solidFill>
              </a:defRPr>
            </a:lvl1pPr>
            <a:lvl2pPr marL="0" indent="0">
              <a:spcBef>
                <a:spcPts val="0"/>
              </a:spcBef>
              <a:buFont typeface="Arial" charset="0"/>
              <a:buNone/>
              <a:defRPr sz="1800" b="1" baseline="0">
                <a:solidFill>
                  <a:srgbClr val="525E6E"/>
                </a:solidFill>
              </a:defRPr>
            </a:lvl2pPr>
            <a:lvl3pPr marL="548640" indent="0">
              <a:buNone/>
              <a:defRPr sz="1800" baseline="0"/>
            </a:lvl3pPr>
            <a:lvl4pPr marL="822960" indent="0">
              <a:buNone/>
              <a:defRPr sz="1800" baseline="0"/>
            </a:lvl4pPr>
            <a:lvl5pPr marL="1097280" indent="0">
              <a:buNone/>
              <a:defRPr sz="1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59259B55-D3D9-4251-890B-1C132A795F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365760"/>
            <a:ext cx="7891272" cy="1325880"/>
          </a:xfrm>
        </p:spPr>
        <p:txBody>
          <a:bodyPr/>
          <a:lstStyle>
            <a:lvl1pPr>
              <a:defRPr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2011680"/>
            <a:ext cx="7891272" cy="4023360"/>
          </a:xfrm>
        </p:spPr>
        <p:txBody>
          <a:bodyPr/>
          <a:lstStyle>
            <a:lvl1pPr>
              <a:defRPr>
                <a:solidFill>
                  <a:srgbClr val="1C3F71"/>
                </a:solidFill>
              </a:defRPr>
            </a:lvl1pPr>
            <a:lvl3pPr>
              <a:buClr>
                <a:srgbClr val="21544A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04088" y="1746504"/>
            <a:ext cx="7891272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1CFA7C9-6B20-42FF-9399-C0E7D79214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A0AACC-D25A-474F-AC41-18D0A75B3A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7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365760"/>
            <a:ext cx="7891272" cy="667512"/>
          </a:xfrm>
        </p:spPr>
        <p:txBody>
          <a:bodyPr/>
          <a:lstStyle>
            <a:lvl1pPr>
              <a:defRPr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50" y="1188720"/>
            <a:ext cx="7891272" cy="4846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04088" y="1042416"/>
            <a:ext cx="7891272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718D899-FB09-4BC9-80D6-A17F548623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018199-8058-4394-B489-2A60CA8039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750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1968649"/>
            <a:ext cx="7891272" cy="2594207"/>
          </a:xfrm>
        </p:spPr>
        <p:txBody>
          <a:bodyPr anchor="b" anchorCtr="0"/>
          <a:lstStyle>
            <a:lvl1pPr algn="l">
              <a:defRPr sz="6000" b="0" i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088" y="4636008"/>
            <a:ext cx="7891272" cy="1453896"/>
          </a:xfrm>
        </p:spPr>
        <p:txBody>
          <a:bodyPr anchor="t" anchorCtr="0"/>
          <a:lstStyle>
            <a:lvl1pPr marL="0" indent="0">
              <a:buNone/>
              <a:defRPr sz="28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04088" y="4581144"/>
            <a:ext cx="788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85980F-B96E-443C-81E0-538B2DE9C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chemeClr val="bg1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163056"/>
            <a:ext cx="914400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F49632-9DBE-4A45-BFF7-98B88120A4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solidFill>
                  <a:schemeClr val="bg1"/>
                </a:solidFill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solidFill>
                <a:schemeClr val="bg1"/>
              </a:solidFill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1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088" y="1600199"/>
            <a:ext cx="4038600" cy="4434840"/>
          </a:xfrm>
          <a:solidFill>
            <a:schemeClr val="bg1"/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04088" y="1445280"/>
            <a:ext cx="8229600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4025EEB-F1E2-431D-8676-D17DADB303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/>
          </p:nvPr>
        </p:nvSpPr>
        <p:spPr>
          <a:xfrm>
            <a:off x="4895088" y="1600199"/>
            <a:ext cx="4038600" cy="4434840"/>
          </a:xfrm>
          <a:solidFill>
            <a:schemeClr val="bg1"/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68F2EC-ABB4-491F-AAB3-BC14D8295B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7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04088" y="1445280"/>
            <a:ext cx="8229600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0A268-9888-4556-BDDF-D490DFBF44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704088" y="1600199"/>
            <a:ext cx="4038600" cy="4434840"/>
          </a:xfrm>
          <a:solidFill>
            <a:schemeClr val="bg1">
              <a:alpha val="20000"/>
            </a:schemeClr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2"/>
          </p:nvPr>
        </p:nvSpPr>
        <p:spPr>
          <a:xfrm>
            <a:off x="4895088" y="1600199"/>
            <a:ext cx="4038600" cy="4434840"/>
          </a:xfrm>
          <a:solidFill>
            <a:schemeClr val="bg1">
              <a:alpha val="20000"/>
            </a:schemeClr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59022C-56FD-48EB-AA94-EF66EDA7C4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8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74638"/>
            <a:ext cx="8229600" cy="1143000"/>
          </a:xfrm>
        </p:spPr>
        <p:txBody>
          <a:bodyPr/>
          <a:lstStyle>
            <a:lvl1pPr>
              <a:defRPr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088" y="1490472"/>
            <a:ext cx="4040188" cy="685800"/>
          </a:xfrm>
          <a:solidFill>
            <a:srgbClr val="07509C"/>
          </a:solidFill>
        </p:spPr>
        <p:txBody>
          <a:bodyPr lIns="45720" tIns="18288" rIns="45720" bIns="45720" anchor="b" anchorCtr="0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1490472"/>
            <a:ext cx="4041775" cy="685800"/>
          </a:xfrm>
          <a:solidFill>
            <a:srgbClr val="07509C"/>
          </a:solidFill>
        </p:spPr>
        <p:txBody>
          <a:bodyPr lIns="45720" tIns="18288" rIns="45720" bIns="45720" anchor="b" anchorCtr="0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CEB27CD-BB83-4117-BF5C-759ACAEC46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80422"/>
            <a:ext cx="704088" cy="45017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/>
          </p:nvPr>
        </p:nvSpPr>
        <p:spPr>
          <a:xfrm>
            <a:off x="704088" y="2176271"/>
            <a:ext cx="4038600" cy="3858767"/>
          </a:xfrm>
          <a:solidFill>
            <a:schemeClr val="bg1"/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3"/>
          </p:nvPr>
        </p:nvSpPr>
        <p:spPr>
          <a:xfrm>
            <a:off x="4873752" y="2176271"/>
            <a:ext cx="4038600" cy="3858767"/>
          </a:xfrm>
          <a:solidFill>
            <a:schemeClr val="bg1"/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D63B84-4119-4D7B-9B73-4D89B1287B5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36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74638"/>
            <a:ext cx="8229600" cy="1143000"/>
          </a:xfrm>
        </p:spPr>
        <p:txBody>
          <a:bodyPr/>
          <a:lstStyle>
            <a:lvl1pPr>
              <a:defRPr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088" y="1490472"/>
            <a:ext cx="4040188" cy="685800"/>
          </a:xfrm>
          <a:solidFill>
            <a:srgbClr val="07509C"/>
          </a:solidFill>
        </p:spPr>
        <p:txBody>
          <a:bodyPr lIns="45720" tIns="91440" rIns="45720" bIns="45720" anchor="b" anchorCtr="0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1490472"/>
            <a:ext cx="4041775" cy="685800"/>
          </a:xfrm>
          <a:solidFill>
            <a:srgbClr val="07509C"/>
          </a:solidFill>
        </p:spPr>
        <p:txBody>
          <a:bodyPr lIns="45720" tIns="0" rIns="45720" bIns="45720" anchor="b" anchorCtr="0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0BD6C5D-2F7D-4A4F-9FDD-889C57B5D3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/>
          </p:nvPr>
        </p:nvSpPr>
        <p:spPr>
          <a:xfrm>
            <a:off x="704088" y="2176271"/>
            <a:ext cx="4038600" cy="3858767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3"/>
          </p:nvPr>
        </p:nvSpPr>
        <p:spPr>
          <a:xfrm>
            <a:off x="4873752" y="2176271"/>
            <a:ext cx="4038600" cy="3858767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171E9B-6E52-46D0-AC8D-DC5E6AA2323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80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590056" cy="55961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85" y="2138126"/>
            <a:ext cx="2971800" cy="3925799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3985" y="457200"/>
            <a:ext cx="2971800" cy="1600200"/>
          </a:xfrm>
          <a:noFill/>
        </p:spPr>
        <p:txBody>
          <a:bodyPr anchor="b"/>
          <a:lstStyle>
            <a:lvl1pPr>
              <a:defRPr sz="320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23985" y="2070803"/>
            <a:ext cx="2971800" cy="56726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F5833"/>
              </a:solidFill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2A833040-B26D-4661-A2B5-7819B9AC2A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2A4F22-26CD-4514-A09B-980FB993A22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C6DF34-B6D9-474D-BAAA-613F9673AE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85805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648553-4D90-4D2A-9E72-C462265FC55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030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DC6DF34-B6D9-474D-BAAA-613F9673AE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85805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20F2C8-4D0D-4617-82B5-693B6CE2FC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7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273050"/>
            <a:ext cx="3008313" cy="116205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4088" y="1435100"/>
            <a:ext cx="3008313" cy="469106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804867" y="298476"/>
            <a:ext cx="18288" cy="5853113"/>
          </a:xfrm>
          <a:prstGeom prst="rect">
            <a:avLst/>
          </a:prstGeom>
          <a:solidFill>
            <a:srgbClr val="0750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DC6DF34-B6D9-474D-BAAA-613F9673AE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85805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3935413" y="273050"/>
            <a:ext cx="4928616" cy="5853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C69AF4-95C2-4A4C-A4E7-6052D12F351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07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88" y="4588850"/>
            <a:ext cx="7891272" cy="566738"/>
          </a:xfrm>
        </p:spPr>
        <p:txBody>
          <a:bodyPr anchor="b"/>
          <a:lstStyle>
            <a:lvl1pPr algn="l">
              <a:defRPr sz="3200" b="1" baseline="0">
                <a:solidFill>
                  <a:srgbClr val="525E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04088" y="401025"/>
            <a:ext cx="7891272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4088" y="5155588"/>
            <a:ext cx="7891272" cy="804862"/>
          </a:xfrm>
        </p:spPr>
        <p:txBody>
          <a:bodyPr/>
          <a:lstStyle>
            <a:lvl1pPr marL="0" indent="0">
              <a:buNone/>
              <a:defRPr sz="2400" b="1" i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B3593D7-6F52-48E4-9060-574209E0DA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E5AF26-5B2A-4C15-9A37-FD533D4EDC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92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4088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04088" y="1600200"/>
            <a:ext cx="4038600" cy="2185988"/>
          </a:xfrm>
        </p:spPr>
        <p:txBody>
          <a:bodyPr/>
          <a:lstStyle>
            <a:lvl1pPr>
              <a:defRPr sz="2800" baseline="0"/>
            </a:lvl1pPr>
            <a:lvl2pPr>
              <a:spcBef>
                <a:spcPts val="800"/>
              </a:spcBef>
              <a:spcAft>
                <a:spcPts val="400"/>
              </a:spcAft>
              <a:defRPr sz="2800"/>
            </a:lvl2pPr>
            <a:lvl3pPr>
              <a:spcBef>
                <a:spcPts val="800"/>
              </a:spcBef>
              <a:spcAft>
                <a:spcPts val="0"/>
              </a:spcAft>
              <a:defRPr sz="2800" baseline="0"/>
            </a:lvl3pPr>
            <a:lvl4pPr>
              <a:spcBef>
                <a:spcPts val="800"/>
              </a:spcBef>
              <a:spcAft>
                <a:spcPts val="0"/>
              </a:spcAft>
              <a:defRPr sz="2800" baseline="0"/>
            </a:lvl4pPr>
            <a:lvl5pPr>
              <a:spcBef>
                <a:spcPts val="800"/>
              </a:spcBef>
              <a:spcAft>
                <a:spcPts val="0"/>
              </a:spcAft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704088" y="1445280"/>
            <a:ext cx="8229600" cy="45719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4895088" y="1600200"/>
            <a:ext cx="4038600" cy="2185988"/>
          </a:xfrm>
        </p:spPr>
        <p:txBody>
          <a:bodyPr/>
          <a:lstStyle>
            <a:lvl1pPr>
              <a:defRPr sz="2800" baseline="0"/>
            </a:lvl1pPr>
            <a:lvl2pPr>
              <a:spcBef>
                <a:spcPts val="800"/>
              </a:spcBef>
              <a:spcAft>
                <a:spcPts val="400"/>
              </a:spcAft>
              <a:defRPr sz="2800"/>
            </a:lvl2pPr>
            <a:lvl3pPr>
              <a:spcBef>
                <a:spcPts val="800"/>
              </a:spcBef>
              <a:spcAft>
                <a:spcPts val="0"/>
              </a:spcAft>
              <a:defRPr sz="2800" baseline="0"/>
            </a:lvl3pPr>
            <a:lvl4pPr>
              <a:spcBef>
                <a:spcPts val="800"/>
              </a:spcBef>
              <a:spcAft>
                <a:spcPts val="0"/>
              </a:spcAft>
              <a:defRPr sz="2800" baseline="0"/>
            </a:lvl4pPr>
            <a:lvl5pPr>
              <a:spcBef>
                <a:spcPts val="800"/>
              </a:spcBef>
              <a:spcAft>
                <a:spcPts val="0"/>
              </a:spcAft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1"/>
          </p:nvPr>
        </p:nvSpPr>
        <p:spPr>
          <a:xfrm>
            <a:off x="704088" y="3862137"/>
            <a:ext cx="4038600" cy="2185988"/>
          </a:xfrm>
        </p:spPr>
        <p:txBody>
          <a:bodyPr/>
          <a:lstStyle>
            <a:lvl1pPr>
              <a:defRPr sz="2800" baseline="0"/>
            </a:lvl1pPr>
            <a:lvl2pPr>
              <a:spcBef>
                <a:spcPts val="800"/>
              </a:spcBef>
              <a:spcAft>
                <a:spcPts val="400"/>
              </a:spcAft>
              <a:defRPr sz="2800"/>
            </a:lvl2pPr>
            <a:lvl3pPr>
              <a:spcBef>
                <a:spcPts val="800"/>
              </a:spcBef>
              <a:spcAft>
                <a:spcPts val="0"/>
              </a:spcAft>
              <a:defRPr sz="2800" baseline="0"/>
            </a:lvl3pPr>
            <a:lvl4pPr>
              <a:spcBef>
                <a:spcPts val="800"/>
              </a:spcBef>
              <a:spcAft>
                <a:spcPts val="0"/>
              </a:spcAft>
              <a:defRPr sz="2800" baseline="0"/>
            </a:lvl4pPr>
            <a:lvl5pPr>
              <a:spcBef>
                <a:spcPts val="800"/>
              </a:spcBef>
              <a:spcAft>
                <a:spcPts val="0"/>
              </a:spcAft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2"/>
          </p:nvPr>
        </p:nvSpPr>
        <p:spPr>
          <a:xfrm>
            <a:off x="4895088" y="3862137"/>
            <a:ext cx="4038600" cy="2185988"/>
          </a:xfrm>
        </p:spPr>
        <p:txBody>
          <a:bodyPr/>
          <a:lstStyle>
            <a:lvl1pPr>
              <a:defRPr sz="2800" baseline="0"/>
            </a:lvl1pPr>
            <a:lvl2pPr>
              <a:spcBef>
                <a:spcPts val="800"/>
              </a:spcBef>
              <a:spcAft>
                <a:spcPts val="400"/>
              </a:spcAft>
              <a:defRPr sz="2800"/>
            </a:lvl2pPr>
            <a:lvl3pPr>
              <a:spcBef>
                <a:spcPts val="800"/>
              </a:spcBef>
              <a:spcAft>
                <a:spcPts val="0"/>
              </a:spcAft>
              <a:defRPr sz="2800" baseline="0"/>
            </a:lvl3pPr>
            <a:lvl4pPr>
              <a:spcBef>
                <a:spcPts val="800"/>
              </a:spcBef>
              <a:spcAft>
                <a:spcPts val="0"/>
              </a:spcAft>
              <a:defRPr sz="2800" baseline="0"/>
            </a:lvl4pPr>
            <a:lvl5pPr>
              <a:spcBef>
                <a:spcPts val="800"/>
              </a:spcBef>
              <a:spcAft>
                <a:spcPts val="0"/>
              </a:spcAft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0F3B58EB-FC82-4C06-87D6-26F497B0DA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39912" y="6297282"/>
            <a:ext cx="704088" cy="433313"/>
          </a:xfrm>
          <a:prstGeom prst="rect">
            <a:avLst/>
          </a:prstGeom>
        </p:spPr>
        <p:txBody>
          <a:bodyPr/>
          <a:lstStyle>
            <a:lvl1pPr algn="l">
              <a:defRPr sz="2400" baseline="0">
                <a:solidFill>
                  <a:srgbClr val="525E6E"/>
                </a:solidFill>
              </a:defRPr>
            </a:lvl1pPr>
          </a:lstStyle>
          <a:p>
            <a:fld id="{65A270E9-2EC0-8E4B-B2C5-CC25833D9F0C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151589"/>
            <a:ext cx="9144000" cy="18288"/>
          </a:xfrm>
          <a:prstGeom prst="rect">
            <a:avLst/>
          </a:prstGeom>
          <a:solidFill>
            <a:srgbClr val="07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" y="6163056"/>
            <a:ext cx="702656" cy="7040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BD49FF-7082-484A-8940-FD4B509150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4088" y="6368138"/>
            <a:ext cx="7735824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11480" algn="ctr" defTabSz="411480" eaLnBrk="0" hangingPunct="0">
              <a:lnSpc>
                <a:spcPct val="95000"/>
              </a:lnSpc>
              <a:tabLst/>
              <a:defRPr/>
            </a:pPr>
            <a:r>
              <a:rPr lang="en-US" sz="1200" b="1" i="0" cap="all" spc="50" baseline="0" dirty="0">
                <a:latin typeface="Arial" pitchFamily="-83" charset="0"/>
                <a:ea typeface="Times New Roman" pitchFamily="-83" charset="0"/>
                <a:cs typeface="Times New Roman" pitchFamily="-83" charset="0"/>
              </a:rPr>
              <a:t>©2019 California Department of Education</a:t>
            </a:r>
            <a:endParaRPr lang="en-US" sz="1200" b="1" i="0" cap="all" spc="50" baseline="0" dirty="0">
              <a:latin typeface="Arial" pitchFamily="-83" charset="0"/>
              <a:ea typeface="Arial" pitchFamily="-83" charset="0"/>
              <a:cs typeface="Arial" pitchFamily="-8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316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1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2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cs typeface="Arial" panose="020B0604020202020204" pitchFamily="34" charset="0"/>
              </a:defRPr>
            </a:lvl1pPr>
          </a:lstStyle>
          <a:p>
            <a:fld id="{1DF67E9B-77D6-44BD-9ACE-91AD9F733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659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E68345-1B66-4722-A6C9-E5F1986DE8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3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ED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324" r:id="rId2"/>
    <p:sldLayoutId id="2147484288" r:id="rId3"/>
    <p:sldLayoutId id="2147484323" r:id="rId4"/>
    <p:sldLayoutId id="2147484289" r:id="rId5"/>
    <p:sldLayoutId id="2147484290" r:id="rId6"/>
    <p:sldLayoutId id="2147484330" r:id="rId7"/>
    <p:sldLayoutId id="2147484291" r:id="rId8"/>
    <p:sldLayoutId id="2147484331" r:id="rId9"/>
    <p:sldLayoutId id="2147484326" r:id="rId10"/>
    <p:sldLayoutId id="2147484292" r:id="rId11"/>
    <p:sldLayoutId id="2147484293" r:id="rId12"/>
    <p:sldLayoutId id="2147484294" r:id="rId13"/>
    <p:sldLayoutId id="2147484295" r:id="rId14"/>
    <p:sldLayoutId id="2147484320" r:id="rId15"/>
    <p:sldLayoutId id="2147484332" r:id="rId16"/>
    <p:sldLayoutId id="2147484333" r:id="rId17"/>
  </p:sldLayoutIdLst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0" i="0" kern="1200" baseline="0">
          <a:solidFill>
            <a:schemeClr val="tx1"/>
          </a:solidFill>
          <a:latin typeface="Arial" charset="0"/>
          <a:ea typeface="ＭＳ Ｐゴシック" pitchFamily="34" charset="-128"/>
          <a:cs typeface="MS PGothic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pitchFamily="34" charset="-128"/>
          <a:cs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pitchFamily="34" charset="-128"/>
          <a:cs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pitchFamily="34" charset="-128"/>
          <a:cs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pitchFamily="34" charset="-128"/>
          <a:cs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274320" indent="-274320" algn="l" defTabSz="457200" rtl="0" eaLnBrk="0" fontAlgn="base" hangingPunct="0">
        <a:lnSpc>
          <a:spcPct val="90000"/>
        </a:lnSpc>
        <a:spcBef>
          <a:spcPts val="1500"/>
        </a:spcBef>
        <a:spcAft>
          <a:spcPts val="500"/>
        </a:spcAft>
        <a:buFont typeface="Arial" charset="0"/>
        <a:buChar char="•"/>
        <a:defRPr sz="2800" b="1" kern="1200" baseline="0">
          <a:solidFill>
            <a:srgbClr val="1C3F71"/>
          </a:solidFill>
          <a:latin typeface="Arial" charset="0"/>
          <a:ea typeface="ＭＳ Ｐゴシック" pitchFamily="34" charset="-128"/>
          <a:cs typeface="MS PGothic" pitchFamily="34" charset="-128"/>
        </a:defRPr>
      </a:lvl1pPr>
      <a:lvl2pPr marL="548640" indent="-274320" algn="l" defTabSz="457200" rtl="0" eaLnBrk="0" fontAlgn="base" hangingPunct="0">
        <a:lnSpc>
          <a:spcPct val="90000"/>
        </a:lnSpc>
        <a:spcBef>
          <a:spcPts val="1000"/>
        </a:spcBef>
        <a:spcAft>
          <a:spcPts val="500"/>
        </a:spcAft>
        <a:buFont typeface="Arial" charset="0"/>
        <a:buChar char="–"/>
        <a:defRPr sz="2800" b="0" i="0" kern="1200" baseline="0">
          <a:solidFill>
            <a:srgbClr val="141414"/>
          </a:solidFill>
          <a:latin typeface="Arial" charset="0"/>
          <a:ea typeface="ＭＳ Ｐゴシック" pitchFamily="34" charset="-128"/>
          <a:cs typeface="ＭＳ Ｐゴシック" pitchFamily="-1" charset="-128"/>
        </a:defRPr>
      </a:lvl2pPr>
      <a:lvl3pPr marL="822960" indent="-274320" algn="l" defTabSz="457200" rtl="0" eaLnBrk="0" fontAlgn="base" hangingPunct="0">
        <a:lnSpc>
          <a:spcPct val="90000"/>
        </a:lnSpc>
        <a:spcBef>
          <a:spcPts val="1000"/>
        </a:spcBef>
        <a:spcAft>
          <a:spcPts val="500"/>
        </a:spcAft>
        <a:buClr>
          <a:srgbClr val="1C3F71"/>
        </a:buClr>
        <a:buFont typeface="Courier New" charset="0"/>
        <a:buChar char="o"/>
        <a:defRPr sz="2800" kern="1200" baseline="0">
          <a:solidFill>
            <a:srgbClr val="141414"/>
          </a:solidFill>
          <a:latin typeface="Arial" charset="0"/>
          <a:ea typeface="ＭＳ Ｐゴシック" pitchFamily="34" charset="-128"/>
          <a:cs typeface="+mn-cs"/>
        </a:defRPr>
      </a:lvl3pPr>
      <a:lvl4pPr marL="1097280" indent="-274320" algn="l" defTabSz="457200" rtl="0" eaLnBrk="0" fontAlgn="base" hangingPunct="0">
        <a:lnSpc>
          <a:spcPct val="90000"/>
        </a:lnSpc>
        <a:spcBef>
          <a:spcPts val="1000"/>
        </a:spcBef>
        <a:spcAft>
          <a:spcPts val="500"/>
        </a:spcAft>
        <a:buFont typeface="Arial" charset="0"/>
        <a:buChar char="–"/>
        <a:defRPr sz="2800" kern="1200" baseline="0">
          <a:solidFill>
            <a:srgbClr val="141414"/>
          </a:solidFill>
          <a:latin typeface="Arial" charset="0"/>
          <a:ea typeface="ＭＳ Ｐゴシック" pitchFamily="34" charset="-128"/>
          <a:cs typeface="+mn-cs"/>
        </a:defRPr>
      </a:lvl4pPr>
      <a:lvl5pPr marL="1371600" indent="-274320" algn="l" defTabSz="457200" rtl="0" eaLnBrk="0" fontAlgn="base" hangingPunct="0">
        <a:lnSpc>
          <a:spcPct val="90000"/>
        </a:lnSpc>
        <a:spcBef>
          <a:spcPts val="1000"/>
        </a:spcBef>
        <a:spcAft>
          <a:spcPts val="500"/>
        </a:spcAft>
        <a:buFont typeface="Wingdings" charset="2"/>
        <a:buChar char="§"/>
        <a:defRPr sz="2800" kern="1200" baseline="0">
          <a:solidFill>
            <a:srgbClr val="141414"/>
          </a:solidFill>
          <a:latin typeface="Arial" charset="0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9D4B-5774-4C58-8227-53240297B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Espinosa Drop-In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03F4CF-96DA-42D6-B661-EC035EF23B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01296-2B9F-42B8-B4C9-D37BFCD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5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21F47ED-6FF9-4CC5-8361-C885826B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Acronym List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19559D-2FE0-4357-868E-9E5A5BCBB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1188720"/>
            <a:ext cx="7891272" cy="484632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CAASPP: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California Assessment of Student Performance and Progress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DLL: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Dual-language learner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ECE: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Early childhood education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ELL: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English-language learner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EO: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English only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L1: </a:t>
            </a:r>
            <a:r>
              <a:rPr lang="en-US" b="0" dirty="0">
                <a:solidFill>
                  <a:schemeClr val="tx1">
                    <a:lumMod val="50000"/>
                  </a:schemeClr>
                </a:solidFill>
              </a:rPr>
              <a:t>Language one (child’s first or home language)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E8D34-3294-4C7B-9A45-0340137E6A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A270E9-2EC0-8E4B-B2C5-CC25833D9F0C}" type="slidenum">
              <a:rPr lang="en-US" altLang="x-none" smtClean="0"/>
              <a:pPr/>
              <a:t>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83536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Demographic Urgency</a:t>
            </a:r>
            <a:r>
              <a:rPr lang="en-US" sz="3600"/>
              <a:t>: California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50" y="1188719"/>
            <a:ext cx="8160900" cy="499216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From 2015-2018, the percentage of ELLs reclassified to Fluent English Proficient increased from 16-18%.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There are 67 different language groups in CA.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California’s DLL/ELLs are highly diverse: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Background, language, culture, immigration status, age of exposure to English, SES, talents, and needs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The reading achievement of ELLs was not good on the CAASPP in 2017: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&gt;50% below Level 1 at 3</a:t>
            </a:r>
            <a:r>
              <a:rPr lang="en-US" sz="2400" baseline="30000" dirty="0"/>
              <a:t>rd</a:t>
            </a:r>
            <a:r>
              <a:rPr lang="en-US" sz="2400" dirty="0"/>
              <a:t> grade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&gt;68% below Level 1 at 8</a:t>
            </a:r>
            <a:r>
              <a:rPr lang="en-US" sz="2400" baseline="30000" dirty="0"/>
              <a:t>th</a:t>
            </a:r>
            <a:r>
              <a:rPr lang="en-US" sz="2400" dirty="0"/>
              <a:t> grade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Of all reclassified ELLs, &gt;64% met the standard, compared to 45% of EOs.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27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65760"/>
            <a:ext cx="8439912" cy="667512"/>
          </a:xfrm>
        </p:spPr>
        <p:txBody>
          <a:bodyPr/>
          <a:lstStyle/>
          <a:p>
            <a:r>
              <a:rPr lang="en-US" sz="3600" dirty="0"/>
              <a:t>Strong Evidence Addressed in Research 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50" y="1188720"/>
            <a:ext cx="8484750" cy="484632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ALL infants, toddlers, and preschoolers have </a:t>
            </a:r>
            <a:br>
              <a:rPr lang="en-US" sz="2400" dirty="0"/>
            </a:br>
            <a:r>
              <a:rPr lang="en-US" sz="2400" b="1" i="1" dirty="0"/>
              <a:t>capacity</a:t>
            </a:r>
            <a:r>
              <a:rPr lang="en-US" sz="2400" dirty="0"/>
              <a:t> to learn more than one language, and balanced bilingualism carries significant social, linguistic, cognitive, and cultural benefits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Those DLLs with more </a:t>
            </a:r>
            <a:r>
              <a:rPr lang="en-US" sz="2400" b="1" i="1" dirty="0"/>
              <a:t>balanced bilingual skills </a:t>
            </a:r>
            <a:r>
              <a:rPr lang="en-US" sz="2400" dirty="0"/>
              <a:t>showed the greatest advantages.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Beginning bilingual exposure </a:t>
            </a:r>
            <a:r>
              <a:rPr lang="en-US" sz="2400" b="1" i="1" dirty="0"/>
              <a:t>before three years of age </a:t>
            </a:r>
            <a:r>
              <a:rPr lang="en-US" sz="2400" dirty="0"/>
              <a:t>leads to the best proficiency in English long-term.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It is important for children to have sufficient exposure—40% of their day—to good language role models; children need language exposure from </a:t>
            </a:r>
            <a:r>
              <a:rPr lang="en-US" sz="2400" b="1" i="1" dirty="0"/>
              <a:t>competent speakers </a:t>
            </a:r>
            <a:r>
              <a:rPr lang="en-US" sz="2400" dirty="0"/>
              <a:t>of that language.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247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More Strong Evidence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50" y="1188720"/>
            <a:ext cx="7936110" cy="4846320"/>
          </a:xfrm>
        </p:spPr>
        <p:txBody>
          <a:bodyPr/>
          <a:lstStyle/>
          <a:p>
            <a:pPr marL="347663" indent="-331788"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sz="2400" dirty="0"/>
              <a:t>5. Language interactions need to be </a:t>
            </a:r>
            <a:r>
              <a:rPr lang="en-US" sz="2400" b="1" i="1" dirty="0"/>
              <a:t>frequent, responsive to a child’s interests, and expanded and varied </a:t>
            </a:r>
            <a:r>
              <a:rPr lang="en-US" sz="2400" dirty="0"/>
              <a:t>to promote oral language development.</a:t>
            </a:r>
          </a:p>
          <a:p>
            <a:pPr marL="347663" indent="-331788"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sz="2400" dirty="0"/>
              <a:t>6. There should be an emphasis on </a:t>
            </a:r>
            <a:r>
              <a:rPr lang="en-US" sz="2400" b="1" i="1" dirty="0"/>
              <a:t>oral language skills </a:t>
            </a:r>
            <a:r>
              <a:rPr lang="en-US" sz="2400" dirty="0"/>
              <a:t>during ECE. </a:t>
            </a:r>
            <a:endParaRPr lang="en-US" sz="2400" b="1" i="1" dirty="0"/>
          </a:p>
          <a:p>
            <a:pPr marL="404813" indent="-388938"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sz="2400" dirty="0"/>
              <a:t>7. </a:t>
            </a:r>
            <a:r>
              <a:rPr lang="en-US" sz="2400" b="1" i="1" dirty="0"/>
              <a:t>Stronger L1 and English skills </a:t>
            </a:r>
            <a:r>
              <a:rPr lang="en-US" sz="2400" dirty="0"/>
              <a:t>at kindergarten entry predicted the best school outcomes.</a:t>
            </a:r>
          </a:p>
          <a:p>
            <a:pPr marL="404813" indent="-388938"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sz="2400" dirty="0"/>
              <a:t>8. </a:t>
            </a:r>
            <a:r>
              <a:rPr lang="en-US" sz="2400" b="1" i="1" dirty="0"/>
              <a:t>L1 must be explicitly and systematically supported </a:t>
            </a:r>
            <a:r>
              <a:rPr lang="en-US" sz="2400" dirty="0"/>
              <a:t>or it will decline once DLL children are exposed to English.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2300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More Strong Evidence (continued)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None/>
            </a:pPr>
            <a:r>
              <a:rPr lang="en-US" sz="2400" dirty="0"/>
              <a:t>9. </a:t>
            </a:r>
            <a:r>
              <a:rPr lang="en-US" sz="2400" b="1" i="1" dirty="0"/>
              <a:t>Specific instructional approaches and strategies </a:t>
            </a:r>
            <a:r>
              <a:rPr lang="en-US" sz="2400" dirty="0"/>
              <a:t>(scaffolding language to promote English comprehension) are important for bilingual progress.</a:t>
            </a:r>
          </a:p>
          <a:p>
            <a:pPr marL="509588" indent="-509588">
              <a:buNone/>
            </a:pPr>
            <a:r>
              <a:rPr lang="en-US" sz="2400" dirty="0"/>
              <a:t>10. </a:t>
            </a:r>
            <a:r>
              <a:rPr lang="en-US" sz="2400" b="1" i="1" dirty="0"/>
              <a:t>Frequent formative assessment </a:t>
            </a:r>
            <a:r>
              <a:rPr lang="en-US" sz="2400" dirty="0"/>
              <a:t>is essential to program effectiveness.</a:t>
            </a:r>
          </a:p>
          <a:p>
            <a:pPr marL="509588" indent="-509588">
              <a:buNone/>
            </a:pPr>
            <a:r>
              <a:rPr lang="en-US" sz="2400" dirty="0"/>
              <a:t>11</a:t>
            </a:r>
            <a:r>
              <a:rPr lang="en-US" sz="2400" b="1" i="1" dirty="0"/>
              <a:t>. Families </a:t>
            </a:r>
            <a:r>
              <a:rPr lang="en-US" sz="2400" dirty="0"/>
              <a:t>must be involved in the education of DLLs.</a:t>
            </a:r>
          </a:p>
          <a:p>
            <a:pPr marL="509588" indent="-509588">
              <a:buNone/>
            </a:pPr>
            <a:r>
              <a:rPr lang="en-US" sz="2400" dirty="0"/>
              <a:t>12. ECE teachers need </a:t>
            </a:r>
            <a:r>
              <a:rPr lang="en-US" sz="2400" b="1" i="1" dirty="0"/>
              <a:t>specific training and competencies </a:t>
            </a:r>
            <a:r>
              <a:rPr lang="en-US" sz="2400" dirty="0"/>
              <a:t>to meet the needs of DLLs.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2647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Language Approaches for DLLs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Dual language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models—balanced approaches that provide equal opportunities to learn content in both languages—are recommended, but oftentimes are not possible.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Most commonly, ECE is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primarily in English with support given for L1: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Set of strategies that all ECE staff can implement to support all DLLs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Global high quality important, but not sufficient</a:t>
            </a:r>
          </a:p>
          <a:p>
            <a:pPr marL="288925" lvl="8" indent="0" algn="ctr">
              <a:buNone/>
            </a:pPr>
            <a:endParaRPr lang="en-US" sz="24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925" lvl="8" indent="0" algn="ctr">
              <a:buNone/>
            </a:pP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2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Preschool Program Guidelines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Family engagement is a </a:t>
            </a:r>
            <a:r>
              <a:rPr lang="en-US" sz="4000" i="1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process</a:t>
            </a:r>
            <a:r>
              <a:rPr lang="en-US" sz="40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, not an event!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65271" cy="5078392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This process begins from the moment you first meet a family and continues throughout the time their child is in your care. </a:t>
            </a:r>
          </a:p>
          <a:p>
            <a:r>
              <a:rPr lang="en-US" sz="28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There are many ways to continually involve families in your learning community.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 descr="Teacher working with students">
            <a:extLst>
              <a:ext uri="{FF2B5EF4-FFF2-40B4-BE49-F238E27FC236}">
                <a16:creationId xmlns:a16="http://schemas.microsoft.com/office/drawing/2014/main" id="{4CFD4A82-648A-D843-B5A4-CEDD3CAF9539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204077" y="1600200"/>
            <a:ext cx="2926845" cy="21859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Content Placeholder 9" descr="Parent and children">
            <a:extLst>
              <a:ext uri="{FF2B5EF4-FFF2-40B4-BE49-F238E27FC236}">
                <a16:creationId xmlns:a16="http://schemas.microsoft.com/office/drawing/2014/main" id="{567A509B-2D72-4B4F-95A8-7F7F3E46DE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209117" y="3938588"/>
            <a:ext cx="2916766" cy="21875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19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65760"/>
            <a:ext cx="8601958" cy="667512"/>
          </a:xfrm>
        </p:spPr>
        <p:txBody>
          <a:bodyPr/>
          <a:lstStyle/>
          <a:p>
            <a:r>
              <a:rPr lang="en-US" sz="3500" dirty="0"/>
              <a:t>Interactive Reading Adaptations for DLLs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50" y="1188720"/>
            <a:ext cx="8068061" cy="484632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600" dirty="0"/>
              <a:t>Utilize small groups to get the conversation going; making groups of three-four students maximizes the opportunity for all to talk. </a:t>
            </a:r>
          </a:p>
          <a:p>
            <a:pPr marL="342900" indent="-34290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600" dirty="0"/>
              <a:t>Use pictures to encourage labeling, discussing personal connections, and the re-telling of stories; let children become the storytellers.</a:t>
            </a:r>
          </a:p>
          <a:p>
            <a:pPr marL="342900" indent="-34290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600" dirty="0"/>
              <a:t>Encourage and praise all of the children’s language attempts in any language. </a:t>
            </a:r>
          </a:p>
          <a:p>
            <a:pPr marL="342900" indent="-34290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600" dirty="0"/>
              <a:t>Comment and expand on children’s responses; emphasize the targeted vocabulary. </a:t>
            </a:r>
          </a:p>
        </p:txBody>
      </p:sp>
    </p:spTree>
    <p:extLst>
      <p:ext uri="{BB962C8B-B14F-4D97-AF65-F5344CB8AC3E}">
        <p14:creationId xmlns:p14="http://schemas.microsoft.com/office/powerpoint/2010/main" val="1847523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9113-B80A-CF4B-9A9A-A19CE2EF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963853"/>
          </a:xfrm>
        </p:spPr>
        <p:txBody>
          <a:bodyPr/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Environmental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6D4E-1CD2-CA43-8CD3-A13A2E57A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78329"/>
            <a:ext cx="4040188" cy="1377386"/>
          </a:xfrm>
          <a:solidFill>
            <a:srgbClr val="DEE7EA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/>
          <a:p>
            <a:pPr marL="115888">
              <a:lnSpc>
                <a:spcPct val="100000"/>
              </a:lnSpc>
            </a:pPr>
            <a:r>
              <a:rPr lang="en-US" sz="2800" i="1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The what: </a:t>
            </a:r>
            <a:r>
              <a:rPr lang="en-US" sz="2800" b="0" i="1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Culturally and emotionally supportive climates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FF1B7-02BA-234A-BB0C-B9C81EEDF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3217761"/>
            <a:ext cx="4040188" cy="290840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115888" indent="0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  <a:buClr>
                <a:srgbClr val="0070C0"/>
              </a:buClr>
              <a:buNone/>
            </a:pPr>
            <a:r>
              <a:rPr lang="en-US" sz="24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Use the environment to help children feel safe, accepted, understood, respected, and challenged.</a:t>
            </a:r>
          </a:p>
          <a:p>
            <a:pPr marL="0" indent="0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  <a:buClr>
                <a:srgbClr val="0070C0"/>
              </a:buClr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3E005-6C32-B44B-8B4E-F333AE4AA7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6" y="1678329"/>
            <a:ext cx="4041775" cy="1377386"/>
          </a:xfrm>
          <a:solidFill>
            <a:srgbClr val="DEE7EA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/>
          <a:p>
            <a:pPr marL="115888"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The how: </a:t>
            </a:r>
            <a:r>
              <a:rPr lang="en-US" sz="2800" b="0" i="1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Scaffolding support for DLLs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19669F-D13F-384F-BAEC-986F228509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6" y="3217761"/>
            <a:ext cx="4041775" cy="290840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115888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b="1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Labeling:</a:t>
            </a:r>
          </a:p>
          <a:p>
            <a:pPr marL="458788" indent="-342900"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English and home languages</a:t>
            </a:r>
          </a:p>
          <a:p>
            <a:pPr marL="458788" indent="-342900"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Start with physical items</a:t>
            </a:r>
          </a:p>
          <a:p>
            <a:pPr marL="458788" indent="-342900"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ea typeface="Avenir Book" charset="0"/>
                <a:cs typeface="Arial" panose="020B0604020202020204" pitchFamily="34" charset="0"/>
              </a:rPr>
              <a:t>Color-coding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067728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DE ELD">
      <a:dk1>
        <a:srgbClr val="515E6E"/>
      </a:dk1>
      <a:lt1>
        <a:srgbClr val="FFFFFF"/>
      </a:lt1>
      <a:dk2>
        <a:srgbClr val="1C3F71"/>
      </a:dk2>
      <a:lt2>
        <a:srgbClr val="CEDCE1"/>
      </a:lt2>
      <a:accent1>
        <a:srgbClr val="07509C"/>
      </a:accent1>
      <a:accent2>
        <a:srgbClr val="28A98A"/>
      </a:accent2>
      <a:accent3>
        <a:srgbClr val="A85524"/>
      </a:accent3>
      <a:accent4>
        <a:srgbClr val="1C3F71"/>
      </a:accent4>
      <a:accent5>
        <a:srgbClr val="AA4C9C"/>
      </a:accent5>
      <a:accent6>
        <a:srgbClr val="99BAE2"/>
      </a:accent6>
      <a:hlink>
        <a:srgbClr val="28A98A"/>
      </a:hlink>
      <a:folHlink>
        <a:srgbClr val="A8552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983</Words>
  <Application>Microsoft Office PowerPoint</Application>
  <PresentationFormat>On-screen Show (4:3)</PresentationFormat>
  <Paragraphs>90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3_Office Theme</vt:lpstr>
      <vt:lpstr>Dr. Espinosa Drop-In Slides</vt:lpstr>
      <vt:lpstr>Acronym List</vt:lpstr>
      <vt:lpstr>Demographic Urgency: California</vt:lpstr>
      <vt:lpstr>Strong Evidence Addressed in Research </vt:lpstr>
      <vt:lpstr>More Strong Evidence</vt:lpstr>
      <vt:lpstr>More Strong Evidence (continued)</vt:lpstr>
      <vt:lpstr>Language Approaches for DLLs</vt:lpstr>
      <vt:lpstr>Family engagement is a process, not an event!</vt:lpstr>
      <vt:lpstr>Interactive Reading Adaptations for DLLs</vt:lpstr>
      <vt:lpstr>Environmental Support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2014-10-21T20:59:18Z</cp:lastPrinted>
  <dcterms:created xsi:type="dcterms:W3CDTF">2014-11-04T07:14:03Z</dcterms:created>
  <dcterms:modified xsi:type="dcterms:W3CDTF">2019-08-22T16:32:59Z</dcterms:modified>
</cp:coreProperties>
</file>