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handoutMasterIdLst>
    <p:handoutMasterId r:id="rId17"/>
  </p:handoutMasterIdLst>
  <p:sldIdLst>
    <p:sldId id="256" r:id="rId2"/>
    <p:sldId id="260" r:id="rId3"/>
    <p:sldId id="261" r:id="rId4"/>
    <p:sldId id="262" r:id="rId5"/>
    <p:sldId id="257" r:id="rId6"/>
    <p:sldId id="263" r:id="rId7"/>
    <p:sldId id="264" r:id="rId8"/>
    <p:sldId id="265" r:id="rId9"/>
    <p:sldId id="258" r:id="rId10"/>
    <p:sldId id="266" r:id="rId11"/>
    <p:sldId id="267" r:id="rId12"/>
    <p:sldId id="268" r:id="rId13"/>
    <p:sldId id="259" r:id="rId14"/>
    <p:sldId id="269" r:id="rId15"/>
    <p:sldId id="270" r:id="rId16"/>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50FECCE3-945C-482D-B601-ADCF672C9557}" type="datetimeFigureOut">
              <a:rPr lang="en-US" smtClean="0"/>
              <a:t>11/14/2013</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a:lvl1pPr>
          </a:lstStyle>
          <a:p>
            <a:fld id="{830CB43C-6F01-460D-A4FB-BCB1BFD6C02B}" type="slidenum">
              <a:rPr lang="en-US" smtClean="0"/>
              <a:t>‹#›</a:t>
            </a:fld>
            <a:endParaRPr lang="en-US"/>
          </a:p>
        </p:txBody>
      </p:sp>
    </p:spTree>
    <p:extLst>
      <p:ext uri="{BB962C8B-B14F-4D97-AF65-F5344CB8AC3E}">
        <p14:creationId xmlns:p14="http://schemas.microsoft.com/office/powerpoint/2010/main" val="135408705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E50FC2-30AB-FB42-8BD7-A25A9AD64B19}" type="datetimeFigureOut">
              <a:rPr lang="en-US" smtClean="0"/>
              <a:t>11/14/2013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E5F5AA-4DEF-E944-9E08-2880CFDAEF55}"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E50FC2-30AB-FB42-8BD7-A25A9AD64B19}" type="datetimeFigureOut">
              <a:rPr lang="en-US" smtClean="0"/>
              <a:t>11/14/2013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E5F5AA-4DEF-E944-9E08-2880CFDAEF5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E50FC2-30AB-FB42-8BD7-A25A9AD64B19}" type="datetimeFigureOut">
              <a:rPr lang="en-US" smtClean="0"/>
              <a:t>11/14/2013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E5F5AA-4DEF-E944-9E08-2880CFDAEF55}"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E50FC2-30AB-FB42-8BD7-A25A9AD64B19}" type="datetimeFigureOut">
              <a:rPr lang="en-US" smtClean="0"/>
              <a:t>11/14/2013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E5F5AA-4DEF-E944-9E08-2880CFDAEF5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E50FC2-30AB-FB42-8BD7-A25A9AD64B19}" type="datetimeFigureOut">
              <a:rPr lang="en-US" smtClean="0"/>
              <a:t>11/14/2013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2E5F5AA-4DEF-E944-9E08-2880CFDAEF5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E50FC2-30AB-FB42-8BD7-A25A9AD64B19}" type="datetimeFigureOut">
              <a:rPr lang="en-US" smtClean="0"/>
              <a:t>11/14/2013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2E5F5AA-4DEF-E944-9E08-2880CFDAEF5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E50FC2-30AB-FB42-8BD7-A25A9AD64B19}" type="datetimeFigureOut">
              <a:rPr lang="en-US" smtClean="0"/>
              <a:t>11/14/2013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2E5F5AA-4DEF-E944-9E08-2880CFDAEF5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E50FC2-30AB-FB42-8BD7-A25A9AD64B19}" type="datetimeFigureOut">
              <a:rPr lang="en-US" smtClean="0"/>
              <a:t>11/14/2013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E5F5AA-4DEF-E944-9E08-2880CFDAEF5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E50FC2-30AB-FB42-8BD7-A25A9AD64B19}" type="datetimeFigureOut">
              <a:rPr lang="en-US" smtClean="0"/>
              <a:t>11/14/2013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E5F5AA-4DEF-E944-9E08-2880CFDAEF5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E50FC2-30AB-FB42-8BD7-A25A9AD64B19}" type="datetimeFigureOut">
              <a:rPr lang="en-US" smtClean="0"/>
              <a:t>11/14/2013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E5F5AA-4DEF-E944-9E08-2880CFDAEF5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E50FC2-30AB-FB42-8BD7-A25A9AD64B19}" type="datetimeFigureOut">
              <a:rPr lang="en-US" smtClean="0"/>
              <a:t>11/14/2013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E5F5AA-4DEF-E944-9E08-2880CFDAEF5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E50FC2-30AB-FB42-8BD7-A25A9AD64B19}" type="datetimeFigureOut">
              <a:rPr lang="en-US" smtClean="0"/>
              <a:t>11/14/2013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E5F5AA-4DEF-E944-9E08-2880CFDAEF55}"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b="1" kern="1200">
          <a:solidFill>
            <a:schemeClr val="tx1"/>
          </a:solidFill>
          <a:effectLst>
            <a:outerShdw blurRad="50800" dist="38100" dir="2700000">
              <a:srgbClr val="000000">
                <a:alpha val="43000"/>
              </a:srgbClr>
            </a:outerShdw>
          </a:effectLst>
          <a:latin typeface="Times New Roman"/>
          <a:ea typeface="+mj-ea"/>
          <a:cs typeface="Times New Roman"/>
        </a:defRPr>
      </a:lvl1pPr>
    </p:titleStyle>
    <p:bodyStyle>
      <a:lvl1pPr marL="342900" indent="-342900" algn="l" defTabSz="457200" rtl="0" eaLnBrk="1" latinLnBrk="0" hangingPunct="1">
        <a:spcBef>
          <a:spcPct val="20000"/>
        </a:spcBef>
        <a:buFont typeface="Arial"/>
        <a:buChar char="•"/>
        <a:defRPr sz="3600" b="1" kern="1200">
          <a:solidFill>
            <a:schemeClr val="tx1"/>
          </a:solidFill>
          <a:effectLst>
            <a:outerShdw blurRad="50800" dist="38100" dir="2700000">
              <a:srgbClr val="000000">
                <a:alpha val="43000"/>
              </a:srgbClr>
            </a:outerShdw>
          </a:effectLst>
          <a:latin typeface="Times New Roman"/>
          <a:ea typeface="+mn-ea"/>
          <a:cs typeface="Times New Roman"/>
        </a:defRPr>
      </a:lvl1pPr>
      <a:lvl2pPr marL="742950" indent="-285750" algn="l" defTabSz="457200" rtl="0" eaLnBrk="1" latinLnBrk="0" hangingPunct="1">
        <a:spcBef>
          <a:spcPct val="20000"/>
        </a:spcBef>
        <a:buFont typeface="Arial"/>
        <a:buChar char="–"/>
        <a:defRPr sz="3200" b="1" kern="1200">
          <a:solidFill>
            <a:schemeClr val="tx1"/>
          </a:solidFill>
          <a:effectLst>
            <a:outerShdw blurRad="50800" dist="38100" dir="2700000">
              <a:srgbClr val="000000">
                <a:alpha val="43000"/>
              </a:srgbClr>
            </a:outerShdw>
          </a:effectLst>
          <a:latin typeface="Times New Roman"/>
          <a:ea typeface="+mn-ea"/>
          <a:cs typeface="Times New Roman"/>
        </a:defRPr>
      </a:lvl2pPr>
      <a:lvl3pPr marL="1143000" indent="-228600" algn="l" defTabSz="457200" rtl="0" eaLnBrk="1" latinLnBrk="0" hangingPunct="1">
        <a:spcBef>
          <a:spcPct val="20000"/>
        </a:spcBef>
        <a:buFont typeface="Arial"/>
        <a:buChar char="•"/>
        <a:defRPr sz="2800" b="1" kern="1200">
          <a:solidFill>
            <a:schemeClr val="tx1"/>
          </a:solidFill>
          <a:effectLst>
            <a:outerShdw blurRad="50800" dist="38100" dir="2700000">
              <a:srgbClr val="000000">
                <a:alpha val="43000"/>
              </a:srgbClr>
            </a:outerShdw>
          </a:effectLst>
          <a:latin typeface="Times New Roman"/>
          <a:ea typeface="+mn-ea"/>
          <a:cs typeface="Times New Roman"/>
        </a:defRPr>
      </a:lvl3pPr>
      <a:lvl4pPr marL="1600200" indent="-228600" algn="l" defTabSz="457200" rtl="0" eaLnBrk="1" latinLnBrk="0" hangingPunct="1">
        <a:spcBef>
          <a:spcPct val="20000"/>
        </a:spcBef>
        <a:buFont typeface="Arial"/>
        <a:buChar char="–"/>
        <a:defRPr sz="2400" b="1" kern="1200">
          <a:solidFill>
            <a:schemeClr val="tx1"/>
          </a:solidFill>
          <a:effectLst>
            <a:outerShdw blurRad="50800" dist="38100" dir="2700000">
              <a:srgbClr val="000000">
                <a:alpha val="43000"/>
              </a:srgbClr>
            </a:outerShdw>
          </a:effectLst>
          <a:latin typeface="Times New Roman"/>
          <a:ea typeface="+mn-ea"/>
          <a:cs typeface="Times New Roman"/>
        </a:defRPr>
      </a:lvl4pPr>
      <a:lvl5pPr marL="2057400" indent="-228600" algn="l" defTabSz="457200" rtl="0" eaLnBrk="1" latinLnBrk="0" hangingPunct="1">
        <a:spcBef>
          <a:spcPct val="20000"/>
        </a:spcBef>
        <a:buFont typeface="Arial"/>
        <a:buChar char="»"/>
        <a:defRPr sz="2400" b="1" kern="1200">
          <a:solidFill>
            <a:schemeClr val="tx1"/>
          </a:solidFill>
          <a:effectLst>
            <a:outerShdw blurRad="50800" dist="38100" dir="2700000">
              <a:srgbClr val="000000">
                <a:alpha val="43000"/>
              </a:srgbClr>
            </a:outerShdw>
          </a:effectLst>
          <a:latin typeface="Times New Roman"/>
          <a:ea typeface="+mn-ea"/>
          <a:cs typeface="Times New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Ancient Greece and the Formation of the Western Mind</a:t>
            </a:r>
            <a:endParaRPr lang="en-US" dirty="0"/>
          </a:p>
        </p:txBody>
      </p:sp>
      <p:sp>
        <p:nvSpPr>
          <p:cNvPr id="5" name="Content Placeholder 4"/>
          <p:cNvSpPr>
            <a:spLocks noGrp="1"/>
          </p:cNvSpPr>
          <p:nvPr>
            <p:ph idx="1"/>
          </p:nvPr>
        </p:nvSpPr>
        <p:spPr/>
        <p:txBody>
          <a:bodyPr>
            <a:normAutofit fontScale="92500" lnSpcReduction="20000"/>
          </a:bodyPr>
          <a:lstStyle/>
          <a:p>
            <a:r>
              <a:rPr lang="en-US" dirty="0" smtClean="0"/>
              <a:t>The origins of these people (the Greeks… also called “The Hellenes”) is a mystery</a:t>
            </a:r>
          </a:p>
          <a:p>
            <a:r>
              <a:rPr lang="en-US" dirty="0" smtClean="0"/>
              <a:t>However they are probably a mix of native tribes and the Indo-European invaders</a:t>
            </a:r>
          </a:p>
          <a:p>
            <a:r>
              <a:rPr lang="en-US" dirty="0" smtClean="0"/>
              <a:t>In the second millennium BC, mainland Greece had centers of wealth and power that were not even known about until excavators discovered the gold masks, buried kings, and clay tablets covered in strange signs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274638"/>
            <a:ext cx="8229600" cy="45719"/>
          </a:xfrm>
        </p:spPr>
        <p:txBody>
          <a:bodyPr>
            <a:normAutofit fontScale="90000"/>
          </a:bodyPr>
          <a:lstStyle/>
          <a:p>
            <a:endParaRPr lang="en-US" dirty="0"/>
          </a:p>
        </p:txBody>
      </p:sp>
      <p:sp>
        <p:nvSpPr>
          <p:cNvPr id="4" name="Content Placeholder 3"/>
          <p:cNvSpPr>
            <a:spLocks noGrp="1"/>
          </p:cNvSpPr>
          <p:nvPr>
            <p:ph idx="1"/>
          </p:nvPr>
        </p:nvSpPr>
        <p:spPr>
          <a:xfrm>
            <a:off x="457200" y="274638"/>
            <a:ext cx="8229600" cy="5851525"/>
          </a:xfrm>
        </p:spPr>
        <p:txBody>
          <a:bodyPr>
            <a:normAutofit/>
          </a:bodyPr>
          <a:lstStyle/>
          <a:p>
            <a:r>
              <a:rPr lang="en-US" dirty="0" smtClean="0"/>
              <a:t>The palaces had been destroyed by fire </a:t>
            </a:r>
          </a:p>
          <a:p>
            <a:pPr lvl="3"/>
            <a:r>
              <a:rPr lang="en-US" dirty="0" smtClean="0"/>
              <a:t>Not only were the palaces destroyed, but so were the arts and skills that had created the wealth and most importantly the system of writing</a:t>
            </a:r>
          </a:p>
          <a:p>
            <a:pPr marL="1371600" lvl="3" indent="0">
              <a:buNone/>
            </a:pPr>
            <a:endParaRPr lang="en-US" dirty="0" smtClean="0"/>
          </a:p>
          <a:p>
            <a:r>
              <a:rPr lang="en-US" dirty="0" smtClean="0"/>
              <a:t>For the next few hundred years after the fires, the Greeks were illiterate and so no written evidence survives. </a:t>
            </a:r>
          </a:p>
          <a:p>
            <a:pPr marL="0" indent="0">
              <a:buNone/>
            </a:pPr>
            <a:endParaRPr lang="en-US" dirty="0" smtClean="0"/>
          </a:p>
          <a:p>
            <a:r>
              <a:rPr lang="en-US" dirty="0" smtClean="0"/>
              <a:t>We call this “The Dark Age of Greece”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274638"/>
            <a:ext cx="8229600" cy="5851525"/>
          </a:xfrm>
        </p:spPr>
        <p:txBody>
          <a:bodyPr/>
          <a:lstStyle/>
          <a:p>
            <a:r>
              <a:rPr lang="en-US" dirty="0" smtClean="0"/>
              <a:t>One thing we do know about this time period is that it produced oral epic poetry that was the raw material for Homer’s two poems</a:t>
            </a:r>
          </a:p>
          <a:p>
            <a:pPr lvl="2"/>
            <a:r>
              <a:rPr lang="en-US" dirty="0" smtClean="0"/>
              <a:t>The Iliad</a:t>
            </a:r>
          </a:p>
          <a:p>
            <a:pPr lvl="2"/>
            <a:r>
              <a:rPr lang="en-US" dirty="0" smtClean="0"/>
              <a:t>The Odyssey</a:t>
            </a:r>
          </a:p>
          <a:p>
            <a:r>
              <a:rPr lang="en-US" dirty="0" smtClean="0"/>
              <a:t>These poems date from the 8</a:t>
            </a:r>
            <a:r>
              <a:rPr lang="en-US" baseline="30000" dirty="0" smtClean="0"/>
              <a:t>th</a:t>
            </a:r>
            <a:r>
              <a:rPr lang="en-US" dirty="0" smtClean="0"/>
              <a:t> century BC, which is the same century the Greeks learned how to write again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274638"/>
            <a:ext cx="8229600" cy="5851525"/>
          </a:xfrm>
        </p:spPr>
        <p:txBody>
          <a:bodyPr/>
          <a:lstStyle/>
          <a:p>
            <a:r>
              <a:rPr lang="en-US" dirty="0" smtClean="0"/>
              <a:t>These poems became the basis of Greek education and of the whole culture</a:t>
            </a:r>
          </a:p>
          <a:p>
            <a:r>
              <a:rPr lang="en-US" dirty="0" smtClean="0"/>
              <a:t>The characters served as models of conduct for later Greek generations</a:t>
            </a:r>
          </a:p>
          <a:p>
            <a:r>
              <a:rPr lang="en-US" dirty="0" smtClean="0"/>
              <a:t>The Olympian gods retained the shapes and attributes written about by Homer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City-States of Greece</a:t>
            </a:r>
            <a:endParaRPr lang="en-US" dirty="0"/>
          </a:p>
        </p:txBody>
      </p:sp>
      <p:sp>
        <p:nvSpPr>
          <p:cNvPr id="3" name="Content Placeholder 2"/>
          <p:cNvSpPr>
            <a:spLocks noGrp="1"/>
          </p:cNvSpPr>
          <p:nvPr>
            <p:ph idx="1"/>
          </p:nvPr>
        </p:nvSpPr>
        <p:spPr/>
        <p:txBody>
          <a:bodyPr/>
          <a:lstStyle/>
          <a:p>
            <a:r>
              <a:rPr lang="en-US" dirty="0" smtClean="0"/>
              <a:t>The stories told in Homer’s poems are set in the age of the Trojan War, which dates to the 12</a:t>
            </a:r>
            <a:r>
              <a:rPr lang="en-US" baseline="30000" dirty="0" smtClean="0"/>
              <a:t>th</a:t>
            </a:r>
            <a:r>
              <a:rPr lang="en-US" dirty="0" smtClean="0"/>
              <a:t> century BC</a:t>
            </a:r>
          </a:p>
          <a:p>
            <a:r>
              <a:rPr lang="en-US" dirty="0" smtClean="0"/>
              <a:t>This was a time of invasion and migration which caused the growth of many small independent cities in Greece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274638"/>
            <a:ext cx="8229600" cy="5851525"/>
          </a:xfrm>
        </p:spPr>
        <p:txBody>
          <a:bodyPr/>
          <a:lstStyle/>
          <a:p>
            <a:r>
              <a:rPr lang="en-US" dirty="0" smtClean="0"/>
              <a:t>The cities of Greece never lost sight of their Hellenic heritage</a:t>
            </a:r>
          </a:p>
          <a:p>
            <a:r>
              <a:rPr lang="en-US" dirty="0" smtClean="0"/>
              <a:t>BUT they differed from each other in custom, politics, and even dialect (accents)</a:t>
            </a:r>
          </a:p>
          <a:p>
            <a:r>
              <a:rPr lang="en-US" dirty="0" smtClean="0"/>
              <a:t>Their relations with each other were violent rivals and fierce competitors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152772"/>
            <a:ext cx="8229600" cy="5973392"/>
          </a:xfrm>
        </p:spPr>
        <p:txBody>
          <a:bodyPr/>
          <a:lstStyle/>
          <a:p>
            <a:r>
              <a:rPr lang="en-US" dirty="0" smtClean="0"/>
              <a:t>These cities were constantly at war with one another in an effort to gain more productive land for growing populations.</a:t>
            </a:r>
          </a:p>
          <a:p>
            <a:r>
              <a:rPr lang="en-US" dirty="0" smtClean="0"/>
              <a:t>In the 8</a:t>
            </a:r>
            <a:r>
              <a:rPr lang="en-US" baseline="30000" dirty="0" smtClean="0"/>
              <a:t>th</a:t>
            </a:r>
            <a:r>
              <a:rPr lang="en-US" dirty="0" smtClean="0"/>
              <a:t> and 7</a:t>
            </a:r>
            <a:r>
              <a:rPr lang="en-US" baseline="30000" dirty="0" smtClean="0"/>
              <a:t>th</a:t>
            </a:r>
            <a:r>
              <a:rPr lang="en-US" dirty="0" smtClean="0"/>
              <a:t> centuries BC, the landless Greeks founded new cities all over the Mediterranean coast</a:t>
            </a:r>
          </a:p>
          <a:p>
            <a:r>
              <a:rPr lang="en-US" dirty="0" smtClean="0"/>
              <a:t>Many of these new cities experienced a faster economic and cultural growth than the older cities of the mainland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274638"/>
            <a:ext cx="8229600" cy="5851525"/>
          </a:xfrm>
        </p:spPr>
        <p:txBody>
          <a:bodyPr/>
          <a:lstStyle/>
          <a:p>
            <a:r>
              <a:rPr lang="en-US" dirty="0" smtClean="0"/>
              <a:t>In the cities founded on the Asian coast, the Greeks adapted to their own language the Phoenician system of writing</a:t>
            </a:r>
          </a:p>
          <a:p>
            <a:pPr lvl="2"/>
            <a:r>
              <a:rPr lang="en-US" dirty="0" smtClean="0"/>
              <a:t>This is the language that the Roman alphabet and also our own was based off of</a:t>
            </a:r>
          </a:p>
          <a:p>
            <a:r>
              <a:rPr lang="en-US" dirty="0" smtClean="0"/>
              <a:t>As literacy spread all over the Greek world, literary works were written on rolls of paper made from the Egyptian papyrus plant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Athens and Sparta</a:t>
            </a:r>
            <a:endParaRPr lang="en-US" dirty="0"/>
          </a:p>
        </p:txBody>
      </p:sp>
      <p:sp>
        <p:nvSpPr>
          <p:cNvPr id="3" name="Content Placeholder 2"/>
          <p:cNvSpPr>
            <a:spLocks noGrp="1"/>
          </p:cNvSpPr>
          <p:nvPr>
            <p:ph idx="1"/>
          </p:nvPr>
        </p:nvSpPr>
        <p:spPr/>
        <p:txBody>
          <a:bodyPr/>
          <a:lstStyle/>
          <a:p>
            <a:r>
              <a:rPr lang="en-US" dirty="0" smtClean="0"/>
              <a:t>By the beginning of the 5</a:t>
            </a:r>
            <a:r>
              <a:rPr lang="en-US" baseline="30000" dirty="0" smtClean="0"/>
              <a:t>th</a:t>
            </a:r>
            <a:r>
              <a:rPr lang="en-US" dirty="0" smtClean="0"/>
              <a:t> century BC, the two most prominent city-states were Athens and Sparta</a:t>
            </a:r>
          </a:p>
          <a:p>
            <a:r>
              <a:rPr lang="en-US" dirty="0" smtClean="0"/>
              <a:t>Combined, these two city-states defeated the great Persian Army and inspired Greeks with a confidence that knew no bounds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Athens</a:t>
            </a:r>
            <a:endParaRPr lang="en-US" dirty="0"/>
          </a:p>
        </p:txBody>
      </p:sp>
      <p:sp>
        <p:nvSpPr>
          <p:cNvPr id="3" name="Content Placeholder 2"/>
          <p:cNvSpPr>
            <a:spLocks noGrp="1"/>
          </p:cNvSpPr>
          <p:nvPr>
            <p:ph idx="1"/>
          </p:nvPr>
        </p:nvSpPr>
        <p:spPr>
          <a:xfrm>
            <a:off x="457200" y="1203074"/>
            <a:ext cx="8229600" cy="5366093"/>
          </a:xfrm>
        </p:spPr>
        <p:txBody>
          <a:bodyPr>
            <a:normAutofit fontScale="85000" lnSpcReduction="10000"/>
          </a:bodyPr>
          <a:lstStyle/>
          <a:p>
            <a:r>
              <a:rPr lang="en-US" dirty="0" smtClean="0"/>
              <a:t>During this time, Athens was a direct democracy</a:t>
            </a:r>
          </a:p>
          <a:p>
            <a:r>
              <a:rPr lang="en-US" dirty="0" smtClean="0"/>
              <a:t>Athenian democracy provided its citizens with a cultural and political environment that could not be matched in the ancient world</a:t>
            </a:r>
          </a:p>
          <a:p>
            <a:r>
              <a:rPr lang="en-US" dirty="0" smtClean="0"/>
              <a:t>There were limits on democracy:</a:t>
            </a:r>
          </a:p>
          <a:p>
            <a:pPr lvl="1"/>
            <a:r>
              <a:rPr lang="en-US" dirty="0" smtClean="0"/>
              <a:t>Resident aliens, slaves, and women could not vote</a:t>
            </a:r>
          </a:p>
          <a:p>
            <a:pPr lvl="1"/>
            <a:r>
              <a:rPr lang="en-US" dirty="0" smtClean="0"/>
              <a:t>Women could not own property or hold office. They were expected to stay inside the house except for funerals and religious festivals. </a:t>
            </a:r>
          </a:p>
          <a:p>
            <a:pPr lvl="1"/>
            <a:r>
              <a:rPr lang="en-US" dirty="0" smtClean="0"/>
              <a:t>Women were rarely seen by men other than their husbands or male relatives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8376"/>
          </a:xfrm>
        </p:spPr>
        <p:txBody>
          <a:bodyPr>
            <a:normAutofit fontScale="90000"/>
          </a:bodyPr>
          <a:lstStyle/>
          <a:p>
            <a:r>
              <a:rPr lang="en-US" dirty="0" smtClean="0"/>
              <a:t>Sparta</a:t>
            </a:r>
            <a:endParaRPr lang="en-US" dirty="0"/>
          </a:p>
        </p:txBody>
      </p:sp>
      <p:sp>
        <p:nvSpPr>
          <p:cNvPr id="3" name="Content Placeholder 2"/>
          <p:cNvSpPr>
            <a:spLocks noGrp="1"/>
          </p:cNvSpPr>
          <p:nvPr>
            <p:ph idx="1"/>
          </p:nvPr>
        </p:nvSpPr>
        <p:spPr>
          <a:xfrm>
            <a:off x="457200" y="1193526"/>
            <a:ext cx="8229600" cy="5299255"/>
          </a:xfrm>
        </p:spPr>
        <p:txBody>
          <a:bodyPr>
            <a:normAutofit/>
          </a:bodyPr>
          <a:lstStyle/>
          <a:p>
            <a:r>
              <a:rPr lang="en-US" dirty="0" smtClean="0"/>
              <a:t>Much different than Athens</a:t>
            </a:r>
          </a:p>
          <a:p>
            <a:r>
              <a:rPr lang="en-US" dirty="0" smtClean="0"/>
              <a:t>Rigidly conservative in government and policy</a:t>
            </a:r>
          </a:p>
          <a:p>
            <a:r>
              <a:rPr lang="en-US" dirty="0" smtClean="0"/>
              <a:t>Their citizens were reared and trained by the state for war</a:t>
            </a:r>
          </a:p>
          <a:p>
            <a:r>
              <a:rPr lang="en-US" dirty="0" smtClean="0"/>
              <a:t>Because of this, the Spartan land army was superior to any other in Greece</a:t>
            </a:r>
          </a:p>
          <a:p>
            <a:r>
              <a:rPr lang="en-US" dirty="0" smtClean="0"/>
              <a:t>They ruled a majority of the city-states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Athens and Sparta</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Even though these two cities came together to defeat the Persians…</a:t>
            </a:r>
          </a:p>
          <a:p>
            <a:r>
              <a:rPr lang="en-US" dirty="0" smtClean="0"/>
              <a:t>They became bitter enemies afterwards</a:t>
            </a:r>
          </a:p>
          <a:p>
            <a:r>
              <a:rPr lang="en-US" dirty="0" smtClean="0"/>
              <a:t>They eventually fought a great war against each other</a:t>
            </a:r>
          </a:p>
          <a:p>
            <a:pPr lvl="2"/>
            <a:r>
              <a:rPr lang="en-US" dirty="0" smtClean="0"/>
              <a:t>The Peloponnesian War</a:t>
            </a:r>
          </a:p>
          <a:p>
            <a:pPr lvl="2"/>
            <a:r>
              <a:rPr lang="en-US" dirty="0" smtClean="0"/>
              <a:t>Began in 431 BC</a:t>
            </a:r>
          </a:p>
          <a:p>
            <a:pPr lvl="2"/>
            <a:r>
              <a:rPr lang="en-US" dirty="0" smtClean="0"/>
              <a:t>Ended in 404 BC</a:t>
            </a:r>
          </a:p>
          <a:p>
            <a:pPr lvl="2"/>
            <a:r>
              <a:rPr lang="en-US" dirty="0" smtClean="0"/>
              <a:t>Resulted in the total defeat of Athens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Decline of the City-State</a:t>
            </a:r>
            <a:endParaRPr lang="en-US" dirty="0"/>
          </a:p>
        </p:txBody>
      </p:sp>
      <p:sp>
        <p:nvSpPr>
          <p:cNvPr id="3" name="Content Placeholder 2"/>
          <p:cNvSpPr>
            <a:spLocks noGrp="1"/>
          </p:cNvSpPr>
          <p:nvPr>
            <p:ph idx="1"/>
          </p:nvPr>
        </p:nvSpPr>
        <p:spPr/>
        <p:txBody>
          <a:bodyPr>
            <a:normAutofit lnSpcReduction="10000"/>
          </a:bodyPr>
          <a:lstStyle/>
          <a:p>
            <a:r>
              <a:rPr lang="en-US" dirty="0" smtClean="0"/>
              <a:t>In the last quarter of the 5</a:t>
            </a:r>
            <a:r>
              <a:rPr lang="en-US" baseline="30000" dirty="0" smtClean="0"/>
              <a:t>th</a:t>
            </a:r>
            <a:r>
              <a:rPr lang="en-US" dirty="0" smtClean="0"/>
              <a:t> century the traditional basis of individual conduct was damaged.</a:t>
            </a:r>
          </a:p>
          <a:p>
            <a:r>
              <a:rPr lang="en-US" dirty="0" smtClean="0"/>
              <a:t>After their defeat by Sparta, Athenians began to feel more and more frustration with the man they’d been listening to for years</a:t>
            </a:r>
          </a:p>
          <a:p>
            <a:pPr lvl="2"/>
            <a:r>
              <a:rPr lang="en-US" dirty="0" smtClean="0"/>
              <a:t>Socrates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124127"/>
            <a:ext cx="8229600" cy="150511"/>
          </a:xfrm>
        </p:spPr>
        <p:txBody>
          <a:bodyPr>
            <a:normAutofit fontScale="90000"/>
          </a:bodyPr>
          <a:lstStyle/>
          <a:p>
            <a:endParaRPr lang="en-US" dirty="0"/>
          </a:p>
        </p:txBody>
      </p:sp>
      <p:sp>
        <p:nvSpPr>
          <p:cNvPr id="3" name="Content Placeholder 2"/>
          <p:cNvSpPr>
            <a:spLocks noGrp="1"/>
          </p:cNvSpPr>
          <p:nvPr>
            <p:ph idx="1"/>
          </p:nvPr>
        </p:nvSpPr>
        <p:spPr>
          <a:xfrm>
            <a:off x="457200" y="274638"/>
            <a:ext cx="8229600" cy="6447300"/>
          </a:xfrm>
        </p:spPr>
        <p:txBody>
          <a:bodyPr>
            <a:normAutofit lnSpcReduction="10000"/>
          </a:bodyPr>
          <a:lstStyle/>
          <a:p>
            <a:r>
              <a:rPr lang="en-US" dirty="0" smtClean="0"/>
              <a:t>Socrates used questions and answers to expose the illogicality of his opponents position, but never provided a substitute for the belief he had destroyed</a:t>
            </a:r>
          </a:p>
          <a:p>
            <a:r>
              <a:rPr lang="en-US" dirty="0" smtClean="0"/>
              <a:t>His ethics were based on an intellectual basis and his constant questioning of the old standards in an effort to bring about new ones irritated people.</a:t>
            </a:r>
          </a:p>
          <a:p>
            <a:r>
              <a:rPr lang="en-US" dirty="0" smtClean="0"/>
              <a:t>The Athenians eventually got so sick of him, they sentenced him to death on a  charge of immorality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274638"/>
            <a:ext cx="8229600" cy="5851525"/>
          </a:xfrm>
        </p:spPr>
        <p:txBody>
          <a:bodyPr>
            <a:normAutofit fontScale="92500" lnSpcReduction="10000"/>
          </a:bodyPr>
          <a:lstStyle/>
          <a:p>
            <a:r>
              <a:rPr lang="en-US" dirty="0" smtClean="0"/>
              <a:t>In the century following Socrates’ death, the once powerful city-states of Greece became politically and economically bankrupt</a:t>
            </a:r>
          </a:p>
          <a:p>
            <a:r>
              <a:rPr lang="en-US" dirty="0" smtClean="0"/>
              <a:t>They fell to the power of Macedon in the north, led by King Phillip</a:t>
            </a:r>
          </a:p>
          <a:p>
            <a:r>
              <a:rPr lang="en-US" dirty="0" smtClean="0"/>
              <a:t>Greek liberty ended in 338 BC at the battle of Chaeronea.</a:t>
            </a:r>
          </a:p>
          <a:p>
            <a:r>
              <a:rPr lang="en-US" dirty="0" smtClean="0"/>
              <a:t>King Phillip’s son, Alexander inherited a powerful army as well as the political control of all Greece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Kenn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Kenna1.thmx</Template>
  <TotalTime>257</TotalTime>
  <Words>827</Words>
  <Application>Microsoft Office PowerPoint</Application>
  <PresentationFormat>On-screen Show (4:3)</PresentationFormat>
  <Paragraphs>64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Times New Roman</vt:lpstr>
      <vt:lpstr>Kenna1</vt:lpstr>
      <vt:lpstr>Ancient Greece and the Formation of the Western Mind</vt:lpstr>
      <vt:lpstr>PowerPoint Presentation</vt:lpstr>
      <vt:lpstr>PowerPoint Presentation</vt:lpstr>
      <vt:lpstr>PowerPoint Presentation</vt:lpstr>
      <vt:lpstr>The City-States of Greece</vt:lpstr>
      <vt:lpstr>PowerPoint Presentation</vt:lpstr>
      <vt:lpstr>PowerPoint Presentation</vt:lpstr>
      <vt:lpstr>PowerPoint Presentation</vt:lpstr>
      <vt:lpstr>Athens and Sparta</vt:lpstr>
      <vt:lpstr>Athens</vt:lpstr>
      <vt:lpstr>Sparta</vt:lpstr>
      <vt:lpstr>Athens and Sparta</vt:lpstr>
      <vt:lpstr>The Decline of the City-State</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Greece and the Formation of the Western Mind</dc:title>
  <dc:creator>Kenna Ryder</dc:creator>
  <cp:lastModifiedBy>Kenna Ryder</cp:lastModifiedBy>
  <cp:revision>41</cp:revision>
  <cp:lastPrinted>2012-10-19T13:53:31Z</cp:lastPrinted>
  <dcterms:created xsi:type="dcterms:W3CDTF">2011-10-16T19:22:09Z</dcterms:created>
  <dcterms:modified xsi:type="dcterms:W3CDTF">2013-11-14T20:06:05Z</dcterms:modified>
</cp:coreProperties>
</file>