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5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E9379-8D12-E34B-A148-41ADE36F7BE1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4C0F1-A77D-954E-B558-736AFCF40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82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0E8E2121-A90B-E346-BE23-4761DFEC860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993ECA85-C033-484E-A50B-925667B1217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Cultures of the Mountains and the Sea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Chapter 5 Section 1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581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Mycenaean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The earliest Greeks, name comes from the city-state Mycenae.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987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Trojan </a:t>
            </a:r>
            <a:r>
              <a:rPr lang="en-US" b="1" dirty="0" smtClean="0"/>
              <a:t>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War between the Early Greeks and the City of Troy about 1200 </a:t>
            </a:r>
            <a:r>
              <a:rPr lang="en-US" sz="3200" dirty="0" smtClean="0"/>
              <a:t>B.C. </a:t>
            </a:r>
            <a:r>
              <a:rPr lang="en-US" sz="3200" dirty="0"/>
              <a:t>, fought over </a:t>
            </a:r>
            <a:r>
              <a:rPr lang="en-US" sz="3200" u="sng" dirty="0"/>
              <a:t>trade</a:t>
            </a:r>
            <a:r>
              <a:rPr lang="en-US" sz="3200" dirty="0"/>
              <a:t> (&amp; Helen of Troy).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091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4604441"/>
          </a:xfrm>
        </p:spPr>
        <p:txBody>
          <a:bodyPr>
            <a:noAutofit/>
          </a:bodyPr>
          <a:lstStyle/>
          <a:p>
            <a:r>
              <a:rPr lang="en-US" sz="3200" dirty="0"/>
              <a:t>Less advanced </a:t>
            </a:r>
            <a:r>
              <a:rPr lang="en-US" sz="3200" dirty="0" smtClean="0"/>
              <a:t>“northern cousins” </a:t>
            </a:r>
            <a:r>
              <a:rPr lang="en-US" sz="3200" dirty="0"/>
              <a:t>of the </a:t>
            </a:r>
            <a:r>
              <a:rPr lang="en-US" sz="3200" dirty="0" smtClean="0"/>
              <a:t>southern and coastal Greeks.</a:t>
            </a:r>
          </a:p>
          <a:p>
            <a:r>
              <a:rPr lang="en-US" sz="3200" dirty="0" smtClean="0"/>
              <a:t> Moved </a:t>
            </a:r>
            <a:r>
              <a:rPr lang="en-US" sz="3200" dirty="0"/>
              <a:t>in after the “sea peoples” destroyed the </a:t>
            </a:r>
            <a:r>
              <a:rPr lang="en-US" sz="3200" dirty="0" err="1" smtClean="0"/>
              <a:t>Mycenaeans</a:t>
            </a:r>
            <a:r>
              <a:rPr lang="en-US" sz="3200" dirty="0" smtClean="0"/>
              <a:t> – shortly after the </a:t>
            </a:r>
            <a:r>
              <a:rPr lang="en-US" sz="3200" u="sng" dirty="0" smtClean="0"/>
              <a:t>Trojan war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Greek “dark” age begins: </a:t>
            </a:r>
            <a:r>
              <a:rPr lang="en-US" sz="3200" u="sng" dirty="0" smtClean="0"/>
              <a:t>no </a:t>
            </a:r>
            <a:r>
              <a:rPr lang="en-US" sz="3200" u="sng" dirty="0"/>
              <a:t>written language </a:t>
            </a:r>
            <a:r>
              <a:rPr lang="en-US" sz="3200" dirty="0"/>
              <a:t>- rich oral story tradition </a:t>
            </a:r>
            <a:r>
              <a:rPr lang="en-US" sz="3200" dirty="0" smtClean="0"/>
              <a:t>develops - Homer’s epics.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974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3200" dirty="0" smtClean="0"/>
              <a:t>One </a:t>
            </a:r>
            <a:r>
              <a:rPr lang="en-US" sz="3200" dirty="0"/>
              <a:t>of the greatest of the Greek Storytellers: </a:t>
            </a:r>
            <a:r>
              <a:rPr lang="en-US" sz="3200" dirty="0" smtClean="0"/>
              <a:t>author of The </a:t>
            </a:r>
            <a:r>
              <a:rPr lang="en-US" sz="3200" u="sng" dirty="0"/>
              <a:t>Iliad</a:t>
            </a:r>
            <a:r>
              <a:rPr lang="en-US" sz="3200" dirty="0"/>
              <a:t> and </a:t>
            </a:r>
            <a:r>
              <a:rPr lang="en-US" sz="3200" u="sng" dirty="0"/>
              <a:t>Odyssey</a:t>
            </a:r>
            <a:r>
              <a:rPr lang="en-US" sz="3200" u="sng" dirty="0" smtClean="0"/>
              <a:t>.</a:t>
            </a:r>
          </a:p>
          <a:p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7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 very long poem / story. </a:t>
            </a:r>
          </a:p>
        </p:txBody>
      </p:sp>
    </p:spTree>
    <p:extLst>
      <p:ext uri="{BB962C8B-B14F-4D97-AF65-F5344CB8AC3E}">
        <p14:creationId xmlns:p14="http://schemas.microsoft.com/office/powerpoint/2010/main" val="311523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The Iliad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i="1" dirty="0"/>
              <a:t>Homer’s Epic story of the </a:t>
            </a:r>
            <a:r>
              <a:rPr lang="en-US" sz="3200" b="1" i="1" u="sng" dirty="0"/>
              <a:t>Trojan </a:t>
            </a:r>
            <a:r>
              <a:rPr lang="en-US" sz="3200" b="1" i="1" u="sng" dirty="0" smtClean="0"/>
              <a:t>War</a:t>
            </a:r>
            <a:endParaRPr lang="en-US" sz="3200" b="1" i="1" u="sng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4241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Myth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u="sng" dirty="0"/>
              <a:t>T</a:t>
            </a:r>
            <a:r>
              <a:rPr lang="en-US" sz="3600" u="sng" dirty="0" smtClean="0"/>
              <a:t>raditional </a:t>
            </a:r>
            <a:r>
              <a:rPr lang="en-US" sz="3600" u="sng" dirty="0"/>
              <a:t>stories </a:t>
            </a:r>
            <a:r>
              <a:rPr lang="en-US" sz="3600" dirty="0"/>
              <a:t>that convey a moral idea, explains nature, or how the world works.  </a:t>
            </a:r>
            <a:endParaRPr lang="en-US" sz="3600" dirty="0" smtClean="0"/>
          </a:p>
          <a:p>
            <a:r>
              <a:rPr lang="en-US" sz="3600" dirty="0" smtClean="0"/>
              <a:t>For </a:t>
            </a:r>
            <a:r>
              <a:rPr lang="en-US" sz="3600" dirty="0"/>
              <a:t>the Greeks myths represented their ideas about religion (the gods of </a:t>
            </a:r>
            <a:r>
              <a:rPr lang="en-US" sz="3600" dirty="0" smtClean="0"/>
              <a:t>Mt. </a:t>
            </a:r>
            <a:r>
              <a:rPr lang="en-US" sz="3600" dirty="0"/>
              <a:t>Olympus), their history (Trojan War), and the world.</a:t>
            </a:r>
          </a:p>
        </p:txBody>
      </p:sp>
    </p:spTree>
    <p:extLst>
      <p:ext uri="{BB962C8B-B14F-4D97-AF65-F5344CB8AC3E}">
        <p14:creationId xmlns:p14="http://schemas.microsoft.com/office/powerpoint/2010/main" val="333596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3. What impact did nearness to the sea have on the development of Greece?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Being close to the sea made the Greeks a </a:t>
            </a:r>
            <a:r>
              <a:rPr lang="en-US" sz="3200" u="sng" dirty="0"/>
              <a:t>seafaring </a:t>
            </a:r>
            <a:r>
              <a:rPr lang="en-US" sz="3200" u="sng" dirty="0" smtClean="0"/>
              <a:t>people</a:t>
            </a:r>
            <a:r>
              <a:rPr lang="en-US" sz="3200" dirty="0" smtClean="0"/>
              <a:t>, this helped them to: </a:t>
            </a:r>
          </a:p>
          <a:p>
            <a:pPr>
              <a:buFont typeface="Wingdings" charset="0"/>
              <a:buChar char="à"/>
            </a:pPr>
            <a:r>
              <a:rPr lang="en-US" sz="3200" dirty="0"/>
              <a:t>L</a:t>
            </a:r>
            <a:r>
              <a:rPr lang="en-US" sz="3200" dirty="0" smtClean="0"/>
              <a:t>earn </a:t>
            </a:r>
            <a:r>
              <a:rPr lang="en-US" sz="3200" dirty="0"/>
              <a:t>the best other cultures had to offer (</a:t>
            </a:r>
            <a:r>
              <a:rPr lang="en-US" sz="3200" u="sng" dirty="0"/>
              <a:t>cultural </a:t>
            </a:r>
            <a:r>
              <a:rPr lang="en-US" sz="3200" u="sng" dirty="0" smtClean="0"/>
              <a:t>diffusion</a:t>
            </a:r>
            <a:r>
              <a:rPr lang="en-US" sz="3200" dirty="0" smtClean="0"/>
              <a:t>).</a:t>
            </a:r>
          </a:p>
          <a:p>
            <a:pPr marL="0" indent="0">
              <a:buNone/>
            </a:pPr>
            <a:r>
              <a:rPr lang="en-US" sz="3200" dirty="0" smtClean="0"/>
              <a:t>	Ex: adopting the Phoenician alphabet 	       from the Minoans. </a:t>
            </a:r>
          </a:p>
          <a:p>
            <a:pPr marL="342900" lvl="1" indent="-342900">
              <a:buFont typeface="Wingdings" charset="0"/>
              <a:buChar char="à"/>
            </a:pPr>
            <a:r>
              <a:rPr lang="en-US" sz="3200" b="1" dirty="0" smtClean="0"/>
              <a:t>Allows them to take advantage of </a:t>
            </a:r>
            <a:r>
              <a:rPr lang="en-US" sz="3200" b="1" u="sng" dirty="0" smtClean="0"/>
              <a:t>TRADE</a:t>
            </a:r>
            <a:r>
              <a:rPr lang="en-US" sz="3200" b="1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709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4. What aspects of culture did the </a:t>
            </a:r>
            <a:r>
              <a:rPr lang="en-US" sz="3200" dirty="0" err="1" smtClean="0"/>
              <a:t>Mycenaeans</a:t>
            </a:r>
            <a:r>
              <a:rPr lang="en-US" sz="3200" dirty="0" smtClean="0"/>
              <a:t> adopt from the Minoans?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dirty="0" err="1"/>
              <a:t>Mycenaeans</a:t>
            </a:r>
            <a:r>
              <a:rPr lang="en-US" sz="3200" dirty="0"/>
              <a:t> adopted the alphabet and pottery as well as religious ideas and myths (the Minotaur).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4559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5. Why were the epics of importance to the Greeks of the Dorian period?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The epics were important b/c the Greeks lacked writing at this time and the epics were </a:t>
            </a:r>
            <a:r>
              <a:rPr lang="en-US" sz="3600" u="sng" dirty="0"/>
              <a:t>a source of history </a:t>
            </a:r>
            <a:r>
              <a:rPr lang="en-US" sz="3600" dirty="0"/>
              <a:t>and a </a:t>
            </a:r>
            <a:r>
              <a:rPr lang="en-US" sz="3600" u="sng" dirty="0"/>
              <a:t>common identity</a:t>
            </a:r>
            <a:r>
              <a:rPr lang="en-US" sz="36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34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17585"/>
            <a:ext cx="7583488" cy="1870887"/>
          </a:xfrm>
        </p:spPr>
        <p:txBody>
          <a:bodyPr>
            <a:noAutofit/>
          </a:bodyPr>
          <a:lstStyle/>
          <a:p>
            <a:r>
              <a:rPr lang="en-US" sz="2800" b="1" dirty="0"/>
              <a:t>6</a:t>
            </a:r>
            <a:r>
              <a:rPr lang="en-US" sz="2800" b="1" dirty="0" smtClean="0"/>
              <a:t>. How did the physical geography of Greece cause Greek speaking peoples to develop separate, isolated communities?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267451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4600" dirty="0"/>
              <a:t>The </a:t>
            </a:r>
            <a:r>
              <a:rPr lang="en-US" sz="4600" u="sng" dirty="0"/>
              <a:t>MOUNTAINS</a:t>
            </a:r>
            <a:r>
              <a:rPr lang="en-US" sz="4600" dirty="0"/>
              <a:t> of Greece </a:t>
            </a:r>
            <a:r>
              <a:rPr lang="en-US" sz="4600" u="sng" dirty="0"/>
              <a:t>isolated</a:t>
            </a:r>
            <a:r>
              <a:rPr lang="en-US" sz="4600" dirty="0"/>
              <a:t> each Greek settlement from each other, eventually these isolated communities would become </a:t>
            </a:r>
            <a:r>
              <a:rPr lang="en-US" sz="4600" u="sng" dirty="0"/>
              <a:t>city-states </a:t>
            </a:r>
            <a:r>
              <a:rPr lang="en-US" sz="4600" dirty="0"/>
              <a:t>that were </a:t>
            </a:r>
            <a:r>
              <a:rPr lang="en-US" sz="4600" dirty="0" smtClean="0"/>
              <a:t>fiercely </a:t>
            </a:r>
            <a:r>
              <a:rPr lang="en-US" sz="4600" u="sng" dirty="0"/>
              <a:t>independent</a:t>
            </a:r>
            <a:r>
              <a:rPr lang="en-US" sz="4600" dirty="0"/>
              <a:t> of each other but </a:t>
            </a:r>
            <a:r>
              <a:rPr lang="en-US" sz="4600" u="sng" dirty="0"/>
              <a:t>shared</a:t>
            </a:r>
            <a:r>
              <a:rPr lang="en-US" sz="4600" dirty="0"/>
              <a:t> a </a:t>
            </a:r>
            <a:r>
              <a:rPr lang="en-US" sz="4600" u="sng" dirty="0"/>
              <a:t>common language </a:t>
            </a:r>
            <a:r>
              <a:rPr lang="en-US" sz="4600" dirty="0"/>
              <a:t>and </a:t>
            </a:r>
            <a:r>
              <a:rPr lang="en-US" sz="4600" u="sng" dirty="0"/>
              <a:t>cultural</a:t>
            </a:r>
            <a:r>
              <a:rPr lang="en-US" sz="4600" dirty="0"/>
              <a:t> tradition.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1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866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7. Other than the explanation offered in the legend, why do you think the Greeks went to war with Troy?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8945"/>
            <a:ext cx="8229600" cy="4097218"/>
          </a:xfrm>
        </p:spPr>
        <p:txBody>
          <a:bodyPr/>
          <a:lstStyle/>
          <a:p>
            <a:r>
              <a:rPr lang="en-US" sz="3200" dirty="0"/>
              <a:t>The Greeks went to war over TRADE b/c </a:t>
            </a:r>
            <a:r>
              <a:rPr lang="en-US" sz="3200" u="sng" dirty="0"/>
              <a:t>TRADE = $$ = POWER</a:t>
            </a:r>
            <a:r>
              <a:rPr lang="en-US" sz="3200" dirty="0" smtClean="0"/>
              <a:t>!</a:t>
            </a:r>
          </a:p>
          <a:p>
            <a:r>
              <a:rPr lang="en-US" sz="3200" u="sng" dirty="0" smtClean="0"/>
              <a:t>Troy was strategically located – it controlled the Hellespont</a:t>
            </a:r>
            <a:r>
              <a:rPr lang="en-US" sz="3200" dirty="0" smtClean="0"/>
              <a:t>, the point at which all sea travel from the Black Sea (&amp; sea of Marmara) must pass to get to the Aegean Sea (and Mediterranean).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51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Hellespont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23" y="1044449"/>
            <a:ext cx="6999028" cy="594917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885</TotalTime>
  <Words>431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Calisto MT</vt:lpstr>
      <vt:lpstr>Perpetua Titling MT</vt:lpstr>
      <vt:lpstr>Wingdings</vt:lpstr>
      <vt:lpstr>Precedent</vt:lpstr>
      <vt:lpstr>Cultures of the Mountains and the Sea</vt:lpstr>
      <vt:lpstr>Mycenaean</vt:lpstr>
      <vt:lpstr>Trojan War</vt:lpstr>
      <vt:lpstr>Dorian</vt:lpstr>
      <vt:lpstr>Homer</vt:lpstr>
      <vt:lpstr>Epic</vt:lpstr>
      <vt:lpstr>The Iliad</vt:lpstr>
      <vt:lpstr>Myth</vt:lpstr>
      <vt:lpstr>3. What impact did nearness to the sea have on the development of Greece?</vt:lpstr>
      <vt:lpstr>4. What aspects of culture did the Mycenaeans adopt from the Minoans?</vt:lpstr>
      <vt:lpstr>5. Why were the epics of importance to the Greeks of the Dorian period?</vt:lpstr>
      <vt:lpstr>6. How did the physical geography of Greece cause Greek speaking peoples to develop separate, isolated communities?</vt:lpstr>
      <vt:lpstr>7. Other than the explanation offered in the legend, why do you think the Greeks went to war with Troy?</vt:lpstr>
      <vt:lpstr>The Hellespont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Cultures of the Mountains and the Sea</dc:title>
  <dc:creator>Joe</dc:creator>
  <cp:lastModifiedBy>GV/WFL Edutech</cp:lastModifiedBy>
  <cp:revision>15</cp:revision>
  <cp:lastPrinted>2016-12-21T12:43:10Z</cp:lastPrinted>
  <dcterms:created xsi:type="dcterms:W3CDTF">2014-12-02T12:07:25Z</dcterms:created>
  <dcterms:modified xsi:type="dcterms:W3CDTF">2018-12-17T12:57:36Z</dcterms:modified>
</cp:coreProperties>
</file>