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93" r:id="rId1"/>
  </p:sldMasterIdLst>
  <p:notesMasterIdLst>
    <p:notesMasterId r:id="rId32"/>
  </p:notesMasterIdLst>
  <p:sldIdLst>
    <p:sldId id="315" r:id="rId2"/>
    <p:sldId id="256" r:id="rId3"/>
    <p:sldId id="343" r:id="rId4"/>
    <p:sldId id="310" r:id="rId5"/>
    <p:sldId id="346" r:id="rId6"/>
    <p:sldId id="339" r:id="rId7"/>
    <p:sldId id="340" r:id="rId8"/>
    <p:sldId id="316" r:id="rId9"/>
    <p:sldId id="317" r:id="rId10"/>
    <p:sldId id="318" r:id="rId11"/>
    <p:sldId id="341" r:id="rId12"/>
    <p:sldId id="347" r:id="rId13"/>
    <p:sldId id="319" r:id="rId14"/>
    <p:sldId id="345" r:id="rId15"/>
    <p:sldId id="320" r:id="rId16"/>
    <p:sldId id="335" r:id="rId17"/>
    <p:sldId id="336" r:id="rId18"/>
    <p:sldId id="337" r:id="rId19"/>
    <p:sldId id="327" r:id="rId20"/>
    <p:sldId id="329" r:id="rId21"/>
    <p:sldId id="328" r:id="rId22"/>
    <p:sldId id="330" r:id="rId23"/>
    <p:sldId id="326" r:id="rId24"/>
    <p:sldId id="321" r:id="rId25"/>
    <p:sldId id="322" r:id="rId26"/>
    <p:sldId id="323" r:id="rId27"/>
    <p:sldId id="342" r:id="rId28"/>
    <p:sldId id="338" r:id="rId29"/>
    <p:sldId id="333" r:id="rId30"/>
    <p:sldId id="334" r:id="rId3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8" autoAdjust="0"/>
    <p:restoredTop sz="94660"/>
  </p:normalViewPr>
  <p:slideViewPr>
    <p:cSldViewPr>
      <p:cViewPr>
        <p:scale>
          <a:sx n="107" d="100"/>
          <a:sy n="107" d="100"/>
        </p:scale>
        <p:origin x="-102"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6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19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348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9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9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19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2E7BAC1-284F-4197-B612-3D7CFFEE384B}" type="slidenum">
              <a:rPr lang="en-US"/>
              <a:pPr>
                <a:defRPr/>
              </a:pPr>
              <a:t>‹#›</a:t>
            </a:fld>
            <a:endParaRPr lang="en-US"/>
          </a:p>
        </p:txBody>
      </p:sp>
    </p:spTree>
    <p:extLst>
      <p:ext uri="{BB962C8B-B14F-4D97-AF65-F5344CB8AC3E}">
        <p14:creationId xmlns:p14="http://schemas.microsoft.com/office/powerpoint/2010/main" val="36375304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r>
              <a:rPr lang="en-US" altLang="en-US" smtClean="0"/>
              <a:t>Take Student Agenda to meeting to hold up and show parents and REMIND STUDENTS TO BRING TO FIRST DAY</a:t>
            </a:r>
          </a:p>
        </p:txBody>
      </p:sp>
      <p:sp>
        <p:nvSpPr>
          <p:cNvPr id="35844" name="Slide Number Placeholder 3"/>
          <p:cNvSpPr>
            <a:spLocks noGrp="1"/>
          </p:cNvSpPr>
          <p:nvPr>
            <p:ph type="sldNum" sz="quarter" idx="5"/>
          </p:nvPr>
        </p:nvSpPr>
        <p:spPr>
          <a:noFill/>
        </p:spPr>
        <p:txBody>
          <a:bodyPr/>
          <a:lstStyle/>
          <a:p>
            <a:fld id="{37900A6E-45EC-41E9-8DDC-6691B623E63C}" type="slidenum">
              <a:rPr lang="en-US" altLang="en-US" smtClean="0"/>
              <a:pPr/>
              <a:t>1</a:t>
            </a:fld>
            <a:endParaRPr lang="en-US" altLang="en-US" smtClean="0"/>
          </a:p>
        </p:txBody>
      </p:sp>
    </p:spTree>
    <p:extLst>
      <p:ext uri="{BB962C8B-B14F-4D97-AF65-F5344CB8AC3E}">
        <p14:creationId xmlns:p14="http://schemas.microsoft.com/office/powerpoint/2010/main" val="601789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6F5FABD4-6386-434B-9AAA-4278D8EE4AAD}" type="slidenum">
              <a:rPr lang="en-US" altLang="en-US" smtClean="0"/>
              <a:pPr/>
              <a:t>2</a:t>
            </a:fld>
            <a:endParaRPr lang="en-US" alt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altLang="en-US" smtClean="0"/>
              <a:t>Have “We are Family” playing at 7:45 AM on first day.  (at 7:20: Wind beneath my wings, I believe I can fly, Lean on Me, etc.)</a:t>
            </a:r>
          </a:p>
        </p:txBody>
      </p:sp>
    </p:spTree>
    <p:extLst>
      <p:ext uri="{BB962C8B-B14F-4D97-AF65-F5344CB8AC3E}">
        <p14:creationId xmlns:p14="http://schemas.microsoft.com/office/powerpoint/2010/main" val="2438584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B63DB47-D54E-4023-B5DF-2647E094CC6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44835C96-E021-4D54-8D5A-DA741D8F64F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C63383-8859-4ABC-881A-4800A788F7BB}"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EBDE177C-9470-4644-9A3C-B9F8FB33114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967781E1-BE72-492D-A58E-49A1E8D6D87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38A6DFBF-EFDE-4228-B586-3A1784DC1A4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AFE40A9B-A756-4EF2-BEB5-C7C8599E9DA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4D4C2BFB-12D6-498B-A294-F6CDC747F68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0DC4244D-A5EF-4385-97BE-8834D7D33E5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CC22A54F-6167-4458-8602-35C2E55031A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92F8CA89-EA8C-4E11-95D5-01107E8F7DC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0ADF272F-F669-4A6F-BD9B-75F6D55B5D0C}"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4342" r:id="rId1"/>
    <p:sldLayoutId id="2147484343" r:id="rId2"/>
    <p:sldLayoutId id="2147484352"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lisa.huddleston@livingston.kyschools.u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descr="C:\Users\stephanie.henson\AppData\Local\Microsoft\Windows\Temporary Internet Files\Content.Outlook\2WJ2YJ64\photo.PNG"/>
          <p:cNvPicPr>
            <a:picLocks noChangeAspect="1" noChangeArrowheads="1"/>
          </p:cNvPicPr>
          <p:nvPr/>
        </p:nvPicPr>
        <p:blipFill>
          <a:blip r:embed="rId3" cstate="print"/>
          <a:srcRect/>
          <a:stretch>
            <a:fillRect/>
          </a:stretch>
        </p:blipFill>
        <p:spPr bwMode="auto">
          <a:xfrm>
            <a:off x="3124200" y="381000"/>
            <a:ext cx="2622550" cy="1295400"/>
          </a:xfrm>
          <a:prstGeom prst="rect">
            <a:avLst/>
          </a:prstGeom>
          <a:noFill/>
          <a:ln w="9525">
            <a:noFill/>
            <a:miter lim="800000"/>
            <a:headEnd/>
            <a:tailEnd/>
          </a:ln>
        </p:spPr>
      </p:pic>
      <p:sp>
        <p:nvSpPr>
          <p:cNvPr id="3075" name="Title 3"/>
          <p:cNvSpPr>
            <a:spLocks noGrp="1"/>
          </p:cNvSpPr>
          <p:nvPr>
            <p:ph type="title"/>
          </p:nvPr>
        </p:nvSpPr>
        <p:spPr>
          <a:xfrm>
            <a:off x="457200" y="274638"/>
            <a:ext cx="8229600" cy="1325562"/>
          </a:xfrm>
        </p:spPr>
        <p:txBody>
          <a:bodyPr/>
          <a:lstStyle/>
          <a:p>
            <a:pPr eaLnBrk="1" fontAlgn="auto" hangingPunct="1">
              <a:spcAft>
                <a:spcPts val="0"/>
              </a:spcAft>
              <a:defRPr/>
            </a:pPr>
            <a:endParaRPr lang="en-US" altLang="en-US" dirty="0" smtClean="0"/>
          </a:p>
        </p:txBody>
      </p:sp>
      <p:sp>
        <p:nvSpPr>
          <p:cNvPr id="3076" name="Content Placeholder 4"/>
          <p:cNvSpPr>
            <a:spLocks noGrp="1"/>
          </p:cNvSpPr>
          <p:nvPr>
            <p:ph idx="1"/>
          </p:nvPr>
        </p:nvSpPr>
        <p:spPr/>
        <p:txBody>
          <a:bodyPr/>
          <a:lstStyle/>
          <a:p>
            <a:pPr eaLnBrk="1" hangingPunct="1"/>
            <a:r>
              <a:rPr lang="en-US" altLang="en-US" dirty="0" smtClean="0">
                <a:solidFill>
                  <a:schemeClr val="bg1"/>
                </a:solidFill>
              </a:rPr>
              <a:t>Be sure to sign-in at all events.</a:t>
            </a:r>
          </a:p>
          <a:p>
            <a:pPr eaLnBrk="1" hangingPunct="1"/>
            <a:r>
              <a:rPr lang="en-US" altLang="en-US" dirty="0" smtClean="0">
                <a:solidFill>
                  <a:schemeClr val="bg1"/>
                </a:solidFill>
              </a:rPr>
              <a:t>To be eligible for Christmas for Kids’ assistance, applicants must complete </a:t>
            </a:r>
            <a:r>
              <a:rPr lang="en-US" altLang="en-US" u="sng" dirty="0">
                <a:solidFill>
                  <a:schemeClr val="bg1"/>
                </a:solidFill>
              </a:rPr>
              <a:t>6</a:t>
            </a:r>
            <a:r>
              <a:rPr lang="en-US" altLang="en-US" u="sng" dirty="0" smtClean="0">
                <a:solidFill>
                  <a:schemeClr val="bg1"/>
                </a:solidFill>
              </a:rPr>
              <a:t> hours</a:t>
            </a:r>
            <a:r>
              <a:rPr lang="en-US" altLang="en-US" dirty="0" smtClean="0">
                <a:solidFill>
                  <a:schemeClr val="bg1"/>
                </a:solidFill>
              </a:rPr>
              <a:t> of approved sessions. </a:t>
            </a:r>
          </a:p>
          <a:p>
            <a:pPr eaLnBrk="1" hangingPunct="1"/>
            <a:r>
              <a:rPr lang="en-US" altLang="en-US" dirty="0" smtClean="0">
                <a:solidFill>
                  <a:schemeClr val="bg1"/>
                </a:solidFill>
              </a:rPr>
              <a:t>The LCMS Open House on Aug. </a:t>
            </a:r>
            <a:r>
              <a:rPr lang="en-US" altLang="en-US" dirty="0" smtClean="0">
                <a:solidFill>
                  <a:schemeClr val="bg1"/>
                </a:solidFill>
              </a:rPr>
              <a:t>4 </a:t>
            </a:r>
            <a:r>
              <a:rPr lang="en-US" altLang="en-US" u="sng" dirty="0" smtClean="0">
                <a:solidFill>
                  <a:schemeClr val="bg1"/>
                </a:solidFill>
              </a:rPr>
              <a:t>or</a:t>
            </a:r>
            <a:r>
              <a:rPr lang="en-US" altLang="en-US" dirty="0" smtClean="0">
                <a:solidFill>
                  <a:schemeClr val="bg1"/>
                </a:solidFill>
              </a:rPr>
              <a:t> 5</a:t>
            </a:r>
            <a:r>
              <a:rPr lang="en-US" altLang="en-US" dirty="0" smtClean="0">
                <a:solidFill>
                  <a:schemeClr val="bg1"/>
                </a:solidFill>
              </a:rPr>
              <a:t>, 2016, has been approved for 1 hour of Christmas For Kids credit. </a:t>
            </a:r>
          </a:p>
          <a:p>
            <a:pPr eaLnBrk="1" hangingPunct="1"/>
            <a:r>
              <a:rPr lang="en-US" altLang="en-US" dirty="0" smtClean="0">
                <a:solidFill>
                  <a:schemeClr val="bg1"/>
                </a:solidFill>
              </a:rPr>
              <a:t>PTSO meetings, Conferences, ILP Trainings, Wellness Night, etc. are also EACH approved for one hour credit.</a:t>
            </a:r>
          </a:p>
          <a:p>
            <a:pPr eaLnBrk="1" hangingPunct="1"/>
            <a:endParaRPr lang="en-US" altLang="en-US" dirty="0" smtClean="0"/>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457200" y="3810000"/>
            <a:ext cx="8229600" cy="1828800"/>
          </a:xfrm>
        </p:spPr>
        <p:txBody>
          <a:bodyPr>
            <a:noAutofit/>
          </a:bodyPr>
          <a:lstStyle/>
          <a:p>
            <a:pPr eaLnBrk="1" fontAlgn="auto" hangingPunct="1">
              <a:spcAft>
                <a:spcPts val="0"/>
              </a:spcAft>
              <a:defRPr/>
            </a:pPr>
            <a:r>
              <a:rPr lang="en-US" altLang="en-US" sz="5400" dirty="0" smtClean="0">
                <a:solidFill>
                  <a:schemeClr val="bg1"/>
                </a:solidFill>
              </a:rPr>
              <a:t>Welcome</a:t>
            </a:r>
            <a:r>
              <a:rPr lang="en-US" altLang="en-US" sz="8000" dirty="0" smtClean="0">
                <a:solidFill>
                  <a:schemeClr val="bg1"/>
                </a:solidFill>
              </a:rPr>
              <a:t/>
            </a:r>
            <a:br>
              <a:rPr lang="en-US" altLang="en-US" sz="8000" dirty="0" smtClean="0">
                <a:solidFill>
                  <a:schemeClr val="bg1"/>
                </a:solidFill>
              </a:rPr>
            </a:br>
            <a:r>
              <a:rPr lang="en-US" altLang="en-US" sz="8000" dirty="0" smtClean="0">
                <a:solidFill>
                  <a:schemeClr val="bg1"/>
                </a:solidFill>
              </a:rPr>
              <a:t>to</a:t>
            </a:r>
            <a:br>
              <a:rPr lang="en-US" altLang="en-US" sz="8000" dirty="0" smtClean="0">
                <a:solidFill>
                  <a:schemeClr val="bg1"/>
                </a:solidFill>
              </a:rPr>
            </a:br>
            <a:r>
              <a:rPr lang="en-US" altLang="en-US" sz="8000" dirty="0" smtClean="0">
                <a:solidFill>
                  <a:schemeClr val="bg1"/>
                </a:solidFill>
              </a:rPr>
              <a:t>LCMS</a:t>
            </a:r>
          </a:p>
        </p:txBody>
      </p:sp>
      <p:sp>
        <p:nvSpPr>
          <p:cNvPr id="4099" name="Rectangle 3"/>
          <p:cNvSpPr>
            <a:spLocks noGrp="1" noChangeArrowheads="1"/>
          </p:cNvSpPr>
          <p:nvPr>
            <p:ph type="subTitle" idx="1"/>
          </p:nvPr>
        </p:nvSpPr>
        <p:spPr>
          <a:xfrm>
            <a:off x="990600" y="3429000"/>
            <a:ext cx="7239000" cy="2514600"/>
          </a:xfrm>
        </p:spPr>
        <p:txBody>
          <a:bodyPr>
            <a:normAutofit/>
          </a:bodyPr>
          <a:lstStyle/>
          <a:p>
            <a:pPr eaLnBrk="1" fontAlgn="auto" hangingPunct="1">
              <a:lnSpc>
                <a:spcPct val="80000"/>
              </a:lnSpc>
              <a:spcAft>
                <a:spcPts val="0"/>
              </a:spcAft>
              <a:buClr>
                <a:schemeClr val="tx1">
                  <a:shade val="95000"/>
                </a:schemeClr>
              </a:buClr>
              <a:buFont typeface="Wingdings 2"/>
              <a:buNone/>
              <a:defRPr/>
            </a:pPr>
            <a:endParaRPr lang="en-US" altLang="en-US" sz="2400" dirty="0" smtClean="0"/>
          </a:p>
          <a:p>
            <a:pPr eaLnBrk="1" fontAlgn="auto" hangingPunct="1">
              <a:lnSpc>
                <a:spcPct val="80000"/>
              </a:lnSpc>
              <a:spcAft>
                <a:spcPts val="0"/>
              </a:spcAft>
              <a:buClr>
                <a:schemeClr val="tx1">
                  <a:shade val="95000"/>
                </a:schemeClr>
              </a:buClr>
              <a:buFont typeface="Wingdings 2"/>
              <a:buNone/>
              <a:defRPr/>
            </a:pPr>
            <a:endParaRPr lang="en-US" altLang="en-US" sz="2400" dirty="0" smtClean="0"/>
          </a:p>
        </p:txBody>
      </p:sp>
      <p:pic>
        <p:nvPicPr>
          <p:cNvPr id="4100" name="Picture 6" descr="LC-Interlocked-onBlack"/>
          <p:cNvPicPr>
            <a:picLocks noChangeAspect="1" noChangeArrowheads="1"/>
          </p:cNvPicPr>
          <p:nvPr/>
        </p:nvPicPr>
        <p:blipFill>
          <a:blip r:embed="rId3" cstate="print"/>
          <a:srcRect/>
          <a:stretch>
            <a:fillRect/>
          </a:stretch>
        </p:blipFill>
        <p:spPr bwMode="auto">
          <a:xfrm>
            <a:off x="685800" y="1066800"/>
            <a:ext cx="1843088" cy="2057400"/>
          </a:xfrm>
          <a:prstGeom prst="rect">
            <a:avLst/>
          </a:prstGeom>
          <a:noFill/>
          <a:ln w="9525">
            <a:noFill/>
            <a:miter lim="800000"/>
            <a:headEnd/>
            <a:tailEnd/>
          </a:ln>
        </p:spPr>
      </p:pic>
      <p:pic>
        <p:nvPicPr>
          <p:cNvPr id="4101" name="Picture 7" descr="Cardinal - legal"/>
          <p:cNvPicPr>
            <a:picLocks noChangeAspect="1" noChangeArrowheads="1"/>
          </p:cNvPicPr>
          <p:nvPr/>
        </p:nvPicPr>
        <p:blipFill>
          <a:blip r:embed="rId4" cstate="print"/>
          <a:srcRect/>
          <a:stretch>
            <a:fillRect/>
          </a:stretch>
        </p:blipFill>
        <p:spPr bwMode="auto">
          <a:xfrm>
            <a:off x="6477000" y="1219200"/>
            <a:ext cx="1743075" cy="19050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bg1"/>
                </a:solidFill>
              </a:rPr>
              <a:t>E^4</a:t>
            </a:r>
            <a:endParaRPr lang="en-US" dirty="0">
              <a:solidFill>
                <a:schemeClr val="bg1"/>
              </a:solidFill>
            </a:endParaRPr>
          </a:p>
        </p:txBody>
      </p:sp>
      <p:sp>
        <p:nvSpPr>
          <p:cNvPr id="3" name="Content Placeholder 2"/>
          <p:cNvSpPr>
            <a:spLocks noGrp="1"/>
          </p:cNvSpPr>
          <p:nvPr>
            <p:ph idx="1"/>
          </p:nvPr>
        </p:nvSpPr>
        <p:spPr/>
        <p:txBody>
          <a:bodyPr/>
          <a:lstStyle/>
          <a:p>
            <a:pPr eaLnBrk="1" hangingPunct="1"/>
            <a:r>
              <a:rPr lang="en-US" altLang="en-US" sz="4800" b="1" smtClean="0">
                <a:solidFill>
                  <a:schemeClr val="bg1"/>
                </a:solidFill>
              </a:rPr>
              <a:t>Excellence… Every person… Every choice…. Every moment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fontAlgn="auto" hangingPunct="1">
              <a:spcAft>
                <a:spcPts val="0"/>
              </a:spcAft>
              <a:defRPr/>
            </a:pPr>
            <a:r>
              <a:rPr lang="en-US" altLang="en-US" dirty="0" smtClean="0">
                <a:solidFill>
                  <a:schemeClr val="bg1"/>
                </a:solidFill>
              </a:rPr>
              <a:t>THANKS</a:t>
            </a:r>
          </a:p>
        </p:txBody>
      </p:sp>
      <p:sp>
        <p:nvSpPr>
          <p:cNvPr id="5123" name="Content Placeholder 2"/>
          <p:cNvSpPr>
            <a:spLocks noGrp="1"/>
          </p:cNvSpPr>
          <p:nvPr>
            <p:ph idx="1"/>
          </p:nvPr>
        </p:nvSpPr>
        <p:spPr/>
        <p:txBody>
          <a:bodyPr>
            <a:normAutofit/>
          </a:bodyPr>
          <a:lstStyle/>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For coming tonight!</a:t>
            </a:r>
          </a:p>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For your support and encouragement of our staff, school, and most importantly, your child</a:t>
            </a:r>
            <a:r>
              <a:rPr lang="en-US" altLang="en-US" dirty="0" smtClean="0">
                <a:solidFill>
                  <a:schemeClr val="bg1"/>
                </a:solidFill>
              </a:rPr>
              <a:t>.</a:t>
            </a:r>
          </a:p>
          <a:p>
            <a:pPr marL="548640" indent="-411480" eaLnBrk="1" fontAlgn="auto" hangingPunct="1">
              <a:spcAft>
                <a:spcPts val="0"/>
              </a:spcAft>
              <a:buClr>
                <a:schemeClr val="tx1">
                  <a:shade val="95000"/>
                </a:schemeClr>
              </a:buClr>
              <a:buFont typeface="Wingdings 2"/>
              <a:buChar char=""/>
              <a:defRPr/>
            </a:pPr>
            <a:endParaRPr lang="en-US" altLang="en-US" dirty="0">
              <a:solidFill>
                <a:schemeClr val="bg1"/>
              </a:solidFill>
            </a:endParaRPr>
          </a:p>
          <a:p>
            <a:pPr marL="548640" indent="-411480" eaLnBrk="1" fontAlgn="auto" hangingPunct="1">
              <a:spcAft>
                <a:spcPts val="0"/>
              </a:spcAft>
              <a:buClr>
                <a:schemeClr val="tx1">
                  <a:shade val="95000"/>
                </a:schemeClr>
              </a:buClr>
              <a:buFont typeface="Wingdings 2"/>
              <a:buChar char=""/>
              <a:defRPr/>
            </a:pPr>
            <a:r>
              <a:rPr lang="en-US" altLang="en-US" sz="2400" dirty="0" smtClean="0">
                <a:solidFill>
                  <a:schemeClr val="bg1"/>
                </a:solidFill>
              </a:rPr>
              <a:t>6</a:t>
            </a:r>
            <a:r>
              <a:rPr lang="en-US" altLang="en-US" sz="2400" baseline="30000" dirty="0" smtClean="0">
                <a:solidFill>
                  <a:schemeClr val="bg1"/>
                </a:solidFill>
              </a:rPr>
              <a:t>th</a:t>
            </a:r>
            <a:r>
              <a:rPr lang="en-US" altLang="en-US" sz="2400" dirty="0" smtClean="0">
                <a:solidFill>
                  <a:schemeClr val="bg1"/>
                </a:solidFill>
              </a:rPr>
              <a:t> grade timeline with gym map:  Coral</a:t>
            </a:r>
          </a:p>
          <a:p>
            <a:pPr marL="548640" indent="-411480" eaLnBrk="1" fontAlgn="auto" hangingPunct="1">
              <a:spcAft>
                <a:spcPts val="0"/>
              </a:spcAft>
              <a:buClr>
                <a:schemeClr val="tx1">
                  <a:shade val="95000"/>
                </a:schemeClr>
              </a:buClr>
              <a:buFont typeface="Wingdings 2"/>
              <a:buChar char=""/>
              <a:defRPr/>
            </a:pPr>
            <a:r>
              <a:rPr lang="en-US" altLang="en-US" sz="2400" dirty="0" smtClean="0">
                <a:solidFill>
                  <a:schemeClr val="bg1"/>
                </a:solidFill>
              </a:rPr>
              <a:t>7</a:t>
            </a:r>
            <a:r>
              <a:rPr lang="en-US" altLang="en-US" sz="2400" baseline="30000" dirty="0" smtClean="0">
                <a:solidFill>
                  <a:schemeClr val="bg1"/>
                </a:solidFill>
              </a:rPr>
              <a:t>th</a:t>
            </a:r>
            <a:r>
              <a:rPr lang="en-US" altLang="en-US" sz="2400" dirty="0" smtClean="0">
                <a:solidFill>
                  <a:schemeClr val="bg1"/>
                </a:solidFill>
              </a:rPr>
              <a:t> grade timeline with gym map:  Yellow</a:t>
            </a:r>
          </a:p>
          <a:p>
            <a:pPr marL="548640" indent="-411480" eaLnBrk="1" fontAlgn="auto" hangingPunct="1">
              <a:spcAft>
                <a:spcPts val="0"/>
              </a:spcAft>
              <a:buClr>
                <a:schemeClr val="tx1">
                  <a:shade val="95000"/>
                </a:schemeClr>
              </a:buClr>
              <a:buFont typeface="Wingdings 2"/>
              <a:buChar char=""/>
              <a:defRPr/>
            </a:pPr>
            <a:r>
              <a:rPr lang="en-US" altLang="en-US" sz="2400" dirty="0" smtClean="0">
                <a:solidFill>
                  <a:schemeClr val="bg1"/>
                </a:solidFill>
              </a:rPr>
              <a:t>8</a:t>
            </a:r>
            <a:r>
              <a:rPr lang="en-US" altLang="en-US" sz="2400" baseline="30000" dirty="0" smtClean="0">
                <a:solidFill>
                  <a:schemeClr val="bg1"/>
                </a:solidFill>
              </a:rPr>
              <a:t>th</a:t>
            </a:r>
            <a:r>
              <a:rPr lang="en-US" altLang="en-US" sz="2400" dirty="0" smtClean="0">
                <a:solidFill>
                  <a:schemeClr val="bg1"/>
                </a:solidFill>
              </a:rPr>
              <a:t> grade timeline with gym map:  Blue</a:t>
            </a:r>
          </a:p>
          <a:p>
            <a:pPr marL="548640" indent="-411480" eaLnBrk="1" fontAlgn="auto" hangingPunct="1">
              <a:spcAft>
                <a:spcPts val="0"/>
              </a:spcAft>
              <a:buClr>
                <a:schemeClr val="tx1">
                  <a:shade val="95000"/>
                </a:schemeClr>
              </a:buClr>
              <a:buFont typeface="Wingdings 2"/>
              <a:buChar char=""/>
              <a:defRPr/>
            </a:pPr>
            <a:endParaRPr lang="en-US" altLang="en-US" dirty="0">
              <a:solidFill>
                <a:schemeClr val="bg1"/>
              </a:solidFill>
            </a:endParaRPr>
          </a:p>
          <a:p>
            <a:pPr marL="548640" indent="-411480" eaLnBrk="1" fontAlgn="auto" hangingPunct="1">
              <a:spcAft>
                <a:spcPts val="0"/>
              </a:spcAft>
              <a:buClr>
                <a:schemeClr val="tx1">
                  <a:shade val="95000"/>
                </a:schemeClr>
              </a:buClr>
              <a:buFont typeface="Wingdings 2"/>
              <a:buChar char=""/>
              <a:defRPr/>
            </a:pPr>
            <a:r>
              <a:rPr lang="en-US" altLang="en-US" sz="2000" dirty="0" smtClean="0">
                <a:solidFill>
                  <a:schemeClr val="bg1"/>
                </a:solidFill>
              </a:rPr>
              <a:t>If you finish table visiting early, please fill out paperwork or work on locker combination.</a:t>
            </a:r>
            <a:endParaRPr lang="en-US" altLang="en-US" sz="2000" dirty="0" smtClean="0">
              <a:solidFill>
                <a:schemeClr val="bg1"/>
              </a:solidFill>
            </a:endParaRPr>
          </a:p>
          <a:p>
            <a:pPr marL="137160" indent="0" eaLnBrk="1" fontAlgn="auto" hangingPunct="1">
              <a:spcAft>
                <a:spcPts val="0"/>
              </a:spcAft>
              <a:buClr>
                <a:schemeClr val="tx1">
                  <a:shade val="95000"/>
                </a:schemeClr>
              </a:buClr>
              <a:buFont typeface="Wingdings 2"/>
              <a:buNone/>
              <a:defRPr/>
            </a:pPr>
            <a:endParaRPr lang="en-US" altLang="en-US" dirty="0" smtClean="0">
              <a:solidFill>
                <a:schemeClr val="bg1"/>
              </a:solidFill>
            </a:endParaRPr>
          </a:p>
          <a:p>
            <a:pPr marL="548640" indent="-411480" eaLnBrk="1" fontAlgn="auto" hangingPunct="1">
              <a:spcAft>
                <a:spcPts val="0"/>
              </a:spcAft>
              <a:buClr>
                <a:schemeClr val="tx1">
                  <a:shade val="95000"/>
                </a:schemeClr>
              </a:buClr>
              <a:buFont typeface="Wingdings 2"/>
              <a:buChar char=""/>
              <a:defRPr/>
            </a:pPr>
            <a:endParaRPr lang="en-US" altLang="en-US" dirty="0" smtClean="0">
              <a:solidFill>
                <a:schemeClr val="bg1"/>
              </a:solidFill>
            </a:endParaRP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bg1"/>
                </a:solidFill>
              </a:rPr>
              <a:t>Student Tips for Success</a:t>
            </a:r>
            <a:endParaRPr lang="en-US" dirty="0">
              <a:solidFill>
                <a:schemeClr val="bg1"/>
              </a:solidFill>
            </a:endParaRPr>
          </a:p>
        </p:txBody>
      </p:sp>
      <p:sp>
        <p:nvSpPr>
          <p:cNvPr id="9219" name="Content Placeholder 2"/>
          <p:cNvSpPr>
            <a:spLocks noGrp="1"/>
          </p:cNvSpPr>
          <p:nvPr>
            <p:ph idx="1"/>
          </p:nvPr>
        </p:nvSpPr>
        <p:spPr/>
        <p:txBody>
          <a:bodyPr/>
          <a:lstStyle/>
          <a:p>
            <a:r>
              <a:rPr lang="en-US" altLang="en-US" smtClean="0">
                <a:solidFill>
                  <a:schemeClr val="bg1"/>
                </a:solidFill>
              </a:rPr>
              <a:t>To be successful and have a GREAT year at LCMS, Cardinals with Character follow our expectations described on page 2 of your agenda. </a:t>
            </a:r>
          </a:p>
          <a:p>
            <a:r>
              <a:rPr lang="en-US" altLang="en-US" smtClean="0">
                <a:solidFill>
                  <a:schemeClr val="bg1"/>
                </a:solidFill>
              </a:rPr>
              <a:t>You will also be learning the 8 Habits this school year. You can also find the 8 Habits in your agenda!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fontScale="90000"/>
          </a:bodyPr>
          <a:lstStyle/>
          <a:p>
            <a:pPr eaLnBrk="1" fontAlgn="auto" hangingPunct="1">
              <a:spcAft>
                <a:spcPts val="0"/>
              </a:spcAft>
              <a:defRPr/>
            </a:pPr>
            <a:r>
              <a:rPr lang="en-US" altLang="en-US" dirty="0" smtClean="0">
                <a:solidFill>
                  <a:schemeClr val="bg1"/>
                </a:solidFill>
              </a:rPr>
              <a:t>First Day of School:  August </a:t>
            </a:r>
            <a:r>
              <a:rPr lang="en-US" altLang="en-US" dirty="0" smtClean="0">
                <a:solidFill>
                  <a:schemeClr val="bg1"/>
                </a:solidFill>
              </a:rPr>
              <a:t>10</a:t>
            </a:r>
            <a:endParaRPr lang="en-US" altLang="en-US" dirty="0" smtClean="0">
              <a:solidFill>
                <a:schemeClr val="bg1"/>
              </a:solidFill>
            </a:endParaRPr>
          </a:p>
        </p:txBody>
      </p:sp>
      <p:sp>
        <p:nvSpPr>
          <p:cNvPr id="10243" name="Content Placeholder 2"/>
          <p:cNvSpPr>
            <a:spLocks noGrp="1"/>
          </p:cNvSpPr>
          <p:nvPr>
            <p:ph idx="1"/>
          </p:nvPr>
        </p:nvSpPr>
        <p:spPr/>
        <p:txBody>
          <a:bodyPr/>
          <a:lstStyle/>
          <a:p>
            <a:pPr eaLnBrk="1" hangingPunct="1"/>
            <a:r>
              <a:rPr lang="en-US" altLang="en-US" dirty="0" smtClean="0">
                <a:solidFill>
                  <a:schemeClr val="bg1"/>
                </a:solidFill>
              </a:rPr>
              <a:t>Make sure your child brings …</a:t>
            </a:r>
          </a:p>
          <a:p>
            <a:pPr lvl="1" eaLnBrk="1" hangingPunct="1"/>
            <a:r>
              <a:rPr lang="en-US" altLang="en-US" dirty="0" smtClean="0">
                <a:solidFill>
                  <a:schemeClr val="bg1"/>
                </a:solidFill>
              </a:rPr>
              <a:t>SCHEDULE</a:t>
            </a:r>
          </a:p>
          <a:p>
            <a:pPr lvl="1" eaLnBrk="1" hangingPunct="1"/>
            <a:r>
              <a:rPr lang="en-US" altLang="en-US" dirty="0" smtClean="0">
                <a:solidFill>
                  <a:schemeClr val="bg1"/>
                </a:solidFill>
              </a:rPr>
              <a:t>AGENDA book (note rules, HW tracking, etc.)</a:t>
            </a:r>
          </a:p>
          <a:p>
            <a:pPr lvl="1" eaLnBrk="1" hangingPunct="1"/>
            <a:r>
              <a:rPr lang="en-US" altLang="en-US" dirty="0" smtClean="0">
                <a:solidFill>
                  <a:schemeClr val="bg1"/>
                </a:solidFill>
              </a:rPr>
              <a:t>Supplies</a:t>
            </a:r>
          </a:p>
          <a:p>
            <a:pPr lvl="1" eaLnBrk="1" hangingPunct="1"/>
            <a:r>
              <a:rPr lang="en-US" altLang="en-US" dirty="0" smtClean="0">
                <a:solidFill>
                  <a:schemeClr val="bg1"/>
                </a:solidFill>
              </a:rPr>
              <a:t>Locker numbers &amp; combinations can be found on student schedules </a:t>
            </a:r>
            <a:endParaRPr lang="en-US" altLang="en-US" dirty="0" smtClean="0">
              <a:solidFill>
                <a:schemeClr val="bg1"/>
              </a:solidFill>
            </a:endParaRPr>
          </a:p>
          <a:p>
            <a:pPr lvl="1" eaLnBrk="1" hangingPunct="1"/>
            <a:r>
              <a:rPr lang="en-US" altLang="en-US" dirty="0" smtClean="0">
                <a:solidFill>
                  <a:schemeClr val="bg1"/>
                </a:solidFill>
              </a:rPr>
              <a:t>Parent DROP off (7:20 AM) and PICK up (2:55 PM) at the Cardinal Room</a:t>
            </a:r>
            <a:endParaRPr lang="en-US" altLang="en-US" dirty="0" smtClean="0">
              <a:solidFill>
                <a:schemeClr val="bg1"/>
              </a:solidFill>
            </a:endParaRP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91600" cy="1143000"/>
          </a:xfrm>
        </p:spPr>
        <p:txBody>
          <a:bodyPr>
            <a:normAutofit fontScale="90000"/>
          </a:bodyPr>
          <a:lstStyle/>
          <a:p>
            <a:pPr eaLnBrk="1" fontAlgn="auto" hangingPunct="1">
              <a:spcAft>
                <a:spcPts val="0"/>
              </a:spcAft>
              <a:defRPr/>
            </a:pPr>
            <a:r>
              <a:rPr lang="en-US" dirty="0" smtClean="0">
                <a:solidFill>
                  <a:schemeClr val="bg1"/>
                </a:solidFill>
              </a:rPr>
              <a:t>We are now a Leader in Me School! </a:t>
            </a:r>
            <a:r>
              <a:rPr lang="en-US" sz="3100" dirty="0" smtClean="0">
                <a:solidFill>
                  <a:schemeClr val="bg1"/>
                </a:solidFill>
              </a:rPr>
              <a:t>YLIA: Michele </a:t>
            </a:r>
            <a:r>
              <a:rPr lang="en-US" sz="3100" dirty="0" smtClean="0">
                <a:solidFill>
                  <a:schemeClr val="bg1"/>
                </a:solidFill>
              </a:rPr>
              <a:t>Powell</a:t>
            </a:r>
            <a:br>
              <a:rPr lang="en-US" sz="3100" dirty="0" smtClean="0">
                <a:solidFill>
                  <a:schemeClr val="bg1"/>
                </a:solidFill>
              </a:rPr>
            </a:br>
            <a:r>
              <a:rPr lang="en-US" sz="3100" dirty="0" smtClean="0">
                <a:solidFill>
                  <a:schemeClr val="bg1"/>
                </a:solidFill>
              </a:rPr>
              <a:t>Student Lighthouse Team:  Amy Crenshaw</a:t>
            </a:r>
            <a:endParaRPr lang="en-US" sz="3100" dirty="0">
              <a:solidFill>
                <a:schemeClr val="bg1"/>
              </a:solidFill>
            </a:endParaRPr>
          </a:p>
        </p:txBody>
      </p:sp>
      <p:pic>
        <p:nvPicPr>
          <p:cNvPr id="8195" name="Content Placeholder 3"/>
          <p:cNvPicPr>
            <a:picLocks noGrp="1" noChangeAspect="1"/>
          </p:cNvPicPr>
          <p:nvPr>
            <p:ph idx="1"/>
          </p:nvPr>
        </p:nvPicPr>
        <p:blipFill>
          <a:blip r:embed="rId2" cstate="print"/>
          <a:srcRect/>
          <a:stretch>
            <a:fillRect/>
          </a:stretch>
        </p:blipFill>
        <p:spPr>
          <a:xfrm>
            <a:off x="1776413" y="1600200"/>
            <a:ext cx="5591175" cy="4708525"/>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fontAlgn="auto" hangingPunct="1">
              <a:spcAft>
                <a:spcPts val="0"/>
              </a:spcAft>
              <a:defRPr/>
            </a:pPr>
            <a:r>
              <a:rPr lang="en-US" altLang="en-US" dirty="0" smtClean="0">
                <a:solidFill>
                  <a:schemeClr val="bg1"/>
                </a:solidFill>
              </a:rPr>
              <a:t>O-Zone</a:t>
            </a:r>
          </a:p>
        </p:txBody>
      </p:sp>
      <p:sp>
        <p:nvSpPr>
          <p:cNvPr id="11267" name="Content Placeholder 2"/>
          <p:cNvSpPr>
            <a:spLocks noGrp="1"/>
          </p:cNvSpPr>
          <p:nvPr>
            <p:ph idx="1"/>
          </p:nvPr>
        </p:nvSpPr>
        <p:spPr/>
        <p:txBody>
          <a:bodyPr/>
          <a:lstStyle/>
          <a:p>
            <a:pPr eaLnBrk="1" hangingPunct="1"/>
            <a:r>
              <a:rPr lang="en-US" altLang="en-US" smtClean="0">
                <a:solidFill>
                  <a:schemeClr val="bg1"/>
                </a:solidFill>
              </a:rPr>
              <a:t>Malinda Jones</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pPr eaLnBrk="1" fontAlgn="auto" hangingPunct="1">
              <a:spcAft>
                <a:spcPts val="0"/>
              </a:spcAft>
              <a:defRPr/>
            </a:pPr>
            <a:r>
              <a:rPr lang="en-US" altLang="en-US" dirty="0" smtClean="0">
                <a:solidFill>
                  <a:schemeClr val="bg1"/>
                </a:solidFill>
              </a:rPr>
              <a:t>Infinite Campus (IC</a:t>
            </a:r>
            <a:r>
              <a:rPr lang="en-US" altLang="en-US" dirty="0" smtClean="0">
                <a:solidFill>
                  <a:schemeClr val="bg1"/>
                </a:solidFill>
              </a:rPr>
              <a:t>)</a:t>
            </a:r>
            <a:br>
              <a:rPr lang="en-US" altLang="en-US" dirty="0" smtClean="0">
                <a:solidFill>
                  <a:schemeClr val="bg1"/>
                </a:solidFill>
              </a:rPr>
            </a:br>
            <a:r>
              <a:rPr lang="en-US" altLang="en-US" dirty="0" smtClean="0">
                <a:solidFill>
                  <a:schemeClr val="bg1"/>
                </a:solidFill>
              </a:rPr>
              <a:t>Nora Cherry</a:t>
            </a:r>
            <a:endParaRPr lang="en-US" altLang="en-US" dirty="0" smtClean="0">
              <a:solidFill>
                <a:schemeClr val="bg1"/>
              </a:solidFill>
            </a:endParaRPr>
          </a:p>
        </p:txBody>
      </p:sp>
      <p:sp>
        <p:nvSpPr>
          <p:cNvPr id="12291" name="Content Placeholder 2"/>
          <p:cNvSpPr>
            <a:spLocks noGrp="1"/>
          </p:cNvSpPr>
          <p:nvPr>
            <p:ph idx="1"/>
          </p:nvPr>
        </p:nvSpPr>
        <p:spPr/>
        <p:txBody>
          <a:bodyPr/>
          <a:lstStyle/>
          <a:p>
            <a:pPr eaLnBrk="1" hangingPunct="1"/>
            <a:r>
              <a:rPr lang="en-US" altLang="en-US" dirty="0" smtClean="0">
                <a:solidFill>
                  <a:schemeClr val="bg1"/>
                </a:solidFill>
              </a:rPr>
              <a:t>There is a FREE smartphone APP.</a:t>
            </a:r>
          </a:p>
          <a:p>
            <a:pPr eaLnBrk="1" hangingPunct="1"/>
            <a:r>
              <a:rPr lang="en-US" altLang="en-US" dirty="0" smtClean="0">
                <a:solidFill>
                  <a:schemeClr val="bg1"/>
                </a:solidFill>
              </a:rPr>
              <a:t>Feel free to use our </a:t>
            </a:r>
            <a:r>
              <a:rPr lang="en-US" altLang="en-US" dirty="0" err="1" smtClean="0">
                <a:solidFill>
                  <a:schemeClr val="bg1"/>
                </a:solidFill>
              </a:rPr>
              <a:t>WiFi</a:t>
            </a:r>
            <a:r>
              <a:rPr lang="en-US" altLang="en-US" dirty="0" smtClean="0">
                <a:solidFill>
                  <a:schemeClr val="bg1"/>
                </a:solidFill>
              </a:rPr>
              <a:t> or computers.</a:t>
            </a:r>
          </a:p>
          <a:p>
            <a:pPr eaLnBrk="1" hangingPunct="1"/>
            <a:r>
              <a:rPr lang="en-US" altLang="en-US" dirty="0" smtClean="0">
                <a:solidFill>
                  <a:schemeClr val="bg1"/>
                </a:solidFill>
              </a:rPr>
              <a:t>Instructions in LCMS Student Agenda.</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fontAlgn="auto" hangingPunct="1">
              <a:spcAft>
                <a:spcPts val="0"/>
              </a:spcAft>
              <a:defRPr/>
            </a:pPr>
            <a:r>
              <a:rPr lang="en-US" altLang="en-US" dirty="0" smtClean="0">
                <a:solidFill>
                  <a:schemeClr val="bg1"/>
                </a:solidFill>
              </a:rPr>
              <a:t>Title I 	</a:t>
            </a:r>
          </a:p>
        </p:txBody>
      </p:sp>
      <p:sp>
        <p:nvSpPr>
          <p:cNvPr id="9219" name="Content Placeholder 2"/>
          <p:cNvSpPr>
            <a:spLocks noGrp="1"/>
          </p:cNvSpPr>
          <p:nvPr>
            <p:ph idx="1"/>
          </p:nvPr>
        </p:nvSpPr>
        <p:spPr/>
        <p:txBody>
          <a:bodyPr>
            <a:normAutofit/>
          </a:bodyPr>
          <a:lstStyle/>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Lisa Huddleston</a:t>
            </a:r>
          </a:p>
          <a:p>
            <a:pPr marL="868680" lvl="1" indent="-283464" eaLnBrk="1" fontAlgn="auto" hangingPunct="1">
              <a:spcAft>
                <a:spcPts val="0"/>
              </a:spcAft>
              <a:buFont typeface="Wingdings 2"/>
              <a:buChar char=""/>
              <a:defRPr/>
            </a:pPr>
            <a:r>
              <a:rPr lang="en-US" altLang="en-US" dirty="0" smtClean="0">
                <a:solidFill>
                  <a:schemeClr val="bg1"/>
                </a:solidFill>
              </a:rPr>
              <a:t>Title I</a:t>
            </a:r>
          </a:p>
          <a:p>
            <a:pPr marL="1133856" lvl="2" eaLnBrk="1" fontAlgn="auto" hangingPunct="1">
              <a:spcAft>
                <a:spcPts val="0"/>
              </a:spcAft>
              <a:buFont typeface="Wingdings"/>
              <a:buChar char=""/>
              <a:defRPr/>
            </a:pPr>
            <a:r>
              <a:rPr lang="en-US" altLang="en-US" dirty="0" smtClean="0">
                <a:solidFill>
                  <a:schemeClr val="bg1"/>
                </a:solidFill>
              </a:rPr>
              <a:t>Compact and Policy review on August 29 at 5 PM</a:t>
            </a:r>
          </a:p>
          <a:p>
            <a:pPr marL="1133856" lvl="2" eaLnBrk="1" fontAlgn="auto" hangingPunct="1">
              <a:spcAft>
                <a:spcPts val="0"/>
              </a:spcAft>
              <a:buFont typeface="Wingdings"/>
              <a:buChar char=""/>
              <a:defRPr/>
            </a:pPr>
            <a:r>
              <a:rPr lang="en-US" altLang="en-US" dirty="0" smtClean="0">
                <a:solidFill>
                  <a:schemeClr val="bg1"/>
                </a:solidFill>
              </a:rPr>
              <a:t>You may request qualifications of teacher</a:t>
            </a:r>
          </a:p>
          <a:p>
            <a:pPr marL="1133856" lvl="2" eaLnBrk="1" fontAlgn="auto" hangingPunct="1">
              <a:spcAft>
                <a:spcPts val="0"/>
              </a:spcAft>
              <a:buFont typeface="Wingdings"/>
              <a:buChar char=""/>
              <a:defRPr/>
            </a:pPr>
            <a:r>
              <a:rPr lang="en-US" altLang="en-US" dirty="0" smtClean="0">
                <a:solidFill>
                  <a:schemeClr val="bg1"/>
                </a:solidFill>
              </a:rPr>
              <a:t>Money is used to fund an extra teacher</a:t>
            </a:r>
          </a:p>
          <a:p>
            <a:pPr marL="1133856" lvl="2" eaLnBrk="1" fontAlgn="auto" hangingPunct="1">
              <a:spcAft>
                <a:spcPts val="0"/>
              </a:spcAft>
              <a:buFont typeface="Wingdings"/>
              <a:buChar char=""/>
              <a:defRPr/>
            </a:pPr>
            <a:r>
              <a:rPr lang="en-US" altLang="en-US" dirty="0" smtClean="0">
                <a:solidFill>
                  <a:schemeClr val="bg1"/>
                </a:solidFill>
              </a:rPr>
              <a:t>Parent Involvement improvement</a:t>
            </a:r>
          </a:p>
          <a:p>
            <a:pPr marL="585216" lvl="1" indent="0" eaLnBrk="1" fontAlgn="auto" hangingPunct="1">
              <a:spcAft>
                <a:spcPts val="0"/>
              </a:spcAft>
              <a:buFont typeface="Wingdings 2"/>
              <a:buNone/>
              <a:defRPr/>
            </a:pPr>
            <a:endParaRPr lang="en-US" altLang="en-US" dirty="0" smtClean="0"/>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bg1"/>
                </a:solidFill>
              </a:rPr>
              <a:t>Response to Intervention</a:t>
            </a:r>
            <a:endParaRPr lang="en-US" dirty="0">
              <a:solidFill>
                <a:schemeClr val="bg1"/>
              </a:solidFill>
            </a:endParaRPr>
          </a:p>
        </p:txBody>
      </p:sp>
      <p:sp>
        <p:nvSpPr>
          <p:cNvPr id="3" name="Content Placeholder 2"/>
          <p:cNvSpPr>
            <a:spLocks noGrp="1"/>
          </p:cNvSpPr>
          <p:nvPr>
            <p:ph idx="1"/>
          </p:nvPr>
        </p:nvSpPr>
        <p:spPr/>
        <p:txBody>
          <a:bodyPr>
            <a:normAutofit/>
          </a:bodyPr>
          <a:lstStyle/>
          <a:p>
            <a:pPr marL="548640" indent="-411480" eaLnBrk="1" fontAlgn="auto" hangingPunct="1">
              <a:spcAft>
                <a:spcPts val="0"/>
              </a:spcAft>
              <a:buClr>
                <a:schemeClr val="tx1">
                  <a:shade val="95000"/>
                </a:schemeClr>
              </a:buClr>
              <a:buFont typeface="Wingdings 2"/>
              <a:buChar char=""/>
              <a:defRPr/>
            </a:pPr>
            <a:r>
              <a:rPr lang="en-US" dirty="0" smtClean="0">
                <a:solidFill>
                  <a:schemeClr val="bg1"/>
                </a:solidFill>
              </a:rPr>
              <a:t>Stacy Walker </a:t>
            </a:r>
          </a:p>
          <a:p>
            <a:pPr marL="548640" lvl="2" indent="-411480" eaLnBrk="1" fontAlgn="auto" hangingPunct="1">
              <a:spcAft>
                <a:spcPts val="0"/>
              </a:spcAft>
              <a:buClr>
                <a:schemeClr val="tx1">
                  <a:shade val="95000"/>
                </a:schemeClr>
              </a:buClr>
              <a:buSzPct val="65000"/>
              <a:buFont typeface="Wingdings 2"/>
              <a:buChar char=""/>
              <a:defRPr/>
            </a:pPr>
            <a:r>
              <a:rPr lang="en-US" altLang="en-US" dirty="0">
                <a:solidFill>
                  <a:schemeClr val="bg1"/>
                </a:solidFill>
              </a:rPr>
              <a:t>Information in student agenda and on our </a:t>
            </a:r>
            <a:r>
              <a:rPr lang="en-US" altLang="en-US" dirty="0" smtClean="0">
                <a:solidFill>
                  <a:schemeClr val="bg1"/>
                </a:solidFill>
              </a:rPr>
              <a:t>website</a:t>
            </a:r>
          </a:p>
          <a:p>
            <a:pPr marL="548640" lvl="2" indent="-411480" eaLnBrk="1" fontAlgn="auto" hangingPunct="1">
              <a:spcAft>
                <a:spcPts val="0"/>
              </a:spcAft>
              <a:buClr>
                <a:schemeClr val="tx1">
                  <a:shade val="95000"/>
                </a:schemeClr>
              </a:buClr>
              <a:buSzPct val="65000"/>
              <a:buFont typeface="Wingdings 2"/>
              <a:buChar char=""/>
              <a:defRPr/>
            </a:pPr>
            <a:r>
              <a:rPr lang="en-US" altLang="en-US" dirty="0" smtClean="0">
                <a:solidFill>
                  <a:schemeClr val="bg1"/>
                </a:solidFill>
              </a:rPr>
              <a:t>If you have a </a:t>
            </a:r>
            <a:r>
              <a:rPr lang="en-US" altLang="en-US" dirty="0" smtClean="0">
                <a:solidFill>
                  <a:srgbClr val="FF0000"/>
                </a:solidFill>
              </a:rPr>
              <a:t>RED</a:t>
            </a:r>
            <a:r>
              <a:rPr lang="en-US" altLang="en-US" dirty="0" smtClean="0">
                <a:solidFill>
                  <a:schemeClr val="bg1"/>
                </a:solidFill>
              </a:rPr>
              <a:t> letter in your pack, please fill out and return to Ms. Stacy Walker. </a:t>
            </a:r>
            <a:endParaRPr lang="en-US" altLang="en-US" dirty="0">
              <a:solidFill>
                <a:schemeClr val="bg1"/>
              </a:solidFill>
            </a:endParaRPr>
          </a:p>
          <a:p>
            <a:pPr marL="548640" indent="-411480" eaLnBrk="1" fontAlgn="auto" hangingPunct="1">
              <a:spcAft>
                <a:spcPts val="0"/>
              </a:spcAft>
              <a:buClr>
                <a:schemeClr val="tx1">
                  <a:shade val="95000"/>
                </a:schemeClr>
              </a:buClr>
              <a:buFont typeface="Wingdings 2"/>
              <a:buChar char=""/>
              <a:defRPr/>
            </a:pPr>
            <a:endParaRPr lang="en-US"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Learning Plan (ILP)</a:t>
            </a:r>
            <a:endParaRPr lang="en-US" dirty="0"/>
          </a:p>
        </p:txBody>
      </p:sp>
      <p:sp>
        <p:nvSpPr>
          <p:cNvPr id="3" name="Content Placeholder 2"/>
          <p:cNvSpPr>
            <a:spLocks noGrp="1"/>
          </p:cNvSpPr>
          <p:nvPr>
            <p:ph idx="1"/>
          </p:nvPr>
        </p:nvSpPr>
        <p:spPr/>
        <p:txBody>
          <a:bodyPr/>
          <a:lstStyle/>
          <a:p>
            <a:r>
              <a:rPr lang="en-US" dirty="0" smtClean="0"/>
              <a:t>Parent Training in FRONT computer lab tonight with Ms. Stacy Walker</a:t>
            </a:r>
            <a:endParaRPr lang="en-US" dirty="0"/>
          </a:p>
        </p:txBody>
      </p:sp>
    </p:spTree>
    <p:extLst>
      <p:ext uri="{BB962C8B-B14F-4D97-AF65-F5344CB8AC3E}">
        <p14:creationId xmlns:p14="http://schemas.microsoft.com/office/powerpoint/2010/main" val="996811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fontAlgn="auto" hangingPunct="1">
              <a:spcAft>
                <a:spcPts val="0"/>
              </a:spcAft>
              <a:defRPr/>
            </a:pPr>
            <a:r>
              <a:rPr lang="en-US" altLang="en-US" dirty="0" smtClean="0">
                <a:solidFill>
                  <a:schemeClr val="bg1"/>
                </a:solidFill>
              </a:rPr>
              <a:t>School Counselor</a:t>
            </a:r>
          </a:p>
        </p:txBody>
      </p:sp>
      <p:sp>
        <p:nvSpPr>
          <p:cNvPr id="15363" name="Content Placeholder 2"/>
          <p:cNvSpPr>
            <a:spLocks noGrp="1"/>
          </p:cNvSpPr>
          <p:nvPr>
            <p:ph idx="1"/>
          </p:nvPr>
        </p:nvSpPr>
        <p:spPr/>
        <p:txBody>
          <a:bodyPr/>
          <a:lstStyle/>
          <a:p>
            <a:pPr eaLnBrk="1" hangingPunct="1"/>
            <a:r>
              <a:rPr lang="en-US" altLang="en-US" dirty="0" err="1" smtClean="0">
                <a:solidFill>
                  <a:schemeClr val="bg1"/>
                </a:solidFill>
              </a:rPr>
              <a:t>Terrin</a:t>
            </a:r>
            <a:r>
              <a:rPr lang="en-US" altLang="en-US" dirty="0" smtClean="0">
                <a:solidFill>
                  <a:schemeClr val="bg1"/>
                </a:solidFill>
              </a:rPr>
              <a:t> Hayes</a:t>
            </a:r>
          </a:p>
          <a:p>
            <a:pPr lvl="1" eaLnBrk="1" hangingPunct="1"/>
            <a:r>
              <a:rPr lang="en-US" altLang="en-US" dirty="0" smtClean="0">
                <a:solidFill>
                  <a:schemeClr val="bg1"/>
                </a:solidFill>
              </a:rPr>
              <a:t>Help interpreting test data</a:t>
            </a:r>
          </a:p>
          <a:p>
            <a:pPr lvl="1" eaLnBrk="1" hangingPunct="1"/>
            <a:r>
              <a:rPr lang="en-US" altLang="en-US" dirty="0" smtClean="0">
                <a:solidFill>
                  <a:schemeClr val="bg1"/>
                </a:solidFill>
              </a:rPr>
              <a:t>Scheduling conferences</a:t>
            </a:r>
          </a:p>
          <a:p>
            <a:pPr lvl="1" eaLnBrk="1" hangingPunct="1"/>
            <a:r>
              <a:rPr lang="en-US" altLang="en-US" dirty="0" smtClean="0">
                <a:solidFill>
                  <a:schemeClr val="bg1"/>
                </a:solidFill>
              </a:rPr>
              <a:t>Health records</a:t>
            </a:r>
          </a:p>
          <a:p>
            <a:pPr lvl="1" eaLnBrk="1" hangingPunct="1"/>
            <a:r>
              <a:rPr lang="en-US" altLang="en-US" dirty="0" smtClean="0">
                <a:solidFill>
                  <a:schemeClr val="bg1"/>
                </a:solidFill>
              </a:rPr>
              <a:t>ILP (info in agenda &amp; on website)</a:t>
            </a:r>
          </a:p>
          <a:p>
            <a:pPr lvl="1" eaLnBrk="1" hangingPunct="1"/>
            <a:r>
              <a:rPr lang="en-US" altLang="en-US" dirty="0" smtClean="0">
                <a:solidFill>
                  <a:schemeClr val="bg1"/>
                </a:solidFill>
              </a:rPr>
              <a:t>Requirements to walk at 8</a:t>
            </a:r>
            <a:r>
              <a:rPr lang="en-US" altLang="en-US" baseline="30000" dirty="0" smtClean="0">
                <a:solidFill>
                  <a:schemeClr val="bg1"/>
                </a:solidFill>
              </a:rPr>
              <a:t>th</a:t>
            </a:r>
            <a:r>
              <a:rPr lang="en-US" altLang="en-US" dirty="0" smtClean="0">
                <a:solidFill>
                  <a:schemeClr val="bg1"/>
                </a:solidFill>
              </a:rPr>
              <a:t> grade graduation</a:t>
            </a:r>
          </a:p>
          <a:p>
            <a:pPr lvl="2" eaLnBrk="1" hangingPunct="1"/>
            <a:r>
              <a:rPr lang="en-US" altLang="en-US" sz="1800" dirty="0" smtClean="0">
                <a:solidFill>
                  <a:schemeClr val="bg1"/>
                </a:solidFill>
              </a:rPr>
              <a:t>Passing </a:t>
            </a:r>
            <a:r>
              <a:rPr lang="en-US" altLang="en-US" sz="1800" dirty="0" smtClean="0">
                <a:solidFill>
                  <a:schemeClr val="bg1"/>
                </a:solidFill>
              </a:rPr>
              <a:t>3 </a:t>
            </a:r>
            <a:r>
              <a:rPr lang="en-US" altLang="en-US" sz="1800" dirty="0" smtClean="0">
                <a:solidFill>
                  <a:schemeClr val="bg1"/>
                </a:solidFill>
              </a:rPr>
              <a:t>of </a:t>
            </a:r>
            <a:r>
              <a:rPr lang="en-US" altLang="en-US" sz="1800" dirty="0" smtClean="0">
                <a:solidFill>
                  <a:schemeClr val="bg1"/>
                </a:solidFill>
              </a:rPr>
              <a:t>4 </a:t>
            </a:r>
            <a:r>
              <a:rPr lang="en-US" altLang="en-US" sz="1800" dirty="0" smtClean="0">
                <a:solidFill>
                  <a:schemeClr val="bg1"/>
                </a:solidFill>
              </a:rPr>
              <a:t>CORE classes for the YEAR</a:t>
            </a:r>
          </a:p>
          <a:p>
            <a:pPr lvl="2" eaLnBrk="1" hangingPunct="1"/>
            <a:r>
              <a:rPr lang="en-US" altLang="en-US" sz="1800" dirty="0" smtClean="0">
                <a:solidFill>
                  <a:schemeClr val="bg1"/>
                </a:solidFill>
              </a:rPr>
              <a:t>ALL records in permanent folder (6</a:t>
            </a:r>
            <a:r>
              <a:rPr lang="en-US" altLang="en-US" sz="1800" baseline="30000" dirty="0" smtClean="0">
                <a:solidFill>
                  <a:schemeClr val="bg1"/>
                </a:solidFill>
              </a:rPr>
              <a:t>th</a:t>
            </a:r>
            <a:r>
              <a:rPr lang="en-US" altLang="en-US" sz="1800" dirty="0" smtClean="0">
                <a:solidFill>
                  <a:schemeClr val="bg1"/>
                </a:solidFill>
              </a:rPr>
              <a:t> grade physical, current immunization certificate, birth certificate, SS Card, etc.)</a:t>
            </a:r>
          </a:p>
          <a:p>
            <a:pPr lvl="2" eaLnBrk="1" hangingPunct="1"/>
            <a:r>
              <a:rPr lang="en-US" altLang="en-US" sz="1800" dirty="0" smtClean="0">
                <a:solidFill>
                  <a:schemeClr val="bg1"/>
                </a:solidFill>
              </a:rPr>
              <a:t>ALL fees paid (library fines, lunch charges, textbook damages, etc.)</a:t>
            </a:r>
          </a:p>
          <a:p>
            <a:pPr lvl="2" eaLnBrk="1" hangingPunct="1"/>
            <a:r>
              <a:rPr lang="en-US" altLang="en-US" dirty="0" smtClean="0"/>
              <a:t>Less than 10 </a:t>
            </a:r>
            <a:r>
              <a:rPr lang="en-US" altLang="en-US" b="1" u="sng" dirty="0" smtClean="0"/>
              <a:t>un</a:t>
            </a:r>
            <a:r>
              <a:rPr lang="en-US" altLang="en-US" dirty="0" smtClean="0"/>
              <a:t>excused </a:t>
            </a:r>
            <a:r>
              <a:rPr lang="en-US" altLang="en-US" dirty="0" smtClean="0"/>
              <a:t>events in each year at LCMS (6</a:t>
            </a:r>
            <a:r>
              <a:rPr lang="en-US" altLang="en-US" baseline="30000" dirty="0" smtClean="0"/>
              <a:t>th</a:t>
            </a:r>
            <a:r>
              <a:rPr lang="en-US" altLang="en-US" dirty="0" smtClean="0"/>
              <a:t> – 8</a:t>
            </a:r>
            <a:r>
              <a:rPr lang="en-US" altLang="en-US" baseline="30000" dirty="0" smtClean="0"/>
              <a:t>th</a:t>
            </a:r>
            <a:r>
              <a:rPr lang="en-US" altLang="en-US" dirty="0" smtClean="0"/>
              <a:t> grade)</a:t>
            </a:r>
            <a:endParaRPr lang="en-US" altLang="en-US" dirty="0" smtClean="0"/>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16387" name="Content Placeholder 2"/>
          <p:cNvSpPr>
            <a:spLocks noGrp="1"/>
          </p:cNvSpPr>
          <p:nvPr>
            <p:ph idx="1"/>
          </p:nvPr>
        </p:nvSpPr>
        <p:spPr/>
        <p:txBody>
          <a:bodyPr/>
          <a:lstStyle/>
          <a:p>
            <a:r>
              <a:rPr lang="en-US" altLang="en-US" sz="2400" dirty="0" smtClean="0">
                <a:solidFill>
                  <a:schemeClr val="bg1"/>
                </a:solidFill>
              </a:rPr>
              <a:t>If </a:t>
            </a:r>
            <a:r>
              <a:rPr lang="en-US" altLang="en-US" sz="2400" dirty="0" smtClean="0">
                <a:solidFill>
                  <a:schemeClr val="bg1"/>
                </a:solidFill>
              </a:rPr>
              <a:t>you are a new student, please see me at the end of this presentation.  If there </a:t>
            </a:r>
            <a:r>
              <a:rPr lang="en-US" altLang="en-US" sz="2400" dirty="0" smtClean="0">
                <a:solidFill>
                  <a:schemeClr val="bg1"/>
                </a:solidFill>
              </a:rPr>
              <a:t>is a problem with your schedule, please see </a:t>
            </a:r>
            <a:r>
              <a:rPr lang="en-US" altLang="en-US" sz="2400" dirty="0" smtClean="0">
                <a:solidFill>
                  <a:schemeClr val="bg1"/>
                </a:solidFill>
              </a:rPr>
              <a:t>me at the close of the program tonight</a:t>
            </a:r>
            <a:r>
              <a:rPr lang="en-US" altLang="en-US" sz="2400" dirty="0" smtClean="0">
                <a:solidFill>
                  <a:schemeClr val="bg1"/>
                </a:solidFill>
              </a:rPr>
              <a:t>. I am the </a:t>
            </a:r>
            <a:r>
              <a:rPr lang="en-US" altLang="en-US" sz="2400" dirty="0" smtClean="0">
                <a:solidFill>
                  <a:schemeClr val="bg1"/>
                </a:solidFill>
              </a:rPr>
              <a:t>only person who has the power to change </a:t>
            </a:r>
            <a:r>
              <a:rPr lang="en-US" altLang="en-US" sz="2400" dirty="0" smtClean="0">
                <a:solidFill>
                  <a:schemeClr val="bg1"/>
                </a:solidFill>
              </a:rPr>
              <a:t>schedules</a:t>
            </a:r>
            <a:r>
              <a:rPr lang="en-US" altLang="en-US" sz="2400" dirty="0" smtClean="0">
                <a:solidFill>
                  <a:schemeClr val="bg1"/>
                </a:solidFill>
              </a:rPr>
              <a:t>. </a:t>
            </a:r>
            <a:endParaRPr lang="en-US" altLang="en-US" sz="2400" dirty="0" smtClean="0">
              <a:solidFill>
                <a:schemeClr val="bg1"/>
              </a:solidFill>
            </a:endParaRPr>
          </a:p>
          <a:p>
            <a:r>
              <a:rPr lang="en-US" altLang="en-US" sz="2400" dirty="0" smtClean="0">
                <a:solidFill>
                  <a:schemeClr val="bg1"/>
                </a:solidFill>
              </a:rPr>
              <a:t>If your child needs enrichment or remediation, please see me to enroll in APEX, Moby Max, or Reading Plus. </a:t>
            </a:r>
          </a:p>
          <a:p>
            <a:r>
              <a:rPr lang="en-US" altLang="en-US" sz="2400" dirty="0" smtClean="0">
                <a:solidFill>
                  <a:schemeClr val="bg1"/>
                </a:solidFill>
              </a:rPr>
              <a:t>If you have </a:t>
            </a:r>
            <a:r>
              <a:rPr lang="en-US" altLang="en-US" sz="2400" dirty="0" smtClean="0">
                <a:solidFill>
                  <a:schemeClr val="bg1"/>
                </a:solidFill>
              </a:rPr>
              <a:t>elective </a:t>
            </a:r>
            <a:r>
              <a:rPr lang="en-US" altLang="en-US" sz="2400" dirty="0" smtClean="0">
                <a:solidFill>
                  <a:schemeClr val="bg1"/>
                </a:solidFill>
              </a:rPr>
              <a:t>classes and would like to speak with your teacher tonight, please see her on the floor after this presentation. If you’d like to speak with the Physical Education teacher, she will be in the Cardinal Room down the hall. </a:t>
            </a:r>
          </a:p>
          <a:p>
            <a:endParaRPr lang="en-US" altLang="en-US" dirty="0" smtClean="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fontAlgn="auto" hangingPunct="1">
              <a:spcAft>
                <a:spcPts val="0"/>
              </a:spcAft>
              <a:defRPr/>
            </a:pPr>
            <a:r>
              <a:rPr lang="en-US" altLang="en-US" dirty="0" smtClean="0"/>
              <a:t>Tables on Floor to Visit</a:t>
            </a:r>
            <a:endParaRPr lang="en-US" altLang="en-US" dirty="0" smtClean="0"/>
          </a:p>
        </p:txBody>
      </p:sp>
      <p:sp>
        <p:nvSpPr>
          <p:cNvPr id="17411" name="Content Placeholder 2"/>
          <p:cNvSpPr>
            <a:spLocks noGrp="1"/>
          </p:cNvSpPr>
          <p:nvPr>
            <p:ph idx="1"/>
          </p:nvPr>
        </p:nvSpPr>
        <p:spPr/>
        <p:txBody>
          <a:bodyPr/>
          <a:lstStyle/>
          <a:p>
            <a:pPr eaLnBrk="1" hangingPunct="1"/>
            <a:r>
              <a:rPr lang="en-US" altLang="en-US" sz="2000" dirty="0" smtClean="0">
                <a:solidFill>
                  <a:schemeClr val="bg1"/>
                </a:solidFill>
              </a:rPr>
              <a:t>Dawn Lamb:  Parent </a:t>
            </a:r>
            <a:r>
              <a:rPr lang="en-US" altLang="en-US" sz="2000" dirty="0" smtClean="0">
                <a:solidFill>
                  <a:schemeClr val="bg1"/>
                </a:solidFill>
              </a:rPr>
              <a:t>Teacher Student </a:t>
            </a:r>
            <a:r>
              <a:rPr lang="en-US" altLang="en-US" sz="2000" dirty="0" smtClean="0">
                <a:solidFill>
                  <a:schemeClr val="bg1"/>
                </a:solidFill>
              </a:rPr>
              <a:t>Organization (</a:t>
            </a:r>
            <a:r>
              <a:rPr lang="en-US" altLang="en-US" sz="2000" b="1" dirty="0" smtClean="0">
                <a:solidFill>
                  <a:schemeClr val="bg1"/>
                </a:solidFill>
              </a:rPr>
              <a:t>PTSO) </a:t>
            </a:r>
          </a:p>
          <a:p>
            <a:pPr marL="585788" lvl="1" indent="0" eaLnBrk="1" hangingPunct="1">
              <a:buNone/>
            </a:pPr>
            <a:r>
              <a:rPr lang="en-US" altLang="en-US" sz="1600" b="1" dirty="0" smtClean="0">
                <a:solidFill>
                  <a:schemeClr val="bg1"/>
                </a:solidFill>
              </a:rPr>
              <a:t>&amp; Title I</a:t>
            </a:r>
          </a:p>
          <a:p>
            <a:pPr eaLnBrk="1" hangingPunct="1"/>
            <a:r>
              <a:rPr lang="en-US" altLang="en-US" sz="2000" b="1" dirty="0" smtClean="0">
                <a:solidFill>
                  <a:schemeClr val="bg1"/>
                </a:solidFill>
              </a:rPr>
              <a:t>Fees</a:t>
            </a:r>
          </a:p>
          <a:p>
            <a:pPr eaLnBrk="1" hangingPunct="1"/>
            <a:r>
              <a:rPr lang="en-US" altLang="en-US" sz="2000" b="1" dirty="0" smtClean="0">
                <a:solidFill>
                  <a:schemeClr val="bg1"/>
                </a:solidFill>
              </a:rPr>
              <a:t>Infinite Campus</a:t>
            </a:r>
          </a:p>
          <a:p>
            <a:pPr eaLnBrk="1" hangingPunct="1"/>
            <a:r>
              <a:rPr lang="en-US" altLang="en-US" sz="2000" b="1" dirty="0" smtClean="0">
                <a:solidFill>
                  <a:schemeClr val="bg1"/>
                </a:solidFill>
              </a:rPr>
              <a:t>Jim Parks:  Committee Sign Up – We need parents to sign up; your input is needed to improve our school</a:t>
            </a:r>
            <a:endParaRPr lang="en-US" altLang="en-US" sz="2000" b="1" dirty="0" smtClean="0">
              <a:solidFill>
                <a:schemeClr val="bg1"/>
              </a:solidFill>
            </a:endParaRPr>
          </a:p>
          <a:p>
            <a:pPr eaLnBrk="1" hangingPunct="1"/>
            <a:r>
              <a:rPr lang="en-US" altLang="en-US" sz="2000" dirty="0" smtClean="0">
                <a:solidFill>
                  <a:schemeClr val="bg1"/>
                </a:solidFill>
              </a:rPr>
              <a:t>Bus</a:t>
            </a:r>
          </a:p>
          <a:p>
            <a:pPr eaLnBrk="1" hangingPunct="1"/>
            <a:r>
              <a:rPr lang="en-US" altLang="en-US" sz="2000" dirty="0" smtClean="0">
                <a:solidFill>
                  <a:schemeClr val="bg1"/>
                </a:solidFill>
              </a:rPr>
              <a:t>Lockers</a:t>
            </a:r>
          </a:p>
          <a:p>
            <a:pPr eaLnBrk="1" hangingPunct="1"/>
            <a:r>
              <a:rPr lang="en-US" altLang="en-US" sz="2000" dirty="0" smtClean="0">
                <a:solidFill>
                  <a:schemeClr val="bg1"/>
                </a:solidFill>
              </a:rPr>
              <a:t>Student E-mail </a:t>
            </a:r>
            <a:endParaRPr lang="en-US" altLang="en-US" sz="2000" dirty="0" smtClean="0">
              <a:solidFill>
                <a:schemeClr val="bg1"/>
              </a:solidFill>
            </a:endParaRPr>
          </a:p>
          <a:p>
            <a:pPr eaLnBrk="1" hangingPunct="1"/>
            <a:r>
              <a:rPr lang="en-US" altLang="en-US" sz="2000" dirty="0" smtClean="0">
                <a:solidFill>
                  <a:schemeClr val="bg1"/>
                </a:solidFill>
              </a:rPr>
              <a:t>Family First, Ozone, Café, Cotillions, </a:t>
            </a:r>
            <a:endParaRPr lang="en-US" altLang="en-US" sz="2000" dirty="0" smtClean="0">
              <a:solidFill>
                <a:schemeClr val="bg1"/>
              </a:solidFill>
            </a:endParaRPr>
          </a:p>
          <a:p>
            <a:pPr eaLnBrk="1" hangingPunct="1"/>
            <a:r>
              <a:rPr lang="en-US" altLang="en-US" sz="2000" dirty="0" smtClean="0">
                <a:solidFill>
                  <a:schemeClr val="bg1"/>
                </a:solidFill>
              </a:rPr>
              <a:t>High Attendance Day – September </a:t>
            </a:r>
          </a:p>
          <a:p>
            <a:pPr eaLnBrk="1" hangingPunct="1"/>
            <a:endParaRPr lang="en-US" altLang="en-US" dirty="0" smtClean="0">
              <a:solidFill>
                <a:schemeClr val="bg1"/>
              </a:solidFill>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fontAlgn="auto" hangingPunct="1">
              <a:spcAft>
                <a:spcPts val="0"/>
              </a:spcAft>
              <a:defRPr/>
            </a:pPr>
            <a:r>
              <a:rPr lang="en-US" altLang="en-US" dirty="0" smtClean="0">
                <a:solidFill>
                  <a:schemeClr val="bg1"/>
                </a:solidFill>
              </a:rPr>
              <a:t>Principal Meetings</a:t>
            </a:r>
          </a:p>
        </p:txBody>
      </p:sp>
      <p:sp>
        <p:nvSpPr>
          <p:cNvPr id="18435" name="Content Placeholder 2"/>
          <p:cNvSpPr>
            <a:spLocks noGrp="1"/>
          </p:cNvSpPr>
          <p:nvPr>
            <p:ph idx="1"/>
          </p:nvPr>
        </p:nvSpPr>
        <p:spPr/>
        <p:txBody>
          <a:bodyPr/>
          <a:lstStyle/>
          <a:p>
            <a:pPr eaLnBrk="1" hangingPunct="1"/>
            <a:r>
              <a:rPr lang="en-US" altLang="en-US" smtClean="0">
                <a:solidFill>
                  <a:schemeClr val="bg1"/>
                </a:solidFill>
              </a:rPr>
              <a:t>Lisa Huddleston’s personal cell phone number is </a:t>
            </a:r>
            <a:r>
              <a:rPr lang="en-US" altLang="en-US" b="1" smtClean="0">
                <a:solidFill>
                  <a:srgbClr val="FF0000"/>
                </a:solidFill>
              </a:rPr>
              <a:t>270-839-1827</a:t>
            </a:r>
          </a:p>
          <a:p>
            <a:pPr eaLnBrk="1" hangingPunct="1"/>
            <a:r>
              <a:rPr lang="en-US" altLang="en-US" smtClean="0">
                <a:solidFill>
                  <a:schemeClr val="bg1"/>
                </a:solidFill>
              </a:rPr>
              <a:t>Lisa Huddleston’s email address is </a:t>
            </a:r>
            <a:r>
              <a:rPr lang="en-US" altLang="en-US" smtClean="0">
                <a:solidFill>
                  <a:schemeClr val="bg1"/>
                </a:solidFill>
                <a:hlinkClick r:id="rId2"/>
              </a:rPr>
              <a:t>lisa.huddleston@livingston.kyschools.us</a:t>
            </a:r>
            <a:endParaRPr lang="en-US" altLang="en-US" smtClean="0">
              <a:solidFill>
                <a:schemeClr val="bg1"/>
              </a:solidFill>
            </a:endParaRPr>
          </a:p>
          <a:p>
            <a:pPr eaLnBrk="1" hangingPunct="1"/>
            <a:r>
              <a:rPr lang="en-US" altLang="en-US" smtClean="0">
                <a:solidFill>
                  <a:schemeClr val="bg1"/>
                </a:solidFill>
              </a:rPr>
              <a:t>Call , text, or email anytime</a:t>
            </a:r>
          </a:p>
          <a:p>
            <a:pPr eaLnBrk="1" hangingPunct="1"/>
            <a:endParaRPr lang="en-US" altLang="en-US" smtClean="0">
              <a:solidFill>
                <a:schemeClr val="bg1"/>
              </a:solidFill>
            </a:endParaRPr>
          </a:p>
          <a:p>
            <a:pPr eaLnBrk="1" hangingPunct="1"/>
            <a:r>
              <a:rPr lang="en-US" altLang="en-US" smtClean="0">
                <a:solidFill>
                  <a:schemeClr val="bg1"/>
                </a:solidFill>
              </a:rPr>
              <a:t>Teachers will schedule conferences at ANY time</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fontAlgn="auto" hangingPunct="1">
              <a:spcAft>
                <a:spcPts val="0"/>
              </a:spcAft>
              <a:defRPr/>
            </a:pPr>
            <a:r>
              <a:rPr lang="en-US" altLang="en-US" dirty="0" smtClean="0">
                <a:solidFill>
                  <a:schemeClr val="bg1"/>
                </a:solidFill>
              </a:rPr>
              <a:t>LCMS Student AGENDA</a:t>
            </a:r>
          </a:p>
        </p:txBody>
      </p:sp>
      <p:sp>
        <p:nvSpPr>
          <p:cNvPr id="14339" name="Content Placeholder 2"/>
          <p:cNvSpPr>
            <a:spLocks noGrp="1"/>
          </p:cNvSpPr>
          <p:nvPr>
            <p:ph idx="1"/>
          </p:nvPr>
        </p:nvSpPr>
        <p:spPr>
          <a:xfrm>
            <a:off x="533400" y="1752600"/>
            <a:ext cx="8153400" cy="4038600"/>
          </a:xfrm>
        </p:spPr>
        <p:txBody>
          <a:bodyPr>
            <a:normAutofit fontScale="92500" lnSpcReduction="20000"/>
          </a:bodyPr>
          <a:lstStyle/>
          <a:p>
            <a:pPr marL="548640" indent="-411480" eaLnBrk="1" fontAlgn="auto" hangingPunct="1">
              <a:spcAft>
                <a:spcPts val="0"/>
              </a:spcAft>
              <a:buClr>
                <a:schemeClr val="tx1">
                  <a:shade val="95000"/>
                </a:schemeClr>
              </a:buClr>
              <a:buFont typeface="Wingdings 2"/>
              <a:buChar char=""/>
              <a:defRPr/>
            </a:pPr>
            <a:r>
              <a:rPr lang="en-US" altLang="en-US" sz="1600" dirty="0" smtClean="0">
                <a:solidFill>
                  <a:schemeClr val="bg1"/>
                </a:solidFill>
              </a:rPr>
              <a:t>HW Tracking</a:t>
            </a:r>
          </a:p>
          <a:p>
            <a:pPr marL="548640" indent="-411480" eaLnBrk="1" fontAlgn="auto" hangingPunct="1">
              <a:spcAft>
                <a:spcPts val="0"/>
              </a:spcAft>
              <a:buClr>
                <a:schemeClr val="tx1">
                  <a:shade val="95000"/>
                </a:schemeClr>
              </a:buClr>
              <a:buFont typeface="Wingdings 2"/>
              <a:buChar char=""/>
              <a:defRPr/>
            </a:pPr>
            <a:r>
              <a:rPr lang="en-US" altLang="en-US" sz="1600" dirty="0" smtClean="0">
                <a:solidFill>
                  <a:schemeClr val="bg1"/>
                </a:solidFill>
              </a:rPr>
              <a:t>Goal Tracking </a:t>
            </a:r>
          </a:p>
          <a:p>
            <a:pPr marL="548640" indent="-411480" eaLnBrk="1" fontAlgn="auto" hangingPunct="1">
              <a:spcAft>
                <a:spcPts val="0"/>
              </a:spcAft>
              <a:buClr>
                <a:schemeClr val="tx1">
                  <a:shade val="95000"/>
                </a:schemeClr>
              </a:buClr>
              <a:buFont typeface="Wingdings 2"/>
              <a:buChar char=""/>
              <a:defRPr/>
            </a:pPr>
            <a:r>
              <a:rPr lang="en-US" altLang="en-US" sz="1600" dirty="0" smtClean="0">
                <a:solidFill>
                  <a:schemeClr val="bg1"/>
                </a:solidFill>
              </a:rPr>
              <a:t>HALL PASS</a:t>
            </a:r>
          </a:p>
          <a:p>
            <a:pPr marL="548640" indent="-411480" eaLnBrk="1" fontAlgn="auto" hangingPunct="1">
              <a:spcAft>
                <a:spcPts val="0"/>
              </a:spcAft>
              <a:buClr>
                <a:schemeClr val="tx1">
                  <a:shade val="95000"/>
                </a:schemeClr>
              </a:buClr>
              <a:buFont typeface="Wingdings 2"/>
              <a:buChar char=""/>
              <a:defRPr/>
            </a:pPr>
            <a:r>
              <a:rPr lang="en-US" altLang="en-US" sz="1600" dirty="0" smtClean="0">
                <a:solidFill>
                  <a:schemeClr val="bg1"/>
                </a:solidFill>
              </a:rPr>
              <a:t>LIST SCHEDULE &amp; OTHER INFO ON PAGE 35</a:t>
            </a:r>
          </a:p>
          <a:p>
            <a:pPr marL="548640" indent="-411480" eaLnBrk="1" fontAlgn="auto" hangingPunct="1">
              <a:spcAft>
                <a:spcPts val="0"/>
              </a:spcAft>
              <a:buClr>
                <a:schemeClr val="tx1">
                  <a:shade val="95000"/>
                </a:schemeClr>
              </a:buClr>
              <a:buFont typeface="Wingdings 2"/>
              <a:buChar char=""/>
              <a:defRPr/>
            </a:pPr>
            <a:r>
              <a:rPr lang="en-US" altLang="en-US" sz="1600" dirty="0" smtClean="0">
                <a:solidFill>
                  <a:schemeClr val="bg1"/>
                </a:solidFill>
              </a:rPr>
              <a:t>SIGN AND RETURN pages 33 &amp; 34</a:t>
            </a:r>
          </a:p>
          <a:p>
            <a:pPr marL="548640" indent="-411480" eaLnBrk="1" fontAlgn="auto" hangingPunct="1">
              <a:spcAft>
                <a:spcPts val="0"/>
              </a:spcAft>
              <a:buClr>
                <a:schemeClr val="tx1">
                  <a:shade val="95000"/>
                </a:schemeClr>
              </a:buClr>
              <a:buFont typeface="Wingdings 2"/>
              <a:buChar char=""/>
              <a:defRPr/>
            </a:pPr>
            <a:r>
              <a:rPr lang="en-US" altLang="en-US" sz="1600" dirty="0" smtClean="0">
                <a:solidFill>
                  <a:schemeClr val="bg1"/>
                </a:solidFill>
              </a:rPr>
              <a:t>Important Information</a:t>
            </a:r>
          </a:p>
          <a:p>
            <a:pPr marL="868680" lvl="1" indent="-283464" eaLnBrk="1" fontAlgn="auto" hangingPunct="1">
              <a:spcAft>
                <a:spcPts val="0"/>
              </a:spcAft>
              <a:buFont typeface="Wingdings 2"/>
              <a:buChar char=""/>
              <a:defRPr/>
            </a:pPr>
            <a:r>
              <a:rPr lang="en-US" altLang="en-US" sz="1600" dirty="0" smtClean="0">
                <a:solidFill>
                  <a:schemeClr val="bg1"/>
                </a:solidFill>
              </a:rPr>
              <a:t>SCHOOL BUS NOTE GUIDELINES</a:t>
            </a:r>
          </a:p>
          <a:p>
            <a:pPr marL="868680" lvl="1" indent="-283464" eaLnBrk="1" fontAlgn="auto" hangingPunct="1">
              <a:spcAft>
                <a:spcPts val="0"/>
              </a:spcAft>
              <a:buFont typeface="Wingdings 2"/>
              <a:buChar char=""/>
              <a:defRPr/>
            </a:pPr>
            <a:r>
              <a:rPr lang="en-US" altLang="en-US" sz="1600" dirty="0" smtClean="0">
                <a:solidFill>
                  <a:schemeClr val="bg1"/>
                </a:solidFill>
              </a:rPr>
              <a:t>Emergency Procedures, Invitations, TITLE I, </a:t>
            </a:r>
          </a:p>
          <a:p>
            <a:pPr marL="868680" lvl="1" indent="-283464" eaLnBrk="1" fontAlgn="auto" hangingPunct="1">
              <a:spcAft>
                <a:spcPts val="0"/>
              </a:spcAft>
              <a:buFont typeface="Wingdings 2"/>
              <a:buChar char=""/>
              <a:defRPr/>
            </a:pPr>
            <a:r>
              <a:rPr lang="en-US" altLang="en-US" sz="1600" dirty="0" smtClean="0">
                <a:solidFill>
                  <a:schemeClr val="bg1"/>
                </a:solidFill>
              </a:rPr>
              <a:t>Report Card &amp; Midterm Progress Report Dates</a:t>
            </a:r>
          </a:p>
          <a:p>
            <a:pPr marL="868680" lvl="1" indent="-283464" eaLnBrk="1" fontAlgn="auto" hangingPunct="1">
              <a:spcAft>
                <a:spcPts val="0"/>
              </a:spcAft>
              <a:buFont typeface="Wingdings 2"/>
              <a:buChar char=""/>
              <a:defRPr/>
            </a:pPr>
            <a:r>
              <a:rPr lang="en-US" altLang="en-US" sz="1600" dirty="0" smtClean="0">
                <a:solidFill>
                  <a:schemeClr val="bg1"/>
                </a:solidFill>
              </a:rPr>
              <a:t>Goal Parties , Award Assemblies, Field Trips, etc. info</a:t>
            </a:r>
          </a:p>
          <a:p>
            <a:pPr marL="868680" lvl="1" indent="-283464" eaLnBrk="1" fontAlgn="auto" hangingPunct="1">
              <a:spcAft>
                <a:spcPts val="0"/>
              </a:spcAft>
              <a:buFont typeface="Wingdings 2"/>
              <a:buChar char=""/>
              <a:defRPr/>
            </a:pPr>
            <a:r>
              <a:rPr lang="en-US" altLang="en-US" sz="1600" dirty="0" smtClean="0">
                <a:solidFill>
                  <a:schemeClr val="bg1"/>
                </a:solidFill>
              </a:rPr>
              <a:t>School/District/Bus Rules &amp; consequences</a:t>
            </a:r>
          </a:p>
          <a:p>
            <a:pPr marL="868680" lvl="1" indent="-283464" eaLnBrk="1" fontAlgn="auto" hangingPunct="1">
              <a:spcAft>
                <a:spcPts val="0"/>
              </a:spcAft>
              <a:buFont typeface="Wingdings 2"/>
              <a:buChar char=""/>
              <a:defRPr/>
            </a:pPr>
            <a:r>
              <a:rPr lang="en-US" altLang="en-US" sz="1600" dirty="0" smtClean="0">
                <a:solidFill>
                  <a:schemeClr val="bg1"/>
                </a:solidFill>
              </a:rPr>
              <a:t>Testing Info and dates, Clubs, Locker Info</a:t>
            </a:r>
          </a:p>
          <a:p>
            <a:pPr marL="868680" lvl="1" indent="-283464" eaLnBrk="1" fontAlgn="auto" hangingPunct="1">
              <a:spcAft>
                <a:spcPts val="0"/>
              </a:spcAft>
              <a:buFont typeface="Wingdings 2"/>
              <a:buChar char=""/>
              <a:defRPr/>
            </a:pPr>
            <a:r>
              <a:rPr lang="en-US" altLang="en-US" sz="1600" dirty="0" smtClean="0">
                <a:solidFill>
                  <a:schemeClr val="bg1"/>
                </a:solidFill>
              </a:rPr>
              <a:t>Attendance, Cell Phone, Dress Code, etc.  Info</a:t>
            </a:r>
          </a:p>
          <a:p>
            <a:pPr marL="868680" lvl="1" indent="-283464" eaLnBrk="1" fontAlgn="auto" hangingPunct="1">
              <a:spcAft>
                <a:spcPts val="0"/>
              </a:spcAft>
              <a:buFont typeface="Wingdings 2"/>
              <a:buChar char=""/>
              <a:defRPr/>
            </a:pPr>
            <a:r>
              <a:rPr lang="en-US" altLang="en-US" sz="1600" dirty="0" smtClean="0">
                <a:solidFill>
                  <a:schemeClr val="bg1"/>
                </a:solidFill>
              </a:rPr>
              <a:t>ILP, IC, Walking at Grad, EC participation </a:t>
            </a:r>
            <a:r>
              <a:rPr lang="en-US" altLang="en-US" sz="1600" dirty="0" err="1" smtClean="0">
                <a:solidFill>
                  <a:schemeClr val="bg1"/>
                </a:solidFill>
              </a:rPr>
              <a:t>reqs</a:t>
            </a:r>
            <a:r>
              <a:rPr lang="en-US" altLang="en-US" sz="1600" dirty="0" smtClean="0">
                <a:solidFill>
                  <a:schemeClr val="bg1"/>
                </a:solidFill>
              </a:rPr>
              <a:t>, etc. </a:t>
            </a:r>
          </a:p>
          <a:p>
            <a:pPr marL="548640" indent="-411480" eaLnBrk="1" fontAlgn="auto" hangingPunct="1">
              <a:spcAft>
                <a:spcPts val="0"/>
              </a:spcAft>
              <a:buClr>
                <a:schemeClr val="tx1">
                  <a:shade val="95000"/>
                </a:schemeClr>
              </a:buClr>
              <a:buFont typeface="Wingdings 2"/>
              <a:buChar char=""/>
              <a:defRPr/>
            </a:pPr>
            <a:r>
              <a:rPr lang="en-US" altLang="en-US" sz="1600" dirty="0" smtClean="0">
                <a:solidFill>
                  <a:schemeClr val="bg1"/>
                </a:solidFill>
              </a:rPr>
              <a:t>Tips for success and Parent Involvement</a:t>
            </a:r>
          </a:p>
          <a:p>
            <a:pPr marL="548640" indent="-411480" eaLnBrk="1" fontAlgn="auto" hangingPunct="1">
              <a:spcAft>
                <a:spcPts val="0"/>
              </a:spcAft>
              <a:buClr>
                <a:schemeClr val="tx1">
                  <a:shade val="95000"/>
                </a:schemeClr>
              </a:buClr>
              <a:buFont typeface="Wingdings 2"/>
              <a:buChar char=""/>
              <a:defRPr/>
            </a:pPr>
            <a:r>
              <a:rPr lang="en-US" altLang="en-US" sz="1600" dirty="0" smtClean="0">
                <a:solidFill>
                  <a:schemeClr val="bg1"/>
                </a:solidFill>
              </a:rPr>
              <a:t>Information from this PowerPoint</a:t>
            </a:r>
          </a:p>
          <a:p>
            <a:pPr marL="548640" indent="-411480" eaLnBrk="1" fontAlgn="auto" hangingPunct="1">
              <a:spcAft>
                <a:spcPts val="0"/>
              </a:spcAft>
              <a:buClr>
                <a:schemeClr val="tx1">
                  <a:shade val="95000"/>
                </a:schemeClr>
              </a:buClr>
              <a:buFont typeface="Wingdings 2"/>
              <a:buChar char=""/>
              <a:defRPr/>
            </a:pPr>
            <a:r>
              <a:rPr lang="en-US" altLang="en-US" sz="1600" dirty="0" smtClean="0">
                <a:solidFill>
                  <a:schemeClr val="bg1"/>
                </a:solidFill>
              </a:rPr>
              <a:t>Resource Information (The 7 Habits of Highly Effective Teens, ELA, Math, etc.)</a:t>
            </a:r>
          </a:p>
          <a:p>
            <a:pPr marL="548640" indent="-411480" eaLnBrk="1" fontAlgn="auto" hangingPunct="1">
              <a:spcAft>
                <a:spcPts val="0"/>
              </a:spcAft>
              <a:buClr>
                <a:schemeClr val="tx1">
                  <a:shade val="95000"/>
                </a:schemeClr>
              </a:buClr>
              <a:buFont typeface="Wingdings 2"/>
              <a:buChar char=""/>
              <a:defRPr/>
            </a:pPr>
            <a:endParaRPr lang="en-US" altLang="en-US" dirty="0" smtClean="0"/>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fontScale="90000"/>
          </a:bodyPr>
          <a:lstStyle/>
          <a:p>
            <a:pPr eaLnBrk="1" fontAlgn="auto" hangingPunct="1">
              <a:spcAft>
                <a:spcPts val="0"/>
              </a:spcAft>
              <a:defRPr/>
            </a:pPr>
            <a:r>
              <a:rPr lang="en-US" altLang="en-US" dirty="0" smtClean="0">
                <a:solidFill>
                  <a:schemeClr val="bg1"/>
                </a:solidFill>
              </a:rPr>
              <a:t>LCMS Website, Facebook, Twitter, IC Parent Portal</a:t>
            </a:r>
          </a:p>
        </p:txBody>
      </p:sp>
      <p:sp>
        <p:nvSpPr>
          <p:cNvPr id="20483" name="Content Placeholder 2"/>
          <p:cNvSpPr>
            <a:spLocks noGrp="1"/>
          </p:cNvSpPr>
          <p:nvPr>
            <p:ph idx="1"/>
          </p:nvPr>
        </p:nvSpPr>
        <p:spPr/>
        <p:txBody>
          <a:bodyPr/>
          <a:lstStyle/>
          <a:p>
            <a:pPr eaLnBrk="1" hangingPunct="1"/>
            <a:r>
              <a:rPr lang="en-US" altLang="en-US" smtClean="0">
                <a:solidFill>
                  <a:schemeClr val="bg1"/>
                </a:solidFill>
              </a:rPr>
              <a:t>Chalked full of information</a:t>
            </a:r>
          </a:p>
          <a:p>
            <a:pPr eaLnBrk="1" hangingPunct="1"/>
            <a:r>
              <a:rPr lang="en-US" altLang="en-US" smtClean="0">
                <a:solidFill>
                  <a:schemeClr val="bg1"/>
                </a:solidFill>
              </a:rPr>
              <a:t>Let us know if there’s a question that you have that is not answered there.</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pPr eaLnBrk="1" fontAlgn="auto" hangingPunct="1">
              <a:spcAft>
                <a:spcPts val="0"/>
              </a:spcAft>
              <a:defRPr/>
            </a:pPr>
            <a:r>
              <a:rPr lang="en-US" altLang="en-US" dirty="0" smtClean="0">
                <a:solidFill>
                  <a:schemeClr val="bg1"/>
                </a:solidFill>
              </a:rPr>
              <a:t>TENTATIVE Award Ceremonies</a:t>
            </a:r>
          </a:p>
        </p:txBody>
      </p:sp>
      <p:sp>
        <p:nvSpPr>
          <p:cNvPr id="21507" name="Content Placeholder 2"/>
          <p:cNvSpPr>
            <a:spLocks noGrp="1"/>
          </p:cNvSpPr>
          <p:nvPr>
            <p:ph idx="1"/>
          </p:nvPr>
        </p:nvSpPr>
        <p:spPr/>
        <p:txBody>
          <a:bodyPr/>
          <a:lstStyle/>
          <a:p>
            <a:pPr eaLnBrk="1" hangingPunct="1"/>
            <a:r>
              <a:rPr lang="en-US" altLang="en-US" b="1" u="sng" dirty="0" smtClean="0">
                <a:solidFill>
                  <a:schemeClr val="bg1"/>
                </a:solidFill>
              </a:rPr>
              <a:t>2016-2017 Quarterly Awards Assemblies</a:t>
            </a:r>
            <a:r>
              <a:rPr lang="en-US" altLang="en-US" dirty="0" smtClean="0">
                <a:solidFill>
                  <a:schemeClr val="bg1"/>
                </a:solidFill>
              </a:rPr>
              <a:t> (ALL family members invited) </a:t>
            </a:r>
            <a:endParaRPr lang="en-US" altLang="en-US" b="1" dirty="0" smtClean="0">
              <a:solidFill>
                <a:schemeClr val="bg1"/>
              </a:solidFill>
            </a:endParaRPr>
          </a:p>
          <a:p>
            <a:pPr lvl="1" eaLnBrk="1" hangingPunct="1"/>
            <a:r>
              <a:rPr lang="en-US" altLang="en-US" dirty="0" smtClean="0">
                <a:solidFill>
                  <a:schemeClr val="bg1"/>
                </a:solidFill>
              </a:rPr>
              <a:t>November 21 at 1:16 PM in LCMS gym</a:t>
            </a:r>
            <a:endParaRPr lang="en-US" altLang="en-US" b="1" dirty="0" smtClean="0">
              <a:solidFill>
                <a:schemeClr val="bg1"/>
              </a:solidFill>
            </a:endParaRPr>
          </a:p>
          <a:p>
            <a:pPr lvl="1" eaLnBrk="1" hangingPunct="1"/>
            <a:r>
              <a:rPr lang="en-US" altLang="en-US" dirty="0" smtClean="0">
                <a:solidFill>
                  <a:schemeClr val="bg1"/>
                </a:solidFill>
              </a:rPr>
              <a:t>February 9 at 1:16 PM in LCMS gym</a:t>
            </a:r>
            <a:endParaRPr lang="en-US" altLang="en-US" b="1" dirty="0" smtClean="0">
              <a:solidFill>
                <a:schemeClr val="bg1"/>
              </a:solidFill>
            </a:endParaRPr>
          </a:p>
          <a:p>
            <a:pPr lvl="1" eaLnBrk="1" hangingPunct="1"/>
            <a:r>
              <a:rPr lang="en-US" altLang="en-US" dirty="0" smtClean="0">
                <a:solidFill>
                  <a:schemeClr val="bg1"/>
                </a:solidFill>
              </a:rPr>
              <a:t>April 20 at 1:16 PM in LCMS gym</a:t>
            </a:r>
            <a:endParaRPr lang="en-US" altLang="en-US" b="1" dirty="0" smtClean="0">
              <a:solidFill>
                <a:schemeClr val="bg1"/>
              </a:solidFill>
            </a:endParaRPr>
          </a:p>
          <a:p>
            <a:pPr lvl="1" eaLnBrk="1" hangingPunct="1"/>
            <a:r>
              <a:rPr lang="en-US" altLang="en-US" dirty="0" smtClean="0">
                <a:solidFill>
                  <a:schemeClr val="bg1"/>
                </a:solidFill>
              </a:rPr>
              <a:t>May 17 (LAST DAY OF SCHOOL) at 8 AM for sixth graders, at 9 AM for seventh graders and 10 AM for eighth graders with 8</a:t>
            </a:r>
            <a:r>
              <a:rPr lang="en-US" altLang="en-US" baseline="30000" dirty="0" smtClean="0">
                <a:solidFill>
                  <a:schemeClr val="bg1"/>
                </a:solidFill>
              </a:rPr>
              <a:t>th</a:t>
            </a:r>
            <a:r>
              <a:rPr lang="en-US" altLang="en-US" dirty="0" smtClean="0">
                <a:solidFill>
                  <a:schemeClr val="bg1"/>
                </a:solidFill>
              </a:rPr>
              <a:t> grade graduation – ALL in LCMS gym </a:t>
            </a:r>
            <a:endParaRPr lang="en-US" altLang="en-US" b="1" dirty="0" smtClean="0">
              <a:solidFill>
                <a:schemeClr val="bg1"/>
              </a:solidFill>
            </a:endParaRPr>
          </a:p>
          <a:p>
            <a:pPr eaLnBrk="1" hangingPunct="1"/>
            <a:endParaRPr lang="en-US" altLang="en-US" dirty="0" smtClean="0"/>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fontScale="90000"/>
          </a:bodyPr>
          <a:lstStyle/>
          <a:p>
            <a:pPr eaLnBrk="1" fontAlgn="auto" hangingPunct="1">
              <a:spcAft>
                <a:spcPts val="0"/>
              </a:spcAft>
              <a:defRPr/>
            </a:pPr>
            <a:r>
              <a:rPr lang="en-US" altLang="en-US" dirty="0" smtClean="0">
                <a:solidFill>
                  <a:schemeClr val="bg1"/>
                </a:solidFill>
              </a:rPr>
              <a:t>2016-17 Quarterly Reward Parties</a:t>
            </a:r>
          </a:p>
        </p:txBody>
      </p:sp>
      <p:sp>
        <p:nvSpPr>
          <p:cNvPr id="22531" name="Content Placeholder 2"/>
          <p:cNvSpPr>
            <a:spLocks noGrp="1"/>
          </p:cNvSpPr>
          <p:nvPr>
            <p:ph idx="1"/>
          </p:nvPr>
        </p:nvSpPr>
        <p:spPr/>
        <p:txBody>
          <a:bodyPr/>
          <a:lstStyle/>
          <a:p>
            <a:pPr eaLnBrk="1" hangingPunct="1"/>
            <a:r>
              <a:rPr lang="en-US" altLang="en-US" sz="1800" b="1" u="sng" smtClean="0">
                <a:solidFill>
                  <a:schemeClr val="bg1"/>
                </a:solidFill>
              </a:rPr>
              <a:t>Quarterly PTSO-Sponsored Goal Parties: 6</a:t>
            </a:r>
            <a:r>
              <a:rPr lang="en-US" altLang="en-US" sz="1800" b="1" u="sng" baseline="30000" smtClean="0">
                <a:solidFill>
                  <a:schemeClr val="bg1"/>
                </a:solidFill>
              </a:rPr>
              <a:t>th</a:t>
            </a:r>
            <a:r>
              <a:rPr lang="en-US" altLang="en-US" sz="1800" b="1" u="sng" smtClean="0">
                <a:solidFill>
                  <a:schemeClr val="bg1"/>
                </a:solidFill>
              </a:rPr>
              <a:t>, 7</a:t>
            </a:r>
            <a:r>
              <a:rPr lang="en-US" altLang="en-US" sz="1800" b="1" u="sng" baseline="30000" smtClean="0">
                <a:solidFill>
                  <a:schemeClr val="bg1"/>
                </a:solidFill>
              </a:rPr>
              <a:t>th</a:t>
            </a:r>
            <a:r>
              <a:rPr lang="en-US" altLang="en-US" sz="1800" b="1" u="sng" smtClean="0">
                <a:solidFill>
                  <a:schemeClr val="bg1"/>
                </a:solidFill>
              </a:rPr>
              <a:t>, &amp;/or 8</a:t>
            </a:r>
            <a:r>
              <a:rPr lang="en-US" altLang="en-US" sz="1800" b="1" u="sng" baseline="30000" smtClean="0">
                <a:solidFill>
                  <a:schemeClr val="bg1"/>
                </a:solidFill>
              </a:rPr>
              <a:t>th</a:t>
            </a:r>
            <a:r>
              <a:rPr lang="en-US" altLang="en-US" sz="1800" b="1" u="sng" smtClean="0">
                <a:solidFill>
                  <a:schemeClr val="bg1"/>
                </a:solidFill>
              </a:rPr>
              <a:t> periods</a:t>
            </a:r>
          </a:p>
          <a:p>
            <a:pPr eaLnBrk="1" hangingPunct="1"/>
            <a:r>
              <a:rPr lang="en-US" altLang="en-US" sz="1800" b="1" u="sng" smtClean="0">
                <a:solidFill>
                  <a:schemeClr val="bg1"/>
                </a:solidFill>
              </a:rPr>
              <a:t>STUDENT MUST CHECK LIST AND LET US KNOW IF ERRORS</a:t>
            </a:r>
            <a:endParaRPr lang="en-US" altLang="en-US" sz="1800" b="1" smtClean="0">
              <a:solidFill>
                <a:schemeClr val="bg1"/>
              </a:solidFill>
            </a:endParaRPr>
          </a:p>
          <a:p>
            <a:pPr eaLnBrk="1" hangingPunct="1"/>
            <a:r>
              <a:rPr lang="en-US" altLang="en-US" sz="1800" smtClean="0">
                <a:solidFill>
                  <a:schemeClr val="bg1"/>
                </a:solidFill>
              </a:rPr>
              <a:t> </a:t>
            </a:r>
            <a:endParaRPr lang="en-US" altLang="en-US" sz="1800" b="1" smtClean="0">
              <a:solidFill>
                <a:schemeClr val="bg1"/>
              </a:solidFill>
            </a:endParaRPr>
          </a:p>
          <a:p>
            <a:pPr eaLnBrk="1" hangingPunct="1"/>
            <a:r>
              <a:rPr lang="en-US" altLang="en-US" sz="1800" smtClean="0">
                <a:solidFill>
                  <a:schemeClr val="bg1"/>
                </a:solidFill>
              </a:rPr>
              <a:t>6</a:t>
            </a:r>
            <a:r>
              <a:rPr lang="en-US" altLang="en-US" sz="1800" baseline="30000" smtClean="0">
                <a:solidFill>
                  <a:schemeClr val="bg1"/>
                </a:solidFill>
              </a:rPr>
              <a:t>th</a:t>
            </a:r>
            <a:r>
              <a:rPr lang="en-US" altLang="en-US" sz="1800" smtClean="0">
                <a:solidFill>
                  <a:schemeClr val="bg1"/>
                </a:solidFill>
              </a:rPr>
              <a:t> period:  98% or higher attendance for the quarter (12:23-1:12)</a:t>
            </a:r>
            <a:endParaRPr lang="en-US" altLang="en-US" sz="1800" b="1" smtClean="0">
              <a:solidFill>
                <a:schemeClr val="bg1"/>
              </a:solidFill>
            </a:endParaRPr>
          </a:p>
          <a:p>
            <a:pPr eaLnBrk="1" hangingPunct="1"/>
            <a:r>
              <a:rPr lang="en-US" altLang="en-US" sz="1800" smtClean="0">
                <a:solidFill>
                  <a:schemeClr val="bg1"/>
                </a:solidFill>
              </a:rPr>
              <a:t>7</a:t>
            </a:r>
            <a:r>
              <a:rPr lang="en-US" altLang="en-US" sz="1800" baseline="30000" smtClean="0">
                <a:solidFill>
                  <a:schemeClr val="bg1"/>
                </a:solidFill>
              </a:rPr>
              <a:t>th</a:t>
            </a:r>
            <a:r>
              <a:rPr lang="en-US" altLang="en-US" sz="1800" smtClean="0">
                <a:solidFill>
                  <a:schemeClr val="bg1"/>
                </a:solidFill>
              </a:rPr>
              <a:t> period:  No grades below C on the quarter’s report card (1:16-2:01)</a:t>
            </a:r>
            <a:endParaRPr lang="en-US" altLang="en-US" sz="1800" b="1" smtClean="0">
              <a:solidFill>
                <a:schemeClr val="bg1"/>
              </a:solidFill>
            </a:endParaRPr>
          </a:p>
          <a:p>
            <a:pPr eaLnBrk="1" hangingPunct="1"/>
            <a:r>
              <a:rPr lang="en-US" altLang="en-US" sz="1800" smtClean="0">
                <a:solidFill>
                  <a:schemeClr val="bg1"/>
                </a:solidFill>
              </a:rPr>
              <a:t>8</a:t>
            </a:r>
            <a:r>
              <a:rPr lang="en-US" altLang="en-US" sz="1800" baseline="30000" smtClean="0">
                <a:solidFill>
                  <a:schemeClr val="bg1"/>
                </a:solidFill>
              </a:rPr>
              <a:t>th</a:t>
            </a:r>
            <a:r>
              <a:rPr lang="en-US" altLang="en-US" sz="1800" smtClean="0">
                <a:solidFill>
                  <a:schemeClr val="bg1"/>
                </a:solidFill>
              </a:rPr>
              <a:t> period:  No discipline referrals entered into IC for the quarter (2:05-2:50)</a:t>
            </a:r>
            <a:endParaRPr lang="en-US" altLang="en-US" sz="1800" b="1" smtClean="0">
              <a:solidFill>
                <a:schemeClr val="bg1"/>
              </a:solidFill>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fontAlgn="auto" hangingPunct="1">
              <a:spcAft>
                <a:spcPts val="0"/>
              </a:spcAft>
              <a:defRPr/>
            </a:pPr>
            <a:r>
              <a:rPr lang="en-US" altLang="en-US" dirty="0" smtClean="0">
                <a:solidFill>
                  <a:schemeClr val="bg1"/>
                </a:solidFill>
              </a:rPr>
              <a:t>2016-17 Goal Parties</a:t>
            </a:r>
          </a:p>
        </p:txBody>
      </p:sp>
      <p:sp>
        <p:nvSpPr>
          <p:cNvPr id="18435" name="Content Placeholder 2"/>
          <p:cNvSpPr>
            <a:spLocks noGrp="1"/>
          </p:cNvSpPr>
          <p:nvPr>
            <p:ph idx="1"/>
          </p:nvPr>
        </p:nvSpPr>
        <p:spPr/>
        <p:txBody>
          <a:bodyPr>
            <a:normAutofit fontScale="92500" lnSpcReduction="10000"/>
          </a:bodyPr>
          <a:lstStyle/>
          <a:p>
            <a:pPr marL="548640" indent="-411480" eaLnBrk="1" fontAlgn="auto" hangingPunct="1">
              <a:spcAft>
                <a:spcPts val="0"/>
              </a:spcAft>
              <a:buClr>
                <a:schemeClr val="tx1">
                  <a:shade val="95000"/>
                </a:schemeClr>
              </a:buClr>
              <a:buFont typeface="Wingdings 2"/>
              <a:buChar char=""/>
              <a:defRPr/>
            </a:pPr>
            <a:r>
              <a:rPr lang="en-US" altLang="en-US" b="1" u="sng" dirty="0" smtClean="0">
                <a:solidFill>
                  <a:schemeClr val="bg1"/>
                </a:solidFill>
              </a:rPr>
              <a:t>PTSO Sponsored Party for multiple student accomplishments</a:t>
            </a:r>
          </a:p>
          <a:p>
            <a:pPr marL="548640" indent="-411480" eaLnBrk="1" fontAlgn="auto" hangingPunct="1">
              <a:spcAft>
                <a:spcPts val="0"/>
              </a:spcAft>
              <a:buClr>
                <a:schemeClr val="tx1">
                  <a:shade val="95000"/>
                </a:schemeClr>
              </a:buClr>
              <a:buFont typeface="Wingdings 2"/>
              <a:buChar char=""/>
              <a:defRPr/>
            </a:pPr>
            <a:r>
              <a:rPr lang="en-US" altLang="en-US" b="1" u="sng" dirty="0" smtClean="0">
                <a:solidFill>
                  <a:schemeClr val="bg1"/>
                </a:solidFill>
              </a:rPr>
              <a:t>STUDENT MUST CHECK LIST AND LET US KNOW IF ERRORS</a:t>
            </a:r>
            <a:endParaRPr lang="en-US" altLang="en-US" b="1" dirty="0" smtClean="0">
              <a:solidFill>
                <a:schemeClr val="bg1"/>
              </a:solidFill>
            </a:endParaRPr>
          </a:p>
          <a:p>
            <a:pPr marL="548640" indent="-411480" eaLnBrk="1" fontAlgn="auto" hangingPunct="1">
              <a:spcAft>
                <a:spcPts val="0"/>
              </a:spcAft>
              <a:buClr>
                <a:schemeClr val="tx1">
                  <a:shade val="95000"/>
                </a:schemeClr>
              </a:buClr>
              <a:buFont typeface="Wingdings 2"/>
              <a:buChar char=""/>
              <a:defRPr/>
            </a:pPr>
            <a:r>
              <a:rPr lang="en-US" altLang="en-US" sz="2000" dirty="0" smtClean="0">
                <a:solidFill>
                  <a:schemeClr val="bg1"/>
                </a:solidFill>
              </a:rPr>
              <a:t>1</a:t>
            </a:r>
            <a:r>
              <a:rPr lang="en-US" altLang="en-US" sz="2000" baseline="30000" dirty="0" smtClean="0">
                <a:solidFill>
                  <a:schemeClr val="bg1"/>
                </a:solidFill>
              </a:rPr>
              <a:t>st</a:t>
            </a:r>
            <a:r>
              <a:rPr lang="en-US" altLang="en-US" sz="2000" dirty="0" smtClean="0">
                <a:solidFill>
                  <a:schemeClr val="bg1"/>
                </a:solidFill>
              </a:rPr>
              <a:t> period:  98% or higher attendance for the 4</a:t>
            </a:r>
            <a:r>
              <a:rPr lang="en-US" altLang="en-US" sz="2000" baseline="30000" dirty="0" smtClean="0">
                <a:solidFill>
                  <a:schemeClr val="bg1"/>
                </a:solidFill>
              </a:rPr>
              <a:t>th</a:t>
            </a:r>
            <a:r>
              <a:rPr lang="en-US" altLang="en-US" sz="2000" dirty="0" smtClean="0">
                <a:solidFill>
                  <a:schemeClr val="bg1"/>
                </a:solidFill>
              </a:rPr>
              <a:t> quarter</a:t>
            </a:r>
            <a:endParaRPr lang="en-US" altLang="en-US" sz="2000" b="1" dirty="0" smtClean="0">
              <a:solidFill>
                <a:schemeClr val="bg1"/>
              </a:solidFill>
            </a:endParaRPr>
          </a:p>
          <a:p>
            <a:pPr marL="548640" indent="-411480" eaLnBrk="1" fontAlgn="auto" hangingPunct="1">
              <a:spcAft>
                <a:spcPts val="0"/>
              </a:spcAft>
              <a:buClr>
                <a:schemeClr val="tx1">
                  <a:shade val="95000"/>
                </a:schemeClr>
              </a:buClr>
              <a:buFont typeface="Wingdings 2"/>
              <a:buChar char=""/>
              <a:defRPr/>
            </a:pPr>
            <a:r>
              <a:rPr lang="en-US" altLang="en-US" sz="2000" dirty="0" smtClean="0">
                <a:solidFill>
                  <a:schemeClr val="bg1"/>
                </a:solidFill>
              </a:rPr>
              <a:t>2</a:t>
            </a:r>
            <a:r>
              <a:rPr lang="en-US" altLang="en-US" sz="2000" baseline="30000" dirty="0" smtClean="0">
                <a:solidFill>
                  <a:schemeClr val="bg1"/>
                </a:solidFill>
              </a:rPr>
              <a:t>nd</a:t>
            </a:r>
            <a:r>
              <a:rPr lang="en-US" altLang="en-US" sz="2000" dirty="0" smtClean="0">
                <a:solidFill>
                  <a:schemeClr val="bg1"/>
                </a:solidFill>
              </a:rPr>
              <a:t> period:  No grades below C on the 4</a:t>
            </a:r>
            <a:r>
              <a:rPr lang="en-US" altLang="en-US" sz="2000" baseline="30000" dirty="0" smtClean="0">
                <a:solidFill>
                  <a:schemeClr val="bg1"/>
                </a:solidFill>
              </a:rPr>
              <a:t>th</a:t>
            </a:r>
            <a:r>
              <a:rPr lang="en-US" altLang="en-US" sz="2000" dirty="0" smtClean="0">
                <a:solidFill>
                  <a:schemeClr val="bg1"/>
                </a:solidFill>
              </a:rPr>
              <a:t> quarter’s report</a:t>
            </a:r>
            <a:endParaRPr lang="en-US" altLang="en-US" sz="2000" b="1" dirty="0" smtClean="0">
              <a:solidFill>
                <a:schemeClr val="bg1"/>
              </a:solidFill>
            </a:endParaRPr>
          </a:p>
          <a:p>
            <a:pPr marL="548640" indent="-411480" eaLnBrk="1" fontAlgn="auto" hangingPunct="1">
              <a:spcAft>
                <a:spcPts val="0"/>
              </a:spcAft>
              <a:buClr>
                <a:schemeClr val="tx1">
                  <a:shade val="95000"/>
                </a:schemeClr>
              </a:buClr>
              <a:buFont typeface="Wingdings 2"/>
              <a:buChar char=""/>
              <a:defRPr/>
            </a:pPr>
            <a:r>
              <a:rPr lang="en-US" altLang="en-US" sz="2000" dirty="0" smtClean="0">
                <a:solidFill>
                  <a:schemeClr val="bg1"/>
                </a:solidFill>
              </a:rPr>
              <a:t>3</a:t>
            </a:r>
            <a:r>
              <a:rPr lang="en-US" altLang="en-US" sz="2000" baseline="30000" dirty="0" smtClean="0">
                <a:solidFill>
                  <a:schemeClr val="bg1"/>
                </a:solidFill>
              </a:rPr>
              <a:t>rd</a:t>
            </a:r>
            <a:r>
              <a:rPr lang="en-US" altLang="en-US" sz="2000" dirty="0" smtClean="0">
                <a:solidFill>
                  <a:schemeClr val="bg1"/>
                </a:solidFill>
              </a:rPr>
              <a:t> period:  No discipline referrals entered into IC for the 4</a:t>
            </a:r>
            <a:r>
              <a:rPr lang="en-US" altLang="en-US" sz="2000" baseline="30000" dirty="0" smtClean="0">
                <a:solidFill>
                  <a:schemeClr val="bg1"/>
                </a:solidFill>
              </a:rPr>
              <a:t>th</a:t>
            </a:r>
            <a:r>
              <a:rPr lang="en-US" altLang="en-US" sz="2000" dirty="0" smtClean="0">
                <a:solidFill>
                  <a:schemeClr val="bg1"/>
                </a:solidFill>
              </a:rPr>
              <a:t> quarter</a:t>
            </a:r>
            <a:endParaRPr lang="en-US" altLang="en-US" sz="2000" b="1" dirty="0" smtClean="0">
              <a:solidFill>
                <a:schemeClr val="bg1"/>
              </a:solidFill>
            </a:endParaRPr>
          </a:p>
          <a:p>
            <a:pPr marL="548640" indent="-411480" eaLnBrk="1" fontAlgn="auto" hangingPunct="1">
              <a:spcAft>
                <a:spcPts val="0"/>
              </a:spcAft>
              <a:buClr>
                <a:schemeClr val="tx1">
                  <a:shade val="95000"/>
                </a:schemeClr>
              </a:buClr>
              <a:buFont typeface="Wingdings 2"/>
              <a:buChar char=""/>
              <a:defRPr/>
            </a:pPr>
            <a:r>
              <a:rPr lang="en-US" altLang="en-US" sz="2000" dirty="0" smtClean="0">
                <a:solidFill>
                  <a:schemeClr val="bg1"/>
                </a:solidFill>
              </a:rPr>
              <a:t>4</a:t>
            </a:r>
            <a:r>
              <a:rPr lang="en-US" altLang="en-US" sz="2000" baseline="30000" dirty="0" smtClean="0">
                <a:solidFill>
                  <a:schemeClr val="bg1"/>
                </a:solidFill>
              </a:rPr>
              <a:t>th</a:t>
            </a:r>
            <a:r>
              <a:rPr lang="en-US" altLang="en-US" sz="2000" dirty="0" smtClean="0">
                <a:solidFill>
                  <a:schemeClr val="bg1"/>
                </a:solidFill>
              </a:rPr>
              <a:t> period:  YEAR-LONG Goals, HW, and data completed in STUDENT AGENDA</a:t>
            </a:r>
            <a:endParaRPr lang="en-US" altLang="en-US" sz="2000" b="1" dirty="0" smtClean="0">
              <a:solidFill>
                <a:schemeClr val="bg1"/>
              </a:solidFill>
            </a:endParaRPr>
          </a:p>
          <a:p>
            <a:pPr marL="548640" indent="-411480" eaLnBrk="1" fontAlgn="auto" hangingPunct="1">
              <a:spcAft>
                <a:spcPts val="0"/>
              </a:spcAft>
              <a:buClr>
                <a:schemeClr val="tx1">
                  <a:shade val="95000"/>
                </a:schemeClr>
              </a:buClr>
              <a:buFont typeface="Wingdings 2"/>
              <a:buChar char=""/>
              <a:defRPr/>
            </a:pPr>
            <a:r>
              <a:rPr lang="en-US" altLang="en-US" sz="2000" dirty="0" smtClean="0">
                <a:solidFill>
                  <a:schemeClr val="bg1"/>
                </a:solidFill>
              </a:rPr>
              <a:t>5</a:t>
            </a:r>
            <a:r>
              <a:rPr lang="en-US" altLang="en-US" sz="2000" baseline="30000" dirty="0" smtClean="0">
                <a:solidFill>
                  <a:schemeClr val="bg1"/>
                </a:solidFill>
              </a:rPr>
              <a:t>th</a:t>
            </a:r>
            <a:r>
              <a:rPr lang="en-US" altLang="en-US" sz="2000" dirty="0" smtClean="0">
                <a:solidFill>
                  <a:schemeClr val="bg1"/>
                </a:solidFill>
              </a:rPr>
              <a:t> and 6</a:t>
            </a:r>
            <a:r>
              <a:rPr lang="en-US" altLang="en-US" sz="2000" baseline="30000" dirty="0" smtClean="0">
                <a:solidFill>
                  <a:schemeClr val="bg1"/>
                </a:solidFill>
              </a:rPr>
              <a:t>th</a:t>
            </a:r>
            <a:r>
              <a:rPr lang="en-US" altLang="en-US" sz="2000" dirty="0" smtClean="0">
                <a:solidFill>
                  <a:schemeClr val="bg1"/>
                </a:solidFill>
              </a:rPr>
              <a:t> periods:  OUTSTANDING effort on the K-PREP and EXPLORE tests</a:t>
            </a:r>
            <a:endParaRPr lang="en-US" altLang="en-US" sz="2000" b="1" dirty="0" smtClean="0">
              <a:solidFill>
                <a:schemeClr val="bg1"/>
              </a:solidFill>
            </a:endParaRPr>
          </a:p>
          <a:p>
            <a:pPr marL="548640" indent="-411480" eaLnBrk="1" fontAlgn="auto" hangingPunct="1">
              <a:spcAft>
                <a:spcPts val="0"/>
              </a:spcAft>
              <a:buClr>
                <a:schemeClr val="tx1">
                  <a:shade val="95000"/>
                </a:schemeClr>
              </a:buClr>
              <a:buFont typeface="Wingdings 2"/>
              <a:buChar char=""/>
              <a:defRPr/>
            </a:pPr>
            <a:r>
              <a:rPr lang="en-US" altLang="en-US" sz="2000" dirty="0" smtClean="0">
                <a:solidFill>
                  <a:schemeClr val="bg1"/>
                </a:solidFill>
              </a:rPr>
              <a:t>7</a:t>
            </a:r>
            <a:r>
              <a:rPr lang="en-US" altLang="en-US" sz="2000" baseline="30000" dirty="0" smtClean="0">
                <a:solidFill>
                  <a:schemeClr val="bg1"/>
                </a:solidFill>
              </a:rPr>
              <a:t>th</a:t>
            </a:r>
            <a:r>
              <a:rPr lang="en-US" altLang="en-US" sz="2000" dirty="0" smtClean="0">
                <a:solidFill>
                  <a:schemeClr val="bg1"/>
                </a:solidFill>
              </a:rPr>
              <a:t> and 8</a:t>
            </a:r>
            <a:r>
              <a:rPr lang="en-US" altLang="en-US" sz="2000" baseline="30000" dirty="0" smtClean="0">
                <a:solidFill>
                  <a:schemeClr val="bg1"/>
                </a:solidFill>
              </a:rPr>
              <a:t>th</a:t>
            </a:r>
            <a:r>
              <a:rPr lang="en-US" altLang="en-US" sz="2000" dirty="0" smtClean="0">
                <a:solidFill>
                  <a:schemeClr val="bg1"/>
                </a:solidFill>
              </a:rPr>
              <a:t> periods:  Student had at least one PARENT REVIEW the ILP</a:t>
            </a:r>
            <a:endParaRPr lang="en-US" altLang="en-US" sz="2000" b="1" dirty="0" smtClean="0">
              <a:solidFill>
                <a:schemeClr val="bg1"/>
              </a:solidFill>
            </a:endParaRPr>
          </a:p>
          <a:p>
            <a:pPr marL="548640" indent="-411480" eaLnBrk="1" fontAlgn="auto" hangingPunct="1">
              <a:spcAft>
                <a:spcPts val="0"/>
              </a:spcAft>
              <a:buClr>
                <a:schemeClr val="tx1">
                  <a:shade val="95000"/>
                </a:schemeClr>
              </a:buClr>
              <a:buFont typeface="Wingdings 2"/>
              <a:buChar char=""/>
              <a:defRPr/>
            </a:pPr>
            <a:endParaRPr lang="en-US" altLang="en-US" dirty="0" smtClean="0"/>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pPr eaLnBrk="1" fontAlgn="auto" hangingPunct="1">
              <a:spcAft>
                <a:spcPts val="0"/>
              </a:spcAft>
              <a:defRPr/>
            </a:pPr>
            <a:r>
              <a:rPr lang="en-US" altLang="en-US" sz="4000" dirty="0" smtClean="0">
                <a:solidFill>
                  <a:schemeClr val="bg1"/>
                </a:solidFill>
              </a:rPr>
              <a:t>2016-17 Year-Long Goal Attainment</a:t>
            </a:r>
            <a:br>
              <a:rPr lang="en-US" altLang="en-US" sz="4000" dirty="0" smtClean="0">
                <a:solidFill>
                  <a:schemeClr val="bg1"/>
                </a:solidFill>
              </a:rPr>
            </a:br>
            <a:r>
              <a:rPr lang="en-US" altLang="en-US" sz="4000" dirty="0" smtClean="0">
                <a:solidFill>
                  <a:schemeClr val="bg1"/>
                </a:solidFill>
              </a:rPr>
              <a:t>Reward Field Trip</a:t>
            </a:r>
          </a:p>
        </p:txBody>
      </p:sp>
      <p:sp>
        <p:nvSpPr>
          <p:cNvPr id="24579" name="Content Placeholder 2"/>
          <p:cNvSpPr>
            <a:spLocks noGrp="1"/>
          </p:cNvSpPr>
          <p:nvPr>
            <p:ph idx="1"/>
          </p:nvPr>
        </p:nvSpPr>
        <p:spPr/>
        <p:txBody>
          <a:bodyPr/>
          <a:lstStyle/>
          <a:p>
            <a:pPr eaLnBrk="1" hangingPunct="1"/>
            <a:r>
              <a:rPr lang="en-US" altLang="en-US" sz="3200" b="1" smtClean="0">
                <a:solidFill>
                  <a:schemeClr val="bg1"/>
                </a:solidFill>
              </a:rPr>
              <a:t>YEARLY PTSO-Sponsored Field Trip for Students Meeting ALL goals for the ENTIRE School Year</a:t>
            </a:r>
          </a:p>
          <a:p>
            <a:pPr eaLnBrk="1" hangingPunct="1"/>
            <a:r>
              <a:rPr lang="en-US" altLang="en-US" sz="3200" b="1" u="sng" smtClean="0">
                <a:solidFill>
                  <a:schemeClr val="bg1"/>
                </a:solidFill>
              </a:rPr>
              <a:t>STUDENT MUST CHECK LIST AND LET US KNOW IF ERRORS</a:t>
            </a:r>
            <a:endParaRPr lang="en-US" altLang="en-US" sz="3200" b="1" smtClean="0">
              <a:solidFill>
                <a:schemeClr val="bg1"/>
              </a:solidFill>
            </a:endParaRPr>
          </a:p>
          <a:p>
            <a:pPr lvl="1" eaLnBrk="1" hangingPunct="1"/>
            <a:r>
              <a:rPr lang="en-US" altLang="en-US" smtClean="0">
                <a:solidFill>
                  <a:schemeClr val="bg1"/>
                </a:solidFill>
              </a:rPr>
              <a:t>Student-chosen destination</a:t>
            </a:r>
            <a:endParaRPr lang="en-US" altLang="en-US" b="1" smtClean="0">
              <a:solidFill>
                <a:schemeClr val="bg1"/>
              </a:solidFill>
            </a:endParaRP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09600" y="381000"/>
            <a:ext cx="8153400" cy="1143000"/>
          </a:xfrm>
        </p:spPr>
        <p:txBody>
          <a:bodyPr/>
          <a:lstStyle/>
          <a:p>
            <a:pPr eaLnBrk="1" fontAlgn="auto" hangingPunct="1">
              <a:spcAft>
                <a:spcPts val="0"/>
              </a:spcAft>
              <a:defRPr/>
            </a:pPr>
            <a:r>
              <a:rPr lang="en-US" altLang="en-US" dirty="0" smtClean="0">
                <a:solidFill>
                  <a:schemeClr val="bg1"/>
                </a:solidFill>
              </a:rPr>
              <a:t>School Information</a:t>
            </a:r>
          </a:p>
        </p:txBody>
      </p:sp>
      <p:sp>
        <p:nvSpPr>
          <p:cNvPr id="20483" name="Content Placeholder 2"/>
          <p:cNvSpPr>
            <a:spLocks noGrp="1"/>
          </p:cNvSpPr>
          <p:nvPr>
            <p:ph idx="1"/>
          </p:nvPr>
        </p:nvSpPr>
        <p:spPr>
          <a:xfrm>
            <a:off x="533400" y="1447800"/>
            <a:ext cx="8153400" cy="4191000"/>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CCR is a rotation </a:t>
            </a:r>
            <a:r>
              <a:rPr lang="en-US" altLang="en-US" dirty="0" smtClean="0">
                <a:solidFill>
                  <a:schemeClr val="bg1"/>
                </a:solidFill>
              </a:rPr>
              <a:t>for ALL students</a:t>
            </a:r>
          </a:p>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FAQ (lunch, conferences, etc.)</a:t>
            </a:r>
          </a:p>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Turn in paperwork tonight or first day of class</a:t>
            </a:r>
          </a:p>
          <a:p>
            <a:pPr marL="868680" lvl="1" indent="-283464" eaLnBrk="1" fontAlgn="auto" hangingPunct="1">
              <a:spcAft>
                <a:spcPts val="0"/>
              </a:spcAft>
              <a:buFont typeface="Wingdings 2"/>
              <a:buChar char=""/>
              <a:defRPr/>
            </a:pPr>
            <a:r>
              <a:rPr lang="en-US" altLang="en-US" sz="2000" dirty="0" smtClean="0">
                <a:solidFill>
                  <a:schemeClr val="bg1"/>
                </a:solidFill>
              </a:rPr>
              <a:t>BOTH guardian and student:  Sign AGENDA pages 33 AND 34</a:t>
            </a:r>
          </a:p>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Parent drop-off and pick up</a:t>
            </a:r>
          </a:p>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Keep forms updated</a:t>
            </a:r>
          </a:p>
          <a:p>
            <a:pPr marL="868680" lvl="1" indent="-283464" eaLnBrk="1" fontAlgn="auto" hangingPunct="1">
              <a:spcAft>
                <a:spcPts val="0"/>
              </a:spcAft>
              <a:buFont typeface="Wingdings 2"/>
              <a:buChar char=""/>
              <a:defRPr/>
            </a:pPr>
            <a:r>
              <a:rPr lang="en-US" altLang="en-US" sz="2800" dirty="0" smtClean="0">
                <a:solidFill>
                  <a:schemeClr val="bg1"/>
                </a:solidFill>
              </a:rPr>
              <a:t>Call school for IC</a:t>
            </a:r>
          </a:p>
          <a:p>
            <a:pPr marL="868680" lvl="1" indent="-283464" eaLnBrk="1" fontAlgn="auto" hangingPunct="1">
              <a:spcAft>
                <a:spcPts val="0"/>
              </a:spcAft>
              <a:buFont typeface="Wingdings 2"/>
              <a:buChar char=""/>
              <a:defRPr/>
            </a:pPr>
            <a:r>
              <a:rPr lang="en-US" altLang="en-US" sz="2800" dirty="0" smtClean="0">
                <a:solidFill>
                  <a:schemeClr val="bg1"/>
                </a:solidFill>
              </a:rPr>
              <a:t>Self-Update One Call</a:t>
            </a:r>
          </a:p>
          <a:p>
            <a:pPr marL="548640" indent="-411480" eaLnBrk="1" fontAlgn="auto" hangingPunct="1">
              <a:spcAft>
                <a:spcPts val="0"/>
              </a:spcAft>
              <a:buClr>
                <a:schemeClr val="tx1">
                  <a:shade val="95000"/>
                </a:schemeClr>
              </a:buClr>
              <a:buFont typeface="Wingdings 2"/>
              <a:buChar char=""/>
              <a:defRPr/>
            </a:pPr>
            <a:endParaRPr lang="en-US" altLang="en-US" dirty="0" smtClean="0"/>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fontAlgn="auto" hangingPunct="1">
              <a:spcAft>
                <a:spcPts val="0"/>
              </a:spcAft>
              <a:defRPr/>
            </a:pPr>
            <a:r>
              <a:rPr lang="en-US" altLang="en-US" dirty="0" smtClean="0">
                <a:solidFill>
                  <a:schemeClr val="bg1"/>
                </a:solidFill>
              </a:rPr>
              <a:t>School Information (cont’d)</a:t>
            </a:r>
          </a:p>
        </p:txBody>
      </p:sp>
      <p:sp>
        <p:nvSpPr>
          <p:cNvPr id="26627" name="Content Placeholder 2"/>
          <p:cNvSpPr>
            <a:spLocks noGrp="1"/>
          </p:cNvSpPr>
          <p:nvPr>
            <p:ph idx="1"/>
          </p:nvPr>
        </p:nvSpPr>
        <p:spPr/>
        <p:txBody>
          <a:bodyPr/>
          <a:lstStyle/>
          <a:p>
            <a:pPr eaLnBrk="1" hangingPunct="1"/>
            <a:r>
              <a:rPr lang="en-US" altLang="en-US" smtClean="0">
                <a:solidFill>
                  <a:schemeClr val="bg1"/>
                </a:solidFill>
              </a:rPr>
              <a:t>Agenda (HW, goals, data, HALL PASS, replacement, etc.)</a:t>
            </a:r>
          </a:p>
          <a:p>
            <a:pPr eaLnBrk="1" hangingPunct="1"/>
            <a:r>
              <a:rPr lang="en-US" altLang="en-US" smtClean="0">
                <a:solidFill>
                  <a:schemeClr val="bg1"/>
                </a:solidFill>
              </a:rPr>
              <a:t>Conferences</a:t>
            </a:r>
          </a:p>
          <a:p>
            <a:pPr eaLnBrk="1" hangingPunct="1"/>
            <a:r>
              <a:rPr lang="en-US" altLang="en-US" smtClean="0">
                <a:solidFill>
                  <a:schemeClr val="bg1"/>
                </a:solidFill>
              </a:rPr>
              <a:t>Tutoring (Ozone, request, AM, Lunch, etc.)</a:t>
            </a:r>
          </a:p>
          <a:p>
            <a:pPr eaLnBrk="1" hangingPunct="1"/>
            <a:r>
              <a:rPr lang="en-US" altLang="en-US" smtClean="0">
                <a:solidFill>
                  <a:schemeClr val="bg1"/>
                </a:solidFill>
              </a:rPr>
              <a:t>School Calendar (report cards, etc.)</a:t>
            </a:r>
          </a:p>
          <a:p>
            <a:pPr eaLnBrk="1" hangingPunct="1"/>
            <a:r>
              <a:rPr lang="en-US" altLang="en-US" smtClean="0">
                <a:solidFill>
                  <a:schemeClr val="bg1"/>
                </a:solidFill>
              </a:rPr>
              <a:t>3 days for attendance excuses</a:t>
            </a:r>
          </a:p>
          <a:p>
            <a:pPr lvl="1" eaLnBrk="1" hangingPunct="1"/>
            <a:r>
              <a:rPr lang="en-US" altLang="en-US" smtClean="0">
                <a:solidFill>
                  <a:schemeClr val="bg1"/>
                </a:solidFill>
              </a:rPr>
              <a:t>STUDENT MUST TURN IN TO OFFICE</a:t>
            </a:r>
          </a:p>
          <a:p>
            <a:pPr eaLnBrk="1" hangingPunct="1"/>
            <a:r>
              <a:rPr lang="en-US" altLang="en-US" smtClean="0">
                <a:solidFill>
                  <a:schemeClr val="bg1"/>
                </a:solidFill>
              </a:rPr>
              <a:t>Picture ID</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fontAlgn="auto" hangingPunct="1">
              <a:spcAft>
                <a:spcPts val="0"/>
              </a:spcAft>
              <a:defRPr/>
            </a:pPr>
            <a:r>
              <a:rPr lang="en-US" altLang="en-US" dirty="0" smtClean="0">
                <a:solidFill>
                  <a:schemeClr val="bg1"/>
                </a:solidFill>
              </a:rPr>
              <a:t>School Info (cont’d)</a:t>
            </a:r>
          </a:p>
        </p:txBody>
      </p:sp>
      <p:sp>
        <p:nvSpPr>
          <p:cNvPr id="27651" name="Content Placeholder 2"/>
          <p:cNvSpPr>
            <a:spLocks noGrp="1"/>
          </p:cNvSpPr>
          <p:nvPr>
            <p:ph idx="1"/>
          </p:nvPr>
        </p:nvSpPr>
        <p:spPr/>
        <p:txBody>
          <a:bodyPr/>
          <a:lstStyle/>
          <a:p>
            <a:pPr eaLnBrk="1" hangingPunct="1"/>
            <a:r>
              <a:rPr lang="en-US" altLang="en-US" dirty="0" smtClean="0">
                <a:solidFill>
                  <a:schemeClr val="bg1"/>
                </a:solidFill>
              </a:rPr>
              <a:t>Bus notes and calls</a:t>
            </a:r>
          </a:p>
          <a:p>
            <a:pPr eaLnBrk="1" hangingPunct="1"/>
            <a:r>
              <a:rPr lang="en-US" altLang="en-US" dirty="0" smtClean="0">
                <a:solidFill>
                  <a:schemeClr val="bg1"/>
                </a:solidFill>
              </a:rPr>
              <a:t>Cell phone</a:t>
            </a:r>
          </a:p>
          <a:p>
            <a:pPr eaLnBrk="1" hangingPunct="1"/>
            <a:r>
              <a:rPr lang="en-US" altLang="en-US" dirty="0" smtClean="0">
                <a:solidFill>
                  <a:schemeClr val="bg1"/>
                </a:solidFill>
              </a:rPr>
              <a:t>Dress code</a:t>
            </a:r>
          </a:p>
          <a:p>
            <a:pPr eaLnBrk="1" hangingPunct="1"/>
            <a:r>
              <a:rPr lang="en-US" altLang="en-US" dirty="0" smtClean="0">
                <a:solidFill>
                  <a:schemeClr val="bg1"/>
                </a:solidFill>
              </a:rPr>
              <a:t>$</a:t>
            </a:r>
            <a:r>
              <a:rPr lang="en-US" altLang="en-US" dirty="0" smtClean="0">
                <a:solidFill>
                  <a:schemeClr val="bg1"/>
                </a:solidFill>
              </a:rPr>
              <a:t>35 </a:t>
            </a:r>
            <a:r>
              <a:rPr lang="en-US" altLang="en-US" dirty="0" smtClean="0">
                <a:solidFill>
                  <a:schemeClr val="bg1"/>
                </a:solidFill>
              </a:rPr>
              <a:t>school fee and policies</a:t>
            </a:r>
          </a:p>
          <a:p>
            <a:pPr lvl="1" eaLnBrk="1" hangingPunct="1"/>
            <a:r>
              <a:rPr lang="en-US" altLang="en-US" dirty="0" smtClean="0">
                <a:solidFill>
                  <a:schemeClr val="bg1"/>
                </a:solidFill>
              </a:rPr>
              <a:t>Some are exempt from $</a:t>
            </a:r>
            <a:r>
              <a:rPr lang="en-US" altLang="en-US" dirty="0" smtClean="0">
                <a:solidFill>
                  <a:schemeClr val="bg1"/>
                </a:solidFill>
              </a:rPr>
              <a:t>35</a:t>
            </a:r>
            <a:endParaRPr lang="en-US" altLang="en-US" dirty="0" smtClean="0">
              <a:solidFill>
                <a:schemeClr val="bg1"/>
              </a:solidFill>
            </a:endParaRPr>
          </a:p>
          <a:p>
            <a:pPr eaLnBrk="1" hangingPunct="1"/>
            <a:r>
              <a:rPr lang="en-US" altLang="en-US" dirty="0" smtClean="0">
                <a:solidFill>
                  <a:schemeClr val="bg1"/>
                </a:solidFill>
              </a:rPr>
              <a:t>Parent Emergency Procedures</a:t>
            </a:r>
          </a:p>
          <a:p>
            <a:pPr eaLnBrk="1" hangingPunct="1"/>
            <a:r>
              <a:rPr lang="en-US" altLang="en-US" dirty="0" smtClean="0">
                <a:solidFill>
                  <a:schemeClr val="bg1"/>
                </a:solidFill>
              </a:rPr>
              <a:t>School Website</a:t>
            </a:r>
          </a:p>
          <a:p>
            <a:pPr eaLnBrk="1" hangingPunct="1"/>
            <a:r>
              <a:rPr lang="en-US" altLang="en-US" dirty="0" smtClean="0">
                <a:solidFill>
                  <a:schemeClr val="bg1"/>
                </a:solidFill>
              </a:rPr>
              <a:t>IC portal, Facebook, Twitter, etc.</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fontAlgn="auto" hangingPunct="1">
              <a:spcAft>
                <a:spcPts val="0"/>
              </a:spcAft>
              <a:defRPr/>
            </a:pPr>
            <a:r>
              <a:rPr lang="en-US" altLang="en-US" dirty="0" smtClean="0">
                <a:solidFill>
                  <a:schemeClr val="bg1"/>
                </a:solidFill>
              </a:rPr>
              <a:t>School Info (cont’d)</a:t>
            </a:r>
          </a:p>
        </p:txBody>
      </p:sp>
      <p:sp>
        <p:nvSpPr>
          <p:cNvPr id="28675" name="Content Placeholder 2"/>
          <p:cNvSpPr>
            <a:spLocks noGrp="1"/>
          </p:cNvSpPr>
          <p:nvPr>
            <p:ph idx="1"/>
          </p:nvPr>
        </p:nvSpPr>
        <p:spPr/>
        <p:txBody>
          <a:bodyPr/>
          <a:lstStyle/>
          <a:p>
            <a:pPr eaLnBrk="1" hangingPunct="1"/>
            <a:r>
              <a:rPr lang="en-US" altLang="en-US" dirty="0" smtClean="0">
                <a:solidFill>
                  <a:schemeClr val="bg1"/>
                </a:solidFill>
              </a:rPr>
              <a:t>TENTATIVE Testing</a:t>
            </a:r>
          </a:p>
          <a:p>
            <a:pPr lvl="1" eaLnBrk="1" hangingPunct="1"/>
            <a:r>
              <a:rPr lang="en-US" altLang="en-US" dirty="0" smtClean="0">
                <a:solidFill>
                  <a:schemeClr val="bg1"/>
                </a:solidFill>
              </a:rPr>
              <a:t>K-PREP is May 3 - May </a:t>
            </a:r>
            <a:r>
              <a:rPr lang="en-US" altLang="en-US" dirty="0">
                <a:solidFill>
                  <a:schemeClr val="bg1"/>
                </a:solidFill>
              </a:rPr>
              <a:t>9</a:t>
            </a:r>
            <a:r>
              <a:rPr lang="en-US" altLang="en-US" dirty="0" smtClean="0">
                <a:solidFill>
                  <a:schemeClr val="bg1"/>
                </a:solidFill>
              </a:rPr>
              <a:t>   (Five consecutive days during LAST 14 days)</a:t>
            </a:r>
          </a:p>
          <a:p>
            <a:pPr lvl="1" eaLnBrk="1" hangingPunct="1"/>
            <a:r>
              <a:rPr lang="en-US" altLang="en-US" dirty="0" smtClean="0">
                <a:solidFill>
                  <a:schemeClr val="bg1"/>
                </a:solidFill>
              </a:rPr>
              <a:t>Please no plans prior to </a:t>
            </a:r>
            <a:r>
              <a:rPr lang="en-US" altLang="en-US" dirty="0" smtClean="0">
                <a:solidFill>
                  <a:schemeClr val="bg1"/>
                </a:solidFill>
              </a:rPr>
              <a:t>June 10</a:t>
            </a:r>
            <a:endParaRPr lang="en-US" altLang="en-US" dirty="0" smtClean="0">
              <a:solidFill>
                <a:schemeClr val="bg1"/>
              </a:solidFill>
            </a:endParaRPr>
          </a:p>
          <a:p>
            <a:pPr eaLnBrk="1" hangingPunct="1"/>
            <a:r>
              <a:rPr lang="en-US" altLang="en-US" dirty="0" smtClean="0">
                <a:solidFill>
                  <a:schemeClr val="bg1"/>
                </a:solidFill>
              </a:rPr>
              <a:t>Educational Enhancement</a:t>
            </a:r>
          </a:p>
          <a:p>
            <a:pPr lvl="1" eaLnBrk="1" hangingPunct="1"/>
            <a:r>
              <a:rPr lang="en-US" altLang="en-US" dirty="0" smtClean="0">
                <a:solidFill>
                  <a:schemeClr val="bg1"/>
                </a:solidFill>
              </a:rPr>
              <a:t>2 weeks notice &amp; EDUCATIONAL</a:t>
            </a:r>
          </a:p>
          <a:p>
            <a:pPr lvl="1" eaLnBrk="1" hangingPunct="1"/>
            <a:r>
              <a:rPr lang="en-US" altLang="en-US" dirty="0" smtClean="0">
                <a:solidFill>
                  <a:schemeClr val="bg1"/>
                </a:solidFill>
              </a:rPr>
              <a:t>One page hand written report upon return</a:t>
            </a:r>
          </a:p>
          <a:p>
            <a:pPr lvl="1" eaLnBrk="1" hangingPunct="1"/>
            <a:r>
              <a:rPr lang="en-US" altLang="en-US" dirty="0" smtClean="0">
                <a:solidFill>
                  <a:schemeClr val="bg1"/>
                </a:solidFill>
              </a:rPr>
              <a:t>Make Up Work turned in prior</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bg1"/>
                </a:solidFill>
              </a:rPr>
              <a:t>Non-Instructional </a:t>
            </a:r>
            <a:r>
              <a:rPr lang="en-US" dirty="0" smtClean="0">
                <a:solidFill>
                  <a:schemeClr val="bg1"/>
                </a:solidFill>
              </a:rPr>
              <a:t>Days</a:t>
            </a:r>
            <a:br>
              <a:rPr lang="en-US" dirty="0" smtClean="0">
                <a:solidFill>
                  <a:schemeClr val="bg1"/>
                </a:solidFill>
              </a:rPr>
            </a:br>
            <a:r>
              <a:rPr lang="en-US" dirty="0" smtClean="0">
                <a:solidFill>
                  <a:schemeClr val="bg1"/>
                </a:solidFill>
              </a:rPr>
              <a:t>Live Red at Home Snow Days</a:t>
            </a:r>
            <a:endParaRPr lang="en-US" dirty="0">
              <a:solidFill>
                <a:schemeClr val="bg1"/>
              </a:solidFill>
            </a:endParaRPr>
          </a:p>
        </p:txBody>
      </p:sp>
      <p:sp>
        <p:nvSpPr>
          <p:cNvPr id="29699" name="Content Placeholder 2"/>
          <p:cNvSpPr>
            <a:spLocks noGrp="1"/>
          </p:cNvSpPr>
          <p:nvPr>
            <p:ph idx="1"/>
          </p:nvPr>
        </p:nvSpPr>
        <p:spPr/>
        <p:txBody>
          <a:bodyPr/>
          <a:lstStyle/>
          <a:p>
            <a:pPr eaLnBrk="1" hangingPunct="1"/>
            <a:r>
              <a:rPr lang="en-US" altLang="en-US" smtClean="0">
                <a:solidFill>
                  <a:schemeClr val="bg1"/>
                </a:solidFill>
              </a:rPr>
              <a:t>Folder</a:t>
            </a:r>
          </a:p>
          <a:p>
            <a:pPr eaLnBrk="1" hangingPunct="1"/>
            <a:r>
              <a:rPr lang="en-US" altLang="en-US" smtClean="0">
                <a:solidFill>
                  <a:schemeClr val="bg1"/>
                </a:solidFill>
              </a:rPr>
              <a:t>One Call Live Red Day </a:t>
            </a:r>
          </a:p>
          <a:p>
            <a:pPr eaLnBrk="1" hangingPunct="1"/>
            <a:r>
              <a:rPr lang="en-US" altLang="en-US" smtClean="0">
                <a:solidFill>
                  <a:schemeClr val="bg1"/>
                </a:solidFill>
              </a:rPr>
              <a:t>94% Participation </a:t>
            </a:r>
          </a:p>
          <a:p>
            <a:pPr eaLnBrk="1" hangingPunct="1"/>
            <a:r>
              <a:rPr lang="en-US" altLang="en-US" smtClean="0">
                <a:solidFill>
                  <a:schemeClr val="bg1"/>
                </a:solidFill>
              </a:rPr>
              <a:t>Staff online or call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pPr eaLnBrk="1" fontAlgn="auto" hangingPunct="1">
              <a:spcAft>
                <a:spcPts val="0"/>
              </a:spcAft>
              <a:defRPr/>
            </a:pPr>
            <a:r>
              <a:rPr lang="en-US" altLang="en-US" dirty="0" smtClean="0">
                <a:solidFill>
                  <a:schemeClr val="bg1"/>
                </a:solidFill>
              </a:rPr>
              <a:t>FORMS We’d LIKE tonight </a:t>
            </a:r>
            <a:br>
              <a:rPr lang="en-US" altLang="en-US" dirty="0" smtClean="0">
                <a:solidFill>
                  <a:schemeClr val="bg1"/>
                </a:solidFill>
              </a:rPr>
            </a:br>
            <a:r>
              <a:rPr lang="en-US" altLang="en-US" dirty="0" smtClean="0">
                <a:solidFill>
                  <a:schemeClr val="bg1"/>
                </a:solidFill>
              </a:rPr>
              <a:t>if possible (give to HR teacher)</a:t>
            </a:r>
          </a:p>
        </p:txBody>
      </p:sp>
      <p:sp>
        <p:nvSpPr>
          <p:cNvPr id="24579" name="Content Placeholder 2"/>
          <p:cNvSpPr>
            <a:spLocks noGrp="1"/>
          </p:cNvSpPr>
          <p:nvPr>
            <p:ph idx="1"/>
          </p:nvPr>
        </p:nvSpPr>
        <p:spPr>
          <a:xfrm>
            <a:off x="533400" y="1752600"/>
            <a:ext cx="8153400" cy="4038600"/>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CEP</a:t>
            </a:r>
          </a:p>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HIP</a:t>
            </a:r>
          </a:p>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IC Request Form</a:t>
            </a:r>
          </a:p>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Pages 33-34 (EACH signed by PARENT and STUDENT)</a:t>
            </a:r>
          </a:p>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If returning student in Livingston County, CENSUS VERIFICATION FORM (corrected and </a:t>
            </a:r>
            <a:r>
              <a:rPr lang="en-US" altLang="en-US" b="1" u="sng" dirty="0" smtClean="0">
                <a:solidFill>
                  <a:srgbClr val="FF0000"/>
                </a:solidFill>
              </a:rPr>
              <a:t>signed</a:t>
            </a:r>
            <a:r>
              <a:rPr lang="en-US" altLang="en-US" dirty="0" smtClean="0">
                <a:solidFill>
                  <a:schemeClr val="bg1"/>
                </a:solidFill>
              </a:rPr>
              <a:t>)</a:t>
            </a:r>
          </a:p>
          <a:p>
            <a:pPr marL="548640" indent="-411480" eaLnBrk="1" fontAlgn="auto" hangingPunct="1">
              <a:spcAft>
                <a:spcPts val="0"/>
              </a:spcAft>
              <a:buClr>
                <a:schemeClr val="tx1">
                  <a:shade val="95000"/>
                </a:schemeClr>
              </a:buClr>
              <a:buFont typeface="Wingdings 2"/>
              <a:buChar char=""/>
              <a:defRPr/>
            </a:pPr>
            <a:r>
              <a:rPr lang="en-US" altLang="en-US" dirty="0" smtClean="0">
                <a:solidFill>
                  <a:schemeClr val="bg1"/>
                </a:solidFill>
              </a:rPr>
              <a:t>If NEW student, Registration Forms</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a:bodyPr>
          <a:lstStyle/>
          <a:p>
            <a:pPr eaLnBrk="1" fontAlgn="auto" hangingPunct="1">
              <a:spcAft>
                <a:spcPts val="0"/>
              </a:spcAft>
              <a:defRPr/>
            </a:pPr>
            <a:r>
              <a:rPr lang="en-US" altLang="en-US" dirty="0" smtClean="0">
                <a:solidFill>
                  <a:schemeClr val="bg1"/>
                </a:solidFill>
              </a:rPr>
              <a:t>On </a:t>
            </a:r>
            <a:r>
              <a:rPr lang="en-US" altLang="en-US" dirty="0" smtClean="0">
                <a:solidFill>
                  <a:schemeClr val="bg1"/>
                </a:solidFill>
              </a:rPr>
              <a:t>Dismissal</a:t>
            </a:r>
            <a:endParaRPr lang="en-US" altLang="en-US" dirty="0" smtClean="0">
              <a:solidFill>
                <a:schemeClr val="bg1"/>
              </a:solidFill>
            </a:endParaRPr>
          </a:p>
        </p:txBody>
      </p:sp>
      <p:sp>
        <p:nvSpPr>
          <p:cNvPr id="31747" name="Content Placeholder 2"/>
          <p:cNvSpPr>
            <a:spLocks noGrp="1"/>
          </p:cNvSpPr>
          <p:nvPr>
            <p:ph idx="1"/>
          </p:nvPr>
        </p:nvSpPr>
        <p:spPr/>
        <p:txBody>
          <a:bodyPr/>
          <a:lstStyle/>
          <a:p>
            <a:pPr eaLnBrk="1" hangingPunct="1"/>
            <a:r>
              <a:rPr lang="en-US" altLang="en-US" dirty="0" smtClean="0">
                <a:solidFill>
                  <a:schemeClr val="bg1"/>
                </a:solidFill>
              </a:rPr>
              <a:t>See agenda </a:t>
            </a:r>
            <a:r>
              <a:rPr lang="en-US" altLang="en-US" dirty="0" smtClean="0">
                <a:solidFill>
                  <a:schemeClr val="bg1"/>
                </a:solidFill>
              </a:rPr>
              <a:t>sheet – PLEASE FOLLOW</a:t>
            </a:r>
          </a:p>
          <a:p>
            <a:pPr lvl="1" eaLnBrk="1" hangingPunct="1"/>
            <a:r>
              <a:rPr lang="en-US" altLang="en-US" dirty="0" smtClean="0">
                <a:solidFill>
                  <a:schemeClr val="bg1"/>
                </a:solidFill>
              </a:rPr>
              <a:t>6</a:t>
            </a:r>
            <a:r>
              <a:rPr lang="en-US" altLang="en-US" baseline="30000" dirty="0" smtClean="0">
                <a:solidFill>
                  <a:schemeClr val="bg1"/>
                </a:solidFill>
              </a:rPr>
              <a:t>th</a:t>
            </a:r>
            <a:r>
              <a:rPr lang="en-US" altLang="en-US" dirty="0" smtClean="0">
                <a:solidFill>
                  <a:schemeClr val="bg1"/>
                </a:solidFill>
              </a:rPr>
              <a:t> grade visits tables in gym</a:t>
            </a:r>
          </a:p>
          <a:p>
            <a:pPr lvl="1" eaLnBrk="1" hangingPunct="1"/>
            <a:r>
              <a:rPr lang="en-US" altLang="en-US" dirty="0" smtClean="0">
                <a:solidFill>
                  <a:schemeClr val="bg1"/>
                </a:solidFill>
              </a:rPr>
              <a:t>7</a:t>
            </a:r>
            <a:r>
              <a:rPr lang="en-US" altLang="en-US" baseline="30000" dirty="0" smtClean="0">
                <a:solidFill>
                  <a:schemeClr val="bg1"/>
                </a:solidFill>
              </a:rPr>
              <a:t>th</a:t>
            </a:r>
            <a:r>
              <a:rPr lang="en-US" altLang="en-US" dirty="0" smtClean="0">
                <a:solidFill>
                  <a:schemeClr val="bg1"/>
                </a:solidFill>
              </a:rPr>
              <a:t> grade does schedule walk</a:t>
            </a:r>
          </a:p>
          <a:p>
            <a:pPr lvl="1" eaLnBrk="1" hangingPunct="1"/>
            <a:r>
              <a:rPr lang="en-US" altLang="en-US" dirty="0" smtClean="0">
                <a:solidFill>
                  <a:schemeClr val="bg1"/>
                </a:solidFill>
              </a:rPr>
              <a:t>8</a:t>
            </a:r>
            <a:r>
              <a:rPr lang="en-US" altLang="en-US" baseline="30000" dirty="0" smtClean="0">
                <a:solidFill>
                  <a:schemeClr val="bg1"/>
                </a:solidFill>
              </a:rPr>
              <a:t>th</a:t>
            </a:r>
            <a:r>
              <a:rPr lang="en-US" altLang="en-US" dirty="0" smtClean="0">
                <a:solidFill>
                  <a:schemeClr val="bg1"/>
                </a:solidFill>
              </a:rPr>
              <a:t> grade visits tables in gym</a:t>
            </a:r>
            <a:endParaRPr lang="en-US" altLang="en-US" dirty="0" smtClean="0">
              <a:solidFill>
                <a:schemeClr val="bg1"/>
              </a:solidFill>
            </a:endParaRPr>
          </a:p>
          <a:p>
            <a:pPr eaLnBrk="1" hangingPunct="1"/>
            <a:r>
              <a:rPr lang="en-US" altLang="en-US" dirty="0" smtClean="0">
                <a:solidFill>
                  <a:schemeClr val="bg1"/>
                </a:solidFill>
              </a:rPr>
              <a:t>Visit ALL Booths in gym</a:t>
            </a:r>
          </a:p>
          <a:p>
            <a:pPr eaLnBrk="1" hangingPunct="1"/>
            <a:r>
              <a:rPr lang="en-US" altLang="en-US" dirty="0" smtClean="0">
                <a:solidFill>
                  <a:schemeClr val="bg1"/>
                </a:solidFill>
              </a:rPr>
              <a:t>Walk schedule </a:t>
            </a:r>
            <a:endParaRPr lang="en-US" altLang="en-US" dirty="0" smtClean="0">
              <a:solidFill>
                <a:schemeClr val="bg1"/>
              </a:solidFill>
            </a:endParaRPr>
          </a:p>
          <a:p>
            <a:pPr eaLnBrk="1" hangingPunct="1"/>
            <a:r>
              <a:rPr lang="en-US" altLang="en-US" dirty="0" smtClean="0">
                <a:solidFill>
                  <a:schemeClr val="bg1"/>
                </a:solidFill>
              </a:rPr>
              <a:t>Return </a:t>
            </a:r>
            <a:r>
              <a:rPr lang="en-US" altLang="en-US" dirty="0" smtClean="0">
                <a:solidFill>
                  <a:schemeClr val="bg1"/>
                </a:solidFill>
              </a:rPr>
              <a:t>to unvisited </a:t>
            </a:r>
            <a:r>
              <a:rPr lang="en-US" altLang="en-US" dirty="0" smtClean="0">
                <a:solidFill>
                  <a:schemeClr val="bg1"/>
                </a:solidFill>
              </a:rPr>
              <a:t>booths if run out of time</a:t>
            </a:r>
            <a:endParaRPr lang="en-US" altLang="en-US" dirty="0" smtClean="0">
              <a:solidFill>
                <a:schemeClr val="bg1"/>
              </a:solidFill>
            </a:endParaRPr>
          </a:p>
          <a:p>
            <a:pPr eaLnBrk="1" hangingPunct="1"/>
            <a:r>
              <a:rPr lang="en-US" altLang="en-US" dirty="0" smtClean="0">
                <a:solidFill>
                  <a:schemeClr val="bg1"/>
                </a:solidFill>
              </a:rPr>
              <a:t>At time remaining after you’ve followed schedule:  meet </a:t>
            </a:r>
            <a:r>
              <a:rPr lang="en-US" altLang="en-US" dirty="0" smtClean="0">
                <a:solidFill>
                  <a:schemeClr val="bg1"/>
                </a:solidFill>
              </a:rPr>
              <a:t>individually with any needed </a:t>
            </a:r>
            <a:r>
              <a:rPr lang="en-US" altLang="en-US" dirty="0" smtClean="0">
                <a:solidFill>
                  <a:schemeClr val="bg1"/>
                </a:solidFill>
              </a:rPr>
              <a:t>teachers, try to open locker, etc.  </a:t>
            </a:r>
            <a:endParaRPr lang="en-US" altLang="en-US" dirty="0" smtClean="0">
              <a:solidFill>
                <a:schemeClr val="bg1"/>
              </a:solidFill>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fontAlgn="auto" hangingPunct="1">
              <a:spcAft>
                <a:spcPts val="0"/>
              </a:spcAft>
              <a:defRPr/>
            </a:pPr>
            <a:r>
              <a:rPr lang="en-US" altLang="en-US" dirty="0" smtClean="0">
                <a:solidFill>
                  <a:schemeClr val="bg1"/>
                </a:solidFill>
              </a:rPr>
              <a:t>THANKS</a:t>
            </a:r>
          </a:p>
        </p:txBody>
      </p:sp>
      <p:sp>
        <p:nvSpPr>
          <p:cNvPr id="33795" name="Content Placeholder 2"/>
          <p:cNvSpPr>
            <a:spLocks noGrp="1"/>
          </p:cNvSpPr>
          <p:nvPr>
            <p:ph idx="1"/>
          </p:nvPr>
        </p:nvSpPr>
        <p:spPr/>
        <p:txBody>
          <a:bodyPr/>
          <a:lstStyle/>
          <a:p>
            <a:pPr eaLnBrk="1" hangingPunct="1"/>
            <a:r>
              <a:rPr lang="en-US" altLang="en-US" smtClean="0">
                <a:solidFill>
                  <a:schemeClr val="bg1"/>
                </a:solidFill>
              </a:rPr>
              <a:t>For coming tonight</a:t>
            </a:r>
          </a:p>
          <a:p>
            <a:pPr eaLnBrk="1" hangingPunct="1"/>
            <a:r>
              <a:rPr lang="en-US" altLang="en-US" smtClean="0">
                <a:solidFill>
                  <a:schemeClr val="bg1"/>
                </a:solidFill>
              </a:rPr>
              <a:t>For your support and encouragement of our staff, school, and most importantly, your child</a:t>
            </a:r>
          </a:p>
          <a:p>
            <a:pPr eaLnBrk="1" hangingPunct="1"/>
            <a:r>
              <a:rPr lang="en-US" altLang="en-US" smtClean="0">
                <a:solidFill>
                  <a:schemeClr val="bg1"/>
                </a:solidFill>
              </a:rPr>
              <a:t>We really encourage you to walk the student schedule IN ORDER</a:t>
            </a:r>
          </a:p>
        </p:txBody>
      </p:sp>
    </p:spTree>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3989</TotalTime>
  <Words>1444</Words>
  <Application>Microsoft Office PowerPoint</Application>
  <PresentationFormat>On-screen Show (4:3)</PresentationFormat>
  <Paragraphs>187</Paragraphs>
  <Slides>30</Slides>
  <Notes>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Apex</vt:lpstr>
      <vt:lpstr>PowerPoint Presentation</vt:lpstr>
      <vt:lpstr>Welcome to LCMS</vt:lpstr>
      <vt:lpstr>E^4</vt:lpstr>
      <vt:lpstr>THANKS</vt:lpstr>
      <vt:lpstr>Student Tips for Success</vt:lpstr>
      <vt:lpstr>First Day of School:  August 10</vt:lpstr>
      <vt:lpstr>We are now a Leader in Me School! YLIA: Michele Powell Student Lighthouse Team:  Amy Crenshaw</vt:lpstr>
      <vt:lpstr>O-Zone</vt:lpstr>
      <vt:lpstr>Infinite Campus (IC) Nora Cherry</vt:lpstr>
      <vt:lpstr>Title I  </vt:lpstr>
      <vt:lpstr>Response to Intervention</vt:lpstr>
      <vt:lpstr>Individual Learning Plan (ILP)</vt:lpstr>
      <vt:lpstr>School Counselor</vt:lpstr>
      <vt:lpstr>PowerPoint Presentation</vt:lpstr>
      <vt:lpstr>Tables on Floor to Visit</vt:lpstr>
      <vt:lpstr>Principal Meetings</vt:lpstr>
      <vt:lpstr>LCMS Student AGENDA</vt:lpstr>
      <vt:lpstr>LCMS Website, Facebook, Twitter, IC Parent Portal</vt:lpstr>
      <vt:lpstr>TENTATIVE Award Ceremonies</vt:lpstr>
      <vt:lpstr>2016-17 Quarterly Reward Parties</vt:lpstr>
      <vt:lpstr>2016-17 Goal Parties</vt:lpstr>
      <vt:lpstr>2016-17 Year-Long Goal Attainment Reward Field Trip</vt:lpstr>
      <vt:lpstr>School Information</vt:lpstr>
      <vt:lpstr>School Information (cont’d)</vt:lpstr>
      <vt:lpstr>School Info (cont’d)</vt:lpstr>
      <vt:lpstr>School Info (cont’d)</vt:lpstr>
      <vt:lpstr>Non-Instructional Days Live Red at Home Snow Days</vt:lpstr>
      <vt:lpstr>FORMS We’d LIKE tonight  if possible (give to HR teacher)</vt:lpstr>
      <vt:lpstr>On Dismissal</vt:lpstr>
      <vt:lpstr>THANKS</vt:lpstr>
    </vt:vector>
  </TitlesOfParts>
  <Company>Mayfield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6th Grade</dc:title>
  <dc:creator>lhuddleston</dc:creator>
  <cp:lastModifiedBy>Huddleston, Lisa</cp:lastModifiedBy>
  <cp:revision>256</cp:revision>
  <dcterms:created xsi:type="dcterms:W3CDTF">2007-07-15T00:10:47Z</dcterms:created>
  <dcterms:modified xsi:type="dcterms:W3CDTF">2016-08-04T17:46:50Z</dcterms:modified>
</cp:coreProperties>
</file>