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sldIdLst>
    <p:sldId id="263" r:id="rId2"/>
    <p:sldId id="292" r:id="rId3"/>
    <p:sldId id="293" r:id="rId4"/>
    <p:sldId id="294" r:id="rId5"/>
    <p:sldId id="285" r:id="rId6"/>
    <p:sldId id="264" r:id="rId7"/>
    <p:sldId id="265" r:id="rId8"/>
    <p:sldId id="286" r:id="rId9"/>
    <p:sldId id="266" r:id="rId10"/>
    <p:sldId id="256" r:id="rId11"/>
    <p:sldId id="289" r:id="rId12"/>
    <p:sldId id="261" r:id="rId13"/>
    <p:sldId id="290" r:id="rId14"/>
    <p:sldId id="268" r:id="rId15"/>
    <p:sldId id="295" r:id="rId16"/>
    <p:sldId id="29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3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D8312B-F0C3-4286-8E15-85EAD6D57A36}" type="datetimeFigureOut">
              <a:rPr lang="en-US" smtClean="0"/>
              <a:pPr/>
              <a:t>8/25/2015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C676A1-FE18-4543-9CC8-0870D08FBDF9}" type="slidenum">
              <a:rPr lang="en-US" smtClean="0"/>
              <a:pPr/>
              <a:t>‹#›</a:t>
            </a:fld>
            <a:endParaRPr lang="en-US"/>
          </a:p>
        </p:txBody>
      </p:sp>
    </p:spTree>
    <p:extLst>
      <p:ext uri="{BB962C8B-B14F-4D97-AF65-F5344CB8AC3E}">
        <p14:creationId xmlns:p14="http://schemas.microsoft.com/office/powerpoint/2010/main" val="32120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E74BCC22-2688-439B-AD56-4F61AE04E034}" type="datetimeFigureOut">
              <a:rPr lang="en-US" smtClean="0"/>
              <a:pPr/>
              <a:t>8/25/2015</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EB834AD3-6F0E-4774-A25A-6BE481AB62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4BCC22-2688-439B-AD56-4F61AE04E034}" type="datetimeFigureOut">
              <a:rPr lang="en-US" smtClean="0"/>
              <a:pPr/>
              <a:t>8/25/2015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74BCC22-2688-439B-AD56-4F61AE04E034}" type="datetimeFigureOut">
              <a:rPr lang="en-US" smtClean="0"/>
              <a:pPr/>
              <a:t>8/25/2015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74BCC22-2688-439B-AD56-4F61AE04E034}" type="datetimeFigureOut">
              <a:rPr lang="en-US" smtClean="0"/>
              <a:pPr/>
              <a:t>8/25/2015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E74BCC22-2688-439B-AD56-4F61AE04E034}" type="datetimeFigureOut">
              <a:rPr lang="en-US" smtClean="0"/>
              <a:pPr/>
              <a:t>8/25/2015</a:t>
            </a:fld>
            <a:endParaRPr lang="en-US"/>
          </a:p>
        </p:txBody>
      </p:sp>
      <p:sp>
        <p:nvSpPr>
          <p:cNvPr id="27" name="Slide Number Placeholder 26"/>
          <p:cNvSpPr>
            <a:spLocks noGrp="1"/>
          </p:cNvSpPr>
          <p:nvPr>
            <p:ph type="sldNum" sz="quarter" idx="11"/>
          </p:nvPr>
        </p:nvSpPr>
        <p:spPr/>
        <p:txBody>
          <a:bodyPr rtlCol="0"/>
          <a:lstStyle/>
          <a:p>
            <a:fld id="{EB834AD3-6F0E-4774-A25A-6BE481AB6222}"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E74BCC22-2688-439B-AD56-4F61AE04E034}" type="datetimeFigureOut">
              <a:rPr lang="en-US" smtClean="0"/>
              <a:pPr/>
              <a:t>8/25/2015</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EB834AD3-6F0E-4774-A25A-6BE481AB62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4BCC22-2688-439B-AD56-4F61AE04E034}" type="datetimeFigureOut">
              <a:rPr lang="en-US" smtClean="0"/>
              <a:pPr/>
              <a:t>8/25/2015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74BCC22-2688-439B-AD56-4F61AE04E034}" type="datetimeFigureOut">
              <a:rPr lang="en-US" smtClean="0"/>
              <a:pPr/>
              <a:t>8/25/2015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74BCC22-2688-439B-AD56-4F61AE04E034}" type="datetimeFigureOut">
              <a:rPr lang="en-US" smtClean="0"/>
              <a:pPr/>
              <a:t>8/25/2015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4BCC22-2688-439B-AD56-4F61AE04E034}" type="datetimeFigureOut">
              <a:rPr lang="en-US" smtClean="0"/>
              <a:pPr/>
              <a:t>8/25/2015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4BCC22-2688-439B-AD56-4F61AE04E034}" type="datetimeFigureOut">
              <a:rPr lang="en-US" smtClean="0"/>
              <a:pPr/>
              <a:t>8/25/2015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34AD3-6F0E-4774-A25A-6BE481AB62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74BCC22-2688-439B-AD56-4F61AE04E034}" type="datetimeFigureOut">
              <a:rPr lang="en-US" smtClean="0"/>
              <a:pPr/>
              <a:t>8/25/2015</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EB834AD3-6F0E-4774-A25A-6BE481AB62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TEEN%20BRAIN.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334000"/>
            <a:ext cx="7772400" cy="1470025"/>
          </a:xfrm>
        </p:spPr>
        <p:txBody>
          <a:bodyPr>
            <a:normAutofit fontScale="90000"/>
          </a:bodyPr>
          <a:lstStyle/>
          <a:p>
            <a:r>
              <a:rPr lang="en-US" b="1" dirty="0" smtClean="0">
                <a:solidFill>
                  <a:schemeClr val="bg1">
                    <a:lumMod val="95000"/>
                  </a:schemeClr>
                </a:solidFill>
                <a:latin typeface="Times New Roman" panose="02020603050405020304" pitchFamily="18" charset="0"/>
                <a:cs typeface="Times New Roman" panose="02020603050405020304" pitchFamily="18" charset="0"/>
              </a:rPr>
              <a:t>8</a:t>
            </a:r>
            <a:r>
              <a:rPr lang="en-US" b="1" baseline="30000" dirty="0" smtClean="0">
                <a:solidFill>
                  <a:schemeClr val="bg1">
                    <a:lumMod val="95000"/>
                  </a:schemeClr>
                </a:solidFill>
                <a:latin typeface="Times New Roman" panose="02020603050405020304" pitchFamily="18" charset="0"/>
                <a:cs typeface="Times New Roman" panose="02020603050405020304" pitchFamily="18" charset="0"/>
              </a:rPr>
              <a:t>th</a:t>
            </a:r>
            <a:r>
              <a:rPr lang="en-US" b="1" dirty="0" smtClean="0">
                <a:solidFill>
                  <a:schemeClr val="bg1">
                    <a:lumMod val="95000"/>
                  </a:schemeClr>
                </a:solidFill>
                <a:latin typeface="Times New Roman" panose="02020603050405020304" pitchFamily="18" charset="0"/>
                <a:cs typeface="Times New Roman" panose="02020603050405020304" pitchFamily="18" charset="0"/>
              </a:rPr>
              <a:t> Grade Ancient and Medieval World History</a:t>
            </a:r>
            <a:br>
              <a:rPr lang="en-US" b="1" dirty="0" smtClean="0">
                <a:solidFill>
                  <a:schemeClr val="bg1">
                    <a:lumMod val="95000"/>
                  </a:schemeClr>
                </a:solidFill>
                <a:latin typeface="Times New Roman" panose="02020603050405020304" pitchFamily="18" charset="0"/>
                <a:cs typeface="Times New Roman" panose="02020603050405020304" pitchFamily="18" charset="0"/>
              </a:rPr>
            </a:br>
            <a:r>
              <a:rPr lang="en-US" b="1" dirty="0" smtClean="0">
                <a:solidFill>
                  <a:schemeClr val="bg1">
                    <a:lumMod val="95000"/>
                  </a:schemeClr>
                </a:solidFill>
                <a:latin typeface="Times New Roman" panose="02020603050405020304" pitchFamily="18" charset="0"/>
                <a:cs typeface="Times New Roman" panose="02020603050405020304" pitchFamily="18" charset="0"/>
              </a:rPr>
              <a:t/>
            </a:r>
            <a:br>
              <a:rPr lang="en-US" b="1" dirty="0" smtClean="0">
                <a:solidFill>
                  <a:schemeClr val="bg1">
                    <a:lumMod val="95000"/>
                  </a:schemeClr>
                </a:solidFill>
                <a:latin typeface="Times New Roman" panose="02020603050405020304" pitchFamily="18" charset="0"/>
                <a:cs typeface="Times New Roman" panose="02020603050405020304" pitchFamily="18" charset="0"/>
              </a:rPr>
            </a:br>
            <a:r>
              <a:rPr lang="en-US" b="1" dirty="0" smtClean="0">
                <a:solidFill>
                  <a:schemeClr val="bg1">
                    <a:lumMod val="95000"/>
                  </a:schemeClr>
                </a:solidFill>
                <a:latin typeface="Times New Roman" panose="02020603050405020304" pitchFamily="18" charset="0"/>
                <a:cs typeface="Times New Roman" panose="02020603050405020304" pitchFamily="18" charset="0"/>
              </a:rPr>
              <a:t/>
            </a:r>
            <a:br>
              <a:rPr lang="en-US" b="1" dirty="0" smtClean="0">
                <a:solidFill>
                  <a:schemeClr val="bg1">
                    <a:lumMod val="95000"/>
                  </a:schemeClr>
                </a:solidFill>
                <a:latin typeface="Times New Roman" panose="02020603050405020304" pitchFamily="18" charset="0"/>
                <a:cs typeface="Times New Roman" panose="02020603050405020304" pitchFamily="18" charset="0"/>
              </a:rPr>
            </a:br>
            <a:r>
              <a:rPr lang="en-US" b="1" dirty="0" smtClean="0">
                <a:solidFill>
                  <a:schemeClr val="bg1">
                    <a:lumMod val="95000"/>
                  </a:schemeClr>
                </a:solidFill>
                <a:latin typeface="Times New Roman" panose="02020603050405020304" pitchFamily="18" charset="0"/>
                <a:cs typeface="Times New Roman" panose="02020603050405020304" pitchFamily="18" charset="0"/>
              </a:rPr>
              <a:t/>
            </a:r>
            <a:br>
              <a:rPr lang="en-US" b="1" dirty="0" smtClean="0">
                <a:solidFill>
                  <a:schemeClr val="bg1">
                    <a:lumMod val="95000"/>
                  </a:schemeClr>
                </a:solidFill>
                <a:latin typeface="Times New Roman" panose="02020603050405020304" pitchFamily="18" charset="0"/>
                <a:cs typeface="Times New Roman" panose="02020603050405020304" pitchFamily="18" charset="0"/>
              </a:rPr>
            </a:br>
            <a:r>
              <a:rPr lang="en-US" sz="3100" b="1" dirty="0" smtClean="0">
                <a:solidFill>
                  <a:schemeClr val="tx1"/>
                </a:solidFill>
                <a:latin typeface="+mn-lt"/>
                <a:cs typeface="Times New Roman" panose="02020603050405020304" pitchFamily="18" charset="0"/>
              </a:rPr>
              <a:t>Leslie Carlson</a:t>
            </a:r>
            <a:br>
              <a:rPr lang="en-US" sz="3100" b="1" dirty="0" smtClean="0">
                <a:solidFill>
                  <a:schemeClr val="tx1"/>
                </a:solidFill>
                <a:latin typeface="+mn-lt"/>
                <a:cs typeface="Times New Roman" panose="02020603050405020304" pitchFamily="18" charset="0"/>
              </a:rPr>
            </a:br>
            <a:r>
              <a:rPr lang="en-US" sz="3100" b="1" dirty="0" smtClean="0">
                <a:solidFill>
                  <a:schemeClr val="tx1"/>
                </a:solidFill>
                <a:latin typeface="Times New Roman" panose="02020603050405020304" pitchFamily="18" charset="0"/>
                <a:cs typeface="Times New Roman" panose="02020603050405020304" pitchFamily="18" charset="0"/>
              </a:rPr>
              <a:t/>
            </a:r>
            <a:br>
              <a:rPr lang="en-US" sz="3100" b="1" dirty="0" smtClean="0">
                <a:solidFill>
                  <a:schemeClr val="tx1"/>
                </a:solidFill>
                <a:latin typeface="Times New Roman" panose="02020603050405020304" pitchFamily="18" charset="0"/>
                <a:cs typeface="Times New Roman" panose="02020603050405020304" pitchFamily="18" charset="0"/>
              </a:rPr>
            </a:br>
            <a:r>
              <a:rPr lang="en-US" sz="2000" b="1" dirty="0" smtClean="0">
                <a:solidFill>
                  <a:schemeClr val="tx1"/>
                </a:solidFill>
                <a:latin typeface="Times New Roman" panose="02020603050405020304" pitchFamily="18" charset="0"/>
                <a:cs typeface="Times New Roman" panose="02020603050405020304" pitchFamily="18" charset="0"/>
              </a:rPr>
              <a:t/>
            </a:r>
            <a:br>
              <a:rPr lang="en-US" sz="2000" b="1" dirty="0" smtClean="0">
                <a:solidFill>
                  <a:schemeClr val="tx1"/>
                </a:solidFill>
                <a:latin typeface="Times New Roman" panose="02020603050405020304" pitchFamily="18" charset="0"/>
                <a:cs typeface="Times New Roman" panose="02020603050405020304" pitchFamily="18" charset="0"/>
              </a:rPr>
            </a:br>
            <a:r>
              <a:rPr lang="en-US" sz="2000" b="1" dirty="0" smtClean="0">
                <a:solidFill>
                  <a:schemeClr val="tx1"/>
                </a:solidFill>
                <a:latin typeface="Times New Roman" panose="02020603050405020304" pitchFamily="18" charset="0"/>
                <a:cs typeface="Times New Roman" panose="02020603050405020304" pitchFamily="18" charset="0"/>
              </a:rPr>
              <a:t>*National Board Certified since 2009</a:t>
            </a:r>
            <a:br>
              <a:rPr lang="en-US" sz="2000" b="1" dirty="0" smtClean="0">
                <a:solidFill>
                  <a:schemeClr val="tx1"/>
                </a:solidFill>
                <a:latin typeface="Times New Roman" panose="02020603050405020304" pitchFamily="18" charset="0"/>
                <a:cs typeface="Times New Roman" panose="02020603050405020304" pitchFamily="18" charset="0"/>
              </a:rPr>
            </a:br>
            <a:r>
              <a:rPr lang="en-US" sz="2000" b="1" dirty="0" smtClean="0">
                <a:solidFill>
                  <a:schemeClr val="tx1"/>
                </a:solidFill>
                <a:latin typeface="Times New Roman" panose="02020603050405020304" pitchFamily="18" charset="0"/>
                <a:cs typeface="Times New Roman" panose="02020603050405020304" pitchFamily="18" charset="0"/>
              </a:rPr>
              <a:t>*13</a:t>
            </a:r>
            <a:r>
              <a:rPr lang="en-US" sz="2000" b="1" baseline="30000" dirty="0" smtClean="0">
                <a:solidFill>
                  <a:schemeClr val="tx1"/>
                </a:solidFill>
                <a:latin typeface="Times New Roman" panose="02020603050405020304" pitchFamily="18" charset="0"/>
                <a:cs typeface="Times New Roman" panose="02020603050405020304" pitchFamily="18" charset="0"/>
              </a:rPr>
              <a:t>th</a:t>
            </a:r>
            <a:r>
              <a:rPr lang="en-US" sz="2000" b="1" dirty="0" smtClean="0">
                <a:solidFill>
                  <a:schemeClr val="tx1"/>
                </a:solidFill>
                <a:latin typeface="Times New Roman" panose="02020603050405020304" pitchFamily="18" charset="0"/>
                <a:cs typeface="Times New Roman" panose="02020603050405020304" pitchFamily="18" charset="0"/>
              </a:rPr>
              <a:t> year at MBJH</a:t>
            </a:r>
            <a:br>
              <a:rPr lang="en-US" sz="2000" b="1" dirty="0" smtClean="0">
                <a:solidFill>
                  <a:schemeClr val="tx1"/>
                </a:solidFill>
                <a:latin typeface="Times New Roman" panose="02020603050405020304" pitchFamily="18" charset="0"/>
                <a:cs typeface="Times New Roman" panose="02020603050405020304" pitchFamily="18" charset="0"/>
              </a:rPr>
            </a:br>
            <a:r>
              <a:rPr lang="en-US" sz="2000" b="1" dirty="0" smtClean="0">
                <a:solidFill>
                  <a:schemeClr val="tx1"/>
                </a:solidFill>
                <a:latin typeface="Times New Roman" panose="02020603050405020304" pitchFamily="18" charset="0"/>
                <a:cs typeface="Times New Roman" panose="02020603050405020304" pitchFamily="18" charset="0"/>
              </a:rPr>
              <a:t>*Married to Nathan, a history teacher at Homewood High </a:t>
            </a:r>
            <a:r>
              <a:rPr lang="en-US" sz="2000" b="1" dirty="0">
                <a:solidFill>
                  <a:schemeClr val="tx1"/>
                </a:solidFill>
                <a:latin typeface="Times New Roman" panose="02020603050405020304" pitchFamily="18" charset="0"/>
                <a:cs typeface="Times New Roman" panose="02020603050405020304" pitchFamily="18" charset="0"/>
              </a:rPr>
              <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smtClean="0">
                <a:solidFill>
                  <a:schemeClr val="tx1"/>
                </a:solidFill>
                <a:latin typeface="Times New Roman" panose="02020603050405020304" pitchFamily="18" charset="0"/>
                <a:cs typeface="Times New Roman" panose="02020603050405020304" pitchFamily="18" charset="0"/>
              </a:rPr>
              <a:t>*We have two little boys, Gabriel and Gideon. </a:t>
            </a:r>
            <a:br>
              <a:rPr lang="en-US" sz="2000" b="1" dirty="0" smtClean="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
            </a:r>
            <a:br>
              <a:rPr lang="en-US" sz="2000" b="1" dirty="0">
                <a:solidFill>
                  <a:schemeClr val="tx1"/>
                </a:solidFill>
                <a:latin typeface="Times New Roman" panose="02020603050405020304" pitchFamily="18" charset="0"/>
                <a:cs typeface="Times New Roman" panose="02020603050405020304" pitchFamily="18" charset="0"/>
              </a:rPr>
            </a:br>
            <a:endParaRPr lang="en-US" sz="2000" b="1"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149766">
            <a:off x="6793666" y="3100570"/>
            <a:ext cx="1418557" cy="1058923"/>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055900">
            <a:off x="7797444" y="3671561"/>
            <a:ext cx="1400786" cy="104565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242397" y="3520534"/>
            <a:ext cx="1924908" cy="1436902"/>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079388">
            <a:off x="6795516" y="4413807"/>
            <a:ext cx="1300943" cy="971127"/>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4600" y="5408488"/>
            <a:ext cx="2098887" cy="13955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50448" y="771330"/>
            <a:ext cx="8893552" cy="5812537"/>
          </a:xfrm>
          <a:prstGeom prst="rect">
            <a:avLst/>
          </a:prstGeom>
        </p:spPr>
      </p:pic>
    </p:spTree>
    <p:extLst>
      <p:ext uri="{BB962C8B-B14F-4D97-AF65-F5344CB8AC3E}">
        <p14:creationId xmlns:p14="http://schemas.microsoft.com/office/powerpoint/2010/main" val="1240963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457200"/>
            <a:ext cx="4267200" cy="411162"/>
          </a:xfrm>
        </p:spPr>
        <p:txBody>
          <a:bodyPr>
            <a:normAutofit/>
          </a:bodyPr>
          <a:lstStyle/>
          <a:p>
            <a:r>
              <a:rPr lang="en-US" sz="2000" dirty="0" smtClean="0"/>
              <a:t>Skills we work on this year: </a:t>
            </a:r>
            <a:endParaRPr lang="en-US" sz="2000" dirty="0"/>
          </a:p>
        </p:txBody>
      </p:sp>
      <p:sp>
        <p:nvSpPr>
          <p:cNvPr id="4" name="Content Placeholder 3"/>
          <p:cNvSpPr txBox="1">
            <a:spLocks noGrp="1"/>
          </p:cNvSpPr>
          <p:nvPr>
            <p:ph idx="1"/>
          </p:nvPr>
        </p:nvSpPr>
        <p:spPr>
          <a:xfrm>
            <a:off x="152400" y="685800"/>
            <a:ext cx="8229600" cy="5201424"/>
          </a:xfrm>
          <a:prstGeom prst="rect">
            <a:avLst/>
          </a:prstGeom>
          <a:noFill/>
        </p:spPr>
        <p:txBody>
          <a:bodyPr wrap="square" rtlCol="0">
            <a:spAutoFit/>
          </a:bodyPr>
          <a:lstStyle/>
          <a:p>
            <a:r>
              <a:rPr lang="en-US" sz="2000" b="1" dirty="0" smtClean="0">
                <a:solidFill>
                  <a:srgbClr val="7030A0"/>
                </a:solidFill>
              </a:rPr>
              <a:t>Writing</a:t>
            </a:r>
          </a:p>
          <a:p>
            <a:pPr marL="342900" indent="-342900">
              <a:buFont typeface="Wingdings" pitchFamily="2" charset="2"/>
              <a:buChar char="q"/>
            </a:pPr>
            <a:r>
              <a:rPr lang="en-US" sz="2000" b="1" dirty="0" smtClean="0"/>
              <a:t>Notes from text and from videos – in binder, use Learning Targets/Guided Targets to guide text notes</a:t>
            </a:r>
          </a:p>
          <a:p>
            <a:pPr marL="342900" indent="-342900">
              <a:buFont typeface="Wingdings" pitchFamily="2" charset="2"/>
              <a:buChar char="q"/>
            </a:pPr>
            <a:r>
              <a:rPr lang="en-US" sz="2000" b="1" dirty="0" smtClean="0"/>
              <a:t>For study: standard based Guided Targets for each unit, using Learning Style for study tools and to organize study groups </a:t>
            </a:r>
          </a:p>
          <a:p>
            <a:r>
              <a:rPr lang="en-US" sz="2000" b="1" dirty="0" smtClean="0">
                <a:solidFill>
                  <a:srgbClr val="7030A0"/>
                </a:solidFill>
              </a:rPr>
              <a:t>Learning Style</a:t>
            </a:r>
          </a:p>
          <a:p>
            <a:pPr marL="342900" indent="-342900">
              <a:buFont typeface="Wingdings" panose="05000000000000000000" pitchFamily="2" charset="2"/>
              <a:buChar char="q"/>
            </a:pPr>
            <a:r>
              <a:rPr lang="en-US" sz="2000" b="1" dirty="0" smtClean="0"/>
              <a:t> know it and work from areas of strength</a:t>
            </a:r>
          </a:p>
          <a:p>
            <a:r>
              <a:rPr lang="en-US" sz="2000" b="1" dirty="0" smtClean="0">
                <a:solidFill>
                  <a:srgbClr val="7030A0"/>
                </a:solidFill>
              </a:rPr>
              <a:t>Independence/Responsibility</a:t>
            </a:r>
          </a:p>
          <a:p>
            <a:pPr marL="342900" indent="-342900">
              <a:buFont typeface="Wingdings" pitchFamily="2" charset="2"/>
              <a:buChar char="q"/>
            </a:pPr>
            <a:r>
              <a:rPr lang="en-US" sz="2000" b="1" dirty="0" smtClean="0"/>
              <a:t>Email teacher when absent, use before school or AO time with teacher as needed, self-reflection after each test, managing short and long term assignments using the monthly calendar and </a:t>
            </a:r>
            <a:r>
              <a:rPr lang="en-US" sz="2000" b="1" dirty="0" err="1" smtClean="0"/>
              <a:t>Remindtexts</a:t>
            </a:r>
            <a:r>
              <a:rPr lang="en-US" sz="2000" b="1" dirty="0" smtClean="0"/>
              <a:t>, using </a:t>
            </a:r>
            <a:r>
              <a:rPr lang="en-US" sz="2000" b="1" dirty="0" err="1" smtClean="0"/>
              <a:t>Moodleroom</a:t>
            </a:r>
            <a:r>
              <a:rPr lang="en-US" sz="2000" b="1" dirty="0" smtClean="0"/>
              <a:t> for review</a:t>
            </a:r>
          </a:p>
          <a:p>
            <a:r>
              <a:rPr lang="en-US" sz="2000" b="1" dirty="0" smtClean="0">
                <a:solidFill>
                  <a:srgbClr val="7030A0"/>
                </a:solidFill>
              </a:rPr>
              <a:t>Higher Level Thinking skills</a:t>
            </a:r>
          </a:p>
          <a:p>
            <a:pPr marL="342900" indent="-342900">
              <a:buFont typeface="Wingdings" pitchFamily="2" charset="2"/>
              <a:buChar char="q"/>
            </a:pPr>
            <a:r>
              <a:rPr lang="en-US" sz="2000" b="1" dirty="0" smtClean="0"/>
              <a:t>Document Based Questions on Tests with comparisons, sequencing, evaluation</a:t>
            </a:r>
            <a:r>
              <a:rPr lang="en-US" sz="2000" b="1" dirty="0"/>
              <a:t> </a:t>
            </a:r>
            <a:r>
              <a:rPr lang="en-US" sz="2000" b="1" dirty="0" smtClean="0"/>
              <a:t>and analysis</a:t>
            </a:r>
            <a:endParaRPr lang="en-US" sz="2000" b="1" dirty="0"/>
          </a:p>
        </p:txBody>
      </p:sp>
    </p:spTree>
    <p:extLst>
      <p:ext uri="{BB962C8B-B14F-4D97-AF65-F5344CB8AC3E}">
        <p14:creationId xmlns:p14="http://schemas.microsoft.com/office/powerpoint/2010/main" val="482214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838200"/>
          </a:xfrm>
        </p:spPr>
        <p:txBody>
          <a:bodyPr>
            <a:normAutofit/>
          </a:bodyPr>
          <a:lstStyle/>
          <a:p>
            <a:r>
              <a:rPr lang="en-US" sz="2800" dirty="0" smtClean="0"/>
              <a:t>Tools I provide for the students</a:t>
            </a:r>
            <a:endParaRPr lang="en-US" sz="2800" dirty="0"/>
          </a:p>
        </p:txBody>
      </p:sp>
      <p:sp>
        <p:nvSpPr>
          <p:cNvPr id="4" name="Content Placeholder 3"/>
          <p:cNvSpPr txBox="1">
            <a:spLocks noGrp="1"/>
          </p:cNvSpPr>
          <p:nvPr>
            <p:ph idx="1"/>
          </p:nvPr>
        </p:nvSpPr>
        <p:spPr>
          <a:xfrm>
            <a:off x="152400" y="838200"/>
            <a:ext cx="8610600" cy="5786199"/>
          </a:xfrm>
          <a:prstGeom prst="rect">
            <a:avLst/>
          </a:prstGeom>
          <a:noFill/>
        </p:spPr>
        <p:txBody>
          <a:bodyPr wrap="square" rtlCol="0">
            <a:spAutoFit/>
          </a:bodyPr>
          <a:lstStyle/>
          <a:p>
            <a:pPr marL="514350" indent="-514350">
              <a:buFont typeface="+mj-lt"/>
              <a:buAutoNum type="arabicPeriod"/>
            </a:pPr>
            <a:r>
              <a:rPr lang="en-US" sz="2400" b="1" dirty="0" smtClean="0">
                <a:solidFill>
                  <a:srgbClr val="7030A0"/>
                </a:solidFill>
              </a:rPr>
              <a:t>Xeroxed copies: </a:t>
            </a:r>
            <a:r>
              <a:rPr lang="en-US" sz="2400" dirty="0" smtClean="0"/>
              <a:t>guided targets of each unit, monthly calendar, project instructions, reflection/goals </a:t>
            </a:r>
          </a:p>
          <a:p>
            <a:pPr marL="514350" indent="-514350">
              <a:buFont typeface="+mj-lt"/>
              <a:buAutoNum type="arabicPeriod"/>
            </a:pPr>
            <a:r>
              <a:rPr lang="en-US" sz="2400" b="1" dirty="0" err="1" smtClean="0">
                <a:solidFill>
                  <a:srgbClr val="7030A0"/>
                </a:solidFill>
              </a:rPr>
              <a:t>Moodleroom</a:t>
            </a:r>
            <a:r>
              <a:rPr lang="en-US" sz="2400" b="1" dirty="0" smtClean="0">
                <a:solidFill>
                  <a:srgbClr val="7030A0"/>
                </a:solidFill>
              </a:rPr>
              <a:t>: </a:t>
            </a:r>
            <a:r>
              <a:rPr lang="en-US" sz="2400" dirty="0" smtClean="0"/>
              <a:t>Resources for the year, all items handed out in class are also here, PowerPoints of each section after I teach it, in class readings, extra helps like charts for a difficult section of notes</a:t>
            </a:r>
          </a:p>
          <a:p>
            <a:pPr marL="514350" indent="-514350">
              <a:buFont typeface="+mj-lt"/>
              <a:buAutoNum type="arabicPeriod"/>
            </a:pPr>
            <a:r>
              <a:rPr lang="en-US" sz="2400" b="1" dirty="0" smtClean="0">
                <a:solidFill>
                  <a:srgbClr val="7030A0"/>
                </a:solidFill>
              </a:rPr>
              <a:t>Remind:  </a:t>
            </a:r>
            <a:r>
              <a:rPr lang="en-US" sz="2400" dirty="0" smtClean="0"/>
              <a:t>a text or email service for students with a daily reminder of what is on my white board and on the calendar for Homework. </a:t>
            </a:r>
          </a:p>
          <a:p>
            <a:pPr marL="514350" indent="-514350">
              <a:buFont typeface="+mj-lt"/>
              <a:buAutoNum type="arabicPeriod"/>
            </a:pPr>
            <a:r>
              <a:rPr lang="en-US" sz="2400" b="1" dirty="0" smtClean="0">
                <a:solidFill>
                  <a:srgbClr val="7030A0"/>
                </a:solidFill>
              </a:rPr>
              <a:t>My time: </a:t>
            </a:r>
            <a:r>
              <a:rPr lang="en-US" sz="2400" dirty="0" smtClean="0"/>
              <a:t>I arrive at school by 7:15 am every morning and am available to meet with students or with a pass during AO</a:t>
            </a:r>
            <a:r>
              <a:rPr lang="en-US" sz="2400" dirty="0" smtClean="0"/>
              <a:t>.</a:t>
            </a:r>
          </a:p>
          <a:p>
            <a:pPr marL="514350" indent="-514350">
              <a:buFont typeface="+mj-lt"/>
              <a:buAutoNum type="arabicPeriod"/>
            </a:pPr>
            <a:r>
              <a:rPr lang="en-US" sz="2400" b="1" dirty="0" err="1" smtClean="0">
                <a:solidFill>
                  <a:srgbClr val="7030A0"/>
                </a:solidFill>
              </a:rPr>
              <a:t>Chromebooks</a:t>
            </a:r>
            <a:r>
              <a:rPr lang="en-US" sz="2400" b="1" dirty="0" smtClean="0">
                <a:solidFill>
                  <a:srgbClr val="7030A0"/>
                </a:solidFill>
              </a:rPr>
              <a:t>! </a:t>
            </a:r>
            <a:r>
              <a:rPr lang="en-US" sz="2400" dirty="0" smtClean="0"/>
              <a:t>Students are welcome to come before school or during AO and obviously during class if its </a:t>
            </a:r>
            <a:r>
              <a:rPr lang="en-US" sz="2400" smtClean="0"/>
              <a:t>an appropriate time.</a:t>
            </a:r>
            <a:endParaRPr lang="en-US" sz="2400" b="1" dirty="0">
              <a:solidFill>
                <a:srgbClr val="7030A0"/>
              </a:solidFill>
            </a:endParaRPr>
          </a:p>
        </p:txBody>
      </p:sp>
    </p:spTree>
    <p:extLst>
      <p:ext uri="{BB962C8B-B14F-4D97-AF65-F5344CB8AC3E}">
        <p14:creationId xmlns:p14="http://schemas.microsoft.com/office/powerpoint/2010/main" val="3117580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838200"/>
            <a:ext cx="7772400" cy="2862322"/>
          </a:xfrm>
          <a:prstGeom prst="rect">
            <a:avLst/>
          </a:prstGeom>
        </p:spPr>
        <p:txBody>
          <a:bodyPr wrap="square">
            <a:spAutoFit/>
          </a:bodyPr>
          <a:lstStyle/>
          <a:p>
            <a:r>
              <a:rPr lang="en-US" b="1" dirty="0"/>
              <a:t>Course Description: </a:t>
            </a:r>
            <a:r>
              <a:rPr lang="en-US" dirty="0"/>
              <a:t> The 8</a:t>
            </a:r>
            <a:r>
              <a:rPr lang="en-US" baseline="30000" dirty="0"/>
              <a:t>th</a:t>
            </a:r>
            <a:r>
              <a:rPr lang="en-US" dirty="0"/>
              <a:t> grade course is a survey of world history and geography from prehistory to the Renaissance/Reformation/Scientific Revolution (around 1500).  Our extended studies will include: the 4 river valley civilizations, Ancient Greece, Ancient Rome, Europe in the Middle Ages and Renaissance.  This study of the world will be continued in the 9</a:t>
            </a:r>
            <a:r>
              <a:rPr lang="en-US" baseline="30000" dirty="0"/>
              <a:t>th</a:t>
            </a:r>
            <a:r>
              <a:rPr lang="en-US" dirty="0"/>
              <a:t> grade with a modern world history and geography course.  </a:t>
            </a:r>
            <a:endParaRPr lang="en-US" dirty="0" smtClean="0"/>
          </a:p>
          <a:p>
            <a:endParaRPr lang="en-US" dirty="0"/>
          </a:p>
          <a:p>
            <a:r>
              <a:rPr lang="en-US" dirty="0" smtClean="0"/>
              <a:t>We start with the caveman in the Paleolithic Age at 10,000 BC and then fast forward through to cover 5,000 years of “civilized” history.   The way our curriculum lines up, we end up going around the world twice. </a:t>
            </a:r>
            <a:endParaRPr lang="en-US" dirty="0"/>
          </a:p>
        </p:txBody>
      </p:sp>
    </p:spTree>
    <p:extLst>
      <p:ext uri="{BB962C8B-B14F-4D97-AF65-F5344CB8AC3E}">
        <p14:creationId xmlns:p14="http://schemas.microsoft.com/office/powerpoint/2010/main" val="3120641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normAutofit/>
          </a:bodyPr>
          <a:lstStyle/>
          <a:p>
            <a:r>
              <a:rPr lang="en-US" dirty="0" smtClean="0"/>
              <a:t>1</a:t>
            </a:r>
            <a:r>
              <a:rPr lang="en-US" baseline="30000" dirty="0" smtClean="0"/>
              <a:t>st</a:t>
            </a:r>
            <a:r>
              <a:rPr lang="en-US" dirty="0" smtClean="0"/>
              <a:t> Semester Topics: Ancient World</a:t>
            </a:r>
            <a:endParaRPr lang="en-US" dirty="0"/>
          </a:p>
        </p:txBody>
      </p:sp>
      <p:sp>
        <p:nvSpPr>
          <p:cNvPr id="3" name="Content Placeholder 2"/>
          <p:cNvSpPr>
            <a:spLocks noGrp="1"/>
          </p:cNvSpPr>
          <p:nvPr>
            <p:ph idx="1"/>
          </p:nvPr>
        </p:nvSpPr>
        <p:spPr>
          <a:xfrm>
            <a:off x="152400" y="1219200"/>
            <a:ext cx="8763000" cy="4525963"/>
          </a:xfrm>
        </p:spPr>
        <p:txBody>
          <a:bodyPr>
            <a:normAutofit/>
          </a:bodyPr>
          <a:lstStyle/>
          <a:p>
            <a:r>
              <a:rPr lang="en-US" dirty="0" smtClean="0"/>
              <a:t>Prehistory: </a:t>
            </a:r>
            <a:r>
              <a:rPr lang="en-US" sz="1800" dirty="0" smtClean="0"/>
              <a:t>first people, technology, calendars</a:t>
            </a:r>
          </a:p>
          <a:p>
            <a:r>
              <a:rPr lang="en-US" dirty="0" smtClean="0"/>
              <a:t>Egypt: </a:t>
            </a:r>
            <a:r>
              <a:rPr lang="en-US" sz="1800" dirty="0" smtClean="0"/>
              <a:t>Kingdoms, advancements, Pharaohs, pyramids</a:t>
            </a:r>
          </a:p>
          <a:p>
            <a:r>
              <a:rPr lang="en-US" dirty="0" smtClean="0"/>
              <a:t>Mesopotamia: </a:t>
            </a:r>
            <a:r>
              <a:rPr lang="en-US" sz="1800" dirty="0" smtClean="0"/>
              <a:t>different civilizations, Hammurabi, Judaism</a:t>
            </a:r>
          </a:p>
          <a:p>
            <a:r>
              <a:rPr lang="en-US" dirty="0" smtClean="0"/>
              <a:t>China: </a:t>
            </a:r>
            <a:r>
              <a:rPr lang="en-US" sz="1800" dirty="0" smtClean="0"/>
              <a:t>dynasties, Confucianism, Legalism, Daoism</a:t>
            </a:r>
          </a:p>
          <a:p>
            <a:r>
              <a:rPr lang="en-US" dirty="0" smtClean="0"/>
              <a:t>India: </a:t>
            </a:r>
            <a:r>
              <a:rPr lang="en-US" sz="1800" dirty="0" smtClean="0"/>
              <a:t>different empires, Hinduism, Buddhism</a:t>
            </a:r>
          </a:p>
          <a:p>
            <a:r>
              <a:rPr lang="en-US" dirty="0" smtClean="0"/>
              <a:t>Greece: </a:t>
            </a:r>
            <a:r>
              <a:rPr lang="en-US" sz="1800" dirty="0" smtClean="0"/>
              <a:t>types of </a:t>
            </a:r>
            <a:r>
              <a:rPr lang="en-US" sz="1800" dirty="0" err="1" smtClean="0"/>
              <a:t>gov’t</a:t>
            </a:r>
            <a:r>
              <a:rPr lang="en-US" sz="1800" dirty="0" smtClean="0"/>
              <a:t>, wars, advancements, Hellenistic civilizations</a:t>
            </a:r>
          </a:p>
          <a:p>
            <a:r>
              <a:rPr lang="en-US" dirty="0" smtClean="0"/>
              <a:t>Rome: </a:t>
            </a:r>
            <a:r>
              <a:rPr lang="en-US" sz="1800" dirty="0" smtClean="0"/>
              <a:t>Republic, Empire, Christianity, decline</a:t>
            </a:r>
            <a:endParaRPr lang="en-US" sz="1800" dirty="0"/>
          </a:p>
        </p:txBody>
      </p:sp>
      <p:pic>
        <p:nvPicPr>
          <p:cNvPr id="4" name="Picture 4" descr="Aurochs panel"/>
          <p:cNvPicPr>
            <a:picLocks noChangeAspect="1" noChangeArrowheads="1"/>
          </p:cNvPicPr>
          <p:nvPr/>
        </p:nvPicPr>
        <p:blipFill>
          <a:blip r:embed="rId2" cstate="print"/>
          <a:srcRect/>
          <a:stretch>
            <a:fillRect/>
          </a:stretch>
        </p:blipFill>
        <p:spPr bwMode="auto">
          <a:xfrm>
            <a:off x="0" y="5596855"/>
            <a:ext cx="1676400" cy="1261145"/>
          </a:xfrm>
          <a:prstGeom prst="rect">
            <a:avLst/>
          </a:prstGeom>
          <a:noFill/>
        </p:spPr>
      </p:pic>
      <p:pic>
        <p:nvPicPr>
          <p:cNvPr id="5" name="Picture 6" descr="MPj03994050000[1]"/>
          <p:cNvPicPr>
            <a:picLocks noChangeAspect="1" noChangeArrowheads="1"/>
          </p:cNvPicPr>
          <p:nvPr/>
        </p:nvPicPr>
        <p:blipFill>
          <a:blip r:embed="rId3" cstate="print"/>
          <a:srcRect/>
          <a:stretch>
            <a:fillRect/>
          </a:stretch>
        </p:blipFill>
        <p:spPr bwMode="auto">
          <a:xfrm>
            <a:off x="1600200" y="5638800"/>
            <a:ext cx="1829416" cy="1219200"/>
          </a:xfrm>
          <a:prstGeom prst="rect">
            <a:avLst/>
          </a:prstGeom>
          <a:noFill/>
        </p:spPr>
      </p:pic>
      <p:pic>
        <p:nvPicPr>
          <p:cNvPr id="7" name="Picture 7" descr="MPj03142090000[1]"/>
          <p:cNvPicPr>
            <a:picLocks noChangeAspect="1" noChangeArrowheads="1"/>
          </p:cNvPicPr>
          <p:nvPr/>
        </p:nvPicPr>
        <p:blipFill>
          <a:blip r:embed="rId4" cstate="print"/>
          <a:srcRect/>
          <a:stretch>
            <a:fillRect/>
          </a:stretch>
        </p:blipFill>
        <p:spPr bwMode="auto">
          <a:xfrm>
            <a:off x="3276600" y="5447841"/>
            <a:ext cx="914400" cy="1410159"/>
          </a:xfrm>
          <a:prstGeom prst="rect">
            <a:avLst/>
          </a:prstGeom>
          <a:noFill/>
        </p:spPr>
      </p:pic>
      <p:pic>
        <p:nvPicPr>
          <p:cNvPr id="8" name="Picture 9" descr="H-13%2520Han%2520Green%2520Glazed%2520Vessel%25208%2520H%252010"/>
          <p:cNvPicPr>
            <a:picLocks noChangeAspect="1" noChangeArrowheads="1"/>
          </p:cNvPicPr>
          <p:nvPr/>
        </p:nvPicPr>
        <p:blipFill>
          <a:blip r:embed="rId5" cstate="print"/>
          <a:srcRect/>
          <a:stretch>
            <a:fillRect/>
          </a:stretch>
        </p:blipFill>
        <p:spPr bwMode="auto">
          <a:xfrm>
            <a:off x="4191000" y="5638800"/>
            <a:ext cx="1625962" cy="1219200"/>
          </a:xfrm>
          <a:prstGeom prst="rect">
            <a:avLst/>
          </a:prstGeom>
          <a:noFill/>
        </p:spPr>
      </p:pic>
      <p:pic>
        <p:nvPicPr>
          <p:cNvPr id="9" name="Picture 4" descr="MPj04038100000[1]"/>
          <p:cNvPicPr>
            <a:picLocks noChangeAspect="1" noChangeArrowheads="1"/>
          </p:cNvPicPr>
          <p:nvPr/>
        </p:nvPicPr>
        <p:blipFill>
          <a:blip r:embed="rId6" cstate="print"/>
          <a:srcRect/>
          <a:stretch>
            <a:fillRect/>
          </a:stretch>
        </p:blipFill>
        <p:spPr bwMode="auto">
          <a:xfrm>
            <a:off x="5791200" y="5638800"/>
            <a:ext cx="1601232" cy="1219200"/>
          </a:xfrm>
          <a:prstGeom prst="rect">
            <a:avLst/>
          </a:prstGeom>
          <a:noFill/>
        </p:spPr>
      </p:pic>
      <p:pic>
        <p:nvPicPr>
          <p:cNvPr id="10" name="Picture 7" descr="MPj04013940000[1]"/>
          <p:cNvPicPr>
            <a:picLocks noChangeAspect="1" noChangeArrowheads="1"/>
          </p:cNvPicPr>
          <p:nvPr/>
        </p:nvPicPr>
        <p:blipFill>
          <a:blip r:embed="rId7" cstate="print"/>
          <a:srcRect/>
          <a:stretch>
            <a:fillRect/>
          </a:stretch>
        </p:blipFill>
        <p:spPr bwMode="auto">
          <a:xfrm>
            <a:off x="7391400" y="5612571"/>
            <a:ext cx="1752600" cy="124542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2</a:t>
            </a:r>
            <a:r>
              <a:rPr lang="en-US" baseline="30000" dirty="0" smtClean="0"/>
              <a:t>nd</a:t>
            </a:r>
            <a:r>
              <a:rPr lang="en-US" dirty="0" smtClean="0"/>
              <a:t> Semester Topics: Medieval World</a:t>
            </a:r>
            <a:endParaRPr lang="en-US" dirty="0"/>
          </a:p>
        </p:txBody>
      </p:sp>
      <p:sp>
        <p:nvSpPr>
          <p:cNvPr id="3" name="Content Placeholder 2"/>
          <p:cNvSpPr>
            <a:spLocks noGrp="1"/>
          </p:cNvSpPr>
          <p:nvPr>
            <p:ph idx="1"/>
          </p:nvPr>
        </p:nvSpPr>
        <p:spPr>
          <a:xfrm>
            <a:off x="457200" y="914400"/>
            <a:ext cx="8229600" cy="5105400"/>
          </a:xfrm>
        </p:spPr>
        <p:txBody>
          <a:bodyPr>
            <a:normAutofit/>
          </a:bodyPr>
          <a:lstStyle/>
          <a:p>
            <a:r>
              <a:rPr lang="en-US" dirty="0" smtClean="0"/>
              <a:t>Muslim World: </a:t>
            </a:r>
            <a:r>
              <a:rPr lang="en-US" sz="1800" dirty="0" smtClean="0"/>
              <a:t>beginning of Islam, spread, contributions</a:t>
            </a:r>
          </a:p>
          <a:p>
            <a:r>
              <a:rPr lang="en-US" dirty="0" smtClean="0"/>
              <a:t>Rise of Europe: </a:t>
            </a:r>
            <a:r>
              <a:rPr lang="en-US" sz="1800" dirty="0" smtClean="0"/>
              <a:t>feudalism, Church, economic changes</a:t>
            </a:r>
          </a:p>
          <a:p>
            <a:r>
              <a:rPr lang="en-US" dirty="0" smtClean="0"/>
              <a:t>High Middle Ages: </a:t>
            </a:r>
            <a:r>
              <a:rPr lang="en-US" sz="1800" dirty="0" smtClean="0"/>
              <a:t>England, France, Holy Roman Empire, Advancements, Crisis</a:t>
            </a:r>
          </a:p>
          <a:p>
            <a:r>
              <a:rPr lang="en-US" dirty="0" smtClean="0"/>
              <a:t>Byzantine Empire and Russia: </a:t>
            </a:r>
            <a:r>
              <a:rPr lang="en-US" sz="1800" dirty="0" smtClean="0"/>
              <a:t>Eastern Europe</a:t>
            </a:r>
          </a:p>
          <a:p>
            <a:r>
              <a:rPr lang="en-US" dirty="0" smtClean="0"/>
              <a:t>Africa: </a:t>
            </a:r>
            <a:r>
              <a:rPr lang="en-US" sz="1800" dirty="0" smtClean="0"/>
              <a:t>West and East, traditions</a:t>
            </a:r>
          </a:p>
          <a:p>
            <a:r>
              <a:rPr lang="en-US" dirty="0" smtClean="0"/>
              <a:t>East Asia: </a:t>
            </a:r>
            <a:r>
              <a:rPr lang="en-US" sz="1800" dirty="0" smtClean="0"/>
              <a:t>dynasties, Korea, Japan</a:t>
            </a:r>
          </a:p>
          <a:p>
            <a:r>
              <a:rPr lang="en-US" dirty="0" smtClean="0"/>
              <a:t>Renaissance: </a:t>
            </a:r>
            <a:r>
              <a:rPr lang="en-US" sz="1800" dirty="0" smtClean="0"/>
              <a:t>Italy, Europe, Scientific Revolution</a:t>
            </a:r>
          </a:p>
          <a:p>
            <a:r>
              <a:rPr lang="en-US" dirty="0" smtClean="0"/>
              <a:t>Civilizations of the Americas: </a:t>
            </a:r>
            <a:r>
              <a:rPr lang="en-US" sz="1800" dirty="0" smtClean="0"/>
              <a:t>Mayas, Aztecs, Incas, Mound Builders, </a:t>
            </a:r>
            <a:r>
              <a:rPr lang="en-US" sz="1800" dirty="0" err="1" smtClean="0"/>
              <a:t>Anasazi</a:t>
            </a:r>
            <a:r>
              <a:rPr lang="en-US" sz="1800" dirty="0" smtClean="0"/>
              <a:t>, Iroquois</a:t>
            </a:r>
          </a:p>
          <a:p>
            <a:pPr>
              <a:buNone/>
            </a:pPr>
            <a:endParaRPr lang="en-US" sz="1800" dirty="0" smtClean="0"/>
          </a:p>
          <a:p>
            <a:endParaRPr lang="en-US" sz="1800" dirty="0" smtClean="0"/>
          </a:p>
        </p:txBody>
      </p:sp>
      <p:pic>
        <p:nvPicPr>
          <p:cNvPr id="4" name="Picture 5" descr="Medieval%2520Europe"/>
          <p:cNvPicPr>
            <a:picLocks noChangeAspect="1" noChangeArrowheads="1"/>
          </p:cNvPicPr>
          <p:nvPr/>
        </p:nvPicPr>
        <p:blipFill>
          <a:blip r:embed="rId2" cstate="print"/>
          <a:srcRect/>
          <a:stretch>
            <a:fillRect/>
          </a:stretch>
        </p:blipFill>
        <p:spPr bwMode="auto">
          <a:xfrm>
            <a:off x="56321" y="5601730"/>
            <a:ext cx="1010479" cy="1256270"/>
          </a:xfrm>
          <a:prstGeom prst="rect">
            <a:avLst/>
          </a:prstGeom>
          <a:noFill/>
        </p:spPr>
      </p:pic>
      <p:pic>
        <p:nvPicPr>
          <p:cNvPr id="5" name="Picture 7" descr="charlemagne"/>
          <p:cNvPicPr>
            <a:picLocks noChangeAspect="1" noChangeArrowheads="1"/>
          </p:cNvPicPr>
          <p:nvPr/>
        </p:nvPicPr>
        <p:blipFill>
          <a:blip r:embed="rId3" cstate="print"/>
          <a:srcRect/>
          <a:stretch>
            <a:fillRect/>
          </a:stretch>
        </p:blipFill>
        <p:spPr bwMode="auto">
          <a:xfrm>
            <a:off x="1219200" y="5660646"/>
            <a:ext cx="990600" cy="1197354"/>
          </a:xfrm>
          <a:prstGeom prst="rect">
            <a:avLst/>
          </a:prstGeom>
          <a:noFill/>
        </p:spPr>
      </p:pic>
      <p:pic>
        <p:nvPicPr>
          <p:cNvPr id="6" name="Picture 6" descr="crusades"/>
          <p:cNvPicPr>
            <a:picLocks noChangeAspect="1" noChangeArrowheads="1"/>
          </p:cNvPicPr>
          <p:nvPr/>
        </p:nvPicPr>
        <p:blipFill>
          <a:blip r:embed="rId4" cstate="print"/>
          <a:srcRect/>
          <a:stretch>
            <a:fillRect/>
          </a:stretch>
        </p:blipFill>
        <p:spPr bwMode="auto">
          <a:xfrm>
            <a:off x="2438400" y="5617597"/>
            <a:ext cx="990600" cy="1240403"/>
          </a:xfrm>
          <a:prstGeom prst="rect">
            <a:avLst/>
          </a:prstGeom>
          <a:noFill/>
        </p:spPr>
      </p:pic>
      <p:pic>
        <p:nvPicPr>
          <p:cNvPr id="7" name="Picture 7" descr="Justinian"/>
          <p:cNvPicPr>
            <a:picLocks noChangeAspect="1" noChangeArrowheads="1"/>
          </p:cNvPicPr>
          <p:nvPr/>
        </p:nvPicPr>
        <p:blipFill>
          <a:blip r:embed="rId5" cstate="print"/>
          <a:srcRect/>
          <a:stretch>
            <a:fillRect/>
          </a:stretch>
        </p:blipFill>
        <p:spPr bwMode="auto">
          <a:xfrm>
            <a:off x="3733800" y="5597089"/>
            <a:ext cx="990600" cy="1260911"/>
          </a:xfrm>
          <a:prstGeom prst="rect">
            <a:avLst/>
          </a:prstGeom>
          <a:noFill/>
        </p:spPr>
      </p:pic>
      <p:pic>
        <p:nvPicPr>
          <p:cNvPr id="8" name="Picture 9" descr="zimbabwe-great-zimbabwe-01"/>
          <p:cNvPicPr>
            <a:picLocks noChangeAspect="1" noChangeArrowheads="1"/>
          </p:cNvPicPr>
          <p:nvPr/>
        </p:nvPicPr>
        <p:blipFill>
          <a:blip r:embed="rId6" cstate="print"/>
          <a:srcRect/>
          <a:stretch>
            <a:fillRect/>
          </a:stretch>
        </p:blipFill>
        <p:spPr bwMode="auto">
          <a:xfrm>
            <a:off x="4876800" y="5562600"/>
            <a:ext cx="1384379" cy="1295400"/>
          </a:xfrm>
          <a:prstGeom prst="rect">
            <a:avLst/>
          </a:prstGeom>
          <a:noFill/>
        </p:spPr>
      </p:pic>
      <p:pic>
        <p:nvPicPr>
          <p:cNvPr id="9" name="Picture 7" descr="samurai1"/>
          <p:cNvPicPr>
            <a:picLocks noChangeAspect="1" noChangeArrowheads="1"/>
          </p:cNvPicPr>
          <p:nvPr/>
        </p:nvPicPr>
        <p:blipFill>
          <a:blip r:embed="rId7" cstate="print"/>
          <a:srcRect/>
          <a:stretch>
            <a:fillRect/>
          </a:stretch>
        </p:blipFill>
        <p:spPr bwMode="auto">
          <a:xfrm>
            <a:off x="6400800" y="5562601"/>
            <a:ext cx="975329" cy="1295400"/>
          </a:xfrm>
          <a:prstGeom prst="rect">
            <a:avLst/>
          </a:prstGeom>
          <a:noFill/>
        </p:spPr>
      </p:pic>
      <p:pic>
        <p:nvPicPr>
          <p:cNvPr id="3074" name="Picture 2" descr="C:\Documents and Settings\carlsonl\Local Settings\Temporary Internet Files\Content.IE5\ZDHCL486\MCj02339790000[1].wmf"/>
          <p:cNvPicPr>
            <a:picLocks noChangeAspect="1" noChangeArrowheads="1"/>
          </p:cNvPicPr>
          <p:nvPr/>
        </p:nvPicPr>
        <p:blipFill>
          <a:blip r:embed="rId8" cstate="print"/>
          <a:srcRect/>
          <a:stretch>
            <a:fillRect/>
          </a:stretch>
        </p:blipFill>
        <p:spPr bwMode="auto">
          <a:xfrm>
            <a:off x="7427899" y="5562601"/>
            <a:ext cx="1716102" cy="12954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09600"/>
            <a:ext cx="8229600" cy="2862322"/>
          </a:xfrm>
          <a:prstGeom prst="rect">
            <a:avLst/>
          </a:prstGeom>
        </p:spPr>
        <p:txBody>
          <a:bodyPr wrap="square">
            <a:spAutoFit/>
          </a:bodyPr>
          <a:lstStyle/>
          <a:p>
            <a:r>
              <a:rPr lang="en-US" b="1" dirty="0"/>
              <a:t>Absences:</a:t>
            </a:r>
            <a:r>
              <a:rPr lang="en-US" dirty="0"/>
              <a:t> There is no way that a student can completely make up a missed class (some days I may cover over 500 years of history).  Work that has been assigned for one week or more is due on the due date. </a:t>
            </a:r>
            <a:r>
              <a:rPr lang="en-US" dirty="0" smtClean="0"/>
              <a:t>If </a:t>
            </a:r>
            <a:r>
              <a:rPr lang="en-US" dirty="0"/>
              <a:t>there is no way they or you can bring it to school, they can email it to me or send it with a friend.  </a:t>
            </a:r>
            <a:endParaRPr lang="en-US" dirty="0" smtClean="0"/>
          </a:p>
          <a:p>
            <a:endParaRPr lang="en-US" dirty="0"/>
          </a:p>
          <a:p>
            <a:r>
              <a:rPr lang="en-US" dirty="0" smtClean="0"/>
              <a:t>If possible, when a student is absent </a:t>
            </a:r>
            <a:r>
              <a:rPr lang="en-US" i="1" dirty="0" smtClean="0"/>
              <a:t>please </a:t>
            </a:r>
            <a:r>
              <a:rPr lang="en-US" i="1" dirty="0" err="1" smtClean="0"/>
              <a:t>please</a:t>
            </a:r>
            <a:r>
              <a:rPr lang="en-US" i="1" dirty="0" smtClean="0"/>
              <a:t> </a:t>
            </a:r>
            <a:r>
              <a:rPr lang="en-US" i="1" dirty="0" err="1" smtClean="0"/>
              <a:t>please</a:t>
            </a:r>
            <a:r>
              <a:rPr lang="en-US" i="1" dirty="0" smtClean="0"/>
              <a:t> </a:t>
            </a:r>
            <a:r>
              <a:rPr lang="en-US" dirty="0" smtClean="0"/>
              <a:t>have them email me.  I’ll happily pass along any information we’re going over and attach any handouts they’ll need.  They also have the monthly calendar glued into their notebook and it’s on my webpage so they stay caught up.  Handouts can also be sent out via the Remind texts or through </a:t>
            </a:r>
            <a:r>
              <a:rPr lang="en-US" dirty="0" err="1" smtClean="0"/>
              <a:t>Moodlerooms</a:t>
            </a:r>
            <a:r>
              <a:rPr lang="en-US" dirty="0" smtClean="0"/>
              <a:t>. </a:t>
            </a:r>
            <a:endParaRPr lang="en-US" dirty="0"/>
          </a:p>
        </p:txBody>
      </p:sp>
    </p:spTree>
    <p:extLst>
      <p:ext uri="{BB962C8B-B14F-4D97-AF65-F5344CB8AC3E}">
        <p14:creationId xmlns:p14="http://schemas.microsoft.com/office/powerpoint/2010/main" val="1732652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US" sz="3600" dirty="0" smtClean="0"/>
              <a:t>Activities that Help Us Learn</a:t>
            </a:r>
            <a:endParaRPr lang="en-US" sz="3600" dirty="0"/>
          </a:p>
        </p:txBody>
      </p:sp>
      <p:sp>
        <p:nvSpPr>
          <p:cNvPr id="3" name="Content Placeholder 2"/>
          <p:cNvSpPr>
            <a:spLocks noGrp="1"/>
          </p:cNvSpPr>
          <p:nvPr>
            <p:ph idx="1"/>
          </p:nvPr>
        </p:nvSpPr>
        <p:spPr>
          <a:xfrm>
            <a:off x="152400" y="990600"/>
            <a:ext cx="8229600" cy="4525963"/>
          </a:xfrm>
        </p:spPr>
        <p:txBody>
          <a:bodyPr>
            <a:normAutofit/>
          </a:bodyPr>
          <a:lstStyle/>
          <a:p>
            <a:r>
              <a:rPr lang="en-US" sz="2000" dirty="0" smtClean="0"/>
              <a:t>Hittite/Egyptian spy journals</a:t>
            </a:r>
          </a:p>
          <a:p>
            <a:r>
              <a:rPr lang="en-US" sz="2000" dirty="0" smtClean="0"/>
              <a:t>Edible topics from the classical world</a:t>
            </a:r>
          </a:p>
          <a:p>
            <a:r>
              <a:rPr lang="en-US" sz="2000" dirty="0" smtClean="0"/>
              <a:t>Power Points/</a:t>
            </a:r>
            <a:r>
              <a:rPr lang="en-US" sz="2000" dirty="0" err="1" smtClean="0"/>
              <a:t>Glogs</a:t>
            </a:r>
            <a:r>
              <a:rPr lang="en-US" sz="2000" dirty="0" smtClean="0"/>
              <a:t>/</a:t>
            </a:r>
            <a:r>
              <a:rPr lang="en-US" sz="2000" dirty="0" err="1" smtClean="0"/>
              <a:t>voicethread</a:t>
            </a:r>
            <a:r>
              <a:rPr lang="en-US" sz="2000" dirty="0" smtClean="0"/>
              <a:t>/</a:t>
            </a:r>
            <a:r>
              <a:rPr lang="en-US" sz="2000" dirty="0" err="1" smtClean="0"/>
              <a:t>Prezi</a:t>
            </a:r>
            <a:r>
              <a:rPr lang="en-US" sz="2000" dirty="0" smtClean="0"/>
              <a:t>/</a:t>
            </a:r>
          </a:p>
          <a:p>
            <a:pPr>
              <a:buNone/>
            </a:pPr>
            <a:r>
              <a:rPr lang="en-US" sz="2000" dirty="0" smtClean="0"/>
              <a:t>     Google Docs/Portal and </a:t>
            </a:r>
            <a:r>
              <a:rPr lang="en-US" sz="2000" dirty="0" err="1" smtClean="0"/>
              <a:t>Webpages</a:t>
            </a:r>
            <a:r>
              <a:rPr lang="en-US" sz="2000" dirty="0" smtClean="0"/>
              <a:t> on </a:t>
            </a:r>
            <a:br>
              <a:rPr lang="en-US" sz="2000" dirty="0" smtClean="0"/>
            </a:br>
            <a:r>
              <a:rPr lang="en-US" sz="2000" dirty="0" smtClean="0"/>
              <a:t>    Greek and Roman concepts</a:t>
            </a:r>
          </a:p>
          <a:p>
            <a:r>
              <a:rPr lang="en-US" sz="2000" dirty="0" smtClean="0"/>
              <a:t>Virtual tour of a Mosque</a:t>
            </a:r>
          </a:p>
          <a:p>
            <a:r>
              <a:rPr lang="en-US" sz="2000" dirty="0" smtClean="0"/>
              <a:t>Medieval Day</a:t>
            </a:r>
          </a:p>
          <a:p>
            <a:r>
              <a:rPr lang="en-US" sz="2000" dirty="0" smtClean="0"/>
              <a:t>African Survivor</a:t>
            </a:r>
          </a:p>
          <a:p>
            <a:r>
              <a:rPr lang="en-US" sz="2000" dirty="0" smtClean="0"/>
              <a:t>Renaissance Bio-in-a-Bag</a:t>
            </a:r>
          </a:p>
          <a:p>
            <a:r>
              <a:rPr lang="en-US" sz="2000" dirty="0" smtClean="0"/>
              <a:t>Sidewalk Art</a:t>
            </a:r>
          </a:p>
          <a:p>
            <a:r>
              <a:rPr lang="en-US" sz="2000" dirty="0" smtClean="0"/>
              <a:t>Cooperative Teaching on </a:t>
            </a:r>
            <a:br>
              <a:rPr lang="en-US" sz="2000" dirty="0" smtClean="0"/>
            </a:br>
            <a:r>
              <a:rPr lang="en-US" sz="2000" dirty="0" smtClean="0"/>
              <a:t>Native Americans</a:t>
            </a:r>
          </a:p>
        </p:txBody>
      </p:sp>
      <p:pic>
        <p:nvPicPr>
          <p:cNvPr id="4" name="Picture 3" descr="edible.jpg"/>
          <p:cNvPicPr>
            <a:picLocks noChangeAspect="1"/>
          </p:cNvPicPr>
          <p:nvPr/>
        </p:nvPicPr>
        <p:blipFill>
          <a:blip r:embed="rId2" cstate="print"/>
          <a:stretch>
            <a:fillRect/>
          </a:stretch>
        </p:blipFill>
        <p:spPr>
          <a:xfrm>
            <a:off x="6223000" y="914400"/>
            <a:ext cx="2921000" cy="2133600"/>
          </a:xfrm>
          <a:prstGeom prst="rect">
            <a:avLst/>
          </a:prstGeom>
        </p:spPr>
      </p:pic>
      <p:pic>
        <p:nvPicPr>
          <p:cNvPr id="5" name="Picture 4" descr="survivor.jpg"/>
          <p:cNvPicPr>
            <a:picLocks noChangeAspect="1"/>
          </p:cNvPicPr>
          <p:nvPr/>
        </p:nvPicPr>
        <p:blipFill>
          <a:blip r:embed="rId3" cstate="print"/>
          <a:stretch>
            <a:fillRect/>
          </a:stretch>
        </p:blipFill>
        <p:spPr>
          <a:xfrm>
            <a:off x="6238240" y="4114800"/>
            <a:ext cx="2905760" cy="2179320"/>
          </a:xfrm>
          <a:prstGeom prst="rect">
            <a:avLst/>
          </a:prstGeom>
        </p:spPr>
      </p:pic>
      <p:pic>
        <p:nvPicPr>
          <p:cNvPr id="6" name="Picture 5" descr="100_0506.jpg"/>
          <p:cNvPicPr>
            <a:picLocks noChangeAspect="1"/>
          </p:cNvPicPr>
          <p:nvPr/>
        </p:nvPicPr>
        <p:blipFill>
          <a:blip r:embed="rId4" cstate="print"/>
          <a:srcRect t="11765" r="29412"/>
          <a:stretch>
            <a:fillRect/>
          </a:stretch>
        </p:blipFill>
        <p:spPr>
          <a:xfrm>
            <a:off x="4114800" y="2895600"/>
            <a:ext cx="1911091" cy="318516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381000" y="533400"/>
            <a:ext cx="85344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LEARNING TARGETS</a:t>
            </a:r>
          </a:p>
          <a:p>
            <a:pPr lvl="0" fontAlgn="base">
              <a:spcBef>
                <a:spcPct val="0"/>
              </a:spcBef>
              <a:spcAft>
                <a:spcPct val="0"/>
              </a:spcAft>
            </a:pPr>
            <a:endParaRPr lang="en-US" b="1" dirty="0">
              <a:solidFill>
                <a:schemeClr val="bg1"/>
              </a:solidFill>
              <a:latin typeface="Times New Roman" pitchFamily="18" charset="0"/>
              <a:cs typeface="Times New Roman" pitchFamily="18" charset="0"/>
            </a:endParaRPr>
          </a:p>
          <a:p>
            <a:r>
              <a:rPr lang="en-US" dirty="0">
                <a:solidFill>
                  <a:schemeClr val="bg1"/>
                </a:solidFill>
              </a:rPr>
              <a:t>1. I can explain how artifacts and other archaeological findings are used to explain the characteristics of prehistoric groups including their migration patterns.</a:t>
            </a:r>
          </a:p>
          <a:p>
            <a:r>
              <a:rPr lang="en-US" dirty="0">
                <a:solidFill>
                  <a:schemeClr val="bg1"/>
                </a:solidFill>
              </a:rPr>
              <a:t> </a:t>
            </a:r>
          </a:p>
          <a:p>
            <a:r>
              <a:rPr lang="en-US" dirty="0">
                <a:solidFill>
                  <a:schemeClr val="bg1"/>
                </a:solidFill>
              </a:rPr>
              <a:t>2.  I can articulate the causes and effects of the Agricultural Revolution. </a:t>
            </a:r>
          </a:p>
          <a:p>
            <a:r>
              <a:rPr lang="en-US" dirty="0">
                <a:solidFill>
                  <a:schemeClr val="bg1"/>
                </a:solidFill>
              </a:rPr>
              <a:t>3. I can describe the civilizations of the ancient world using GSPRITE.</a:t>
            </a:r>
          </a:p>
          <a:p>
            <a:r>
              <a:rPr lang="en-US" dirty="0">
                <a:solidFill>
                  <a:schemeClr val="bg1"/>
                </a:solidFill>
              </a:rPr>
              <a:t> </a:t>
            </a:r>
          </a:p>
          <a:p>
            <a:r>
              <a:rPr lang="en-US" dirty="0">
                <a:solidFill>
                  <a:schemeClr val="bg1"/>
                </a:solidFill>
              </a:rPr>
              <a:t>4. I can compare the development of early world religions, philosophies, and their key tenets: Judaism, Hinduism, Confucianism, Taoism, Christianity, Buddhism, Islam, Greece and Rome.</a:t>
            </a:r>
          </a:p>
          <a:p>
            <a:r>
              <a:rPr lang="en-US" dirty="0"/>
              <a:t> </a:t>
            </a:r>
          </a:p>
          <a:p>
            <a:r>
              <a:rPr lang="en-US" dirty="0"/>
              <a:t>5. I can describe the transformation of civilizations during the Middle Ages using GSPRITE.</a:t>
            </a:r>
          </a:p>
          <a:p>
            <a:r>
              <a:rPr lang="en-US" dirty="0"/>
              <a:t> </a:t>
            </a:r>
          </a:p>
          <a:p>
            <a:r>
              <a:rPr lang="en-US" dirty="0"/>
              <a:t>6. I have mastery in Alabama College and Career Readiness Anchor Standards for reading and writing in a history classroom.   </a:t>
            </a:r>
            <a:br>
              <a:rPr lang="en-US" dirty="0"/>
            </a:br>
            <a:endParaRPr lang="en-US" dirty="0"/>
          </a:p>
          <a:p>
            <a:r>
              <a:rPr lang="en-US" dirty="0"/>
              <a:t>GSPRITE= Geography, Social, Political, Religion, Intellectual, Technology and Economics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8686800" cy="570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6472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2529" name="Text Box 1"/>
          <p:cNvSpPr txBox="1">
            <a:spLocks noChangeArrowheads="1"/>
          </p:cNvSpPr>
          <p:nvPr/>
        </p:nvSpPr>
        <p:spPr bwMode="auto">
          <a:xfrm>
            <a:off x="30018" y="57150"/>
            <a:ext cx="1600200" cy="342900"/>
          </a:xfrm>
          <a:prstGeom prst="rect">
            <a:avLst/>
          </a:prstGeom>
          <a:solidFill>
            <a:srgbClr val="FFFFFF"/>
          </a:solidFill>
          <a:ln w="381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Rockwell Extra Bold" pitchFamily="18" charset="0"/>
                <a:ea typeface="Times New Roman" pitchFamily="18" charset="0"/>
              </a:rPr>
              <a:t>GSPRITE!</a:t>
            </a:r>
            <a:endParaRPr kumimoji="0" lang="en-US" sz="1800" b="0" i="0" u="none" strike="noStrike" cap="none" normalizeH="0" baseline="0" dirty="0" smtClean="0">
              <a:ln>
                <a:noFill/>
              </a:ln>
              <a:solidFill>
                <a:schemeClr val="tx1"/>
              </a:solidFill>
              <a:effectLst/>
              <a:latin typeface="Arial" pitchFamily="34" charset="0"/>
            </a:endParaRPr>
          </a:p>
        </p:txBody>
      </p:sp>
      <p:sp>
        <p:nvSpPr>
          <p:cNvPr id="22531" name="Rectangle 3"/>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355725" algn="l"/>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836" y="48913"/>
            <a:ext cx="5599654" cy="6656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0513"/>
            <a:ext cx="8258175" cy="627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1241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715962"/>
          </a:xfrm>
        </p:spPr>
        <p:txBody>
          <a:bodyPr>
            <a:normAutofit/>
          </a:bodyPr>
          <a:lstStyle/>
          <a:p>
            <a:r>
              <a:rPr lang="en-US" sz="1400" b="1" dirty="0" smtClean="0"/>
              <a:t>What my Moodle homepage looks like…</a:t>
            </a:r>
            <a:endParaRPr lang="en-US" sz="14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5709"/>
            <a:ext cx="5871117"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5954" y="1279236"/>
            <a:ext cx="6410325" cy="5321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Textbook….soon??</a:t>
            </a:r>
            <a:endParaRPr lang="en-US" dirty="0"/>
          </a:p>
        </p:txBody>
      </p:sp>
      <p:sp>
        <p:nvSpPr>
          <p:cNvPr id="3" name="Content Placeholder 2"/>
          <p:cNvSpPr>
            <a:spLocks noGrp="1"/>
          </p:cNvSpPr>
          <p:nvPr>
            <p:ph idx="1"/>
          </p:nvPr>
        </p:nvSpPr>
        <p:spPr/>
        <p:txBody>
          <a:bodyPr/>
          <a:lstStyle/>
          <a:p>
            <a:pPr marL="109728" indent="0">
              <a:buNone/>
            </a:pPr>
            <a:r>
              <a:rPr lang="en-US" dirty="0" smtClean="0"/>
              <a:t>Pearson does have a free app that has the textbook on it.  Students use their regular login/password and their book </a:t>
            </a:r>
            <a:r>
              <a:rPr lang="en-US" i="1" dirty="0" smtClean="0"/>
              <a:t>should</a:t>
            </a:r>
            <a:r>
              <a:rPr lang="en-US" dirty="0" smtClean="0"/>
              <a:t> show up. </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733800"/>
            <a:ext cx="1914525"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0214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The TEENAGE BRAIN    !!!!</a:t>
            </a:r>
            <a:br>
              <a:rPr lang="en-US" dirty="0" smtClean="0"/>
            </a:br>
            <a:r>
              <a:rPr lang="en-US" sz="2700" dirty="0" smtClean="0">
                <a:solidFill>
                  <a:srgbClr val="FF0000"/>
                </a:solidFill>
              </a:rPr>
              <a:t>This is hugely important!!!!!!!!!</a:t>
            </a:r>
            <a:endParaRPr lang="en-US" sz="2700" dirty="0">
              <a:solidFill>
                <a:srgbClr val="FF0000"/>
              </a:solidFill>
            </a:endParaRPr>
          </a:p>
        </p:txBody>
      </p:sp>
      <p:pic>
        <p:nvPicPr>
          <p:cNvPr id="4" name="Content Placeholder 3">
            <a:hlinkClick r:id="rId2" action="ppaction://hlinkfile"/>
          </p:cNvPr>
          <p:cNvPicPr>
            <a:picLocks noGrp="1" noChangeAspect="1"/>
          </p:cNvPicPr>
          <p:nvPr>
            <p:ph idx="1"/>
          </p:nvPr>
        </p:nvPicPr>
        <p:blipFill>
          <a:blip r:embed="rId3"/>
          <a:stretch>
            <a:fillRect/>
          </a:stretch>
        </p:blipFill>
        <p:spPr>
          <a:xfrm>
            <a:off x="1292159" y="2249488"/>
            <a:ext cx="6559681" cy="4324350"/>
          </a:xfrm>
          <a:prstGeom prst="rect">
            <a:avLst/>
          </a:prstGeom>
        </p:spPr>
      </p:pic>
      <p:sp>
        <p:nvSpPr>
          <p:cNvPr id="5" name="TextBox 4"/>
          <p:cNvSpPr txBox="1"/>
          <p:nvPr/>
        </p:nvSpPr>
        <p:spPr>
          <a:xfrm>
            <a:off x="8077200" y="2590800"/>
            <a:ext cx="838200" cy="1200329"/>
          </a:xfrm>
          <a:prstGeom prst="rect">
            <a:avLst/>
          </a:prstGeom>
          <a:noFill/>
        </p:spPr>
        <p:txBody>
          <a:bodyPr wrap="square" rtlCol="0">
            <a:spAutoFit/>
          </a:bodyPr>
          <a:lstStyle/>
          <a:p>
            <a:pPr algn="ctr"/>
            <a:r>
              <a:rPr lang="en-US" dirty="0" smtClean="0"/>
              <a:t>Click the brain : )</a:t>
            </a:r>
            <a:endParaRPr lang="en-US" dirty="0"/>
          </a:p>
        </p:txBody>
      </p:sp>
    </p:spTree>
    <p:extLst>
      <p:ext uri="{BB962C8B-B14F-4D97-AF65-F5344CB8AC3E}">
        <p14:creationId xmlns:p14="http://schemas.microsoft.com/office/powerpoint/2010/main" val="35774834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1181</TotalTime>
  <Words>769</Words>
  <Application>Microsoft Office PowerPoint</Application>
  <PresentationFormat>On-screen Show (4:3)</PresentationFormat>
  <Paragraphs>70</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Calibri</vt:lpstr>
      <vt:lpstr>Georgia</vt:lpstr>
      <vt:lpstr>Rockwell Extra Bold</vt:lpstr>
      <vt:lpstr>Times New Roman</vt:lpstr>
      <vt:lpstr>Trebuchet MS</vt:lpstr>
      <vt:lpstr>Wingdings</vt:lpstr>
      <vt:lpstr>Wingdings 2</vt:lpstr>
      <vt:lpstr>Urban</vt:lpstr>
      <vt:lpstr>8th Grade Ancient and Medieval World History    Leslie Carlson   *National Board Certified since 2009 *13th year at MBJH *Married to Nathan, a history teacher at Homewood High  *We have two little boys, Gabriel and Gideon.   </vt:lpstr>
      <vt:lpstr>PowerPoint Presentation</vt:lpstr>
      <vt:lpstr>Skills we work on this year: </vt:lpstr>
      <vt:lpstr>Tools I provide for the students</vt:lpstr>
      <vt:lpstr>PowerPoint Presentation</vt:lpstr>
      <vt:lpstr>1st Semester Topics: Ancient World</vt:lpstr>
      <vt:lpstr>2nd Semester Topics: Medieval World</vt:lpstr>
      <vt:lpstr>PowerPoint Presentation</vt:lpstr>
      <vt:lpstr>Activities that Help Us Learn</vt:lpstr>
      <vt:lpstr>PowerPoint Presentation</vt:lpstr>
      <vt:lpstr>PowerPoint Presentation</vt:lpstr>
      <vt:lpstr>PowerPoint Presentation</vt:lpstr>
      <vt:lpstr>PowerPoint Presentation</vt:lpstr>
      <vt:lpstr>What my Moodle homepage looks like…</vt:lpstr>
      <vt:lpstr>Online Textbook….soon??</vt:lpstr>
      <vt:lpstr>!!!!   The TEENAGE BRAIN    !!!! This is hugely important!!!!!!!!!</vt:lpstr>
    </vt:vector>
  </TitlesOfParts>
  <Company>MBS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prueth</dc:creator>
  <cp:lastModifiedBy>CARLSON, LESLIE</cp:lastModifiedBy>
  <cp:revision>61</cp:revision>
  <dcterms:created xsi:type="dcterms:W3CDTF">2010-08-11T18:48:00Z</dcterms:created>
  <dcterms:modified xsi:type="dcterms:W3CDTF">2015-08-25T23:17:29Z</dcterms:modified>
</cp:coreProperties>
</file>