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5" r:id="rId25"/>
    <p:sldId id="279" r:id="rId26"/>
    <p:sldId id="296" r:id="rId27"/>
    <p:sldId id="280" r:id="rId28"/>
    <p:sldId id="281" r:id="rId29"/>
    <p:sldId id="282" r:id="rId30"/>
    <p:sldId id="283" r:id="rId31"/>
    <p:sldId id="297" r:id="rId32"/>
    <p:sldId id="284" r:id="rId33"/>
    <p:sldId id="285" r:id="rId34"/>
    <p:sldId id="298" r:id="rId35"/>
    <p:sldId id="286" r:id="rId36"/>
    <p:sldId id="299" r:id="rId37"/>
    <p:sldId id="287" r:id="rId38"/>
    <p:sldId id="288" r:id="rId39"/>
    <p:sldId id="289" r:id="rId40"/>
    <p:sldId id="290" r:id="rId41"/>
    <p:sldId id="291" r:id="rId42"/>
    <p:sldId id="292" r:id="rId43"/>
    <p:sldId id="293" r:id="rId44"/>
    <p:sldId id="294"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D3D435F-93BC-4D07-BD9D-D78981327D2F}" type="datetimeFigureOut">
              <a:rPr lang="en-US" smtClean="0"/>
              <a:pPr/>
              <a:t>1/12/2015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8CB3B9A-F19F-4B3C-80DD-76935FE5E0DC}"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8CB3B9A-F19F-4B3C-80DD-76935FE5E0DC}"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8CB3B9A-F19F-4B3C-80DD-76935FE5E0DC}"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8CB3B9A-F19F-4B3C-80DD-76935FE5E0DC}"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8CB3B9A-F19F-4B3C-80DD-76935FE5E0D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8CB3B9A-F19F-4B3C-80DD-76935FE5E0DC}"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8CB3B9A-F19F-4B3C-80DD-76935FE5E0DC}"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D3D435F-93BC-4D07-BD9D-D78981327D2F}" type="datetimeFigureOut">
              <a:rPr lang="en-US" smtClean="0"/>
              <a:pPr/>
              <a:t>1/12/2015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8CB3B9A-F19F-4B3C-80DD-76935FE5E0D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D3D435F-93BC-4D07-BD9D-D78981327D2F}" type="datetimeFigureOut">
              <a:rPr lang="en-US" smtClean="0"/>
              <a:pPr/>
              <a:t>1/12/2015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8CB3B9A-F19F-4B3C-80DD-76935FE5E0D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8CB3B9A-F19F-4B3C-80DD-76935FE5E0DC}"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D3D435F-93BC-4D07-BD9D-D78981327D2F}" type="datetimeFigureOut">
              <a:rPr lang="en-US" smtClean="0"/>
              <a:pPr/>
              <a:t>1/12/2015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8CB3B9A-F19F-4B3C-80DD-76935FE5E0DC}"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D3D435F-93BC-4D07-BD9D-D78981327D2F}" type="datetimeFigureOut">
              <a:rPr lang="en-US" smtClean="0"/>
              <a:pPr/>
              <a:t>1/12/2015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8CB3B9A-F19F-4B3C-80DD-76935FE5E0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dirty="0" smtClean="0"/>
              <a:t>Chapter 4</a:t>
            </a:r>
            <a:endParaRPr lang="en-US" sz="8800" dirty="0"/>
          </a:p>
        </p:txBody>
      </p:sp>
      <p:sp>
        <p:nvSpPr>
          <p:cNvPr id="3" name="Subtitle 2"/>
          <p:cNvSpPr>
            <a:spLocks noGrp="1"/>
          </p:cNvSpPr>
          <p:nvPr>
            <p:ph type="subTitle" idx="1"/>
          </p:nvPr>
        </p:nvSpPr>
        <p:spPr/>
        <p:txBody>
          <a:bodyPr>
            <a:normAutofit/>
          </a:bodyPr>
          <a:lstStyle/>
          <a:p>
            <a:r>
              <a:rPr lang="en-US" sz="4800" dirty="0" smtClean="0"/>
              <a:t>The Federal System</a:t>
            </a:r>
            <a:endParaRPr lang="en-US" sz="48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4 Section 1</a:t>
            </a:r>
            <a:endParaRPr lang="en-US" sz="8800" dirty="0"/>
          </a:p>
        </p:txBody>
      </p:sp>
      <p:sp>
        <p:nvSpPr>
          <p:cNvPr id="3" name="Subtitle 2"/>
          <p:cNvSpPr>
            <a:spLocks noGrp="1"/>
          </p:cNvSpPr>
          <p:nvPr>
            <p:ph type="subTitle" idx="1"/>
          </p:nvPr>
        </p:nvSpPr>
        <p:spPr/>
        <p:txBody>
          <a:bodyPr>
            <a:normAutofit/>
          </a:bodyPr>
          <a:lstStyle/>
          <a:p>
            <a:r>
              <a:rPr lang="en-US" sz="4400" dirty="0" smtClean="0"/>
              <a:t>National and State Powers</a:t>
            </a:r>
            <a:endParaRPr lang="en-US" sz="440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federal system divides government powers between national and state governments.</a:t>
            </a:r>
          </a:p>
          <a:p>
            <a:endParaRPr lang="en-US" dirty="0" smtClean="0"/>
          </a:p>
          <a:p>
            <a:r>
              <a:rPr lang="en-US" dirty="0" smtClean="0"/>
              <a:t>U.S. federalism has continued to change since its inception in 1787.</a:t>
            </a:r>
            <a:endParaRPr lang="en-US" dirty="0"/>
          </a:p>
        </p:txBody>
      </p:sp>
      <p:sp>
        <p:nvSpPr>
          <p:cNvPr id="2" name="Title 1"/>
          <p:cNvSpPr>
            <a:spLocks noGrp="1"/>
          </p:cNvSpPr>
          <p:nvPr>
            <p:ph type="title"/>
          </p:nvPr>
        </p:nvSpPr>
        <p:spPr/>
        <p:txBody>
          <a:bodyPr/>
          <a:lstStyle/>
          <a:p>
            <a:r>
              <a:rPr lang="en-US" dirty="0" smtClean="0"/>
              <a:t>The Division of Powers</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national government’s expressed powers allow the government to:</a:t>
            </a:r>
          </a:p>
          <a:p>
            <a:pPr lvl="1"/>
            <a:r>
              <a:rPr lang="en-US" dirty="0" smtClean="0"/>
              <a:t>Levy taxes.</a:t>
            </a:r>
          </a:p>
          <a:p>
            <a:pPr lvl="1"/>
            <a:r>
              <a:rPr lang="en-US" dirty="0" smtClean="0"/>
              <a:t>Coin money.</a:t>
            </a:r>
          </a:p>
          <a:p>
            <a:pPr lvl="1"/>
            <a:r>
              <a:rPr lang="en-US" dirty="0" smtClean="0"/>
              <a:t>Make war.</a:t>
            </a:r>
          </a:p>
          <a:p>
            <a:pPr lvl="1"/>
            <a:r>
              <a:rPr lang="en-US" dirty="0" smtClean="0"/>
              <a:t>Raise an army and navy.</a:t>
            </a:r>
          </a:p>
          <a:p>
            <a:pPr lvl="1"/>
            <a:r>
              <a:rPr lang="en-US" dirty="0" smtClean="0"/>
              <a:t>Regulate interstate commerce.</a:t>
            </a:r>
          </a:p>
          <a:p>
            <a:endParaRPr lang="en-US" i="1" u="sng" dirty="0" smtClean="0"/>
          </a:p>
          <a:p>
            <a:r>
              <a:rPr lang="en-US" i="1" u="sng" dirty="0" smtClean="0"/>
              <a:t>Expressed powers</a:t>
            </a:r>
            <a:r>
              <a:rPr lang="en-US" dirty="0" smtClean="0"/>
              <a:t>: powers directly expressed or stated in the constitution by the founders.  Also called enumerated powers.</a:t>
            </a:r>
          </a:p>
        </p:txBody>
      </p:sp>
      <p:sp>
        <p:nvSpPr>
          <p:cNvPr id="2" name="Title 1"/>
          <p:cNvSpPr>
            <a:spLocks noGrp="1"/>
          </p:cNvSpPr>
          <p:nvPr>
            <p:ph type="title"/>
          </p:nvPr>
        </p:nvSpPr>
        <p:spPr/>
        <p:txBody>
          <a:bodyPr/>
          <a:lstStyle/>
          <a:p>
            <a:r>
              <a:rPr lang="en-US" dirty="0" smtClean="0"/>
              <a:t>National Powers</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Implied powers have helped the national government strengthen and expand its authority to meet many problems the Founders did not foresee.</a:t>
            </a:r>
          </a:p>
          <a:p>
            <a:pPr lvl="1"/>
            <a:r>
              <a:rPr lang="en-US" i="1" u="sng" dirty="0" smtClean="0"/>
              <a:t>Implied powers</a:t>
            </a:r>
            <a:r>
              <a:rPr lang="en-US" dirty="0" smtClean="0"/>
              <a:t>: those powers that the national government requires to carry out the powers that are expressly defined in the Constitution</a:t>
            </a:r>
          </a:p>
          <a:p>
            <a:endParaRPr lang="en-US" dirty="0" smtClean="0"/>
          </a:p>
          <a:p>
            <a:r>
              <a:rPr lang="en-US" dirty="0" smtClean="0"/>
              <a:t>Inherent powers are not spelled out in the Constitution but are necessary for a government to function.</a:t>
            </a:r>
          </a:p>
          <a:p>
            <a:pPr lvl="1"/>
            <a:r>
              <a:rPr lang="en-US" i="1" u="sng" dirty="0" smtClean="0"/>
              <a:t>Inherent powers</a:t>
            </a:r>
            <a:r>
              <a:rPr lang="en-US" dirty="0" smtClean="0"/>
              <a:t>: powers that the national government my exercise simply because it is a government</a:t>
            </a:r>
            <a:endParaRPr lang="en-US" i="1" u="sng" dirty="0" smtClean="0"/>
          </a:p>
          <a:p>
            <a:endParaRPr lang="en-US" dirty="0"/>
          </a:p>
        </p:txBody>
      </p:sp>
      <p:sp>
        <p:nvSpPr>
          <p:cNvPr id="2" name="Title 1"/>
          <p:cNvSpPr>
            <a:spLocks noGrp="1"/>
          </p:cNvSpPr>
          <p:nvPr>
            <p:ph type="title"/>
          </p:nvPr>
        </p:nvSpPr>
        <p:spPr/>
        <p:txBody>
          <a:bodyPr/>
          <a:lstStyle/>
          <a:p>
            <a:r>
              <a:rPr lang="en-US" dirty="0" smtClean="0"/>
              <a:t>National Powers</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reserved powers belong to the states, which may exercise any power not delegated to the national government, reserved to the people, or denied them by the Constitution.</a:t>
            </a:r>
          </a:p>
          <a:p>
            <a:endParaRPr lang="en-US" dirty="0" smtClean="0"/>
          </a:p>
          <a:p>
            <a:r>
              <a:rPr lang="en-US" dirty="0" smtClean="0"/>
              <a:t>Some reserved powers include:</a:t>
            </a:r>
          </a:p>
          <a:p>
            <a:pPr lvl="1"/>
            <a:r>
              <a:rPr lang="en-US" dirty="0" smtClean="0"/>
              <a:t>Regulating intrastate commerce.</a:t>
            </a:r>
          </a:p>
          <a:p>
            <a:pPr lvl="1"/>
            <a:r>
              <a:rPr lang="en-US" dirty="0" smtClean="0"/>
              <a:t>Establishing local government systems.</a:t>
            </a:r>
          </a:p>
          <a:p>
            <a:pPr lvl="1"/>
            <a:r>
              <a:rPr lang="en-US" dirty="0" smtClean="0"/>
              <a:t>Administering elections.</a:t>
            </a:r>
          </a:p>
          <a:p>
            <a:pPr lvl="1"/>
            <a:r>
              <a:rPr lang="en-US" dirty="0" smtClean="0"/>
              <a:t>Protecting the public’s health, welfare, and morals.</a:t>
            </a:r>
            <a:endParaRPr lang="en-US" dirty="0"/>
          </a:p>
        </p:txBody>
      </p:sp>
      <p:sp>
        <p:nvSpPr>
          <p:cNvPr id="2" name="Title 1"/>
          <p:cNvSpPr>
            <a:spLocks noGrp="1"/>
          </p:cNvSpPr>
          <p:nvPr>
            <p:ph type="title"/>
          </p:nvPr>
        </p:nvSpPr>
        <p:spPr/>
        <p:txBody>
          <a:bodyPr/>
          <a:lstStyle/>
          <a:p>
            <a:r>
              <a:rPr lang="en-US" dirty="0" smtClean="0"/>
              <a:t>The States and the Nation</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Supremacy Clause</a:t>
            </a:r>
          </a:p>
          <a:p>
            <a:pPr lvl="1"/>
            <a:r>
              <a:rPr lang="en-US" i="1" u="sng" dirty="0" smtClean="0"/>
              <a:t>Supremacy clause</a:t>
            </a:r>
            <a:r>
              <a:rPr lang="en-US" dirty="0" smtClean="0"/>
              <a:t>: statement in </a:t>
            </a:r>
            <a:r>
              <a:rPr lang="en-US" dirty="0" err="1" smtClean="0"/>
              <a:t>Aricle</a:t>
            </a:r>
            <a:r>
              <a:rPr lang="en-US" dirty="0" smtClean="0"/>
              <a:t> VI of the Constitution establishing that the Constitution, laws passed by Congress, and treaties of the United States “shall be the supreme Law of the Land.”</a:t>
            </a:r>
          </a:p>
          <a:p>
            <a:pPr lvl="1"/>
            <a:r>
              <a:rPr lang="en-US" dirty="0" smtClean="0"/>
              <a:t>States cannot make any laws that interfere with the Constitution.</a:t>
            </a:r>
          </a:p>
        </p:txBody>
      </p:sp>
      <p:sp>
        <p:nvSpPr>
          <p:cNvPr id="2" name="Title 1"/>
          <p:cNvSpPr>
            <a:spLocks noGrp="1"/>
          </p:cNvSpPr>
          <p:nvPr>
            <p:ph type="title"/>
          </p:nvPr>
        </p:nvSpPr>
        <p:spPr/>
        <p:txBody>
          <a:bodyPr/>
          <a:lstStyle/>
          <a:p>
            <a:r>
              <a:rPr lang="en-US" dirty="0" smtClean="0"/>
              <a:t>The States and the Nation</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Concurrent Powers</a:t>
            </a:r>
          </a:p>
          <a:p>
            <a:pPr lvl="1"/>
            <a:r>
              <a:rPr lang="en-US" i="1" u="sng" dirty="0" smtClean="0"/>
              <a:t>Concurrent powers</a:t>
            </a:r>
            <a:r>
              <a:rPr lang="en-US" dirty="0" smtClean="0"/>
              <a:t>: powers that both the national government and the states have</a:t>
            </a:r>
          </a:p>
          <a:p>
            <a:pPr lvl="1"/>
            <a:r>
              <a:rPr lang="en-US" dirty="0" smtClean="0"/>
              <a:t>Concurrent powers include:</a:t>
            </a:r>
          </a:p>
          <a:p>
            <a:pPr lvl="2"/>
            <a:r>
              <a:rPr lang="en-US" dirty="0" smtClean="0"/>
              <a:t>Levying taxes.</a:t>
            </a:r>
          </a:p>
          <a:p>
            <a:pPr lvl="2"/>
            <a:r>
              <a:rPr lang="en-US" dirty="0" smtClean="0"/>
              <a:t>Borrowing money.</a:t>
            </a:r>
          </a:p>
          <a:p>
            <a:pPr lvl="2"/>
            <a:r>
              <a:rPr lang="en-US" dirty="0" smtClean="0"/>
              <a:t>Spending for general welfare.</a:t>
            </a:r>
          </a:p>
          <a:p>
            <a:pPr lvl="2"/>
            <a:r>
              <a:rPr lang="en-US" dirty="0" smtClean="0"/>
              <a:t>Establishing courts.</a:t>
            </a:r>
          </a:p>
          <a:p>
            <a:pPr lvl="2"/>
            <a:r>
              <a:rPr lang="en-US" dirty="0" smtClean="0"/>
              <a:t>Enacting and enforcing laws.</a:t>
            </a:r>
            <a:endParaRPr lang="en-US" dirty="0"/>
          </a:p>
        </p:txBody>
      </p:sp>
      <p:sp>
        <p:nvSpPr>
          <p:cNvPr id="2" name="Title 1"/>
          <p:cNvSpPr>
            <a:spLocks noGrp="1"/>
          </p:cNvSpPr>
          <p:nvPr>
            <p:ph type="title"/>
          </p:nvPr>
        </p:nvSpPr>
        <p:spPr/>
        <p:txBody>
          <a:bodyPr/>
          <a:lstStyle/>
          <a:p>
            <a:r>
              <a:rPr lang="en-US" dirty="0" smtClean="0"/>
              <a:t>The States and the Nation</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Denied Powers</a:t>
            </a:r>
          </a:p>
          <a:p>
            <a:pPr lvl="1"/>
            <a:r>
              <a:rPr lang="en-US" dirty="0" smtClean="0"/>
              <a:t>The Constitution also lists powers that are denied to both national and state governments.</a:t>
            </a:r>
          </a:p>
          <a:p>
            <a:pPr lvl="1"/>
            <a:r>
              <a:rPr lang="en-US" dirty="0" smtClean="0"/>
              <a:t>The Constitution imposed restrictions on governments designed to protect individual liberties.</a:t>
            </a:r>
          </a:p>
          <a:p>
            <a:pPr lvl="2"/>
            <a:r>
              <a:rPr lang="en-US" dirty="0" smtClean="0"/>
              <a:t>Found in Article I, Section 9, The Bill of Rights, and in several other amendments.</a:t>
            </a:r>
            <a:endParaRPr lang="en-US" dirty="0"/>
          </a:p>
        </p:txBody>
      </p:sp>
      <p:sp>
        <p:nvSpPr>
          <p:cNvPr id="2" name="Title 1"/>
          <p:cNvSpPr>
            <a:spLocks noGrp="1"/>
          </p:cNvSpPr>
          <p:nvPr>
            <p:ph type="title"/>
          </p:nvPr>
        </p:nvSpPr>
        <p:spPr/>
        <p:txBody>
          <a:bodyPr/>
          <a:lstStyle/>
          <a:p>
            <a:r>
              <a:rPr lang="en-US" dirty="0" smtClean="0"/>
              <a:t>The States and the Nations</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States are guaranteed a republican form of government.</a:t>
            </a:r>
          </a:p>
          <a:p>
            <a:endParaRPr lang="en-US" dirty="0" smtClean="0"/>
          </a:p>
          <a:p>
            <a:r>
              <a:rPr lang="en-US" dirty="0" smtClean="0"/>
              <a:t>States are guaranteed protection from invasion and domestic violence.</a:t>
            </a:r>
          </a:p>
          <a:p>
            <a:endParaRPr lang="en-US" dirty="0" smtClean="0"/>
          </a:p>
          <a:p>
            <a:r>
              <a:rPr lang="en-US" dirty="0" smtClean="0"/>
              <a:t>States are guaranteed respect for their territorial integrity.</a:t>
            </a:r>
            <a:endParaRPr lang="en-US" dirty="0"/>
          </a:p>
        </p:txBody>
      </p:sp>
      <p:sp>
        <p:nvSpPr>
          <p:cNvPr id="2" name="Title 1"/>
          <p:cNvSpPr>
            <a:spLocks noGrp="1"/>
          </p:cNvSpPr>
          <p:nvPr>
            <p:ph type="title"/>
          </p:nvPr>
        </p:nvSpPr>
        <p:spPr/>
        <p:txBody>
          <a:bodyPr/>
          <a:lstStyle/>
          <a:p>
            <a:r>
              <a:rPr lang="en-US" dirty="0" smtClean="0"/>
              <a:t>Guarantees to the States</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Congress has the power to admit new states to the Union.</a:t>
            </a:r>
          </a:p>
          <a:p>
            <a:endParaRPr lang="en-US" dirty="0" smtClean="0"/>
          </a:p>
          <a:p>
            <a:r>
              <a:rPr lang="en-US" dirty="0" smtClean="0"/>
              <a:t>Congress or the president my set conditions for admitting a state.</a:t>
            </a:r>
          </a:p>
          <a:p>
            <a:endParaRPr lang="en-US" dirty="0" smtClean="0"/>
          </a:p>
          <a:p>
            <a:r>
              <a:rPr lang="en-US" dirty="0" smtClean="0"/>
              <a:t>Each state admitted is equal to every other state.</a:t>
            </a:r>
            <a:endParaRPr lang="en-US" dirty="0"/>
          </a:p>
        </p:txBody>
      </p:sp>
      <p:sp>
        <p:nvSpPr>
          <p:cNvPr id="2" name="Title 1"/>
          <p:cNvSpPr>
            <a:spLocks noGrp="1"/>
          </p:cNvSpPr>
          <p:nvPr>
            <p:ph type="title"/>
          </p:nvPr>
        </p:nvSpPr>
        <p:spPr/>
        <p:txBody>
          <a:bodyPr/>
          <a:lstStyle/>
          <a:p>
            <a:r>
              <a:rPr lang="en-US" dirty="0" smtClean="0"/>
              <a:t>Admission of New States</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endParaRPr lang="en-US" dirty="0" smtClean="0"/>
          </a:p>
          <a:p>
            <a:r>
              <a:rPr lang="en-US" dirty="0" smtClean="0"/>
              <a:t>The NGA helps the state’s governors solve common problems.</a:t>
            </a:r>
          </a:p>
          <a:p>
            <a:endParaRPr lang="en-US" dirty="0" smtClean="0"/>
          </a:p>
          <a:p>
            <a:r>
              <a:rPr lang="en-US" dirty="0" smtClean="0"/>
              <a:t>By joining together, governors become more active in national policy making.</a:t>
            </a:r>
          </a:p>
          <a:p>
            <a:endParaRPr lang="en-US" dirty="0" smtClean="0"/>
          </a:p>
          <a:p>
            <a:r>
              <a:rPr lang="en-US" dirty="0" smtClean="0"/>
              <a:t>The Constitution obligates states to conduct and pay for all elections of federal officials and to consider the ratification of constitutional amendments.</a:t>
            </a:r>
            <a:endParaRPr lang="en-US" dirty="0"/>
          </a:p>
        </p:txBody>
      </p:sp>
      <p:sp>
        <p:nvSpPr>
          <p:cNvPr id="2" name="Title 1"/>
          <p:cNvSpPr>
            <a:spLocks noGrp="1"/>
          </p:cNvSpPr>
          <p:nvPr>
            <p:ph type="title"/>
          </p:nvPr>
        </p:nvSpPr>
        <p:spPr>
          <a:xfrm>
            <a:off x="457200" y="685800"/>
            <a:ext cx="8229600" cy="1143000"/>
          </a:xfrm>
        </p:spPr>
        <p:txBody>
          <a:bodyPr>
            <a:normAutofit fontScale="90000"/>
          </a:bodyPr>
          <a:lstStyle/>
          <a:p>
            <a:r>
              <a:rPr lang="en-US" sz="4400" dirty="0" smtClean="0"/>
              <a:t>The National Governors Association</a:t>
            </a:r>
            <a:endParaRPr lang="en-US" sz="44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Supreme Court and the federal courts settle disputes between the states and the national government.</a:t>
            </a:r>
          </a:p>
          <a:p>
            <a:endParaRPr lang="en-US" dirty="0" smtClean="0"/>
          </a:p>
          <a:p>
            <a:r>
              <a:rPr lang="en-US" dirty="0" smtClean="0"/>
              <a:t>The Court has held that the national government is supreme.</a:t>
            </a:r>
            <a:endParaRPr lang="en-US" dirty="0"/>
          </a:p>
        </p:txBody>
      </p:sp>
      <p:sp>
        <p:nvSpPr>
          <p:cNvPr id="2" name="Title 1"/>
          <p:cNvSpPr>
            <a:spLocks noGrp="1"/>
          </p:cNvSpPr>
          <p:nvPr>
            <p:ph type="title"/>
          </p:nvPr>
        </p:nvSpPr>
        <p:spPr/>
        <p:txBody>
          <a:bodyPr/>
          <a:lstStyle/>
          <a:p>
            <a:r>
              <a:rPr lang="en-US" dirty="0" smtClean="0"/>
              <a:t>The Courts as Umpire</a:t>
            </a: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4 Section 2</a:t>
            </a:r>
            <a:endParaRPr lang="en-US" sz="8800" dirty="0"/>
          </a:p>
        </p:txBody>
      </p:sp>
      <p:sp>
        <p:nvSpPr>
          <p:cNvPr id="3" name="Subtitle 2"/>
          <p:cNvSpPr>
            <a:spLocks noGrp="1"/>
          </p:cNvSpPr>
          <p:nvPr>
            <p:ph type="subTitle" idx="1"/>
          </p:nvPr>
        </p:nvSpPr>
        <p:spPr/>
        <p:txBody>
          <a:bodyPr/>
          <a:lstStyle/>
          <a:p>
            <a:r>
              <a:rPr lang="en-US" sz="4400" dirty="0" smtClean="0"/>
              <a:t>Relations Among the States</a:t>
            </a:r>
            <a:endParaRPr lang="en-US" sz="44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Article IV of the Constitution requires states to do the following:</a:t>
            </a:r>
          </a:p>
          <a:p>
            <a:pPr lvl="1"/>
            <a:r>
              <a:rPr lang="en-US" dirty="0" smtClean="0"/>
              <a:t>Give “full faith and credit” to the laws, records, and court decisions of other states.</a:t>
            </a:r>
          </a:p>
          <a:p>
            <a:pPr lvl="1"/>
            <a:r>
              <a:rPr lang="en-US" dirty="0" smtClean="0"/>
              <a:t>Give one another’s citizens all the “privileges and immunities” of their own citizens.</a:t>
            </a:r>
          </a:p>
          <a:p>
            <a:pPr lvl="1"/>
            <a:r>
              <a:rPr lang="en-US" dirty="0" smtClean="0"/>
              <a:t>Extradite criminals and fugitives who flee across state lines to escape justice.</a:t>
            </a:r>
          </a:p>
          <a:p>
            <a:endParaRPr lang="en-US" dirty="0" smtClean="0"/>
          </a:p>
          <a:p>
            <a:r>
              <a:rPr lang="en-US" dirty="0" smtClean="0"/>
              <a:t>Lawsuits brought by a state against another state are tried in the Supreme Court.</a:t>
            </a:r>
          </a:p>
        </p:txBody>
      </p:sp>
      <p:sp>
        <p:nvSpPr>
          <p:cNvPr id="2" name="Title 1"/>
          <p:cNvSpPr>
            <a:spLocks noGrp="1"/>
          </p:cNvSpPr>
          <p:nvPr>
            <p:ph type="title"/>
          </p:nvPr>
        </p:nvSpPr>
        <p:spPr/>
        <p:txBody>
          <a:bodyPr/>
          <a:lstStyle/>
          <a:p>
            <a:r>
              <a:rPr lang="en-US" dirty="0" smtClean="0"/>
              <a:t>Interstate Relations</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Constitution requires each state to recognize the laws and legal proceedings of all other states in civil, but not criminal, matters.</a:t>
            </a:r>
          </a:p>
          <a:p>
            <a:endParaRPr lang="en-US" dirty="0" smtClean="0"/>
          </a:p>
          <a:p>
            <a:r>
              <a:rPr lang="en-US" dirty="0" smtClean="0"/>
              <a:t>Without this kind of rule, each state could treat all other states like foreign countries.</a:t>
            </a:r>
          </a:p>
          <a:p>
            <a:endParaRPr lang="en-US" dirty="0" smtClean="0"/>
          </a:p>
          <a:p>
            <a:r>
              <a:rPr lang="en-US" dirty="0" smtClean="0"/>
              <a:t>This clause only applies to civil law.</a:t>
            </a:r>
          </a:p>
          <a:p>
            <a:pPr lvl="1"/>
            <a:r>
              <a:rPr lang="en-US" i="1" u="sng" dirty="0" smtClean="0"/>
              <a:t>Civil Law</a:t>
            </a:r>
            <a:r>
              <a:rPr lang="en-US" dirty="0" smtClean="0"/>
              <a:t>: laws relating to disputes between individuals, groups, or with the state.</a:t>
            </a:r>
          </a:p>
        </p:txBody>
      </p:sp>
      <p:sp>
        <p:nvSpPr>
          <p:cNvPr id="2" name="Title 1"/>
          <p:cNvSpPr>
            <a:spLocks noGrp="1"/>
          </p:cNvSpPr>
          <p:nvPr>
            <p:ph type="title"/>
          </p:nvPr>
        </p:nvSpPr>
        <p:spPr/>
        <p:txBody>
          <a:bodyPr/>
          <a:lstStyle/>
          <a:p>
            <a:r>
              <a:rPr lang="en-US" dirty="0" smtClean="0"/>
              <a:t>“Full Faith and Credit”</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Each state must treat citizens of other states equally with its own citizens and not discriminate against them, though nonresidents may not enjoy all the rights of state citizens.</a:t>
            </a:r>
          </a:p>
          <a:p>
            <a:endParaRPr lang="en-US" dirty="0" smtClean="0"/>
          </a:p>
          <a:p>
            <a:r>
              <a:rPr lang="en-US" dirty="0" smtClean="0"/>
              <a:t>Included are the rights to pass through or live in any state; use the courts; make contracts; buy, sell, and hold property; and marry.</a:t>
            </a:r>
            <a:endParaRPr lang="en-US" dirty="0"/>
          </a:p>
        </p:txBody>
      </p:sp>
      <p:sp>
        <p:nvSpPr>
          <p:cNvPr id="2" name="Title 1"/>
          <p:cNvSpPr>
            <a:spLocks noGrp="1"/>
          </p:cNvSpPr>
          <p:nvPr>
            <p:ph type="title"/>
          </p:nvPr>
        </p:nvSpPr>
        <p:spPr/>
        <p:txBody>
          <a:bodyPr/>
          <a:lstStyle/>
          <a:p>
            <a:r>
              <a:rPr lang="en-US" dirty="0" smtClean="0"/>
              <a:t>Privileges and Immunities</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Because states are basically independent of one another, some means is needed to prevent criminals from escaping justice simply by going to another state.</a:t>
            </a:r>
          </a:p>
          <a:p>
            <a:endParaRPr lang="en-US" dirty="0" smtClean="0"/>
          </a:p>
          <a:p>
            <a:r>
              <a:rPr lang="en-US" dirty="0" smtClean="0"/>
              <a:t>Criminals fleeing to other states may be returned to their home state by extradition.</a:t>
            </a:r>
          </a:p>
          <a:p>
            <a:pPr lvl="1"/>
            <a:r>
              <a:rPr lang="en-US" i="1" u="sng" dirty="0" smtClean="0"/>
              <a:t>Extradition</a:t>
            </a:r>
            <a:r>
              <a:rPr lang="en-US" dirty="0" smtClean="0"/>
              <a:t>: the legal process through which one state government surrenders an accused criminal to another state government</a:t>
            </a:r>
          </a:p>
          <a:p>
            <a:endParaRPr lang="en-US" dirty="0"/>
          </a:p>
        </p:txBody>
      </p:sp>
      <p:sp>
        <p:nvSpPr>
          <p:cNvPr id="2" name="Title 1"/>
          <p:cNvSpPr>
            <a:spLocks noGrp="1"/>
          </p:cNvSpPr>
          <p:nvPr>
            <p:ph type="title"/>
          </p:nvPr>
        </p:nvSpPr>
        <p:spPr/>
        <p:txBody>
          <a:bodyPr/>
          <a:lstStyle/>
          <a:p>
            <a:r>
              <a:rPr lang="en-US" dirty="0" smtClean="0"/>
              <a:t>Extradition</a:t>
            </a: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The Constitution requires states to settle their differences without the use of force.</a:t>
            </a:r>
          </a:p>
          <a:p>
            <a:pPr lvl="1"/>
            <a:r>
              <a:rPr lang="en-US" i="1" u="sng" dirty="0" smtClean="0"/>
              <a:t>Interstate Compacts</a:t>
            </a:r>
            <a:r>
              <a:rPr lang="en-US" dirty="0" smtClean="0"/>
              <a:t>: written agreements between two or more states</a:t>
            </a:r>
          </a:p>
          <a:p>
            <a:endParaRPr lang="en-US" dirty="0" smtClean="0"/>
          </a:p>
          <a:p>
            <a:r>
              <a:rPr lang="en-US" dirty="0" smtClean="0"/>
              <a:t>States use interstate compacts, or agreements among themselves, to settle border or jurisdiction conflicts and to deal with common problems, such as toxic waste disposal, but these compacts must be approved by Congress.</a:t>
            </a:r>
          </a:p>
          <a:p>
            <a:endParaRPr lang="en-US" dirty="0" smtClean="0"/>
          </a:p>
          <a:p>
            <a:r>
              <a:rPr lang="en-US" dirty="0" smtClean="0"/>
              <a:t>The number of interstate compacts has increased steadily as society has become more complex.</a:t>
            </a:r>
          </a:p>
          <a:p>
            <a:pPr lvl="1"/>
            <a:endParaRPr lang="en-US" dirty="0"/>
          </a:p>
        </p:txBody>
      </p:sp>
      <p:sp>
        <p:nvSpPr>
          <p:cNvPr id="2" name="Title 1"/>
          <p:cNvSpPr>
            <a:spLocks noGrp="1"/>
          </p:cNvSpPr>
          <p:nvPr>
            <p:ph type="title"/>
          </p:nvPr>
        </p:nvSpPr>
        <p:spPr/>
        <p:txBody>
          <a:bodyPr/>
          <a:lstStyle/>
          <a:p>
            <a:r>
              <a:rPr lang="en-US" dirty="0" smtClean="0"/>
              <a:t>Interstate Compacts</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Lawsuits brought by a state against another state is tried in the Supreme Court.</a:t>
            </a:r>
          </a:p>
          <a:p>
            <a:endParaRPr lang="en-US" dirty="0" smtClean="0"/>
          </a:p>
          <a:p>
            <a:r>
              <a:rPr lang="en-US" dirty="0" smtClean="0"/>
              <a:t>Since 1789 more than 220 disputes between states have wound up in court.</a:t>
            </a:r>
          </a:p>
          <a:p>
            <a:endParaRPr lang="en-US" dirty="0" smtClean="0"/>
          </a:p>
          <a:p>
            <a:r>
              <a:rPr lang="en-US" dirty="0" smtClean="0"/>
              <a:t>Cases in the west often involve water rights.</a:t>
            </a:r>
          </a:p>
          <a:p>
            <a:endParaRPr lang="en-US" dirty="0" smtClean="0"/>
          </a:p>
          <a:p>
            <a:r>
              <a:rPr lang="en-US" dirty="0" smtClean="0"/>
              <a:t>Other cases have involved sewage and disputes over boundary lines.</a:t>
            </a:r>
          </a:p>
        </p:txBody>
      </p:sp>
      <p:sp>
        <p:nvSpPr>
          <p:cNvPr id="2" name="Title 1"/>
          <p:cNvSpPr>
            <a:spLocks noGrp="1"/>
          </p:cNvSpPr>
          <p:nvPr>
            <p:ph type="title"/>
          </p:nvPr>
        </p:nvSpPr>
        <p:spPr/>
        <p:txBody>
          <a:bodyPr/>
          <a:lstStyle/>
          <a:p>
            <a:r>
              <a:rPr lang="en-US" dirty="0" smtClean="0"/>
              <a:t>Lawsuits Between States</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4 Section 3</a:t>
            </a:r>
            <a:endParaRPr lang="en-US" sz="8800" dirty="0"/>
          </a:p>
        </p:txBody>
      </p:sp>
      <p:sp>
        <p:nvSpPr>
          <p:cNvPr id="3" name="Subtitle 2"/>
          <p:cNvSpPr>
            <a:spLocks noGrp="1"/>
          </p:cNvSpPr>
          <p:nvPr>
            <p:ph type="subTitle" idx="1"/>
          </p:nvPr>
        </p:nvSpPr>
        <p:spPr/>
        <p:txBody>
          <a:bodyPr>
            <a:normAutofit/>
          </a:bodyPr>
          <a:lstStyle/>
          <a:p>
            <a:r>
              <a:rPr lang="en-US" sz="4400" dirty="0" smtClean="0"/>
              <a:t>Developing Federalism</a:t>
            </a:r>
            <a:endParaRPr lang="en-US" sz="44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Throughout American history, there have been two different views of how federalism should operate.</a:t>
            </a:r>
          </a:p>
          <a:p>
            <a:endParaRPr lang="en-US" i="1" u="sng" dirty="0" smtClean="0"/>
          </a:p>
          <a:p>
            <a:r>
              <a:rPr lang="en-US" i="1" u="sng" dirty="0" smtClean="0"/>
              <a:t>States’ rights position</a:t>
            </a:r>
            <a:r>
              <a:rPr lang="en-US" dirty="0" smtClean="0"/>
              <a:t>: favors state and local action in dealing with problems.</a:t>
            </a:r>
          </a:p>
          <a:p>
            <a:endParaRPr lang="en-US" i="1" u="sng" dirty="0" smtClean="0"/>
          </a:p>
          <a:p>
            <a:r>
              <a:rPr lang="en-US" i="1" u="sng" dirty="0" smtClean="0"/>
              <a:t>Nationalist position</a:t>
            </a:r>
            <a:r>
              <a:rPr lang="en-US" dirty="0" smtClean="0"/>
              <a:t>: favors national action in dealing with problems</a:t>
            </a:r>
            <a:endParaRPr lang="en-US" dirty="0"/>
          </a:p>
        </p:txBody>
      </p:sp>
      <p:sp>
        <p:nvSpPr>
          <p:cNvPr id="2" name="Title 1"/>
          <p:cNvSpPr>
            <a:spLocks noGrp="1"/>
          </p:cNvSpPr>
          <p:nvPr>
            <p:ph type="title"/>
          </p:nvPr>
        </p:nvSpPr>
        <p:spPr/>
        <p:txBody>
          <a:bodyPr>
            <a:normAutofit fontScale="90000"/>
          </a:bodyPr>
          <a:lstStyle/>
          <a:p>
            <a:r>
              <a:rPr lang="en-US" dirty="0" smtClean="0"/>
              <a:t>States’ Rightists vs. Nationalists</a:t>
            </a: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Based on the 10</a:t>
            </a:r>
            <a:r>
              <a:rPr lang="en-US" baseline="30000" dirty="0" smtClean="0"/>
              <a:t>th</a:t>
            </a:r>
            <a:r>
              <a:rPr lang="en-US" dirty="0" smtClean="0"/>
              <a:t> Amendment, which says that powers not delegated to the national government are reserved to the states.</a:t>
            </a:r>
          </a:p>
          <a:p>
            <a:endParaRPr lang="en-US" dirty="0" smtClean="0"/>
          </a:p>
          <a:p>
            <a:r>
              <a:rPr lang="en-US" dirty="0" smtClean="0"/>
              <a:t>This view holds that the Constitution is a compact among the states.</a:t>
            </a:r>
          </a:p>
          <a:p>
            <a:endParaRPr lang="en-US" dirty="0" smtClean="0"/>
          </a:p>
          <a:p>
            <a:r>
              <a:rPr lang="en-US" dirty="0" smtClean="0"/>
              <a:t>The states created the national government and gave it only certain limited powers.</a:t>
            </a:r>
          </a:p>
          <a:p>
            <a:pPr>
              <a:buNone/>
            </a:pPr>
            <a:endParaRPr lang="en-US" dirty="0" smtClean="0"/>
          </a:p>
          <a:p>
            <a:endParaRPr lang="en-US" dirty="0"/>
          </a:p>
        </p:txBody>
      </p:sp>
      <p:sp>
        <p:nvSpPr>
          <p:cNvPr id="2" name="Title 1"/>
          <p:cNvSpPr>
            <a:spLocks noGrp="1"/>
          </p:cNvSpPr>
          <p:nvPr>
            <p:ph type="title"/>
          </p:nvPr>
        </p:nvSpPr>
        <p:spPr/>
        <p:txBody>
          <a:bodyPr/>
          <a:lstStyle/>
          <a:p>
            <a:r>
              <a:rPr lang="en-US" dirty="0" smtClean="0"/>
              <a:t>The States’ Rights Position</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Because national government is an agent of the state, all of its powers should be narrowly defined.</a:t>
            </a:r>
          </a:p>
          <a:p>
            <a:endParaRPr lang="en-US" dirty="0" smtClean="0"/>
          </a:p>
          <a:p>
            <a:r>
              <a:rPr lang="en-US" dirty="0" smtClean="0"/>
              <a:t>State government are closer to the people and better reflect their wishes than the national government.</a:t>
            </a:r>
          </a:p>
          <a:p>
            <a:endParaRPr lang="en-US" dirty="0"/>
          </a:p>
        </p:txBody>
      </p:sp>
      <p:sp>
        <p:nvSpPr>
          <p:cNvPr id="3" name="Title 2"/>
          <p:cNvSpPr>
            <a:spLocks noGrp="1"/>
          </p:cNvSpPr>
          <p:nvPr>
            <p:ph type="title"/>
          </p:nvPr>
        </p:nvSpPr>
        <p:spPr/>
        <p:txBody>
          <a:bodyPr/>
          <a:lstStyle/>
          <a:p>
            <a:r>
              <a:rPr lang="en-US" dirty="0" smtClean="0"/>
              <a:t>The States’ Rights Position</a:t>
            </a:r>
            <a:endParaRPr lang="en-US"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nationalists position is that the people, not the states, created the national government and that its power should be expanded to carry out the people’s will.</a:t>
            </a:r>
          </a:p>
          <a:p>
            <a:endParaRPr lang="en-US" dirty="0" smtClean="0"/>
          </a:p>
          <a:p>
            <a:r>
              <a:rPr lang="en-US" dirty="0" smtClean="0"/>
              <a:t>The national government stands for all the people, while each state speaks for only part of the people.</a:t>
            </a:r>
          </a:p>
        </p:txBody>
      </p:sp>
      <p:sp>
        <p:nvSpPr>
          <p:cNvPr id="2" name="Title 1"/>
          <p:cNvSpPr>
            <a:spLocks noGrp="1"/>
          </p:cNvSpPr>
          <p:nvPr>
            <p:ph type="title"/>
          </p:nvPr>
        </p:nvSpPr>
        <p:spPr/>
        <p:txBody>
          <a:bodyPr/>
          <a:lstStyle/>
          <a:p>
            <a:r>
              <a:rPr lang="en-US" dirty="0" smtClean="0"/>
              <a:t>The Nationalists Position</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Movement gained ground in the late 1930s during the Great Depression.</a:t>
            </a:r>
          </a:p>
          <a:p>
            <a:endParaRPr lang="en-US" dirty="0" smtClean="0"/>
          </a:p>
          <a:p>
            <a:r>
              <a:rPr lang="en-US" dirty="0" smtClean="0"/>
              <a:t>The courts supported expansion of the national government in order to deal with the nation’s terrible economic problems.</a:t>
            </a:r>
          </a:p>
          <a:p>
            <a:endParaRPr lang="en-US" dirty="0"/>
          </a:p>
        </p:txBody>
      </p:sp>
      <p:sp>
        <p:nvSpPr>
          <p:cNvPr id="3" name="Title 2"/>
          <p:cNvSpPr>
            <a:spLocks noGrp="1"/>
          </p:cNvSpPr>
          <p:nvPr>
            <p:ph type="title"/>
          </p:nvPr>
        </p:nvSpPr>
        <p:spPr/>
        <p:txBody>
          <a:bodyPr/>
          <a:lstStyle/>
          <a:p>
            <a:r>
              <a:rPr lang="en-US" dirty="0" smtClean="0"/>
              <a:t>The Nationalists Position</a:t>
            </a:r>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The flexibility of the Constitution has allowed the Supreme Court, Congress, and the President to stretch the power of the national government to meet the nation’s growing needs.</a:t>
            </a:r>
          </a:p>
          <a:p>
            <a:endParaRPr lang="en-US" dirty="0" smtClean="0"/>
          </a:p>
          <a:p>
            <a:r>
              <a:rPr lang="en-US" dirty="0" smtClean="0"/>
              <a:t>The expansion of the national government’s powers has been based on three major constitutional provisions:</a:t>
            </a:r>
          </a:p>
          <a:p>
            <a:pPr lvl="1"/>
            <a:r>
              <a:rPr lang="en-US" dirty="0" smtClean="0"/>
              <a:t>The war powers</a:t>
            </a:r>
          </a:p>
          <a:p>
            <a:pPr lvl="1"/>
            <a:r>
              <a:rPr lang="en-US" dirty="0" smtClean="0"/>
              <a:t>The power to regulate interstate commerce</a:t>
            </a:r>
          </a:p>
          <a:p>
            <a:pPr lvl="1"/>
            <a:r>
              <a:rPr lang="en-US" dirty="0" smtClean="0"/>
              <a:t>The power to tax and spend</a:t>
            </a:r>
            <a:endParaRPr lang="en-US" dirty="0"/>
          </a:p>
        </p:txBody>
      </p:sp>
      <p:sp>
        <p:nvSpPr>
          <p:cNvPr id="2" name="Title 1"/>
          <p:cNvSpPr>
            <a:spLocks noGrp="1"/>
          </p:cNvSpPr>
          <p:nvPr>
            <p:ph type="title"/>
          </p:nvPr>
        </p:nvSpPr>
        <p:spPr/>
        <p:txBody>
          <a:bodyPr>
            <a:normAutofit fontScale="90000"/>
          </a:bodyPr>
          <a:lstStyle/>
          <a:p>
            <a:r>
              <a:rPr lang="en-US" dirty="0" smtClean="0"/>
              <a:t>Growing the National Government</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power to wage war has expanded the national government’s power.</a:t>
            </a:r>
          </a:p>
          <a:p>
            <a:endParaRPr lang="en-US" dirty="0" smtClean="0"/>
          </a:p>
          <a:p>
            <a:r>
              <a:rPr lang="en-US" dirty="0" smtClean="0"/>
              <a:t>Factors such as the condition of the economy and the strength of the educational system can affect the nation’s military capabilities.</a:t>
            </a:r>
          </a:p>
          <a:p>
            <a:pPr>
              <a:buNone/>
            </a:pPr>
            <a:endParaRPr lang="en-US" dirty="0"/>
          </a:p>
        </p:txBody>
      </p:sp>
      <p:sp>
        <p:nvSpPr>
          <p:cNvPr id="2" name="Title 1"/>
          <p:cNvSpPr>
            <a:spLocks noGrp="1"/>
          </p:cNvSpPr>
          <p:nvPr>
            <p:ph type="title"/>
          </p:nvPr>
        </p:nvSpPr>
        <p:spPr/>
        <p:txBody>
          <a:bodyPr/>
          <a:lstStyle/>
          <a:p>
            <a:r>
              <a:rPr lang="en-US" dirty="0" smtClean="0"/>
              <a:t>War Powers</a:t>
            </a:r>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Supreme Court decisions have stretched Congress’s power to regulate commerce to cover many different areas of public activities.</a:t>
            </a:r>
          </a:p>
          <a:p>
            <a:endParaRPr lang="en-US" dirty="0" smtClean="0"/>
          </a:p>
          <a:p>
            <a:r>
              <a:rPr lang="en-US" dirty="0" smtClean="0"/>
              <a:t>The courts consistently interpret the term commerce to mean nearly all activities concerned with the production, buying, selling, and transporting of goods.</a:t>
            </a:r>
          </a:p>
          <a:p>
            <a:endParaRPr lang="en-US" dirty="0" smtClean="0"/>
          </a:p>
          <a:p>
            <a:r>
              <a:rPr lang="en-US" dirty="0" smtClean="0"/>
              <a:t>This interpretation has allowed the courts to influence decisions regarding social law such as the Civil Rights Act of 1964.</a:t>
            </a:r>
            <a:endParaRPr lang="en-US" dirty="0"/>
          </a:p>
        </p:txBody>
      </p:sp>
      <p:sp>
        <p:nvSpPr>
          <p:cNvPr id="2" name="Title 1"/>
          <p:cNvSpPr>
            <a:spLocks noGrp="1"/>
          </p:cNvSpPr>
          <p:nvPr>
            <p:ph type="title"/>
          </p:nvPr>
        </p:nvSpPr>
        <p:spPr/>
        <p:txBody>
          <a:bodyPr/>
          <a:lstStyle/>
          <a:p>
            <a:r>
              <a:rPr lang="en-US" dirty="0" smtClean="0"/>
              <a:t>Commerce Power</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Congress has used its taxing power to increase the authority of the national government.</a:t>
            </a:r>
          </a:p>
          <a:p>
            <a:endParaRPr lang="en-US" dirty="0" smtClean="0"/>
          </a:p>
          <a:p>
            <a:r>
              <a:rPr lang="en-US" dirty="0" smtClean="0"/>
              <a:t>Congress has the authority to raise taxes and spend money for the purposes of promoting the general welfare.</a:t>
            </a:r>
          </a:p>
        </p:txBody>
      </p:sp>
      <p:sp>
        <p:nvSpPr>
          <p:cNvPr id="2" name="Title 1"/>
          <p:cNvSpPr>
            <a:spLocks noGrp="1"/>
          </p:cNvSpPr>
          <p:nvPr>
            <p:ph type="title"/>
          </p:nvPr>
        </p:nvSpPr>
        <p:spPr/>
        <p:txBody>
          <a:bodyPr/>
          <a:lstStyle/>
          <a:p>
            <a:r>
              <a:rPr lang="en-US" dirty="0" smtClean="0"/>
              <a:t>Taxing Power</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16</a:t>
            </a:r>
            <a:r>
              <a:rPr lang="en-US" baseline="30000" dirty="0" smtClean="0"/>
              <a:t>th</a:t>
            </a:r>
            <a:r>
              <a:rPr lang="en-US" dirty="0" smtClean="0"/>
              <a:t> Amendment gave Congress the power to tax incomes which has become a major source of money for the national government.</a:t>
            </a:r>
          </a:p>
          <a:p>
            <a:endParaRPr lang="en-US" dirty="0" smtClean="0"/>
          </a:p>
          <a:p>
            <a:r>
              <a:rPr lang="en-US" dirty="0" smtClean="0"/>
              <a:t>Taxes can be used to regulate business and to influence states to adopt certain kinds of programs.</a:t>
            </a:r>
          </a:p>
          <a:p>
            <a:endParaRPr lang="en-US" dirty="0"/>
          </a:p>
        </p:txBody>
      </p:sp>
      <p:sp>
        <p:nvSpPr>
          <p:cNvPr id="3" name="Title 2"/>
          <p:cNvSpPr>
            <a:spLocks noGrp="1"/>
          </p:cNvSpPr>
          <p:nvPr>
            <p:ph type="title"/>
          </p:nvPr>
        </p:nvSpPr>
        <p:spPr/>
        <p:txBody>
          <a:bodyPr/>
          <a:lstStyle/>
          <a:p>
            <a:r>
              <a:rPr lang="en-US" dirty="0" smtClean="0"/>
              <a:t>Taxing Power</a:t>
            </a:r>
            <a:endParaRPr lang="en-US"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As the national government has grown and enlarged its powers, Congress has developed two major ways to influence the policies of state and local governments.</a:t>
            </a:r>
          </a:p>
          <a:p>
            <a:pPr lvl="1"/>
            <a:r>
              <a:rPr lang="en-US" dirty="0" smtClean="0"/>
              <a:t>Providing money through federal grants</a:t>
            </a:r>
          </a:p>
          <a:p>
            <a:pPr lvl="1"/>
            <a:r>
              <a:rPr lang="en-US" dirty="0" smtClean="0"/>
              <a:t>Imposing mandates that take away the ability of state and local governments to make their own policies.</a:t>
            </a:r>
          </a:p>
        </p:txBody>
      </p:sp>
      <p:sp>
        <p:nvSpPr>
          <p:cNvPr id="2" name="Title 1"/>
          <p:cNvSpPr>
            <a:spLocks noGrp="1"/>
          </p:cNvSpPr>
          <p:nvPr>
            <p:ph type="title"/>
          </p:nvPr>
        </p:nvSpPr>
        <p:spPr/>
        <p:txBody>
          <a:bodyPr/>
          <a:lstStyle/>
          <a:p>
            <a:r>
              <a:rPr lang="en-US" dirty="0" smtClean="0"/>
              <a:t>Federal Aid to the States</a:t>
            </a:r>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Federal aid has greatly increased since the 1950s.</a:t>
            </a:r>
          </a:p>
          <a:p>
            <a:endParaRPr lang="en-US" dirty="0" smtClean="0"/>
          </a:p>
          <a:p>
            <a:r>
              <a:rPr lang="en-US" dirty="0" smtClean="0"/>
              <a:t>The main way the national government provides money to the states is through federal grants.</a:t>
            </a:r>
          </a:p>
          <a:p>
            <a:pPr lvl="1"/>
            <a:r>
              <a:rPr lang="en-US" i="1" u="sng" dirty="0" smtClean="0"/>
              <a:t>Federal grants</a:t>
            </a:r>
            <a:r>
              <a:rPr lang="en-US" dirty="0" smtClean="0"/>
              <a:t>: sums of money given to a state or local government to be spent for a variety of specific purposes</a:t>
            </a:r>
          </a:p>
        </p:txBody>
      </p:sp>
      <p:sp>
        <p:nvSpPr>
          <p:cNvPr id="2" name="Title 1"/>
          <p:cNvSpPr>
            <a:spLocks noGrp="1"/>
          </p:cNvSpPr>
          <p:nvPr>
            <p:ph type="title"/>
          </p:nvPr>
        </p:nvSpPr>
        <p:spPr/>
        <p:txBody>
          <a:bodyPr>
            <a:normAutofit/>
          </a:bodyPr>
          <a:lstStyle/>
          <a:p>
            <a:r>
              <a:rPr lang="en-US" dirty="0" smtClean="0"/>
              <a:t>Types of Federal Aid</a:t>
            </a: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Federal grants redistribute income among the states by collecting taxes from all 50 states, then allocating money to groups in other states.</a:t>
            </a:r>
          </a:p>
          <a:p>
            <a:pPr lvl="1"/>
            <a:r>
              <a:rPr lang="en-US" dirty="0" smtClean="0"/>
              <a:t>Work to reduce the inequalities between wealthy and less wealthy states.</a:t>
            </a:r>
          </a:p>
          <a:p>
            <a:endParaRPr lang="en-US" dirty="0"/>
          </a:p>
        </p:txBody>
      </p:sp>
      <p:sp>
        <p:nvSpPr>
          <p:cNvPr id="3" name="Title 2"/>
          <p:cNvSpPr>
            <a:spLocks noGrp="1"/>
          </p:cNvSpPr>
          <p:nvPr>
            <p:ph type="title"/>
          </p:nvPr>
        </p:nvSpPr>
        <p:spPr/>
        <p:txBody>
          <a:bodyPr/>
          <a:lstStyle/>
          <a:p>
            <a:r>
              <a:rPr lang="en-US" dirty="0" smtClean="0"/>
              <a:t>Types of Federal Aid</a:t>
            </a:r>
            <a:endParaRPr lang="en-US"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Preemption laws limit the authority of state and local governments to make their own policies.</a:t>
            </a:r>
          </a:p>
          <a:p>
            <a:pPr lvl="1"/>
            <a:r>
              <a:rPr lang="en-US" i="1" u="sng" dirty="0" smtClean="0"/>
              <a:t>Preemption</a:t>
            </a:r>
            <a:r>
              <a:rPr lang="en-US" dirty="0" smtClean="0"/>
              <a:t>: the power to assume responsibility for a state government function in order to gain authority over a state</a:t>
            </a:r>
          </a:p>
        </p:txBody>
      </p:sp>
      <p:sp>
        <p:nvSpPr>
          <p:cNvPr id="2" name="Title 1"/>
          <p:cNvSpPr>
            <a:spLocks noGrp="1"/>
          </p:cNvSpPr>
          <p:nvPr>
            <p:ph type="title"/>
          </p:nvPr>
        </p:nvSpPr>
        <p:spPr/>
        <p:txBody>
          <a:bodyPr/>
          <a:lstStyle/>
          <a:p>
            <a:r>
              <a:rPr lang="en-US" dirty="0" smtClean="0"/>
              <a:t>Preemption Laws</a:t>
            </a:r>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Preemption laws limit the authority of state and local governments through restraints and mandates.</a:t>
            </a:r>
          </a:p>
          <a:p>
            <a:endParaRPr lang="en-US" dirty="0" smtClean="0"/>
          </a:p>
          <a:p>
            <a:r>
              <a:rPr lang="en-US" dirty="0" smtClean="0"/>
              <a:t>States must obey national law, even if their requirements are more strict than national law.</a:t>
            </a:r>
          </a:p>
          <a:p>
            <a:endParaRPr lang="en-US" dirty="0"/>
          </a:p>
        </p:txBody>
      </p:sp>
      <p:sp>
        <p:nvSpPr>
          <p:cNvPr id="3" name="Title 2"/>
          <p:cNvSpPr>
            <a:spLocks noGrp="1"/>
          </p:cNvSpPr>
          <p:nvPr>
            <p:ph type="title"/>
          </p:nvPr>
        </p:nvSpPr>
        <p:spPr/>
        <p:txBody>
          <a:bodyPr/>
          <a:lstStyle/>
          <a:p>
            <a:r>
              <a:rPr lang="en-US" dirty="0" smtClean="0"/>
              <a:t>Preemption Laws</a:t>
            </a:r>
            <a:endParaRPr lang="en-US"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4 Section 4</a:t>
            </a:r>
            <a:endParaRPr lang="en-US" sz="8800" dirty="0"/>
          </a:p>
        </p:txBody>
      </p:sp>
      <p:sp>
        <p:nvSpPr>
          <p:cNvPr id="3" name="Subtitle 2"/>
          <p:cNvSpPr>
            <a:spLocks noGrp="1"/>
          </p:cNvSpPr>
          <p:nvPr>
            <p:ph type="subTitle" idx="1"/>
          </p:nvPr>
        </p:nvSpPr>
        <p:spPr/>
        <p:txBody>
          <a:bodyPr>
            <a:normAutofit/>
          </a:bodyPr>
          <a:lstStyle/>
          <a:p>
            <a:r>
              <a:rPr lang="en-US" sz="4400" dirty="0" smtClean="0"/>
              <a:t>Federalism and Politics</a:t>
            </a:r>
            <a:endParaRPr lang="en-US" sz="4400"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i="1" u="sng" dirty="0" smtClean="0"/>
              <a:t>Public Policy</a:t>
            </a:r>
            <a:r>
              <a:rPr lang="en-US" dirty="0" smtClean="0"/>
              <a:t>: the course of action a government takes in response to some issue or problem</a:t>
            </a:r>
          </a:p>
          <a:p>
            <a:endParaRPr lang="en-US" dirty="0" smtClean="0"/>
          </a:p>
          <a:p>
            <a:r>
              <a:rPr lang="en-US" dirty="0" smtClean="0"/>
              <a:t>Federalism </a:t>
            </a:r>
            <a:r>
              <a:rPr lang="en-US" dirty="0" smtClean="0"/>
              <a:t>affects public policy making in two ways.</a:t>
            </a:r>
          </a:p>
          <a:p>
            <a:pPr lvl="1"/>
            <a:r>
              <a:rPr lang="en-US" dirty="0" smtClean="0"/>
              <a:t>How and where policies are made in the US.</a:t>
            </a:r>
          </a:p>
          <a:p>
            <a:pPr lvl="1"/>
            <a:r>
              <a:rPr lang="en-US" dirty="0" smtClean="0"/>
              <a:t>Introduces limits on government policy making.</a:t>
            </a:r>
            <a:endParaRPr lang="en-US" dirty="0"/>
          </a:p>
        </p:txBody>
      </p:sp>
      <p:sp>
        <p:nvSpPr>
          <p:cNvPr id="2" name="Title 1"/>
          <p:cNvSpPr>
            <a:spLocks noGrp="1"/>
          </p:cNvSpPr>
          <p:nvPr>
            <p:ph type="title"/>
          </p:nvPr>
        </p:nvSpPr>
        <p:spPr/>
        <p:txBody>
          <a:bodyPr/>
          <a:lstStyle/>
          <a:p>
            <a:r>
              <a:rPr lang="en-US" dirty="0" smtClean="0"/>
              <a:t>Federalism and Public Policy</a:t>
            </a:r>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Policy may originate at the national, state, or local level of government.</a:t>
            </a:r>
          </a:p>
          <a:p>
            <a:endParaRPr lang="en-US" dirty="0" smtClean="0"/>
          </a:p>
          <a:p>
            <a:r>
              <a:rPr lang="en-US" dirty="0" smtClean="0"/>
              <a:t>Federalism permits states and localities to serve as proving grounds where new policies can be developed and tested.</a:t>
            </a:r>
          </a:p>
          <a:p>
            <a:pPr lvl="1"/>
            <a:r>
              <a:rPr lang="en-US" dirty="0" smtClean="0"/>
              <a:t>Sunset laws in Colorado</a:t>
            </a:r>
          </a:p>
          <a:p>
            <a:pPr lvl="1"/>
            <a:r>
              <a:rPr lang="en-US" dirty="0" smtClean="0"/>
              <a:t>Sunshine laws in Florida</a:t>
            </a:r>
            <a:endParaRPr lang="en-US" dirty="0"/>
          </a:p>
        </p:txBody>
      </p:sp>
      <p:sp>
        <p:nvSpPr>
          <p:cNvPr id="2" name="Title 1"/>
          <p:cNvSpPr>
            <a:spLocks noGrp="1"/>
          </p:cNvSpPr>
          <p:nvPr>
            <p:ph type="title"/>
          </p:nvPr>
        </p:nvSpPr>
        <p:spPr/>
        <p:txBody>
          <a:bodyPr/>
          <a:lstStyle/>
          <a:p>
            <a:r>
              <a:rPr lang="en-US" dirty="0" smtClean="0"/>
              <a:t>New Ideas Develop</a:t>
            </a:r>
            <a:endParaRPr 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The two major parties, Republicans and Democrats, have competed for control in national, state, and local elections.</a:t>
            </a:r>
          </a:p>
          <a:p>
            <a:endParaRPr lang="en-US" dirty="0" smtClean="0"/>
          </a:p>
          <a:p>
            <a:r>
              <a:rPr lang="en-US" dirty="0" smtClean="0"/>
              <a:t>Each political party has a chance to win some elections somewhere in the system.  In this way, Federalism helps to lessen the risk of one political party gaining an monopoly on political power.</a:t>
            </a:r>
          </a:p>
          <a:p>
            <a:endParaRPr lang="en-US" dirty="0" smtClean="0"/>
          </a:p>
          <a:p>
            <a:r>
              <a:rPr lang="en-US" dirty="0" smtClean="0"/>
              <a:t>Control of the government at all levels has shifted between these two political parties.</a:t>
            </a:r>
            <a:endParaRPr lang="en-US" dirty="0"/>
          </a:p>
        </p:txBody>
      </p:sp>
      <p:sp>
        <p:nvSpPr>
          <p:cNvPr id="2" name="Title 1"/>
          <p:cNvSpPr>
            <a:spLocks noGrp="1"/>
          </p:cNvSpPr>
          <p:nvPr>
            <p:ph type="title"/>
          </p:nvPr>
        </p:nvSpPr>
        <p:spPr/>
        <p:txBody>
          <a:bodyPr/>
          <a:lstStyle/>
          <a:p>
            <a:r>
              <a:rPr lang="en-US" dirty="0" smtClean="0"/>
              <a:t>Federalism and Political Parties</a:t>
            </a:r>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Our federal system gives citizens many points of access to government and many opportunities to influence public policy.</a:t>
            </a:r>
          </a:p>
          <a:p>
            <a:pPr lvl="1"/>
            <a:r>
              <a:rPr lang="en-US" dirty="0" smtClean="0"/>
              <a:t>Citizens can vote for candidates for a variety of offices as well as for local issues.</a:t>
            </a:r>
          </a:p>
          <a:p>
            <a:endParaRPr lang="en-US" dirty="0" smtClean="0"/>
          </a:p>
          <a:p>
            <a:r>
              <a:rPr lang="en-US" dirty="0" smtClean="0"/>
              <a:t>Citizens can vote for state and local officials and work together to influence politics at all levels of government. </a:t>
            </a:r>
          </a:p>
          <a:p>
            <a:pPr lvl="1"/>
            <a:r>
              <a:rPr lang="en-US" dirty="0" smtClean="0"/>
              <a:t>There is a high chance that one’s political participation will have some practical impact.</a:t>
            </a:r>
          </a:p>
        </p:txBody>
      </p:sp>
      <p:sp>
        <p:nvSpPr>
          <p:cNvPr id="2" name="Title 1"/>
          <p:cNvSpPr>
            <a:spLocks noGrp="1"/>
          </p:cNvSpPr>
          <p:nvPr>
            <p:ph type="title"/>
          </p:nvPr>
        </p:nvSpPr>
        <p:spPr/>
        <p:txBody>
          <a:bodyPr/>
          <a:lstStyle/>
          <a:p>
            <a:r>
              <a:rPr lang="en-US" dirty="0" smtClean="0"/>
              <a:t>Political Participation</a:t>
            </a:r>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growth of federal programs has created a large bureaucracy with specialized knowledge to implement those programs.</a:t>
            </a:r>
          </a:p>
          <a:p>
            <a:endParaRPr lang="en-US" dirty="0" smtClean="0"/>
          </a:p>
          <a:p>
            <a:r>
              <a:rPr lang="en-US" dirty="0" smtClean="0"/>
              <a:t>These increased federal programs have changed the political relationship between state and local government officials.</a:t>
            </a:r>
            <a:endParaRPr lang="en-US" dirty="0"/>
          </a:p>
        </p:txBody>
      </p:sp>
      <p:sp>
        <p:nvSpPr>
          <p:cNvPr id="2" name="Title 1"/>
          <p:cNvSpPr>
            <a:spLocks noGrp="1"/>
          </p:cNvSpPr>
          <p:nvPr>
            <p:ph type="title"/>
          </p:nvPr>
        </p:nvSpPr>
        <p:spPr/>
        <p:txBody>
          <a:bodyPr>
            <a:normAutofit fontScale="90000"/>
          </a:bodyPr>
          <a:lstStyle/>
          <a:p>
            <a:r>
              <a:rPr lang="en-US" sz="4400" dirty="0" smtClean="0"/>
              <a:t>Federalism’s Professional Politicians</a:t>
            </a:r>
            <a:endParaRPr lang="en-US" sz="4400"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Federalism has contributed to important economic and political differences among the states.</a:t>
            </a:r>
          </a:p>
          <a:p>
            <a:pPr lvl="1"/>
            <a:r>
              <a:rPr lang="en-US" dirty="0" smtClean="0"/>
              <a:t>Some states do more than others to regulate business and industry while some provide more health and welfare services.</a:t>
            </a:r>
          </a:p>
          <a:p>
            <a:endParaRPr lang="en-US" dirty="0" smtClean="0"/>
          </a:p>
          <a:p>
            <a:r>
              <a:rPr lang="en-US" dirty="0" smtClean="0"/>
              <a:t>Political and economic differences among states give US citizens wider opportunities for choosing the conditions under which they will live.</a:t>
            </a:r>
            <a:endParaRPr lang="en-US" dirty="0"/>
          </a:p>
        </p:txBody>
      </p:sp>
      <p:sp>
        <p:nvSpPr>
          <p:cNvPr id="2" name="Title 1"/>
          <p:cNvSpPr>
            <a:spLocks noGrp="1"/>
          </p:cNvSpPr>
          <p:nvPr>
            <p:ph type="title"/>
          </p:nvPr>
        </p:nvSpPr>
        <p:spPr/>
        <p:txBody>
          <a:bodyPr/>
          <a:lstStyle/>
          <a:p>
            <a:r>
              <a:rPr lang="en-US" dirty="0" smtClean="0"/>
              <a:t>Differences Among the States</a:t>
            </a:r>
            <a:endParaRPr 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balance of power between the national government and the states is constantly evolving in response to new issues.</a:t>
            </a:r>
          </a:p>
          <a:p>
            <a:endParaRPr lang="en-US" dirty="0" smtClean="0"/>
          </a:p>
          <a:p>
            <a:r>
              <a:rPr lang="en-US" dirty="0" smtClean="0"/>
              <a:t>In recent decades, Democrats have generally favored a nationalist position while Republicans have favored a states’ rights view.</a:t>
            </a:r>
            <a:endParaRPr lang="en-US" dirty="0"/>
          </a:p>
        </p:txBody>
      </p:sp>
      <p:sp>
        <p:nvSpPr>
          <p:cNvPr id="2" name="Title 1"/>
          <p:cNvSpPr>
            <a:spLocks noGrp="1"/>
          </p:cNvSpPr>
          <p:nvPr>
            <p:ph type="title"/>
          </p:nvPr>
        </p:nvSpPr>
        <p:spPr/>
        <p:txBody>
          <a:bodyPr/>
          <a:lstStyle/>
          <a:p>
            <a:r>
              <a:rPr lang="en-US" dirty="0" smtClean="0"/>
              <a:t>The Direction of Federalism</a:t>
            </a:r>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480</TotalTime>
  <Words>2046</Words>
  <Application>Microsoft Office PowerPoint</Application>
  <PresentationFormat>On-screen Show (4:3)</PresentationFormat>
  <Paragraphs>221</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Concourse</vt:lpstr>
      <vt:lpstr>Chapter 4</vt:lpstr>
      <vt:lpstr>Chapter 4 Section 1</vt:lpstr>
      <vt:lpstr>The Division of Powers</vt:lpstr>
      <vt:lpstr>National Powers</vt:lpstr>
      <vt:lpstr>National Powers</vt:lpstr>
      <vt:lpstr>The States and the Nation</vt:lpstr>
      <vt:lpstr>The States and the Nation</vt:lpstr>
      <vt:lpstr>The States and the Nation</vt:lpstr>
      <vt:lpstr>The States and the Nations</vt:lpstr>
      <vt:lpstr>Guarantees to the States</vt:lpstr>
      <vt:lpstr>Admission of New States</vt:lpstr>
      <vt:lpstr>The National Governors Association</vt:lpstr>
      <vt:lpstr>The Courts as Umpire</vt:lpstr>
      <vt:lpstr>Chapter 4 Section 2</vt:lpstr>
      <vt:lpstr>Interstate Relations</vt:lpstr>
      <vt:lpstr>“Full Faith and Credit”</vt:lpstr>
      <vt:lpstr>Privileges and Immunities</vt:lpstr>
      <vt:lpstr>Extradition</vt:lpstr>
      <vt:lpstr>Interstate Compacts</vt:lpstr>
      <vt:lpstr>Lawsuits Between States</vt:lpstr>
      <vt:lpstr>Chapter 4 Section 3</vt:lpstr>
      <vt:lpstr>States’ Rightists vs. Nationalists</vt:lpstr>
      <vt:lpstr>The States’ Rights Position</vt:lpstr>
      <vt:lpstr>The States’ Rights Position</vt:lpstr>
      <vt:lpstr>The Nationalists Position</vt:lpstr>
      <vt:lpstr>The Nationalists Position</vt:lpstr>
      <vt:lpstr>Growing the National Government</vt:lpstr>
      <vt:lpstr>War Powers</vt:lpstr>
      <vt:lpstr>Commerce Power</vt:lpstr>
      <vt:lpstr>Taxing Power</vt:lpstr>
      <vt:lpstr>Taxing Power</vt:lpstr>
      <vt:lpstr>Federal Aid to the States</vt:lpstr>
      <vt:lpstr>Types of Federal Aid</vt:lpstr>
      <vt:lpstr>Types of Federal Aid</vt:lpstr>
      <vt:lpstr>Preemption Laws</vt:lpstr>
      <vt:lpstr>Preemption Laws</vt:lpstr>
      <vt:lpstr>Chapter 4 Section 4</vt:lpstr>
      <vt:lpstr>Federalism and Public Policy</vt:lpstr>
      <vt:lpstr>New Ideas Develop</vt:lpstr>
      <vt:lpstr>Federalism and Political Parties</vt:lpstr>
      <vt:lpstr>Political Participation</vt:lpstr>
      <vt:lpstr>Federalism’s Professional Politicians</vt:lpstr>
      <vt:lpstr>Differences Among the States</vt:lpstr>
      <vt:lpstr>The Direction of Federalism</vt:lpstr>
    </vt:vector>
  </TitlesOfParts>
  <Company>ASD1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nimmers</dc:creator>
  <cp:lastModifiedBy>nimmers</cp:lastModifiedBy>
  <cp:revision>38</cp:revision>
  <dcterms:created xsi:type="dcterms:W3CDTF">2014-08-14T14:25:21Z</dcterms:created>
  <dcterms:modified xsi:type="dcterms:W3CDTF">2015-01-12T13:55:26Z</dcterms:modified>
</cp:coreProperties>
</file>