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75" r:id="rId21"/>
    <p:sldId id="276" r:id="rId22"/>
    <p:sldId id="277" r:id="rId23"/>
    <p:sldId id="280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74"/>
    <a:srgbClr val="72A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6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9FDB9E22-517D-49B9-8A95-E74A5F422C3B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F701207-E6F3-4AF9-A30A-0D18F7E27F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C698C-CAEA-451D-AFDB-E58CB32EE082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F6770-7A7D-4930-AF7F-26A194C8D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Isosceles Triangle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83A60-AD21-4351-89E7-2EAEACB15A87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13454-2351-495B-B506-14A1342DC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98819-43CF-42BB-B785-565253CC8A35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8041B-8A98-4E90-9BA1-BBBD41EE57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6FCD8-AA40-4D9F-9667-B991EAC5E91B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76991A9-1549-4736-9B19-4344B3B4D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1EC3-37EA-4110-9791-E413B6D7D960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2D4A9-7578-4C25-ACAB-F25D528DF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A286A-B4A1-4E40-B91E-CB41AD51795A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7A2D6-74B2-4E5A-8AE4-18E296DEA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F9A7C5CE-B842-4235-BE12-1D64ACD44477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89E50C03-9685-4C2D-991C-99AC437FF3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B99C0CC1-4158-4991-A812-2CEC559D1558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4D85CC17-8142-45EB-9550-ED7901788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C928F-6754-46DB-8980-01A6FC8CEE8B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9D5D0-8CBF-4C88-AD03-FE3815273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BD000-88B9-4818-8B56-CEB721545E0C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2B458-6692-40B1-91BA-6C4223EF7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E3F2364-B812-4A71-B196-E607F46D6813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D0A45DF7-8D8C-4EF5-886F-1D91714DC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15" r:id="rId4"/>
    <p:sldLayoutId id="2147483723" r:id="rId5"/>
    <p:sldLayoutId id="2147483716" r:id="rId6"/>
    <p:sldLayoutId id="2147483717" r:id="rId7"/>
    <p:sldLayoutId id="2147483724" r:id="rId8"/>
    <p:sldLayoutId id="2147483725" r:id="rId9"/>
    <p:sldLayoutId id="2147483718" r:id="rId10"/>
    <p:sldLayoutId id="2147483719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g_dcSEZrt4" TargetMode="External"/><Relationship Id="rId2" Type="http://schemas.openxmlformats.org/officeDocument/2006/relationships/hyperlink" Target="https://www.youtube.com/watch?v=C4pQQQNwy30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Unit 4 Section 3 Notes	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Properties of Matter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Chemical Properties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Chemical Properties: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 substance changes into a new substance by combining with something or breaking into a new substance.  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Only observable in a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</a:t>
            </a:r>
            <a:r>
              <a:rPr lang="en-US" dirty="0" smtClean="0"/>
              <a:t> reaction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Describes</a:t>
            </a:r>
            <a:r>
              <a:rPr lang="en-US" dirty="0" smtClean="0"/>
              <a:t> how a substance acts when it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changes</a:t>
            </a:r>
            <a:r>
              <a:rPr lang="en-US" dirty="0" smtClean="0"/>
              <a:t> (either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combines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with another substance or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breaks apart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into a new substance)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Chemical Properties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Each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</a:t>
            </a:r>
            <a:r>
              <a:rPr lang="en-US" dirty="0" smtClean="0"/>
              <a:t> &amp;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compound</a:t>
            </a:r>
            <a:r>
              <a:rPr lang="en-US" dirty="0" smtClean="0"/>
              <a:t> has its own chemical properties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Steel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plastic</a:t>
            </a:r>
            <a:r>
              <a:rPr lang="en-US" dirty="0" smtClean="0"/>
              <a:t> have their own chemical properties</a:t>
            </a:r>
            <a:endParaRPr lang="en-US" dirty="0"/>
          </a:p>
        </p:txBody>
      </p:sp>
      <p:pic>
        <p:nvPicPr>
          <p:cNvPr id="15363" name="Picture 2" descr="C:\Users\Ashley\AppData\Local\Microsoft\Windows\Temporary Internet Files\Content.IE5\XDC77MG9\MPj03901260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3962400"/>
            <a:ext cx="36576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Reactivity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Reactivity: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ability of a substance to chemically combine with another substance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Example: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Sodium (Na) &amp; Magnesium (Mg) are very reactive with other elements &amp; compounds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7" name="Picture 2" descr="C:\Users\Ashley\AppData\Local\Microsoft\Windows\Temporary Internet Files\Content.IE5\AM3C81FE\MCj0226430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4724400"/>
            <a:ext cx="2559050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Chemical Properties Include: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Burning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Rusting (reaction of oxygen &amp; iron)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Tarnishing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Corrosion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Reactivity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Flammability: describes whether substances will react with oxygen and burn when exposed to a flame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Physical Properties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Physical Properties: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 characteristic that can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be observed or measured without a change in composition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pPr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Physical Properties Include: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722438"/>
            <a:ext cx="4038600" cy="4525962"/>
          </a:xfrm>
        </p:spPr>
        <p:txBody>
          <a:bodyPr>
            <a:normAutofit fontScale="85000" lnSpcReduction="20000"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Shape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Color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Odor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Texture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Strength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Hardness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Ability to conduct heat, electricity, and/or magnetism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 of matter (changes of state)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722438"/>
            <a:ext cx="4038600" cy="4525962"/>
          </a:xfrm>
        </p:spPr>
        <p:txBody>
          <a:bodyPr>
            <a:normAutofit fontScale="85000" lnSpcReduction="20000"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Density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Viscosity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Dissolving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Durable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Flexible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Ductile/malleable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Melting point: temp. at which a solid becomes a liquid. For water:  0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˚ C, 32˚ F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Boiling point: temp. at which a liquid becomes a gas. For water: 100˚ C, 212˚ F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Density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Density: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 per unit volume of a substance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Here’s how to remember the equation: In </a:t>
            </a:r>
            <a:r>
              <a:rPr lang="en-US" b="1" u="sng" dirty="0" err="1" smtClean="0"/>
              <a:t>D</a:t>
            </a:r>
            <a:r>
              <a:rPr lang="en-US" dirty="0" err="1" smtClean="0"/>
              <a:t>enCity</a:t>
            </a:r>
            <a:r>
              <a:rPr lang="en-US" dirty="0" smtClean="0"/>
              <a:t>, the </a:t>
            </a:r>
            <a:r>
              <a:rPr lang="en-US" b="1" u="sng" dirty="0" smtClean="0"/>
              <a:t>m</a:t>
            </a:r>
            <a:r>
              <a:rPr lang="en-US" dirty="0" smtClean="0"/>
              <a:t>ountains are over the </a:t>
            </a:r>
            <a:r>
              <a:rPr lang="en-US" b="1" u="sng" dirty="0" smtClean="0"/>
              <a:t>v</a:t>
            </a:r>
            <a:r>
              <a:rPr lang="en-US" dirty="0" smtClean="0"/>
              <a:t>alleys.  D = m/v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Units for density: any unit for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/ any unit for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volume</a:t>
            </a:r>
          </a:p>
          <a:p>
            <a:pPr marL="1106424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Examples: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g/cm</a:t>
            </a:r>
            <a:r>
              <a:rPr lang="en-US" sz="2800" baseline="30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g/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mL</a:t>
            </a:r>
            <a:endParaRPr lang="en-US" sz="2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Density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Density of water: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1.0 g/cm</a:t>
            </a:r>
            <a:r>
              <a:rPr lang="en-US" baseline="30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Low density: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mass per volume Example: wood</a:t>
            </a:r>
            <a:endParaRPr lang="en-US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High density: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mass per volume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xample: lead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Knowing density tells you if a substance sinks or floats: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Density greater than 1.0 g/cm</a:t>
            </a:r>
            <a:r>
              <a:rPr lang="en-US" baseline="30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sink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Density less than 1.0 g/cm</a:t>
            </a:r>
            <a:r>
              <a:rPr lang="en-US" baseline="30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float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Sample Problem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10.0 cm</a:t>
            </a:r>
            <a:r>
              <a:rPr lang="en-US" baseline="30000" dirty="0" smtClean="0"/>
              <a:t>3</a:t>
            </a:r>
            <a:r>
              <a:rPr lang="en-US" dirty="0" smtClean="0"/>
              <a:t> of ice has a mass of 9.17 g.  What is the density of ice?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 = m/v 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9.17g/10.0 cm</a:t>
            </a:r>
            <a:r>
              <a:rPr lang="en-US" baseline="30000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= 0.917 g/cm</a:t>
            </a:r>
            <a:r>
              <a:rPr lang="en-US" baseline="30000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err="1" smtClean="0"/>
              <a:t>Ahha</a:t>
            </a:r>
            <a:r>
              <a:rPr lang="en-US" dirty="0" smtClean="0"/>
              <a:t>! That’s why ice floats!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Buoyancy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Buoyancy: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tendency of a less dense substance, like ice, to float in a more dense liquid, like water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Water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smtClean="0"/>
              <a:t>pushes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ice</a:t>
            </a:r>
            <a:r>
              <a:rPr lang="en-US" dirty="0" smtClean="0"/>
              <a:t> up. </a:t>
            </a:r>
            <a:endParaRPr lang="en-US" dirty="0"/>
          </a:p>
        </p:txBody>
      </p:sp>
      <p:pic>
        <p:nvPicPr>
          <p:cNvPr id="23555" name="Picture 2" descr="C:\Users\Ashley\AppData\Local\Microsoft\Windows\Temporary Internet Files\Content.IE5\RGZ242T0\MPj02016370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3962400"/>
            <a:ext cx="36576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Archimedes Principle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Archimedes Principle: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buoyant force on an object in a fluid (gas or liquid) equals weight of fluid that is displaced by object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This explains why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bath water rises when you get in.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Discovered by Archimedes              thousands of years ago!</a:t>
            </a:r>
            <a:endParaRPr lang="en-US" dirty="0"/>
          </a:p>
        </p:txBody>
      </p:sp>
      <p:pic>
        <p:nvPicPr>
          <p:cNvPr id="4098" name="Picture 2" descr="C:\Users\Ashley\AppData\Local\Microsoft\Windows\Temporary Internet Files\Content.IE5\XDC77MG9\MCj0197960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4267200"/>
            <a:ext cx="1939925" cy="230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Chemical Change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Chemical Change: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occurs when 1 or more substances change into NEW substances with completely different properties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A chemical change is a change in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composition</a:t>
            </a:r>
            <a:r>
              <a:rPr lang="en-US" dirty="0" smtClean="0"/>
              <a:t>; it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CANNOT</a:t>
            </a:r>
            <a:r>
              <a:rPr lang="en-US" dirty="0" smtClean="0"/>
              <a:t> be reversed by physical changes.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Examples of Chemical Changes: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Dead battery: chemicals inside battery have been changed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Oxygen you breathe in comes out as carbon dioxide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Fruits &amp; vegetables ripen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Ashley\AppData\Local\Microsoft\Windows\Temporary Internet Files\Content.IE5\FDG5TBCB\MCj0432598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286000"/>
            <a:ext cx="152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C:\Users\Ashley\AppData\Local\Microsoft\Windows\Temporary Internet Files\Content.IE5\FDG5TBCB\MPj0437367000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962400"/>
            <a:ext cx="137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C:\Users\Ashley\AppData\Local\Microsoft\Windows\Temporary Internet Files\Content.IE5\XDC77MG9\MPj04364330000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5562600"/>
            <a:ext cx="190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Chemical Changes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</a:t>
            </a:r>
            <a:r>
              <a:rPr lang="en-US" dirty="0" smtClean="0"/>
              <a:t> of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conservation</a:t>
            </a:r>
            <a:r>
              <a:rPr lang="en-US" dirty="0" smtClean="0"/>
              <a:t> of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</a:t>
            </a:r>
            <a:r>
              <a:rPr lang="en-US" dirty="0" smtClean="0"/>
              <a:t> is still upheld 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Think of a burning match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Signs that a chemical reaction has taken place: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in color or odor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Fizzing or foaming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Production of heat, light, sound (energy)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1" name="Picture 2" descr="C:\Users\Ashley\AppData\Local\Microsoft\Windows\Temporary Internet Files\Content.IE5\RGZ242T0\MPj04386190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24384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Physical Change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Physical Change: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in physical form or properties</a:t>
            </a:r>
          </a:p>
          <a:p>
            <a:pPr lvl="1" eaLnBrk="1" hangingPunct="1"/>
            <a:r>
              <a:rPr lang="en-US" dirty="0" smtClean="0"/>
              <a:t>Not a change in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composition</a:t>
            </a:r>
          </a:p>
          <a:p>
            <a:pPr lvl="1" eaLnBrk="1" hangingPunct="1"/>
            <a:r>
              <a:rPr lang="en-US" dirty="0" smtClean="0"/>
              <a:t>Substance may look different (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ice</a:t>
            </a:r>
            <a:r>
              <a:rPr lang="en-US" dirty="0" smtClean="0"/>
              <a:t> vs.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</a:t>
            </a:r>
            <a:r>
              <a:rPr lang="en-US" dirty="0" smtClean="0"/>
              <a:t>), but the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atoms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that make up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substances </a:t>
            </a:r>
            <a:r>
              <a:rPr lang="en-US" dirty="0" smtClean="0"/>
              <a:t>are NOT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changed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rearranged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Examples of Physical Changes: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Sugar dissolving to make lemonade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Grinding peanuts into peanut butter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gold ring out of nugget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Grinding quartz into sand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C:\Users\Ashley\AppData\Local\Microsoft\Windows\Temporary Internet Files\Content.IE5\FDG5TBCB\MCj0295765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5181600"/>
            <a:ext cx="1676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 descr="C:\Users\Ashley\AppData\Local\Microsoft\Windows\Temporary Internet Files\Content.IE5\RGZ242T0\MCj0331294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4343400"/>
            <a:ext cx="1800225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C:\Users\Ashley\AppData\Local\Microsoft\Windows\Temporary Internet Files\Content.IE5\XDC77MG9\MPj04392530000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5334000"/>
            <a:ext cx="152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 descr="C:\Users\Ashley\AppData\Local\Microsoft\Windows\Temporary Internet Files\Content.IE5\RGZ242T0\MPj04391720000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4191000"/>
            <a:ext cx="152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Physical Changes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Dissolving</a:t>
            </a:r>
            <a:r>
              <a:rPr lang="en-US" dirty="0" smtClean="0"/>
              <a:t> of any type is a PHYSICAL CHANGE!!!!!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Melting, freezing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evaporating</a:t>
            </a:r>
            <a:r>
              <a:rPr lang="en-US" dirty="0" smtClean="0"/>
              <a:t> are all PHYSICAL CHANGES!!!!!</a:t>
            </a:r>
            <a:endParaRPr lang="en-US" dirty="0"/>
          </a:p>
        </p:txBody>
      </p:sp>
      <p:pic>
        <p:nvPicPr>
          <p:cNvPr id="30723" name="Picture 4" descr="matter_intro_2_2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39624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and Chemical Properties Video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905000"/>
            <a:ext cx="701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https://www.youtube.com/watch?v=C4pQQQNwy30</a:t>
            </a:r>
            <a:r>
              <a:rPr lang="en-US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494145" y="2736503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www.youtube.com/watch?v=wg_dcSEZrt4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57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Gas Laws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Use the following variables: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T 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P 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V 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Volume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Charles Law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Charles Law: states that if you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temperature</a:t>
            </a:r>
            <a:r>
              <a:rPr lang="en-US" dirty="0" smtClean="0"/>
              <a:t>, you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volume</a:t>
            </a:r>
            <a:r>
              <a:rPr lang="en-US" dirty="0" smtClean="0"/>
              <a:t>, and if you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 temperature</a:t>
            </a:r>
            <a:r>
              <a:rPr lang="en-US" dirty="0" smtClean="0"/>
              <a:t>, you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 volume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↑ T ↑ V; ↓ T ↓ V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Example:</a:t>
            </a:r>
          </a:p>
          <a:p>
            <a:pPr marL="1106424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Hot air balloon has air heated in it</a:t>
            </a:r>
          </a:p>
        </p:txBody>
      </p:sp>
      <p:pic>
        <p:nvPicPr>
          <p:cNvPr id="8194" name="Picture 2" descr="C:\Users\Ashley\AppData\Local\Microsoft\Windows\Temporary Internet Files\Content.IE5\RGZ242T0\MPj04306890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5181600"/>
            <a:ext cx="18621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Boyle’s Law</a:t>
            </a: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Boyle’s Law: states that if you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pressure, you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</a:t>
            </a:r>
            <a:r>
              <a:rPr lang="en-US" dirty="0" smtClean="0"/>
              <a:t> volume, and if you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</a:t>
            </a:r>
            <a:r>
              <a:rPr lang="en-US" dirty="0" smtClean="0"/>
              <a:t> pressure, you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</a:t>
            </a:r>
            <a:r>
              <a:rPr lang="en-US" dirty="0" smtClean="0"/>
              <a:t>volume.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↑ P ↓ V; ↓ P ↑ V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Example:</a:t>
            </a:r>
          </a:p>
          <a:p>
            <a:pPr marL="1106424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Cartesian Diver</a:t>
            </a:r>
          </a:p>
          <a:p>
            <a:pPr marL="822960" lvl="1" eaLnBrk="1" fontAlgn="auto" hangingPunct="1">
              <a:spcAft>
                <a:spcPts val="0"/>
              </a:spcAft>
              <a:buFont typeface="Verdana"/>
              <a:buChar char="›"/>
              <a:defRPr/>
            </a:pPr>
            <a:endParaRPr lang="en-US" dirty="0"/>
          </a:p>
        </p:txBody>
      </p:sp>
      <p:pic>
        <p:nvPicPr>
          <p:cNvPr id="9219" name="Picture 3" descr="C:\Users\Ashley\AppData\Local\Microsoft\Windows\Temporary Internet Files\Content.IE5\AM3C81FE\MCj0140859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3352800"/>
            <a:ext cx="2973388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924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Find Iron in Breakfast Cereal:</a:t>
            </a:r>
          </a:p>
          <a:p>
            <a:r>
              <a:rPr lang="en-US" dirty="0" smtClean="0"/>
              <a:t>https</a:t>
            </a:r>
            <a:r>
              <a:rPr lang="en-US" dirty="0"/>
              <a:t>://www.stevespanglerscience.com/lab/videos/iron-breakfast-sick-science-123/?utm_source=bm23&amp;utm_medium=email&amp;utm_term=Watch+the+Video&amp;utm_content=SICK+Science+Friday+-+Iron+for+Breakfast&amp;utm_campaign=01/13/2017&amp;_</a:t>
            </a:r>
            <a:r>
              <a:rPr lang="en-US" dirty="0" smtClean="0"/>
              <a:t>bta_tid=422156456876000226530629920428796567386084208282268329901557485780818542466278520369158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54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1246</TotalTime>
  <Words>768</Words>
  <Application>Microsoft Office PowerPoint</Application>
  <PresentationFormat>On-screen Show (4:3)</PresentationFormat>
  <Paragraphs>110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Century Gothic</vt:lpstr>
      <vt:lpstr>Verdana</vt:lpstr>
      <vt:lpstr>Wingdings 2</vt:lpstr>
      <vt:lpstr>Verve</vt:lpstr>
      <vt:lpstr>Unit 4 Section 3 Notes </vt:lpstr>
      <vt:lpstr>Chemical Properties</vt:lpstr>
      <vt:lpstr>Chemical Properties</vt:lpstr>
      <vt:lpstr>Reactivity</vt:lpstr>
      <vt:lpstr>Chemical Properties Include:</vt:lpstr>
      <vt:lpstr>Physical Properties</vt:lpstr>
      <vt:lpstr>Physical Properties Include:</vt:lpstr>
      <vt:lpstr>Density</vt:lpstr>
      <vt:lpstr>Density</vt:lpstr>
      <vt:lpstr>Sample Problem</vt:lpstr>
      <vt:lpstr>Buoyancy</vt:lpstr>
      <vt:lpstr>Archimedes Principle</vt:lpstr>
      <vt:lpstr>Chemical Change</vt:lpstr>
      <vt:lpstr>Examples of Chemical Changes:</vt:lpstr>
      <vt:lpstr>Chemical Changes</vt:lpstr>
      <vt:lpstr>Physical Change</vt:lpstr>
      <vt:lpstr>Examples of Physical Changes:</vt:lpstr>
      <vt:lpstr>Physical Changes</vt:lpstr>
      <vt:lpstr>Physical and Chemical Properties Video</vt:lpstr>
      <vt:lpstr>Gas Laws</vt:lpstr>
      <vt:lpstr>Charles Law</vt:lpstr>
      <vt:lpstr>Boyle’s Law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Section 3 Notes</dc:title>
  <dc:creator>Ashley</dc:creator>
  <cp:lastModifiedBy>Ashley LoVallo</cp:lastModifiedBy>
  <cp:revision>37</cp:revision>
  <dcterms:created xsi:type="dcterms:W3CDTF">2008-10-14T22:08:42Z</dcterms:created>
  <dcterms:modified xsi:type="dcterms:W3CDTF">2018-12-18T14:43:11Z</dcterms:modified>
</cp:coreProperties>
</file>