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58" r:id="rId11"/>
    <p:sldId id="259" r:id="rId12"/>
    <p:sldId id="279" r:id="rId13"/>
    <p:sldId id="268" r:id="rId14"/>
    <p:sldId id="265" r:id="rId15"/>
    <p:sldId id="269" r:id="rId16"/>
    <p:sldId id="260" r:id="rId17"/>
    <p:sldId id="263" r:id="rId18"/>
    <p:sldId id="270" r:id="rId19"/>
    <p:sldId id="262" r:id="rId20"/>
    <p:sldId id="261" r:id="rId21"/>
    <p:sldId id="264" r:id="rId22"/>
    <p:sldId id="266" r:id="rId23"/>
    <p:sldId id="267" r:id="rId24"/>
    <p:sldId id="278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4FF2A1-8A25-44E8-B7F0-1BF12CBB34C1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85CFFA-FC73-4601-8B04-3C000704B6A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otationspage.com/quote/24174.html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391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SOCRATIC SEMINAR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800600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hlinkClick r:id="rId3" tooltip="Click for further information about this quotation"/>
              </a:rPr>
              <a:t>There is only one good, knowledge, and one evil, ignorance.</a:t>
            </a:r>
            <a:r>
              <a:rPr lang="en-US" dirty="0" smtClean="0"/>
              <a:t> - Socrates</a:t>
            </a:r>
            <a:endParaRPr lang="en-US" dirty="0"/>
          </a:p>
        </p:txBody>
      </p:sp>
      <p:pic>
        <p:nvPicPr>
          <p:cNvPr id="4" name="Picture 3" descr="socrat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0" y="2209800"/>
            <a:ext cx="1971675" cy="25219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419600"/>
          </a:xfrm>
        </p:spPr>
        <p:txBody>
          <a:bodyPr>
            <a:normAutofit/>
          </a:bodyPr>
          <a:lstStyle/>
          <a:p>
            <a:r>
              <a:rPr lang="en-US" sz="9400" dirty="0" smtClean="0"/>
              <a:t>Expectations for Socratic Seminar</a:t>
            </a:r>
            <a:endParaRPr lang="en-US" sz="9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28600"/>
          </a:xfrm>
        </p:spPr>
        <p:txBody>
          <a:bodyPr>
            <a:noAutofit/>
          </a:bodyPr>
          <a:lstStyle/>
          <a:p>
            <a:pPr lvl="0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28600"/>
            <a:ext cx="7772400" cy="4038600"/>
          </a:xfrm>
        </p:spPr>
        <p:txBody>
          <a:bodyPr/>
          <a:lstStyle/>
          <a:p>
            <a:pPr lvl="0"/>
            <a:r>
              <a:rPr lang="en-US" sz="7200" dirty="0" smtClean="0"/>
              <a:t>Be prepared to participate.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530352" y="6172200"/>
            <a:ext cx="7772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BE PREPAR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3352800"/>
            <a:ext cx="1981200" cy="2481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8000" dirty="0" smtClean="0"/>
              <a:t>Don’t raise hands.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raise-your-h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0225" y="2209800"/>
            <a:ext cx="554355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645664"/>
          </a:xfrm>
        </p:spPr>
        <p:txBody>
          <a:bodyPr/>
          <a:lstStyle/>
          <a:p>
            <a:pPr lvl="0"/>
            <a:r>
              <a:rPr lang="en-US" sz="7200" dirty="0" smtClean="0"/>
              <a:t>Invite others into the discussion.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530352" y="4214376"/>
            <a:ext cx="7772400" cy="111962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youre-invit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200400"/>
            <a:ext cx="27432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6000" dirty="0" smtClean="0"/>
              <a:t>Refer to the text.</a:t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766060"/>
            <a:ext cx="4876800" cy="2567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4626864"/>
          </a:xfrm>
        </p:spPr>
        <p:txBody>
          <a:bodyPr/>
          <a:lstStyle/>
          <a:p>
            <a:pPr lvl="0"/>
            <a:r>
              <a:rPr lang="en-US" sz="7200" dirty="0" smtClean="0"/>
              <a:t>Comments must be appropriate, respectful, and focused.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530352" y="5943600"/>
            <a:ext cx="7772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beerespect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4114800"/>
            <a:ext cx="32766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57200"/>
            <a:ext cx="7772400" cy="4267200"/>
          </a:xfrm>
        </p:spPr>
        <p:txBody>
          <a:bodyPr/>
          <a:lstStyle/>
          <a:p>
            <a:pPr lvl="0"/>
            <a:r>
              <a:rPr lang="en-US" sz="7200" dirty="0" smtClean="0"/>
              <a:t>Listen to and build on one another’s comments.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6324600"/>
            <a:ext cx="7772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list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3826316"/>
            <a:ext cx="3987800" cy="2310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4398264"/>
          </a:xfrm>
        </p:spPr>
        <p:txBody>
          <a:bodyPr/>
          <a:lstStyle/>
          <a:p>
            <a:r>
              <a:rPr lang="en-US" sz="7200" dirty="0" smtClean="0"/>
              <a:t>Use your speaking time fairly (contribute but do not control). 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530352" y="5943600"/>
            <a:ext cx="7772400" cy="3048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pic>
        <p:nvPicPr>
          <p:cNvPr id="5" name="Picture 4" descr="shouting-300x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3886200"/>
            <a:ext cx="28575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686800" cy="5257800"/>
          </a:xfrm>
        </p:spPr>
        <p:txBody>
          <a:bodyPr/>
          <a:lstStyle/>
          <a:p>
            <a:r>
              <a:rPr lang="en-US" sz="9600" dirty="0" smtClean="0"/>
              <a:t>Socratic Seminar is a dialogue, not a debate. </a:t>
            </a:r>
            <a:endParaRPr lang="en-US" sz="9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530352" y="381000"/>
            <a:ext cx="7927848" cy="3048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429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What is the difference between dialogue and debate?</a:t>
            </a:r>
            <a:r>
              <a:rPr lang="en-US" sz="60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argum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67400" y="3429000"/>
            <a:ext cx="2579812" cy="2057400"/>
          </a:xfrm>
        </p:spPr>
      </p:pic>
      <p:sp>
        <p:nvSpPr>
          <p:cNvPr id="5" name="TextBox 4"/>
          <p:cNvSpPr txBox="1"/>
          <p:nvPr/>
        </p:nvSpPr>
        <p:spPr>
          <a:xfrm>
            <a:off x="4114800" y="43434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VS. </a:t>
            </a:r>
            <a:endParaRPr lang="en-US" sz="5400" dirty="0"/>
          </a:p>
        </p:txBody>
      </p:sp>
      <p:pic>
        <p:nvPicPr>
          <p:cNvPr id="6" name="Picture 5" descr="discuss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581400"/>
            <a:ext cx="3352800" cy="2536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41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lvl="0"/>
            <a:r>
              <a:rPr lang="en-US" sz="4800" b="1" dirty="0" smtClean="0"/>
              <a:t>Dialogue is collaborative</a:t>
            </a:r>
            <a:r>
              <a:rPr lang="en-US" sz="4800" dirty="0" smtClean="0"/>
              <a:t>: multiple sides work toward shared understanding.</a:t>
            </a:r>
          </a:p>
          <a:p>
            <a:pPr lvl="0"/>
            <a:r>
              <a:rPr lang="en-US" sz="4800" b="1" dirty="0" smtClean="0"/>
              <a:t>Debate is oppositional</a:t>
            </a:r>
            <a:r>
              <a:rPr lang="en-US" sz="4800" dirty="0" smtClean="0"/>
              <a:t>: two opposing sides try to prove each other wrong.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457200"/>
            <a:ext cx="8229600" cy="24688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/>
          <a:lstStyle/>
          <a:p>
            <a:pPr lvl="0"/>
            <a:r>
              <a:rPr lang="en-US" sz="4400" b="1" dirty="0" smtClean="0"/>
              <a:t>In dialogue, one listens to understand</a:t>
            </a:r>
            <a:r>
              <a:rPr lang="en-US" sz="4400" dirty="0" smtClean="0"/>
              <a:t>, to make meaning, and to find common ground.</a:t>
            </a:r>
          </a:p>
          <a:p>
            <a:pPr lvl="0">
              <a:buNone/>
            </a:pPr>
            <a:endParaRPr lang="en-US" sz="4400" dirty="0" smtClean="0"/>
          </a:p>
          <a:p>
            <a:pPr lvl="0"/>
            <a:r>
              <a:rPr lang="en-US" sz="4400" b="1" dirty="0" smtClean="0"/>
              <a:t>In debate, one listens to find flaws</a:t>
            </a:r>
            <a:r>
              <a:rPr lang="en-US" sz="4400" dirty="0" smtClean="0"/>
              <a:t>, to spot differences, and to counter arguments.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/>
          <a:lstStyle/>
          <a:p>
            <a:r>
              <a:rPr lang="en-US" sz="5400" b="1" dirty="0" smtClean="0"/>
              <a:t>Dialogue enlarges </a:t>
            </a:r>
            <a:r>
              <a:rPr lang="en-US" sz="5400" dirty="0" smtClean="0"/>
              <a:t>and possibly changes a participant's point of view.</a:t>
            </a:r>
          </a:p>
          <a:p>
            <a:r>
              <a:rPr lang="en-US" sz="5400" b="1" dirty="0" smtClean="0"/>
              <a:t>Debate defends </a:t>
            </a:r>
            <a:r>
              <a:rPr lang="en-US" sz="5400" dirty="0" smtClean="0"/>
              <a:t>assumptions as truth.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381000"/>
            <a:ext cx="8229600" cy="32308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Dialogue creates an open-minded attitude</a:t>
            </a:r>
            <a:r>
              <a:rPr lang="en-US" sz="4400" dirty="0" smtClean="0"/>
              <a:t>: an openness to being wrong and an openness to change. </a:t>
            </a:r>
          </a:p>
          <a:p>
            <a:pPr>
              <a:buNone/>
            </a:pPr>
            <a:endParaRPr lang="en-US" sz="4400" dirty="0" smtClean="0"/>
          </a:p>
          <a:p>
            <a:r>
              <a:rPr lang="en-US" sz="4400" b="1" dirty="0" smtClean="0"/>
              <a:t>Debate creates a close-minded attitude</a:t>
            </a:r>
            <a:r>
              <a:rPr lang="en-US" sz="4400" dirty="0" smtClean="0"/>
              <a:t>, a determination to be right.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838200"/>
            <a:ext cx="7772400" cy="762000"/>
          </a:xfrm>
        </p:spPr>
        <p:txBody>
          <a:bodyPr/>
          <a:lstStyle/>
          <a:p>
            <a:r>
              <a:rPr lang="en-US" sz="4000" dirty="0" smtClean="0"/>
              <a:t>How does Socratic Seminar work? 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600200"/>
            <a:ext cx="7772400" cy="49530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Students sit in an inner and outer circle.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Students in the inner circle discuss a question that the teacher asks.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Students in the inner circle earn points for participation. Goal = 3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838200"/>
            <a:ext cx="7772400" cy="5410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4400" dirty="0" smtClean="0"/>
              <a:t>Students in the outer circle take notes on the discussion on the provided note taking sheet.</a:t>
            </a:r>
          </a:p>
          <a:p>
            <a:r>
              <a:rPr lang="en-US" sz="4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Students in the outer circle keep track of their inner circle partner’s points.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838200"/>
            <a:ext cx="7772400" cy="6019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4400" dirty="0" smtClean="0"/>
              <a:t>After a period of time, the inner and outer circles switch. </a:t>
            </a:r>
          </a:p>
          <a:p>
            <a:endParaRPr lang="en-US" sz="44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Throughout the seminar, the teacher monitors participation, preparedness, and the quality of students’ comments.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381000"/>
            <a:ext cx="7772400" cy="5638800"/>
          </a:xfrm>
        </p:spPr>
        <p:txBody>
          <a:bodyPr/>
          <a:lstStyle/>
          <a:p>
            <a:r>
              <a:rPr lang="en-US" sz="7200" dirty="0" smtClean="0"/>
              <a:t>In Socratic Seminar, students talk to one another, not just the teacher.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6248400"/>
            <a:ext cx="7772400" cy="6096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is seminar evaluated?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i="1" dirty="0" smtClean="0"/>
              <a:t>When I am evaluating your Socratic Seminar participation, I ask the following questions about  participants.  Did they….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-</a:t>
            </a:r>
            <a:r>
              <a:rPr lang="en-US" sz="3600" dirty="0" smtClean="0"/>
              <a:t>Speak loudly and clearly?</a:t>
            </a:r>
            <a:br>
              <a:rPr lang="en-US" sz="3600" dirty="0" smtClean="0"/>
            </a:br>
            <a:r>
              <a:rPr lang="en-US" sz="3600" dirty="0" smtClean="0"/>
              <a:t>-Cite reasons and evidence for their statements?</a:t>
            </a:r>
            <a:br>
              <a:rPr lang="en-US" sz="3600" dirty="0" smtClean="0"/>
            </a:br>
            <a:r>
              <a:rPr lang="en-US" sz="3600" dirty="0" smtClean="0"/>
              <a:t>-Use the text to find support?</a:t>
            </a:r>
            <a:br>
              <a:rPr lang="en-US" sz="3600" dirty="0" smtClean="0"/>
            </a:br>
            <a:r>
              <a:rPr lang="en-US" sz="3600" dirty="0" smtClean="0"/>
              <a:t>-Listen to others respectfully?</a:t>
            </a:r>
            <a:br>
              <a:rPr lang="en-US" sz="3600" dirty="0" smtClean="0"/>
            </a:br>
            <a:r>
              <a:rPr lang="en-US" sz="3600" dirty="0" smtClean="0"/>
              <a:t>-Stick with the subject?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-</a:t>
            </a:r>
            <a:r>
              <a:rPr lang="en-US" sz="4000" dirty="0" smtClean="0"/>
              <a:t>Talk to each other, not just to the leader?</a:t>
            </a:r>
            <a:br>
              <a:rPr lang="en-US" sz="4000" dirty="0" smtClean="0"/>
            </a:br>
            <a:r>
              <a:rPr lang="en-US" sz="4000" dirty="0" smtClean="0"/>
              <a:t>-Paraphrase accurately?</a:t>
            </a:r>
            <a:br>
              <a:rPr lang="en-US" sz="4000" dirty="0" smtClean="0"/>
            </a:br>
            <a:r>
              <a:rPr lang="en-US" sz="4000" dirty="0" smtClean="0"/>
              <a:t>-Ask for help to clear up confusion?</a:t>
            </a:r>
            <a:br>
              <a:rPr lang="en-US" sz="4000" dirty="0" smtClean="0"/>
            </a:br>
            <a:r>
              <a:rPr lang="en-US" sz="4000" dirty="0" smtClean="0"/>
              <a:t>-Support each other?</a:t>
            </a:r>
            <a:br>
              <a:rPr lang="en-US" sz="4000" dirty="0" smtClean="0"/>
            </a:br>
            <a:r>
              <a:rPr lang="en-US" sz="4000" dirty="0" smtClean="0"/>
              <a:t>-Avoid hostile exchanges?</a:t>
            </a:r>
            <a:br>
              <a:rPr lang="en-US" sz="4000" dirty="0" smtClean="0"/>
            </a:br>
            <a:r>
              <a:rPr lang="en-US" sz="4000" dirty="0" smtClean="0"/>
              <a:t>-Question others in a civil manner?</a:t>
            </a:r>
            <a:br>
              <a:rPr lang="en-US" sz="4000" dirty="0" smtClean="0"/>
            </a:br>
            <a:r>
              <a:rPr lang="en-US" sz="4000" dirty="0" smtClean="0"/>
              <a:t>-Seem prepared?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Autofit/>
          </a:bodyPr>
          <a:lstStyle/>
          <a:p>
            <a:pPr algn="ctr"/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94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offer enough solid analysis, without prompting, to move the conversation forward.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demonstrate a deep knowledge of the text and the question.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come to the seminar prepared, with notes and a marked or annotated text.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offer solid analysis without prompting.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demonstrate a good knowledge of the text and the question.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come to the seminar prepared, with notes and a marked or annotated text.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offer some analysis but need prompting from the seminar leader.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demonstrate a general knowledge of the text and question.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am somewhat unprepared, with few notes and no marked or annotated text.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offer little commentary.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come to the seminar ill-prepared with little understanding of the text and question.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normAutofit/>
          </a:bodyPr>
          <a:lstStyle/>
          <a:p>
            <a:pPr algn="ctr"/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show active listening.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offer clarification and/or follow-up that extends the conversation.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make comments that refer to specific parts of the text.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show active listening, and offer clarification and/or follow-up.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rely on the text to drive my comments.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actively listen, but do not offer clarification and/or follow-up to others’ comments. 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rely more upon my opinion and less on the text to drive my comments.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-I do not listen to others and offer no commentary to further the discussion.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Enjoy the discussion!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ocrates fis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7500" y="2895600"/>
            <a:ext cx="59690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4245864"/>
          </a:xfrm>
        </p:spPr>
        <p:txBody>
          <a:bodyPr/>
          <a:lstStyle/>
          <a:p>
            <a:r>
              <a:rPr lang="en-US" dirty="0" smtClean="0"/>
              <a:t>In your group, discuss the following questions. Be prepared to share your answers with the class.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6019800"/>
            <a:ext cx="7772400" cy="4572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072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600200"/>
            <a:ext cx="7772400" cy="52578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dirty="0" smtClean="0"/>
              <a:t>Overall, what went well during the seminar?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What could have been better?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What did you learn about the text during the seminar?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What did you learn about discussion skills during the seminar?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What should we do next time to make the seminar more effective?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What would be good topics for future Socratic Seminars?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488</TotalTime>
  <Words>532</Words>
  <Application>Microsoft Office PowerPoint</Application>
  <PresentationFormat>On-screen Show (4:3)</PresentationFormat>
  <Paragraphs>86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Flow</vt:lpstr>
      <vt:lpstr>SOCRATIC SEMINAR</vt:lpstr>
      <vt:lpstr>Expectations for Socratic Seminar</vt:lpstr>
      <vt:lpstr>Be prepared to participate. </vt:lpstr>
      <vt:lpstr>Don’t raise hands. </vt:lpstr>
      <vt:lpstr>Invite others into the discussion. </vt:lpstr>
      <vt:lpstr>Refer to the text. </vt:lpstr>
      <vt:lpstr>Comments must be appropriate, respectful, and focused. </vt:lpstr>
      <vt:lpstr>Listen to and build on one another’s comments. </vt:lpstr>
      <vt:lpstr>Use your speaking time fairly (contribute but do not control).  </vt:lpstr>
      <vt:lpstr>Socratic Seminar is a dialogue, not a debate. </vt:lpstr>
      <vt:lpstr>What is the difference between dialogue and debate?  </vt:lpstr>
      <vt:lpstr>Slide 12</vt:lpstr>
      <vt:lpstr>Slide 13</vt:lpstr>
      <vt:lpstr>Slide 14</vt:lpstr>
      <vt:lpstr>Slide 15</vt:lpstr>
      <vt:lpstr>How does Socratic Seminar work? </vt:lpstr>
      <vt:lpstr>Slide 17</vt:lpstr>
      <vt:lpstr>Slide 18</vt:lpstr>
      <vt:lpstr>In Socratic Seminar, students talk to one another, not just the teacher.</vt:lpstr>
      <vt:lpstr>How is seminar evaluated? </vt:lpstr>
      <vt:lpstr>Slide 21</vt:lpstr>
      <vt:lpstr>Slide 22</vt:lpstr>
      <vt:lpstr>Slide 23</vt:lpstr>
      <vt:lpstr>Enjoy the discussion!</vt:lpstr>
      <vt:lpstr>In your group, discuss the following questions. Be prepared to share your answers with the class.  </vt:lpstr>
      <vt:lpstr>Slide 26</vt:lpstr>
    </vt:vector>
  </TitlesOfParts>
  <Company>North Thurston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SOCRATIC SEMINAR</dc:title>
  <dc:creator>Jennifer St.Pierre</dc:creator>
  <cp:lastModifiedBy>profiler</cp:lastModifiedBy>
  <cp:revision>43</cp:revision>
  <dcterms:created xsi:type="dcterms:W3CDTF">2010-11-17T22:04:29Z</dcterms:created>
  <dcterms:modified xsi:type="dcterms:W3CDTF">2012-04-09T22:19:48Z</dcterms:modified>
</cp:coreProperties>
</file>